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9" r:id="rId3"/>
    <p:sldId id="260" r:id="rId4"/>
    <p:sldId id="262" r:id="rId5"/>
    <p:sldId id="261" r:id="rId6"/>
    <p:sldId id="267" r:id="rId7"/>
    <p:sldId id="268" r:id="rId8"/>
    <p:sldId id="263" r:id="rId9"/>
    <p:sldId id="264" r:id="rId10"/>
    <p:sldId id="269" r:id="rId11"/>
    <p:sldId id="265" r:id="rId12"/>
    <p:sldId id="266" r:id="rId13"/>
  </p:sldIdLst>
  <p:sldSz cx="9144000" cy="6858000" type="screen4x3"/>
  <p:notesSz cx="6858000" cy="99456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D330"/>
    <a:srgbClr val="00CC00"/>
    <a:srgbClr val="0C7CD2"/>
    <a:srgbClr val="1F7EE7"/>
    <a:srgbClr val="AE1517"/>
    <a:srgbClr val="CC0000"/>
    <a:srgbClr val="758C3A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>
      <p:cViewPr>
        <p:scale>
          <a:sx n="69" d="100"/>
          <a:sy n="69" d="100"/>
        </p:scale>
        <p:origin x="-13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F44AD-269B-4950-9022-F1B454587044}" type="datetimeFigureOut">
              <a:rPr lang="id-ID" smtClean="0"/>
              <a:pPr/>
              <a:t>31/03/2013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F960F-49B8-4DD0-B721-3B69EA0ABC4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C746613-ED01-4C36-97FE-B254A85D2993}" type="datetimeFigureOut">
              <a:rPr lang="id-ID"/>
              <a:pPr>
                <a:defRPr/>
              </a:pPr>
              <a:t>31/03/2013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49AED39-2734-46EE-BBD6-56D44B621FD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0FC2FA5-7BB9-4223-A3BD-8212E5E3EA8F}" type="slidenum">
              <a:rPr lang="id-ID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9AED39-2734-46EE-BBD6-56D44B621FD6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9AED39-2734-46EE-BBD6-56D44B621FD6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9AED39-2734-46EE-BBD6-56D44B621FD6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9AED39-2734-46EE-BBD6-56D44B621FD6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9AED39-2734-46EE-BBD6-56D44B621FD6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9AED39-2734-46EE-BBD6-56D44B621FD6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9AED39-2734-46EE-BBD6-56D44B621FD6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9AED39-2734-46EE-BBD6-56D44B621FD6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9AED39-2734-46EE-BBD6-56D44B621FD6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9AED39-2734-46EE-BBD6-56D44B621FD6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9AED39-2734-46EE-BBD6-56D44B621FD6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Text Box 27"/>
          <p:cNvSpPr txBox="1">
            <a:spLocks noChangeArrowheads="1"/>
          </p:cNvSpPr>
          <p:nvPr userDrawn="1"/>
        </p:nvSpPr>
        <p:spPr bwMode="auto">
          <a:xfrm>
            <a:off x="3348038" y="6237288"/>
            <a:ext cx="2457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>
                <a:hlinkClick r:id="rId13"/>
              </a:rPr>
              <a:t>Powerpoint Templates</a:t>
            </a:r>
            <a:endParaRPr lang="fr-FR"/>
          </a:p>
        </p:txBody>
      </p:sp>
      <p:pic>
        <p:nvPicPr>
          <p:cNvPr id="1027" name="Picture 26" descr="fsd dsljfzeêfs$fsd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7962900" y="63754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bg1"/>
                </a:solidFill>
              </a:rPr>
              <a:t>Page </a:t>
            </a:r>
            <a:fld id="{EF0C0551-CE0B-4130-A48C-DB7A0ACC11C7}" type="slidenum">
              <a:rPr lang="fr-FR" b="1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fr-FR" b="1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erpointstyle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2"/>
          <p:cNvSpPr txBox="1">
            <a:spLocks noChangeArrowheads="1"/>
          </p:cNvSpPr>
          <p:nvPr/>
        </p:nvSpPr>
        <p:spPr bwMode="auto">
          <a:xfrm>
            <a:off x="3348038" y="6237288"/>
            <a:ext cx="2457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hlinkClick r:id="rId3"/>
              </a:rPr>
              <a:t>Powerpoint Templates</a:t>
            </a:r>
            <a:endParaRPr lang="fr-FR"/>
          </a:p>
        </p:txBody>
      </p:sp>
      <p:pic>
        <p:nvPicPr>
          <p:cNvPr id="2051" name="Picture 21" descr="fez $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395288" y="3717032"/>
            <a:ext cx="7201048" cy="2025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00" tIns="180000" rIns="180000" bIns="180000">
            <a:spAutoFit/>
          </a:bodyPr>
          <a:lstStyle/>
          <a:p>
            <a:r>
              <a:rPr lang="id-ID" sz="4000" b="1" dirty="0" smtClean="0">
                <a:latin typeface="Verdana" pitchFamily="34" charset="0"/>
              </a:rPr>
              <a:t>Solusi Sistem Persamaan Linear</a:t>
            </a:r>
            <a:endParaRPr lang="fr-FR" sz="4000" b="1" dirty="0">
              <a:latin typeface="Verdana" pitchFamily="34" charset="0"/>
            </a:endParaRPr>
          </a:p>
          <a:p>
            <a:r>
              <a:rPr lang="id-ID" sz="2800" b="1" i="1" dirty="0" smtClean="0">
                <a:latin typeface="Verdana" pitchFamily="34" charset="0"/>
              </a:rPr>
              <a:t>Metode Eliminasi Gauss</a:t>
            </a:r>
            <a:endParaRPr lang="fr-FR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r>
              <a:rPr lang="id-ID" dirty="0" smtClean="0"/>
              <a:t>Diberikan sistem persamaan linear 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Gunakan aturan cramer untuk menyelesaikan SPL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Gunakan Gauss yang diperbaiki untuk menyelesaikan SPL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Substitusi hasil b) ke SPL</a:t>
            </a:r>
          </a:p>
        </p:txBody>
      </p:sp>
      <p:graphicFrame>
        <p:nvGraphicFramePr>
          <p:cNvPr id="62466" name="Object 2"/>
          <p:cNvGraphicFramePr>
            <a:graphicFrameLocks noChangeAspect="1"/>
          </p:cNvGraphicFramePr>
          <p:nvPr/>
        </p:nvGraphicFramePr>
        <p:xfrm>
          <a:off x="3319463" y="1844824"/>
          <a:ext cx="2471737" cy="1725613"/>
        </p:xfrm>
        <a:graphic>
          <a:graphicData uri="http://schemas.openxmlformats.org/presentationml/2006/ole">
            <p:oleObj spid="_x0000_s62466" name="Equation" r:id="rId4" imgW="977760" imgH="685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Kemungkinan Solusi SPL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2818656" cy="4525963"/>
          </a:xfrm>
        </p:spPr>
        <p:txBody>
          <a:bodyPr/>
          <a:lstStyle/>
          <a:p>
            <a:r>
              <a:rPr lang="id-ID" dirty="0" smtClean="0"/>
              <a:t>Mempunyai solusi unik/tunggal</a:t>
            </a:r>
          </a:p>
          <a:p>
            <a:r>
              <a:rPr lang="id-ID" dirty="0" smtClean="0"/>
              <a:t>Punya banyak solusi</a:t>
            </a:r>
          </a:p>
          <a:p>
            <a:r>
              <a:rPr lang="id-ID" dirty="0" smtClean="0"/>
              <a:t>Tidak ada solusi sama sekali</a:t>
            </a:r>
            <a:endParaRPr lang="id-ID" dirty="0"/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3347864" y="1268760"/>
          <a:ext cx="4248472" cy="1571463"/>
        </p:xfrm>
        <a:graphic>
          <a:graphicData uri="http://schemas.openxmlformats.org/presentationml/2006/ole">
            <p:oleObj spid="_x0000_s39939" name="Equation" r:id="rId4" imgW="1981080" imgH="736560" progId="Equation.DSMT4">
              <p:embed/>
            </p:oleObj>
          </a:graphicData>
        </a:graphic>
      </p:graphicFrame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3160713" y="2852738"/>
          <a:ext cx="4765675" cy="1571625"/>
        </p:xfrm>
        <a:graphic>
          <a:graphicData uri="http://schemas.openxmlformats.org/presentationml/2006/ole">
            <p:oleObj spid="_x0000_s39940" name="Equation" r:id="rId5" imgW="2222280" imgH="736560" progId="Equation.DSMT4">
              <p:embed/>
            </p:oleObj>
          </a:graphicData>
        </a:graphic>
      </p:graphicFrame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3160713" y="4437063"/>
          <a:ext cx="4765675" cy="1571625"/>
        </p:xfrm>
        <a:graphic>
          <a:graphicData uri="http://schemas.openxmlformats.org/presentationml/2006/ole">
            <p:oleObj spid="_x0000_s39941" name="Equation" r:id="rId6" imgW="2222280" imgH="736560" progId="Equation.DSMT4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5652120" y="3861048"/>
            <a:ext cx="2160240" cy="432048"/>
          </a:xfrm>
          <a:prstGeom prst="rect">
            <a:avLst/>
          </a:prstGeom>
          <a:solidFill>
            <a:srgbClr val="FF00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5652120" y="5445224"/>
            <a:ext cx="2160240" cy="432048"/>
          </a:xfrm>
          <a:prstGeom prst="rect">
            <a:avLst/>
          </a:prstGeom>
          <a:solidFill>
            <a:srgbClr val="FF00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Selesaikan dengan Metode Gauss - Jordan</a:t>
            </a:r>
            <a:endParaRPr lang="id-ID" dirty="0"/>
          </a:p>
        </p:txBody>
      </p:sp>
      <p:graphicFrame>
        <p:nvGraphicFramePr>
          <p:cNvPr id="59394" name="Object 2"/>
          <p:cNvGraphicFramePr>
            <a:graphicFrameLocks noChangeAspect="1"/>
          </p:cNvGraphicFramePr>
          <p:nvPr/>
        </p:nvGraphicFramePr>
        <p:xfrm>
          <a:off x="2483768" y="2276872"/>
          <a:ext cx="4141788" cy="1725612"/>
        </p:xfrm>
        <a:graphic>
          <a:graphicData uri="http://schemas.openxmlformats.org/presentationml/2006/ole">
            <p:oleObj spid="_x0000_s59394" name="Equation" r:id="rId4" imgW="1638000" imgH="685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Sistem Persamaan Linear</a:t>
            </a:r>
            <a:endParaRPr lang="id-ID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339752" y="1163148"/>
          <a:ext cx="4248472" cy="2265852"/>
        </p:xfrm>
        <a:graphic>
          <a:graphicData uri="http://schemas.openxmlformats.org/presentationml/2006/ole">
            <p:oleObj spid="_x0000_s20482" name="Equation" r:id="rId4" imgW="1714320" imgH="9144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79438" y="3395663"/>
          <a:ext cx="8156575" cy="3017837"/>
        </p:xfrm>
        <a:graphic>
          <a:graphicData uri="http://schemas.openxmlformats.org/presentationml/2006/ole">
            <p:oleObj spid="_x0000_s20483" name="Equation" r:id="rId5" imgW="3225600" imgH="11937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id-ID" dirty="0" smtClean="0"/>
              <a:t>Metode Eliminasi Gauss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7920880" cy="1252736"/>
          </a:xfrm>
        </p:spPr>
        <p:txBody>
          <a:bodyPr/>
          <a:lstStyle/>
          <a:p>
            <a:r>
              <a:rPr lang="id-ID" dirty="0" smtClean="0"/>
              <a:t>Penyelesaian SPL dengan metode eliminasi Gauss</a:t>
            </a:r>
            <a:endParaRPr lang="id-ID" dirty="0"/>
          </a:p>
        </p:txBody>
      </p:sp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623888" y="4941168"/>
          <a:ext cx="7867650" cy="1662832"/>
        </p:xfrm>
        <a:graphic>
          <a:graphicData uri="http://schemas.openxmlformats.org/presentationml/2006/ole">
            <p:oleObj spid="_x0000_s36869" name="Equation" r:id="rId4" imgW="3111480" imgH="660240" progId="Equation.DSMT4">
              <p:embed/>
            </p:oleObj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475928" y="4581128"/>
            <a:ext cx="8229600" cy="67667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d-ID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Substitusi</a:t>
            </a:r>
            <a:r>
              <a:rPr kumimoji="0" lang="id-ID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Balik</a:t>
            </a:r>
            <a:endParaRPr kumimoji="0" lang="id-ID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6870" name="Object 6"/>
          <p:cNvGraphicFramePr>
            <a:graphicFrameLocks noChangeAspect="1"/>
          </p:cNvGraphicFramePr>
          <p:nvPr/>
        </p:nvGraphicFramePr>
        <p:xfrm>
          <a:off x="947738" y="1700213"/>
          <a:ext cx="7418387" cy="3017837"/>
        </p:xfrm>
        <a:graphic>
          <a:graphicData uri="http://schemas.openxmlformats.org/presentationml/2006/ole">
            <p:oleObj spid="_x0000_s36870" name="Equation" r:id="rId5" imgW="2933640" imgH="11937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Operasi Baris Elementer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Pertukaran baris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Penskalaan baris (perkalian baris)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Penjumlahan baris dengan kelipatan baris lain</a:t>
            </a:r>
          </a:p>
          <a:p>
            <a:pPr>
              <a:buNone/>
            </a:pPr>
            <a:r>
              <a:rPr lang="id-ID" dirty="0" smtClean="0"/>
              <a:t>Metode Eliminasi Gauss Naif : menggunakan hanya operasi c)</a:t>
            </a:r>
          </a:p>
          <a:p>
            <a:pPr>
              <a:buNone/>
            </a:pPr>
            <a:r>
              <a:rPr lang="id-ID" dirty="0" smtClean="0"/>
              <a:t>Metode Gauss yang diperbaiki : menggunakan langkah a),b),c) </a:t>
            </a:r>
          </a:p>
          <a:p>
            <a:pPr>
              <a:buNone/>
            </a:pP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id-ID" dirty="0" smtClean="0"/>
              <a:t>Gunakan metode eliminasi Gauss naif untuk menyelesaikan SPL berikut :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Selama komputasi gunakan empat angka bena </a:t>
            </a:r>
          </a:p>
          <a:p>
            <a:r>
              <a:rPr lang="id-ID" dirty="0" smtClean="0"/>
              <a:t>Elemen pivot/poros dan persamaan pivot/poros. Kelemahan metode ini?</a:t>
            </a:r>
            <a:endParaRPr lang="id-ID" dirty="0"/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2546350" y="2420888"/>
          <a:ext cx="4141788" cy="1725613"/>
        </p:xfrm>
        <a:graphic>
          <a:graphicData uri="http://schemas.openxmlformats.org/presentationml/2006/ole">
            <p:oleObj spid="_x0000_s38914" name="Equation" r:id="rId4" imgW="1638000" imgH="685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Masalah Metode Gauss naif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r>
              <a:rPr lang="id-ID" sz="3000" dirty="0" smtClean="0"/>
              <a:t>Pembagian dengan nol</a:t>
            </a:r>
          </a:p>
          <a:p>
            <a:pPr>
              <a:buNone/>
            </a:pPr>
            <a:endParaRPr lang="id-ID" sz="3000" dirty="0" smtClean="0"/>
          </a:p>
          <a:p>
            <a:pPr>
              <a:buNone/>
            </a:pPr>
            <a:endParaRPr lang="id-ID" sz="3000" dirty="0" smtClean="0"/>
          </a:p>
          <a:p>
            <a:r>
              <a:rPr lang="id-ID" sz="3000" dirty="0" smtClean="0"/>
              <a:t>Galat Pembulatan </a:t>
            </a:r>
            <a:r>
              <a:rPr lang="id-ID" sz="3000" dirty="0" smtClean="0">
                <a:sym typeface="Wingdings" pitchFamily="2" charset="2"/>
              </a:rPr>
              <a:t> jika sistem </a:t>
            </a:r>
            <a:r>
              <a:rPr lang="id-ID" sz="3000" smtClean="0">
                <a:sym typeface="Wingdings" pitchFamily="2" charset="2"/>
              </a:rPr>
              <a:t>menggunakan </a:t>
            </a:r>
            <a:r>
              <a:rPr lang="id-ID" sz="3000" smtClean="0">
                <a:sym typeface="Wingdings" pitchFamily="2" charset="2"/>
              </a:rPr>
              <a:t>sejumlah </a:t>
            </a:r>
            <a:r>
              <a:rPr lang="id-ID" sz="3000" dirty="0" smtClean="0">
                <a:sym typeface="Wingdings" pitchFamily="2" charset="2"/>
              </a:rPr>
              <a:t>persamaan (&gt;100), pengecekan dengan hasil sebenarnya harus selalu dilakukan</a:t>
            </a:r>
            <a:endParaRPr lang="id-ID" sz="3000" dirty="0" smtClean="0"/>
          </a:p>
          <a:p>
            <a:r>
              <a:rPr lang="id-ID" sz="3000" dirty="0" smtClean="0"/>
              <a:t>Sistem berkondisi buruk </a:t>
            </a:r>
            <a:r>
              <a:rPr lang="id-ID" sz="3000" dirty="0" smtClean="0">
                <a:sym typeface="Wingdings" pitchFamily="2" charset="2"/>
              </a:rPr>
              <a:t> perubahan kecil pada koefisien mengakibatkan perubahan besar terhadap hasil penyelesaiannya</a:t>
            </a:r>
            <a:endParaRPr lang="id-ID" sz="3000" dirty="0"/>
          </a:p>
        </p:txBody>
      </p:sp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4449911" y="1199332"/>
          <a:ext cx="3146425" cy="1725612"/>
        </p:xfrm>
        <a:graphic>
          <a:graphicData uri="http://schemas.openxmlformats.org/presentationml/2006/ole">
            <p:oleObj spid="_x0000_s49155" name="Equation" r:id="rId4" imgW="1244520" imgH="685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sistem berkondisi buruk</a:t>
            </a:r>
            <a:endParaRPr lang="id-ID" dirty="0"/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899592" y="1844824"/>
          <a:ext cx="2728912" cy="1693862"/>
        </p:xfrm>
        <a:graphic>
          <a:graphicData uri="http://schemas.openxmlformats.org/presentationml/2006/ole">
            <p:oleObj spid="_x0000_s50178" name="Equation" r:id="rId4" imgW="1079280" imgH="672840" progId="Equation.DSMT4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99592" y="3503910"/>
            <a:ext cx="75608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id-ID" sz="3200" dirty="0" smtClean="0"/>
              <a:t>Hitung penyelesaian SPL</a:t>
            </a:r>
          </a:p>
          <a:p>
            <a:pPr marL="342900" indent="-342900">
              <a:buAutoNum type="alphaLcPeriod"/>
            </a:pPr>
            <a:r>
              <a:rPr lang="id-ID" sz="3200" dirty="0" smtClean="0"/>
              <a:t>Bandingkan kedua hasil </a:t>
            </a:r>
            <a:r>
              <a:rPr lang="id-ID" sz="3200" dirty="0" smtClean="0"/>
              <a:t>tersebut</a:t>
            </a:r>
          </a:p>
          <a:p>
            <a:pPr marL="342900" indent="-342900">
              <a:buAutoNum type="alphaLcPeriod"/>
            </a:pPr>
            <a:r>
              <a:rPr lang="id-ID" sz="3200" dirty="0" smtClean="0"/>
              <a:t>Substitusikan hasil a) dan b) ke SPL maasing-masing </a:t>
            </a:r>
            <a:endParaRPr lang="id-ID" sz="3200" dirty="0"/>
          </a:p>
        </p:txBody>
      </p:sp>
      <p:graphicFrame>
        <p:nvGraphicFramePr>
          <p:cNvPr id="50179" name="Object 3"/>
          <p:cNvGraphicFramePr>
            <a:graphicFrameLocks noChangeAspect="1"/>
          </p:cNvGraphicFramePr>
          <p:nvPr/>
        </p:nvGraphicFramePr>
        <p:xfrm>
          <a:off x="4610100" y="1879153"/>
          <a:ext cx="2954338" cy="1693863"/>
        </p:xfrm>
        <a:graphic>
          <a:graphicData uri="http://schemas.openxmlformats.org/presentationml/2006/ole">
            <p:oleObj spid="_x0000_s50179" name="Equation" r:id="rId5" imgW="1168200" imgH="6728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Eliminasi Gauss yang diperbaiki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id-ID" dirty="0" smtClean="0"/>
              <a:t>Pivoting sebagian: Untuk menentukan Pivot pada baris ke – k dan kolom ke – p dipilih semua elemen pada kolom p yang mempunyai nilai mutlak terbesar, lalu pertukarkan baris tersebut. </a:t>
            </a:r>
          </a:p>
          <a:p>
            <a:r>
              <a:rPr lang="id-ID" dirty="0" smtClean="0"/>
              <a:t>Penskalaan/menormalkan baris : membagi tiap baris dengan nilai mutlak terbesar ruas kiri.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Selesaikan SPL berikut ini :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endParaRPr lang="id-ID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27584" y="2348881"/>
          <a:ext cx="5112568" cy="1296144"/>
        </p:xfrm>
        <a:graphic>
          <a:graphicData uri="http://schemas.openxmlformats.org/presentationml/2006/ole">
            <p:oleObj spid="_x0000_s54273" name="Equation" r:id="rId4" imgW="1828800" imgH="457200" progId="Equation.DSMT4">
              <p:embed/>
            </p:oleObj>
          </a:graphicData>
        </a:graphic>
      </p:graphicFrame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899592" y="4293096"/>
          <a:ext cx="4757738" cy="1295400"/>
        </p:xfrm>
        <a:graphic>
          <a:graphicData uri="http://schemas.openxmlformats.org/presentationml/2006/ole">
            <p:oleObj spid="_x0000_s54274" name="Equation" r:id="rId5" imgW="170172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263</Words>
  <Application>Microsoft Office PowerPoint</Application>
  <PresentationFormat>On-screen Show (4:3)</PresentationFormat>
  <Paragraphs>62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Modèle par défaut</vt:lpstr>
      <vt:lpstr>Equation</vt:lpstr>
      <vt:lpstr>MathType 6.0 Equation</vt:lpstr>
      <vt:lpstr>Slide 1</vt:lpstr>
      <vt:lpstr>Sistem Persamaan Linear</vt:lpstr>
      <vt:lpstr>Metode Eliminasi Gauss</vt:lpstr>
      <vt:lpstr>Operasi Baris Elementer</vt:lpstr>
      <vt:lpstr>Contoh</vt:lpstr>
      <vt:lpstr>Masalah Metode Gauss naif</vt:lpstr>
      <vt:lpstr>Contoh sistem berkondisi buruk</vt:lpstr>
      <vt:lpstr>Metode Eliminasi Gauss yang diperbaiki</vt:lpstr>
      <vt:lpstr>Contoh</vt:lpstr>
      <vt:lpstr>Latihan</vt:lpstr>
      <vt:lpstr>Kemungkinan Solusi SPL</vt:lpstr>
      <vt:lpstr>Selesaikan dengan Metode Gauss - Jordan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 Cubes</dc:title>
  <dc:creator>www.powerpointstyles.com</dc:creator>
  <dc:description>Image credit to Michal Marcol / FreeDigitalPhotos.net</dc:description>
  <cp:lastModifiedBy>Edna</cp:lastModifiedBy>
  <cp:revision>41</cp:revision>
  <dcterms:created xsi:type="dcterms:W3CDTF">2009-03-23T15:23:24Z</dcterms:created>
  <dcterms:modified xsi:type="dcterms:W3CDTF">2013-03-31T07:33:35Z</dcterms:modified>
</cp:coreProperties>
</file>