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7" r:id="rId4"/>
    <p:sldId id="259" r:id="rId5"/>
    <p:sldId id="267" r:id="rId6"/>
    <p:sldId id="268" r:id="rId7"/>
    <p:sldId id="269" r:id="rId8"/>
    <p:sldId id="270" r:id="rId9"/>
    <p:sldId id="271" r:id="rId10"/>
    <p:sldId id="272" r:id="rId11"/>
    <p:sldId id="276" r:id="rId12"/>
    <p:sldId id="273" r:id="rId13"/>
    <p:sldId id="274" r:id="rId14"/>
    <p:sldId id="275" r:id="rId15"/>
  </p:sldIdLst>
  <p:sldSz cx="9144000" cy="6858000" type="screen4x3"/>
  <p:notesSz cx="6858000" cy="99456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5F5F5F"/>
    <a:srgbClr val="000036"/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314F-B28A-4CF8-A971-87F210B8535C}" type="datetimeFigureOut">
              <a:rPr lang="id-ID" smtClean="0"/>
              <a:pPr/>
              <a:t>31/03/2013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A897D-9312-498C-8A1C-99F843B74D8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44A42-9997-4158-819A-C75790C0217D}" type="datetimeFigureOut">
              <a:rPr lang="id-ID" smtClean="0"/>
              <a:pPr/>
              <a:t>31/03/2013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F6B77-5D83-4ED4-BB67-1BB3D8150B2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F6B77-5D83-4ED4-BB67-1BB3D8150B25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D78B3-2030-425E-B9FA-2F14770741DF}" type="slidenum">
              <a:rPr lang="id-ID" smtClean="0"/>
              <a:pPr/>
              <a:t>10</a:t>
            </a:fld>
            <a:endParaRPr lang="id-ID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D78B3-2030-425E-B9FA-2F14770741DF}" type="slidenum">
              <a:rPr lang="id-ID" smtClean="0"/>
              <a:pPr/>
              <a:t>11</a:t>
            </a:fld>
            <a:endParaRPr lang="id-ID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E6D507-2DF6-42E4-A7B9-D2D45C142A9A}" type="slidenum">
              <a:rPr lang="id-ID" smtClean="0"/>
              <a:pPr/>
              <a:t>12</a:t>
            </a:fld>
            <a:endParaRPr lang="id-ID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11478E-C2D8-43D8-971C-CA2524747891}" type="slidenum">
              <a:rPr lang="id-ID" smtClean="0"/>
              <a:pPr/>
              <a:t>13</a:t>
            </a:fld>
            <a:endParaRPr lang="id-ID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ACE9BC-FD30-4C2C-91A1-ADD5E89F6523}" type="slidenum">
              <a:rPr lang="id-ID" smtClean="0"/>
              <a:pPr/>
              <a:t>14</a:t>
            </a:fld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F6B77-5D83-4ED4-BB67-1BB3D8150B25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F6B77-5D83-4ED4-BB67-1BB3D8150B25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F6B77-5D83-4ED4-BB67-1BB3D8150B25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551BFF-84BE-4F5D-B46C-BDE6EA3899BC}" type="slidenum">
              <a:rPr lang="id-ID" smtClean="0"/>
              <a:pPr/>
              <a:t>5</a:t>
            </a:fld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E24F48-3435-4EF5-9197-5ECCE4CB2C35}" type="slidenum">
              <a:rPr lang="id-ID" smtClean="0"/>
              <a:pPr/>
              <a:t>6</a:t>
            </a:fld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8EBF6C-8EBC-4BE5-ADB3-4CF1DFEF6B1E}" type="slidenum">
              <a:rPr lang="id-ID" smtClean="0"/>
              <a:pPr/>
              <a:t>7</a:t>
            </a:fld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D8673C-A93B-4839-B99A-4349C679F5A9}" type="slidenum">
              <a:rPr lang="id-ID" smtClean="0"/>
              <a:pPr/>
              <a:t>8</a:t>
            </a:fld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E0FA5D-9D99-41BD-947B-76C615CA1C2C}" type="slidenum">
              <a:rPr lang="id-ID" smtClean="0"/>
              <a:pPr/>
              <a:t>9</a:t>
            </a:fld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63CC7-F0D9-4117-9BA8-C364236F6BF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E5AC5-E68C-4037-B3ED-C7320036625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6B851-D7EB-4034-A74D-332756608E0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E8B28-29AA-4AB4-AF4C-67D1603FF40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09EA6-0BE0-408F-994C-A815A9D7DC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BC439-3854-4398-AFF8-73A61650902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C71F-5794-4D8A-B183-574A8405F61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44ADF-5F60-4DFC-B24C-6364C154FD6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A6F5-6CFA-4735-8E11-639F5157458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D4B05-D46D-4C6E-9134-DC54758EA4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C0A51-0541-428D-90A6-744E268B1F5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A7F3E4-A641-429E-9300-A58AB861D950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467544" y="836712"/>
            <a:ext cx="7993136" cy="57626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id-ID" sz="4400" b="1" dirty="0" smtClean="0">
                <a:solidFill>
                  <a:schemeClr val="bg1"/>
                </a:solidFill>
              </a:rPr>
              <a:t>Ukuran Penyebaran Data</a:t>
            </a:r>
            <a:endParaRPr lang="es-ES" sz="4400" b="1" dirty="0">
              <a:solidFill>
                <a:schemeClr val="bg1"/>
              </a:solidFill>
            </a:endParaRPr>
          </a:p>
        </p:txBody>
      </p:sp>
      <p:sp>
        <p:nvSpPr>
          <p:cNvPr id="2218" name="Rectangle 170"/>
          <p:cNvSpPr>
            <a:spLocks noChangeArrowheads="1"/>
          </p:cNvSpPr>
          <p:nvPr/>
        </p:nvSpPr>
        <p:spPr bwMode="auto">
          <a:xfrm>
            <a:off x="395536" y="5012977"/>
            <a:ext cx="820891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d-ID" sz="2400" b="1" dirty="0" smtClean="0">
                <a:solidFill>
                  <a:schemeClr val="bg1"/>
                </a:solidFill>
              </a:rPr>
              <a:t>Rentang, rentang antar kuartil, simpangan kuartil, simpangan rata-rata, varians dan standar deviasi, koefisien variasi</a:t>
            </a:r>
            <a:endParaRPr lang="es-E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936625"/>
          </a:xfrm>
        </p:spPr>
        <p:txBody>
          <a:bodyPr/>
          <a:lstStyle/>
          <a:p>
            <a:pPr eaLnBrk="1" hangingPunct="1"/>
            <a:r>
              <a:rPr lang="id-ID" dirty="0" smtClean="0">
                <a:solidFill>
                  <a:schemeClr val="bg1"/>
                </a:solidFill>
              </a:rPr>
              <a:t>Koefisien Variasi</a:t>
            </a:r>
          </a:p>
        </p:txBody>
      </p:sp>
      <p:sp>
        <p:nvSpPr>
          <p:cNvPr id="7173" name="Content Placeholder 2"/>
          <p:cNvSpPr>
            <a:spLocks noGrp="1"/>
          </p:cNvSpPr>
          <p:nvPr>
            <p:ph idx="1"/>
          </p:nvPr>
        </p:nvSpPr>
        <p:spPr>
          <a:xfrm>
            <a:off x="539552" y="3140968"/>
            <a:ext cx="8229600" cy="1150937"/>
          </a:xfrm>
        </p:spPr>
        <p:txBody>
          <a:bodyPr/>
          <a:lstStyle/>
          <a:p>
            <a:pPr eaLnBrk="1" hangingPunct="1"/>
            <a:r>
              <a:rPr lang="id-ID" dirty="0" smtClean="0"/>
              <a:t>Memeriksa keseragaman data yang berbeda satuan</a:t>
            </a:r>
          </a:p>
          <a:p>
            <a:pPr eaLnBrk="1" hangingPunct="1"/>
            <a:r>
              <a:rPr lang="id-ID" dirty="0" smtClean="0"/>
              <a:t>Tidak bergantung pada satuan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755576" y="1556792"/>
          <a:ext cx="3411363" cy="1080120"/>
        </p:xfrm>
        <a:graphic>
          <a:graphicData uri="http://schemas.openxmlformats.org/presentationml/2006/ole">
            <p:oleObj spid="_x0000_s31746" name="Equation" r:id="rId4" imgW="1016000" imgH="419100" progId="Equation.DSMT4">
              <p:embed/>
            </p:oleObj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5076056" y="1589490"/>
          <a:ext cx="3168352" cy="975414"/>
        </p:xfrm>
        <a:graphic>
          <a:graphicData uri="http://schemas.openxmlformats.org/presentationml/2006/ole">
            <p:oleObj spid="_x0000_s31747" name="Equation" r:id="rId5" imgW="990170" imgH="39352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936625"/>
          </a:xfrm>
        </p:spPr>
        <p:txBody>
          <a:bodyPr/>
          <a:lstStyle/>
          <a:p>
            <a:pPr eaLnBrk="1" hangingPunct="1"/>
            <a:r>
              <a:rPr lang="id-ID" dirty="0" smtClean="0">
                <a:solidFill>
                  <a:schemeClr val="bg1"/>
                </a:solidFill>
              </a:rPr>
              <a:t>Koefisien Variasi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547813" y="1052513"/>
          <a:ext cx="2501900" cy="792162"/>
        </p:xfrm>
        <a:graphic>
          <a:graphicData uri="http://schemas.openxmlformats.org/presentationml/2006/ole">
            <p:oleObj spid="_x0000_s35842" name="Equation" r:id="rId4" imgW="1016000" imgH="419100" progId="Equation.DSMT4">
              <p:embed/>
            </p:oleObj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4932363" y="1052512"/>
          <a:ext cx="2375941" cy="731461"/>
        </p:xfrm>
        <a:graphic>
          <a:graphicData uri="http://schemas.openxmlformats.org/presentationml/2006/ole">
            <p:oleObj spid="_x0000_s35843" name="Equation" r:id="rId5" imgW="990170" imgH="393529" progId="Equation.DSMT4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78232" y="4653136"/>
          <a:ext cx="5402080" cy="1190993"/>
        </p:xfrm>
        <a:graphic>
          <a:graphicData uri="http://schemas.openxmlformats.org/drawingml/2006/table">
            <a:tbl>
              <a:tblPr/>
              <a:tblGrid>
                <a:gridCol w="1958866"/>
                <a:gridCol w="625197"/>
                <a:gridCol w="625197"/>
                <a:gridCol w="730940"/>
                <a:gridCol w="730940"/>
                <a:gridCol w="730940"/>
              </a:tblGrid>
              <a:tr h="4450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Book Antiqua"/>
                          <a:ea typeface="Times New Roman"/>
                          <a:cs typeface="Arial"/>
                        </a:rPr>
                        <a:t>Karyawan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Book Antiqua"/>
                          <a:ea typeface="Times New Roman"/>
                          <a:cs typeface="Arial"/>
                        </a:rPr>
                        <a:t>1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 Antiqua"/>
                          <a:ea typeface="Times New Roman"/>
                          <a:cs typeface="Arial"/>
                        </a:rPr>
                        <a:t>2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 Antiqua"/>
                          <a:ea typeface="Times New Roman"/>
                          <a:cs typeface="Arial"/>
                        </a:rPr>
                        <a:t>3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 Antiqua"/>
                          <a:ea typeface="Times New Roman"/>
                          <a:cs typeface="Arial"/>
                        </a:rPr>
                        <a:t>4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9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Book Antiqua"/>
                          <a:ea typeface="Times New Roman"/>
                          <a:cs typeface="Arial"/>
                        </a:rPr>
                        <a:t>Umur ( Tahun )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Book Antiqua"/>
                          <a:ea typeface="Times New Roman"/>
                          <a:cs typeface="Arial"/>
                        </a:rPr>
                        <a:t>34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Book Antiqua"/>
                          <a:ea typeface="Times New Roman"/>
                          <a:cs typeface="Arial"/>
                        </a:rPr>
                        <a:t>27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 Antiqua"/>
                          <a:ea typeface="Times New Roman"/>
                          <a:cs typeface="Arial"/>
                        </a:rPr>
                        <a:t>37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 Antiqua"/>
                          <a:ea typeface="Times New Roman"/>
                          <a:cs typeface="Arial"/>
                        </a:rPr>
                        <a:t>32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 Antiqua"/>
                          <a:ea typeface="Times New Roman"/>
                          <a:cs typeface="Arial"/>
                        </a:rPr>
                        <a:t>25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9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Book Antiqua"/>
                          <a:ea typeface="Times New Roman"/>
                          <a:cs typeface="Arial"/>
                        </a:rPr>
                        <a:t>Pendapatan</a:t>
                      </a:r>
                      <a:r>
                        <a:rPr lang="en-US" sz="1800" b="1" dirty="0">
                          <a:latin typeface="Book Antiqua"/>
                          <a:ea typeface="Times New Roman"/>
                          <a:cs typeface="Arial"/>
                        </a:rPr>
                        <a:t> ( $ )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 Antiqua"/>
                          <a:ea typeface="Times New Roman"/>
                          <a:cs typeface="Arial"/>
                        </a:rPr>
                        <a:t>75</a:t>
                      </a:r>
                      <a:endParaRPr lang="id-ID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Book Antiqua"/>
                          <a:ea typeface="Times New Roman"/>
                          <a:cs typeface="Arial"/>
                        </a:rPr>
                        <a:t>90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Book Antiqua"/>
                          <a:ea typeface="Times New Roman"/>
                          <a:cs typeface="Arial"/>
                        </a:rPr>
                        <a:t>123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Book Antiqua"/>
                          <a:ea typeface="Times New Roman"/>
                          <a:cs typeface="Arial"/>
                        </a:rPr>
                        <a:t>187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Book Antiqua"/>
                          <a:ea typeface="Times New Roman"/>
                          <a:cs typeface="Arial"/>
                        </a:rPr>
                        <a:t>135</a:t>
                      </a:r>
                      <a:endParaRPr lang="id-ID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206" name="Rectangle 8"/>
          <p:cNvSpPr>
            <a:spLocks noChangeArrowheads="1"/>
          </p:cNvSpPr>
          <p:nvPr/>
        </p:nvSpPr>
        <p:spPr bwMode="auto">
          <a:xfrm>
            <a:off x="538807" y="1988840"/>
            <a:ext cx="792162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buFontTx/>
              <a:buChar char="•"/>
            </a:pPr>
            <a:r>
              <a:rPr lang="sv-SE" sz="2400" b="1" dirty="0">
                <a:latin typeface="Book Antiqua" pitchFamily="18" charset="0"/>
                <a:ea typeface="Times New Roman" pitchFamily="18" charset="0"/>
                <a:cs typeface="Arial" charset="0"/>
              </a:rPr>
              <a:t>Contoh 5.</a:t>
            </a:r>
            <a:r>
              <a:rPr lang="id-ID" sz="2400" b="1" dirty="0">
                <a:latin typeface="Book Antiqua" pitchFamily="18" charset="0"/>
                <a:ea typeface="Times New Roman" pitchFamily="18" charset="0"/>
                <a:cs typeface="Arial" charset="0"/>
              </a:rPr>
              <a:t>5</a:t>
            </a:r>
            <a:endParaRPr lang="id-ID" sz="2400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sv-SE" sz="2400" dirty="0">
                <a:latin typeface="Book Antiqua" pitchFamily="18" charset="0"/>
                <a:ea typeface="Times New Roman" pitchFamily="18" charset="0"/>
                <a:cs typeface="Arial" charset="0"/>
              </a:rPr>
              <a:t>Data berikut menunjukan umur dan pendapatan 5 orang karyawan di sebuah perusahaan X :</a:t>
            </a:r>
            <a:endParaRPr lang="id-ID" sz="2400" dirty="0">
              <a:ea typeface="Times New Roman" pitchFamily="18" charset="0"/>
              <a:cs typeface="Arial" charset="0"/>
            </a:endParaRPr>
          </a:p>
          <a:p>
            <a:pPr algn="just" eaLnBrk="0" hangingPunct="0"/>
            <a:r>
              <a:rPr lang="sv-SE" sz="2400" dirty="0">
                <a:latin typeface="Book Antiqua" pitchFamily="18" charset="0"/>
                <a:ea typeface="Times New Roman" pitchFamily="18" charset="0"/>
                <a:cs typeface="Arial" charset="0"/>
              </a:rPr>
              <a:t>Manakah yang lebih seragam, umur atau pendapatan karyawan?</a:t>
            </a:r>
            <a:endParaRPr lang="sv-SE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7207" name="Rectangle 9"/>
          <p:cNvSpPr>
            <a:spLocks noChangeArrowheads="1"/>
          </p:cNvSpPr>
          <p:nvPr/>
        </p:nvSpPr>
        <p:spPr bwMode="auto">
          <a:xfrm>
            <a:off x="827584" y="3933056"/>
            <a:ext cx="75612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sv-SE" sz="1600" b="1" dirty="0">
                <a:latin typeface="Book Antiqua" pitchFamily="18" charset="0"/>
                <a:ea typeface="Times New Roman" pitchFamily="18" charset="0"/>
                <a:cs typeface="Arial" charset="0"/>
              </a:rPr>
              <a:t>Tabel 5.</a:t>
            </a:r>
            <a:r>
              <a:rPr lang="id-ID" sz="1600" b="1" dirty="0">
                <a:latin typeface="Book Antiqua" pitchFamily="18" charset="0"/>
                <a:ea typeface="Times New Roman" pitchFamily="18" charset="0"/>
                <a:cs typeface="Arial" charset="0"/>
              </a:rPr>
              <a:t>4</a:t>
            </a:r>
            <a:r>
              <a:rPr lang="sv-SE" sz="1600" b="1" dirty="0">
                <a:latin typeface="Book Antiqua" pitchFamily="18" charset="0"/>
                <a:ea typeface="Times New Roman" pitchFamily="18" charset="0"/>
                <a:cs typeface="Arial" charset="0"/>
              </a:rPr>
              <a:t>    Data Mengenai Umur &amp; Pendapatan</a:t>
            </a:r>
            <a:endParaRPr lang="id-ID" sz="1600" dirty="0"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id-ID" sz="1600" b="1" dirty="0">
                <a:latin typeface="Book Antiqua" pitchFamily="18" charset="0"/>
                <a:ea typeface="Times New Roman" pitchFamily="18" charset="0"/>
                <a:cs typeface="Arial" charset="0"/>
              </a:rPr>
              <a:t>  </a:t>
            </a:r>
            <a:r>
              <a:rPr lang="sv-SE" sz="1600" b="1" dirty="0">
                <a:latin typeface="Book Antiqua" pitchFamily="18" charset="0"/>
                <a:ea typeface="Times New Roman" pitchFamily="18" charset="0"/>
                <a:cs typeface="Arial" charset="0"/>
              </a:rPr>
              <a:t>5 Orang Karyawan</a:t>
            </a:r>
            <a:endParaRPr lang="id-ID" sz="1600" dirty="0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576263"/>
          </a:xfrm>
        </p:spPr>
        <p:txBody>
          <a:bodyPr/>
          <a:lstStyle/>
          <a:p>
            <a:pPr marL="342900" indent="-342900"/>
            <a:r>
              <a:rPr lang="fi-FI" b="1" dirty="0" smtClean="0">
                <a:solidFill>
                  <a:schemeClr val="bg1"/>
                </a:solidFill>
              </a:rPr>
              <a:t>Nilai Baku (Skor z)</a:t>
            </a:r>
            <a:endParaRPr lang="id-ID" dirty="0" smtClean="0">
              <a:solidFill>
                <a:schemeClr val="bg1"/>
              </a:solidFill>
            </a:endParaRPr>
          </a:p>
        </p:txBody>
      </p:sp>
      <p:sp>
        <p:nvSpPr>
          <p:cNvPr id="8197" name="Content Placeholder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d-ID" b="1" dirty="0" smtClean="0"/>
              <a:t>Contoh</a:t>
            </a:r>
            <a:endParaRPr lang="id-ID" dirty="0" smtClean="0"/>
          </a:p>
          <a:p>
            <a:r>
              <a:rPr lang="id-ID" dirty="0" smtClean="0"/>
              <a:t>Budi memperoleh nilai 83 pada UAS Statistik, dimana rata-rata kelas dan simpangan bakunya masing-masing 75 dan 12. Sedangkan pada UAS Kalkulus dimana rata-rata kelasnya 83 dan simpangan bakunya 16 ia memperoleh nilai 90. Dalam mata kuliah mana Budi mencapai kedudukan yang lebih baik?</a:t>
            </a:r>
          </a:p>
          <a:p>
            <a:pPr>
              <a:buFont typeface="Wingdings 2" pitchFamily="18" charset="2"/>
              <a:buNone/>
            </a:pPr>
            <a:endParaRPr lang="id-ID" dirty="0" smtClean="0"/>
          </a:p>
        </p:txBody>
      </p:sp>
      <p:sp>
        <p:nvSpPr>
          <p:cNvPr id="81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8194" name="Object 1"/>
          <p:cNvGraphicFramePr>
            <a:graphicFrameLocks noChangeAspect="1"/>
          </p:cNvGraphicFramePr>
          <p:nvPr/>
        </p:nvGraphicFramePr>
        <p:xfrm>
          <a:off x="3447825" y="980728"/>
          <a:ext cx="2060279" cy="1140966"/>
        </p:xfrm>
        <a:graphic>
          <a:graphicData uri="http://schemas.openxmlformats.org/presentationml/2006/ole">
            <p:oleObj spid="_x0000_s32770" name="Equation" r:id="rId4" imgW="698197" imgH="393529" progId="Equation.DSMT4">
              <p:embed/>
            </p:oleObj>
          </a:graphicData>
        </a:graphic>
      </p:graphicFrame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6228184" y="1268760"/>
          <a:ext cx="1656184" cy="542096"/>
        </p:xfrm>
        <a:graphic>
          <a:graphicData uri="http://schemas.openxmlformats.org/presentationml/2006/ole">
            <p:oleObj spid="_x0000_s32771" name="Equation" r:id="rId5" imgW="7617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itle 1"/>
          <p:cNvSpPr>
            <a:spLocks noGrp="1"/>
          </p:cNvSpPr>
          <p:nvPr>
            <p:ph type="title"/>
          </p:nvPr>
        </p:nvSpPr>
        <p:spPr>
          <a:xfrm>
            <a:off x="195262" y="-27384"/>
            <a:ext cx="8985250" cy="1143000"/>
          </a:xfrm>
        </p:spPr>
        <p:txBody>
          <a:bodyPr/>
          <a:lstStyle/>
          <a:p>
            <a:r>
              <a:rPr lang="id-ID" sz="4400" dirty="0" smtClean="0">
                <a:solidFill>
                  <a:schemeClr val="bg1"/>
                </a:solidFill>
              </a:rPr>
              <a:t>Koefisien Kemiringan (Skewness)</a:t>
            </a:r>
          </a:p>
        </p:txBody>
      </p:sp>
      <p:sp>
        <p:nvSpPr>
          <p:cNvPr id="9224" name="Content Placeholder 2"/>
          <p:cNvSpPr>
            <a:spLocks noGrp="1"/>
          </p:cNvSpPr>
          <p:nvPr>
            <p:ph idx="1"/>
          </p:nvPr>
        </p:nvSpPr>
        <p:spPr>
          <a:xfrm>
            <a:off x="539750" y="1125538"/>
            <a:ext cx="8229600" cy="1150937"/>
          </a:xfrm>
        </p:spPr>
        <p:txBody>
          <a:bodyPr/>
          <a:lstStyle/>
          <a:p>
            <a:r>
              <a:rPr lang="id-ID" sz="2800" dirty="0" smtClean="0"/>
              <a:t>Mengukur kemiringan atau kecondongan kurva</a:t>
            </a:r>
          </a:p>
          <a:p>
            <a:r>
              <a:rPr lang="id-ID" sz="2800" dirty="0" smtClean="0"/>
              <a:t>Sering disebut derajat kesimetrian</a:t>
            </a:r>
          </a:p>
          <a:p>
            <a:pPr>
              <a:buFont typeface="Wingdings 2" pitchFamily="18" charset="2"/>
              <a:buNone/>
            </a:pPr>
            <a:r>
              <a:rPr lang="id-ID" sz="2800" dirty="0" smtClean="0"/>
              <a:t> </a:t>
            </a:r>
          </a:p>
        </p:txBody>
      </p:sp>
      <p:sp>
        <p:nvSpPr>
          <p:cNvPr id="9225" name="TextBox 3"/>
          <p:cNvSpPr txBox="1">
            <a:spLocks noChangeArrowheads="1"/>
          </p:cNvSpPr>
          <p:nvPr/>
        </p:nvSpPr>
        <p:spPr bwMode="auto">
          <a:xfrm>
            <a:off x="395288" y="2135188"/>
            <a:ext cx="31686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dirty="0"/>
              <a:t>Koefisien Kemiringan Pearson Tipe Pertama </a:t>
            </a:r>
          </a:p>
        </p:txBody>
      </p:sp>
      <p:sp>
        <p:nvSpPr>
          <p:cNvPr id="9226" name="TextBox 4"/>
          <p:cNvSpPr txBox="1">
            <a:spLocks noChangeArrowheads="1"/>
          </p:cNvSpPr>
          <p:nvPr/>
        </p:nvSpPr>
        <p:spPr bwMode="auto">
          <a:xfrm>
            <a:off x="4643438" y="2133600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/>
              <a:t>Koefisien Kemiringan Pearson Tipe Kedua  </a:t>
            </a:r>
          </a:p>
        </p:txBody>
      </p:sp>
      <p:sp>
        <p:nvSpPr>
          <p:cNvPr id="92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9218" name="Object 1"/>
          <p:cNvGraphicFramePr>
            <a:graphicFrameLocks noChangeAspect="1"/>
          </p:cNvGraphicFramePr>
          <p:nvPr/>
        </p:nvGraphicFramePr>
        <p:xfrm>
          <a:off x="2916238" y="2133600"/>
          <a:ext cx="1397000" cy="574675"/>
        </p:xfrm>
        <a:graphic>
          <a:graphicData uri="http://schemas.openxmlformats.org/presentationml/2006/ole">
            <p:oleObj spid="_x0000_s33794" name="Equation" r:id="rId4" imgW="837836" imgH="393529" progId="Equation.DSMT4">
              <p:embed/>
            </p:oleObj>
          </a:graphicData>
        </a:graphic>
      </p:graphicFrame>
      <p:sp>
        <p:nvSpPr>
          <p:cNvPr id="9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7019925" y="2133600"/>
          <a:ext cx="1873250" cy="650875"/>
        </p:xfrm>
        <a:graphic>
          <a:graphicData uri="http://schemas.openxmlformats.org/presentationml/2006/ole">
            <p:oleObj spid="_x0000_s33795" name="Equation" r:id="rId5" imgW="977476" imgH="393529" progId="Equation.DSMT4">
              <p:embed/>
            </p:oleObj>
          </a:graphicData>
        </a:graphic>
      </p:graphicFrame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9552" y="2636912"/>
            <a:ext cx="8229600" cy="1782637"/>
            <a:chOff x="1964" y="1598"/>
            <a:chExt cx="8857" cy="203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" name="Line 3"/>
            <p:cNvSpPr>
              <a:spLocks noChangeShapeType="1"/>
            </p:cNvSpPr>
            <p:nvPr/>
          </p:nvSpPr>
          <p:spPr bwMode="auto">
            <a:xfrm>
              <a:off x="7986" y="3233"/>
              <a:ext cx="2835" cy="0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2" name="Line 4"/>
            <p:cNvSpPr>
              <a:spLocks noChangeShapeType="1"/>
            </p:cNvSpPr>
            <p:nvPr/>
          </p:nvSpPr>
          <p:spPr bwMode="auto">
            <a:xfrm>
              <a:off x="2046" y="3233"/>
              <a:ext cx="2615" cy="0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3" name="Line 5"/>
            <p:cNvSpPr>
              <a:spLocks noChangeShapeType="1"/>
            </p:cNvSpPr>
            <p:nvPr/>
          </p:nvSpPr>
          <p:spPr bwMode="auto">
            <a:xfrm>
              <a:off x="3272" y="1762"/>
              <a:ext cx="0" cy="1471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1964" y="1694"/>
              <a:ext cx="2615" cy="1471"/>
            </a:xfrm>
            <a:custGeom>
              <a:avLst/>
              <a:gdLst/>
              <a:ahLst/>
              <a:cxnLst>
                <a:cxn ang="0">
                  <a:pos x="0" y="1008"/>
                </a:cxn>
                <a:cxn ang="0">
                  <a:pos x="480" y="720"/>
                </a:cxn>
                <a:cxn ang="0">
                  <a:pos x="720" y="96"/>
                </a:cxn>
                <a:cxn ang="0">
                  <a:pos x="960" y="144"/>
                </a:cxn>
                <a:cxn ang="0">
                  <a:pos x="1296" y="768"/>
                </a:cxn>
                <a:cxn ang="0">
                  <a:pos x="1632" y="960"/>
                </a:cxn>
              </a:cxnLst>
              <a:rect l="0" t="0" r="r" b="b"/>
              <a:pathLst>
                <a:path w="1632" h="1008">
                  <a:moveTo>
                    <a:pt x="0" y="1008"/>
                  </a:moveTo>
                  <a:cubicBezTo>
                    <a:pt x="180" y="940"/>
                    <a:pt x="360" y="872"/>
                    <a:pt x="480" y="720"/>
                  </a:cubicBezTo>
                  <a:cubicBezTo>
                    <a:pt x="600" y="568"/>
                    <a:pt x="640" y="192"/>
                    <a:pt x="720" y="96"/>
                  </a:cubicBezTo>
                  <a:cubicBezTo>
                    <a:pt x="800" y="0"/>
                    <a:pt x="864" y="32"/>
                    <a:pt x="960" y="144"/>
                  </a:cubicBezTo>
                  <a:cubicBezTo>
                    <a:pt x="1056" y="256"/>
                    <a:pt x="1184" y="632"/>
                    <a:pt x="1296" y="768"/>
                  </a:cubicBezTo>
                  <a:cubicBezTo>
                    <a:pt x="1408" y="904"/>
                    <a:pt x="1576" y="928"/>
                    <a:pt x="1632" y="960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4903" y="3233"/>
              <a:ext cx="2861" cy="0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4822" y="1680"/>
              <a:ext cx="2860" cy="1498"/>
            </a:xfrm>
            <a:custGeom>
              <a:avLst/>
              <a:gdLst/>
              <a:ahLst/>
              <a:cxnLst>
                <a:cxn ang="0">
                  <a:pos x="0" y="1104"/>
                </a:cxn>
                <a:cxn ang="0">
                  <a:pos x="192" y="960"/>
                </a:cxn>
                <a:cxn ang="0">
                  <a:pos x="432" y="192"/>
                </a:cxn>
                <a:cxn ang="0">
                  <a:pos x="672" y="48"/>
                </a:cxn>
                <a:cxn ang="0">
                  <a:pos x="960" y="480"/>
                </a:cxn>
                <a:cxn ang="0">
                  <a:pos x="1152" y="720"/>
                </a:cxn>
                <a:cxn ang="0">
                  <a:pos x="1632" y="1056"/>
                </a:cxn>
                <a:cxn ang="0">
                  <a:pos x="1776" y="1104"/>
                </a:cxn>
              </a:cxnLst>
              <a:rect l="0" t="0" r="r" b="b"/>
              <a:pathLst>
                <a:path w="1776" h="1120">
                  <a:moveTo>
                    <a:pt x="0" y="1104"/>
                  </a:moveTo>
                  <a:cubicBezTo>
                    <a:pt x="60" y="1108"/>
                    <a:pt x="120" y="1112"/>
                    <a:pt x="192" y="960"/>
                  </a:cubicBezTo>
                  <a:cubicBezTo>
                    <a:pt x="264" y="808"/>
                    <a:pt x="352" y="344"/>
                    <a:pt x="432" y="192"/>
                  </a:cubicBezTo>
                  <a:cubicBezTo>
                    <a:pt x="512" y="40"/>
                    <a:pt x="584" y="0"/>
                    <a:pt x="672" y="48"/>
                  </a:cubicBezTo>
                  <a:cubicBezTo>
                    <a:pt x="760" y="96"/>
                    <a:pt x="880" y="368"/>
                    <a:pt x="960" y="480"/>
                  </a:cubicBezTo>
                  <a:cubicBezTo>
                    <a:pt x="1040" y="592"/>
                    <a:pt x="1040" y="624"/>
                    <a:pt x="1152" y="720"/>
                  </a:cubicBezTo>
                  <a:cubicBezTo>
                    <a:pt x="1264" y="816"/>
                    <a:pt x="1528" y="992"/>
                    <a:pt x="1632" y="1056"/>
                  </a:cubicBezTo>
                  <a:cubicBezTo>
                    <a:pt x="1736" y="1120"/>
                    <a:pt x="1756" y="1112"/>
                    <a:pt x="1776" y="1104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5966" y="1598"/>
              <a:ext cx="0" cy="0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5773" y="1762"/>
              <a:ext cx="0" cy="147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6276" y="2252"/>
              <a:ext cx="0" cy="9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>
              <a:off x="6741" y="2661"/>
              <a:ext cx="0" cy="57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" name="Freeform 13"/>
            <p:cNvSpPr>
              <a:spLocks/>
            </p:cNvSpPr>
            <p:nvPr/>
          </p:nvSpPr>
          <p:spPr bwMode="auto">
            <a:xfrm>
              <a:off x="8016" y="1643"/>
              <a:ext cx="2615" cy="1614"/>
            </a:xfrm>
            <a:custGeom>
              <a:avLst/>
              <a:gdLst/>
              <a:ahLst/>
              <a:cxnLst>
                <a:cxn ang="0">
                  <a:pos x="0" y="1208"/>
                </a:cxn>
                <a:cxn ang="0">
                  <a:pos x="480" y="968"/>
                </a:cxn>
                <a:cxn ang="0">
                  <a:pos x="768" y="680"/>
                </a:cxn>
                <a:cxn ang="0">
                  <a:pos x="1104" y="200"/>
                </a:cxn>
                <a:cxn ang="0">
                  <a:pos x="1392" y="152"/>
                </a:cxn>
                <a:cxn ang="0">
                  <a:pos x="1632" y="1112"/>
                </a:cxn>
              </a:cxnLst>
              <a:rect l="0" t="0" r="r" b="b"/>
              <a:pathLst>
                <a:path w="1632" h="1208">
                  <a:moveTo>
                    <a:pt x="0" y="1208"/>
                  </a:moveTo>
                  <a:cubicBezTo>
                    <a:pt x="176" y="1132"/>
                    <a:pt x="352" y="1056"/>
                    <a:pt x="480" y="968"/>
                  </a:cubicBezTo>
                  <a:cubicBezTo>
                    <a:pt x="608" y="880"/>
                    <a:pt x="664" y="808"/>
                    <a:pt x="768" y="680"/>
                  </a:cubicBezTo>
                  <a:cubicBezTo>
                    <a:pt x="872" y="552"/>
                    <a:pt x="1000" y="288"/>
                    <a:pt x="1104" y="200"/>
                  </a:cubicBezTo>
                  <a:cubicBezTo>
                    <a:pt x="1208" y="112"/>
                    <a:pt x="1304" y="0"/>
                    <a:pt x="1392" y="152"/>
                  </a:cubicBezTo>
                  <a:cubicBezTo>
                    <a:pt x="1480" y="304"/>
                    <a:pt x="1592" y="944"/>
                    <a:pt x="1632" y="1112"/>
                  </a:cubicBez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>
              <a:off x="9066" y="2594"/>
              <a:ext cx="0" cy="65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10111" y="1777"/>
              <a:ext cx="0" cy="147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9570" y="2003"/>
              <a:ext cx="0" cy="122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2541" y="3236"/>
              <a:ext cx="1629" cy="392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62179" tIns="31090" rIns="62179" bIns="31090"/>
            <a:lstStyle/>
            <a:p>
              <a:pPr>
                <a:spcAft>
                  <a:spcPts val="1000"/>
                </a:spcAft>
                <a:defRPr/>
              </a:pPr>
              <a:r>
                <a:rPr lang="id-ID" dirty="0">
                  <a:solidFill>
                    <a:srgbClr val="000000"/>
                  </a:solidFill>
                  <a:latin typeface="Symbol" pitchFamily="18" charset="2"/>
                </a:rPr>
                <a:t>m  = M</a:t>
              </a:r>
              <a:r>
                <a:rPr lang="id-ID" dirty="0">
                  <a:solidFill>
                    <a:srgbClr val="000000"/>
                  </a:solidFill>
                  <a:latin typeface="Calibri" pitchFamily="34" charset="0"/>
                </a:rPr>
                <a:t>e = Mo  </a:t>
              </a:r>
              <a:endParaRPr lang="id-ID" dirty="0">
                <a:latin typeface="Arial" pitchFamily="34" charset="0"/>
              </a:endParaRP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091" y="3236"/>
              <a:ext cx="2404" cy="372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62179" tIns="31090" rIns="62179" bIns="31090"/>
            <a:lstStyle/>
            <a:p>
              <a:pPr>
                <a:spcAft>
                  <a:spcPts val="1000"/>
                </a:spcAft>
                <a:defRPr/>
              </a:pPr>
              <a:r>
                <a:rPr lang="id-ID" dirty="0">
                  <a:solidFill>
                    <a:srgbClr val="000000"/>
                  </a:solidFill>
                  <a:latin typeface="Symbol" pitchFamily="18" charset="2"/>
                </a:rPr>
                <a:t>       </a:t>
              </a:r>
              <a:r>
                <a:rPr lang="id-ID" dirty="0">
                  <a:solidFill>
                    <a:srgbClr val="000000"/>
                  </a:solidFill>
                  <a:latin typeface="Calibri" pitchFamily="34" charset="0"/>
                </a:rPr>
                <a:t>M</a:t>
              </a:r>
              <a:r>
                <a:rPr lang="id-ID" dirty="0">
                  <a:solidFill>
                    <a:srgbClr val="000000"/>
                  </a:solidFill>
                  <a:latin typeface="Symbol" pitchFamily="18" charset="2"/>
                </a:rPr>
                <a:t>o &lt;  M</a:t>
              </a:r>
              <a:r>
                <a:rPr lang="id-ID" dirty="0">
                  <a:solidFill>
                    <a:srgbClr val="000000"/>
                  </a:solidFill>
                  <a:latin typeface="Calibri" pitchFamily="34" charset="0"/>
                </a:rPr>
                <a:t>e</a:t>
              </a:r>
              <a:r>
                <a:rPr lang="id-ID" dirty="0">
                  <a:solidFill>
                    <a:srgbClr val="000000"/>
                  </a:solidFill>
                  <a:latin typeface="Symbol" pitchFamily="18" charset="2"/>
                </a:rPr>
                <a:t>  &lt;  m   </a:t>
              </a:r>
              <a:endParaRPr lang="id-ID" dirty="0">
                <a:latin typeface="Arial" pitchFamily="34" charset="0"/>
              </a:endParaRPr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8883" y="3236"/>
              <a:ext cx="1938" cy="372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62179" tIns="31090" rIns="62179" bIns="31090"/>
            <a:lstStyle/>
            <a:p>
              <a:pPr>
                <a:spcAft>
                  <a:spcPts val="1000"/>
                </a:spcAft>
                <a:defRPr/>
              </a:pPr>
              <a:r>
                <a:rPr lang="id-ID" sz="800" dirty="0">
                  <a:solidFill>
                    <a:srgbClr val="000000"/>
                  </a:solidFill>
                  <a:latin typeface="Symbol" pitchFamily="18" charset="2"/>
                </a:rPr>
                <a:t> </a:t>
              </a:r>
              <a:r>
                <a:rPr lang="id-ID" dirty="0">
                  <a:solidFill>
                    <a:srgbClr val="000000"/>
                  </a:solidFill>
                  <a:latin typeface="Symbol" pitchFamily="18" charset="2"/>
                </a:rPr>
                <a:t>m  &lt;  M</a:t>
              </a:r>
              <a:r>
                <a:rPr lang="id-ID" dirty="0">
                  <a:solidFill>
                    <a:srgbClr val="000000"/>
                  </a:solidFill>
                  <a:latin typeface="Calibri" pitchFamily="34" charset="0"/>
                </a:rPr>
                <a:t>e &lt;  M</a:t>
              </a:r>
              <a:r>
                <a:rPr lang="id-ID" dirty="0">
                  <a:solidFill>
                    <a:srgbClr val="000000"/>
                  </a:solidFill>
                  <a:latin typeface="Symbol" pitchFamily="18" charset="2"/>
                </a:rPr>
                <a:t>o</a:t>
              </a:r>
              <a:endParaRPr lang="id-ID" dirty="0">
                <a:latin typeface="Arial" pitchFamily="34" charset="0"/>
              </a:endParaRPr>
            </a:p>
          </p:txBody>
        </p:sp>
      </p:grp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1835150" y="2781300"/>
            <a:ext cx="0" cy="1290638"/>
          </a:xfrm>
          <a:prstGeom prst="line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d-ID"/>
          </a:p>
        </p:txBody>
      </p:sp>
      <p:sp>
        <p:nvSpPr>
          <p:cNvPr id="9231" name="Rectangle 1"/>
          <p:cNvSpPr>
            <a:spLocks noChangeArrowheads="1"/>
          </p:cNvSpPr>
          <p:nvPr/>
        </p:nvSpPr>
        <p:spPr bwMode="auto">
          <a:xfrm>
            <a:off x="673100" y="4541838"/>
            <a:ext cx="8470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2066925" algn="l"/>
              </a:tabLst>
            </a:pPr>
            <a:r>
              <a:rPr lang="sv-SE" sz="2000" b="1">
                <a:ea typeface="Times New Roman" pitchFamily="18" charset="0"/>
                <a:cs typeface="Arial" charset="0"/>
              </a:rPr>
              <a:t>a. Simetris	</a:t>
            </a:r>
            <a:r>
              <a:rPr lang="id-ID" sz="2000" b="1">
                <a:ea typeface="Times New Roman" pitchFamily="18" charset="0"/>
                <a:cs typeface="Arial" charset="0"/>
              </a:rPr>
              <a:t>       </a:t>
            </a:r>
            <a:r>
              <a:rPr lang="sv-SE" sz="2000" b="1">
                <a:ea typeface="Times New Roman" pitchFamily="18" charset="0"/>
                <a:cs typeface="Arial" charset="0"/>
              </a:rPr>
              <a:t>b. Miring Positif	</a:t>
            </a:r>
            <a:r>
              <a:rPr lang="id-ID" sz="2000" b="1">
                <a:ea typeface="Times New Roman" pitchFamily="18" charset="0"/>
                <a:cs typeface="Arial" charset="0"/>
              </a:rPr>
              <a:t>                 </a:t>
            </a:r>
            <a:r>
              <a:rPr lang="sv-SE" sz="2000" b="1">
                <a:ea typeface="Times New Roman" pitchFamily="18" charset="0"/>
                <a:cs typeface="Arial" charset="0"/>
              </a:rPr>
              <a:t>c. Miring Negatif</a:t>
            </a:r>
            <a:endParaRPr lang="id-ID" sz="2000">
              <a:ea typeface="Times New Roman" pitchFamily="18" charset="0"/>
              <a:cs typeface="Arial" charset="0"/>
            </a:endParaRPr>
          </a:p>
        </p:txBody>
      </p:sp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1331913" y="5013325"/>
          <a:ext cx="793750" cy="433388"/>
        </p:xfrm>
        <a:graphic>
          <a:graphicData uri="http://schemas.openxmlformats.org/presentationml/2006/ole">
            <p:oleObj spid="_x0000_s33796" name="Equation" r:id="rId6" imgW="419040" imgH="228600" progId="Equation.DSMT4">
              <p:embed/>
            </p:oleObj>
          </a:graphicData>
        </a:graphic>
      </p:graphicFrame>
      <p:graphicFrame>
        <p:nvGraphicFramePr>
          <p:cNvPr id="9221" name="Object 6"/>
          <p:cNvGraphicFramePr>
            <a:graphicFrameLocks noChangeAspect="1"/>
          </p:cNvGraphicFramePr>
          <p:nvPr/>
        </p:nvGraphicFramePr>
        <p:xfrm>
          <a:off x="4140200" y="5084763"/>
          <a:ext cx="793750" cy="433387"/>
        </p:xfrm>
        <a:graphic>
          <a:graphicData uri="http://schemas.openxmlformats.org/presentationml/2006/ole">
            <p:oleObj spid="_x0000_s33797" name="Equation" r:id="rId7" imgW="419040" imgH="228600" progId="Equation.DSMT4">
              <p:embed/>
            </p:oleObj>
          </a:graphicData>
        </a:graphic>
      </p:graphicFrame>
      <p:graphicFrame>
        <p:nvGraphicFramePr>
          <p:cNvPr id="9222" name="Object 7"/>
          <p:cNvGraphicFramePr>
            <a:graphicFrameLocks noChangeAspect="1"/>
          </p:cNvGraphicFramePr>
          <p:nvPr/>
        </p:nvGraphicFramePr>
        <p:xfrm>
          <a:off x="7380288" y="5013325"/>
          <a:ext cx="793750" cy="433388"/>
        </p:xfrm>
        <a:graphic>
          <a:graphicData uri="http://schemas.openxmlformats.org/presentationml/2006/ole">
            <p:oleObj spid="_x0000_s33798" name="Equation" r:id="rId8" imgW="419040" imgH="228600" progId="Equation.DSMT4">
              <p:embed/>
            </p:oleObj>
          </a:graphicData>
        </a:graphic>
      </p:graphicFrame>
      <p:sp>
        <p:nvSpPr>
          <p:cNvPr id="9232" name="TextBox 32"/>
          <p:cNvSpPr txBox="1">
            <a:spLocks noChangeArrowheads="1"/>
          </p:cNvSpPr>
          <p:nvPr/>
        </p:nvSpPr>
        <p:spPr bwMode="auto">
          <a:xfrm>
            <a:off x="683568" y="5517232"/>
            <a:ext cx="8137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dirty="0"/>
              <a:t>Hitung Koefisien kemiringan Pearson tipe satu dan dua dari data berkelompok pendapatan 30 toko komputer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981075"/>
          </a:xfrm>
        </p:spPr>
        <p:txBody>
          <a:bodyPr/>
          <a:lstStyle/>
          <a:p>
            <a:r>
              <a:rPr lang="id-ID" sz="4800" dirty="0" smtClean="0">
                <a:solidFill>
                  <a:schemeClr val="bg1"/>
                </a:solidFill>
              </a:rPr>
              <a:t>Kurtosis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46658" y="1052736"/>
            <a:ext cx="8517830" cy="1871663"/>
          </a:xfrm>
        </p:spPr>
        <p:txBody>
          <a:bodyPr/>
          <a:lstStyle/>
          <a:p>
            <a:pPr>
              <a:defRPr/>
            </a:pPr>
            <a:r>
              <a:rPr lang="id-ID" sz="2400" dirty="0" smtClean="0">
                <a:latin typeface="+mj-lt"/>
              </a:rPr>
              <a:t>Ukuran untuk menentukan tinggi rendahnya puncak kurva</a:t>
            </a:r>
          </a:p>
          <a:p>
            <a:pPr>
              <a:defRPr/>
            </a:pPr>
            <a:r>
              <a:rPr lang="id-ID" sz="2400" dirty="0" smtClean="0">
                <a:latin typeface="+mj-lt"/>
              </a:rPr>
              <a:t>Ketinggian dibandingkan terhadap tinggi kurva distribusi normal. </a:t>
            </a:r>
          </a:p>
          <a:p>
            <a:pPr>
              <a:defRPr/>
            </a:pPr>
            <a:r>
              <a:rPr lang="id-ID" sz="2400" dirty="0" smtClean="0">
                <a:latin typeface="+mj-lt"/>
              </a:rPr>
              <a:t>Ukuran kurtosis disimbolkan dengan ” α</a:t>
            </a:r>
            <a:r>
              <a:rPr lang="id-ID" sz="2400" baseline="-25000" dirty="0" smtClean="0">
                <a:latin typeface="+mj-lt"/>
              </a:rPr>
              <a:t>4</a:t>
            </a:r>
            <a:r>
              <a:rPr lang="id-ID" sz="2400" dirty="0" smtClean="0">
                <a:latin typeface="+mj-lt"/>
              </a:rPr>
              <a:t> ”.</a:t>
            </a:r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>
            <a:off x="1331913" y="2781300"/>
            <a:ext cx="1368425" cy="1079500"/>
          </a:xfrm>
          <a:custGeom>
            <a:avLst/>
            <a:gdLst>
              <a:gd name="T0" fmla="*/ 0 w 1632"/>
              <a:gd name="T1" fmla="*/ 968 h 968"/>
              <a:gd name="T2" fmla="*/ 432 w 1632"/>
              <a:gd name="T3" fmla="*/ 776 h 968"/>
              <a:gd name="T4" fmla="*/ 816 w 1632"/>
              <a:gd name="T5" fmla="*/ 104 h 968"/>
              <a:gd name="T6" fmla="*/ 1008 w 1632"/>
              <a:gd name="T7" fmla="*/ 152 h 968"/>
              <a:gd name="T8" fmla="*/ 1248 w 1632"/>
              <a:gd name="T9" fmla="*/ 728 h 968"/>
              <a:gd name="T10" fmla="*/ 1632 w 1632"/>
              <a:gd name="T11" fmla="*/ 968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32"/>
              <a:gd name="T19" fmla="*/ 0 h 968"/>
              <a:gd name="T20" fmla="*/ 1632 w 1632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32" h="968">
                <a:moveTo>
                  <a:pt x="0" y="968"/>
                </a:moveTo>
                <a:cubicBezTo>
                  <a:pt x="148" y="944"/>
                  <a:pt x="296" y="920"/>
                  <a:pt x="432" y="776"/>
                </a:cubicBezTo>
                <a:cubicBezTo>
                  <a:pt x="568" y="632"/>
                  <a:pt x="720" y="208"/>
                  <a:pt x="816" y="104"/>
                </a:cubicBezTo>
                <a:cubicBezTo>
                  <a:pt x="912" y="0"/>
                  <a:pt x="936" y="48"/>
                  <a:pt x="1008" y="152"/>
                </a:cubicBezTo>
                <a:cubicBezTo>
                  <a:pt x="1080" y="256"/>
                  <a:pt x="1144" y="592"/>
                  <a:pt x="1248" y="728"/>
                </a:cubicBezTo>
                <a:cubicBezTo>
                  <a:pt x="1352" y="864"/>
                  <a:pt x="1492" y="916"/>
                  <a:pt x="1632" y="968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247" name="Freeform 4"/>
          <p:cNvSpPr>
            <a:spLocks/>
          </p:cNvSpPr>
          <p:nvPr/>
        </p:nvSpPr>
        <p:spPr bwMode="auto">
          <a:xfrm>
            <a:off x="3563938" y="3141663"/>
            <a:ext cx="1584325" cy="719137"/>
          </a:xfrm>
          <a:custGeom>
            <a:avLst/>
            <a:gdLst>
              <a:gd name="T0" fmla="*/ 0 w 1632"/>
              <a:gd name="T1" fmla="*/ 968 h 968"/>
              <a:gd name="T2" fmla="*/ 432 w 1632"/>
              <a:gd name="T3" fmla="*/ 776 h 968"/>
              <a:gd name="T4" fmla="*/ 816 w 1632"/>
              <a:gd name="T5" fmla="*/ 104 h 968"/>
              <a:gd name="T6" fmla="*/ 1008 w 1632"/>
              <a:gd name="T7" fmla="*/ 152 h 968"/>
              <a:gd name="T8" fmla="*/ 1248 w 1632"/>
              <a:gd name="T9" fmla="*/ 728 h 968"/>
              <a:gd name="T10" fmla="*/ 1632 w 1632"/>
              <a:gd name="T11" fmla="*/ 968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32"/>
              <a:gd name="T19" fmla="*/ 0 h 968"/>
              <a:gd name="T20" fmla="*/ 1632 w 1632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32" h="968">
                <a:moveTo>
                  <a:pt x="0" y="968"/>
                </a:moveTo>
                <a:cubicBezTo>
                  <a:pt x="148" y="944"/>
                  <a:pt x="296" y="920"/>
                  <a:pt x="432" y="776"/>
                </a:cubicBezTo>
                <a:cubicBezTo>
                  <a:pt x="568" y="632"/>
                  <a:pt x="720" y="208"/>
                  <a:pt x="816" y="104"/>
                </a:cubicBezTo>
                <a:cubicBezTo>
                  <a:pt x="912" y="0"/>
                  <a:pt x="936" y="48"/>
                  <a:pt x="1008" y="152"/>
                </a:cubicBezTo>
                <a:cubicBezTo>
                  <a:pt x="1080" y="256"/>
                  <a:pt x="1144" y="592"/>
                  <a:pt x="1248" y="728"/>
                </a:cubicBezTo>
                <a:cubicBezTo>
                  <a:pt x="1352" y="864"/>
                  <a:pt x="1492" y="916"/>
                  <a:pt x="1632" y="968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248" name="Freeform 5"/>
          <p:cNvSpPr>
            <a:spLocks/>
          </p:cNvSpPr>
          <p:nvPr/>
        </p:nvSpPr>
        <p:spPr bwMode="auto">
          <a:xfrm>
            <a:off x="5867400" y="3429000"/>
            <a:ext cx="1944688" cy="431800"/>
          </a:xfrm>
          <a:custGeom>
            <a:avLst/>
            <a:gdLst>
              <a:gd name="T0" fmla="*/ 0 w 1632"/>
              <a:gd name="T1" fmla="*/ 968 h 968"/>
              <a:gd name="T2" fmla="*/ 432 w 1632"/>
              <a:gd name="T3" fmla="*/ 776 h 968"/>
              <a:gd name="T4" fmla="*/ 816 w 1632"/>
              <a:gd name="T5" fmla="*/ 104 h 968"/>
              <a:gd name="T6" fmla="*/ 1008 w 1632"/>
              <a:gd name="T7" fmla="*/ 152 h 968"/>
              <a:gd name="T8" fmla="*/ 1248 w 1632"/>
              <a:gd name="T9" fmla="*/ 728 h 968"/>
              <a:gd name="T10" fmla="*/ 1632 w 1632"/>
              <a:gd name="T11" fmla="*/ 968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32"/>
              <a:gd name="T19" fmla="*/ 0 h 968"/>
              <a:gd name="T20" fmla="*/ 1632 w 1632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32" h="968">
                <a:moveTo>
                  <a:pt x="0" y="968"/>
                </a:moveTo>
                <a:cubicBezTo>
                  <a:pt x="148" y="944"/>
                  <a:pt x="296" y="920"/>
                  <a:pt x="432" y="776"/>
                </a:cubicBezTo>
                <a:cubicBezTo>
                  <a:pt x="568" y="632"/>
                  <a:pt x="720" y="208"/>
                  <a:pt x="816" y="104"/>
                </a:cubicBezTo>
                <a:cubicBezTo>
                  <a:pt x="912" y="0"/>
                  <a:pt x="936" y="48"/>
                  <a:pt x="1008" y="152"/>
                </a:cubicBezTo>
                <a:cubicBezTo>
                  <a:pt x="1080" y="256"/>
                  <a:pt x="1144" y="592"/>
                  <a:pt x="1248" y="728"/>
                </a:cubicBezTo>
                <a:cubicBezTo>
                  <a:pt x="1352" y="864"/>
                  <a:pt x="1492" y="916"/>
                  <a:pt x="1632" y="968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1476375" y="3860800"/>
            <a:ext cx="7127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latin typeface="Book Antiqua" pitchFamily="18" charset="0"/>
                <a:cs typeface="Times New Roman" pitchFamily="18" charset="0"/>
              </a:rPr>
              <a:t>leptokurtik 	</a:t>
            </a:r>
            <a:r>
              <a:rPr lang="id-ID" b="1">
                <a:latin typeface="Book Antiqua" pitchFamily="18" charset="0"/>
                <a:cs typeface="Times New Roman" pitchFamily="18" charset="0"/>
              </a:rPr>
              <a:t>        </a:t>
            </a:r>
            <a:r>
              <a:rPr lang="en-US" b="1">
                <a:latin typeface="Book Antiqua" pitchFamily="18" charset="0"/>
                <a:cs typeface="Times New Roman" pitchFamily="18" charset="0"/>
              </a:rPr>
              <a:t>mesokurtik 	</a:t>
            </a:r>
            <a:r>
              <a:rPr lang="id-ID" b="1">
                <a:latin typeface="Book Antiqua" pitchFamily="18" charset="0"/>
                <a:cs typeface="Times New Roman" pitchFamily="18" charset="0"/>
              </a:rPr>
              <a:t>                    </a:t>
            </a:r>
            <a:r>
              <a:rPr lang="en-US" b="1">
                <a:latin typeface="Book Antiqua" pitchFamily="18" charset="0"/>
                <a:cs typeface="Times New Roman" pitchFamily="18" charset="0"/>
              </a:rPr>
              <a:t>platikurtik</a:t>
            </a:r>
            <a:endParaRPr lang="id-ID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781175" y="4149725"/>
            <a:ext cx="9191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>
                <a:latin typeface="Book Antiqua" pitchFamily="18" charset="0"/>
                <a:ea typeface="Times New Roman" pitchFamily="18" charset="0"/>
                <a:cs typeface="Arial" charset="0"/>
              </a:rPr>
              <a:t>(</a:t>
            </a:r>
            <a:r>
              <a:rPr lang="sv-SE">
                <a:ea typeface="Times New Roman" pitchFamily="18" charset="0"/>
                <a:cs typeface="Arial" charset="0"/>
              </a:rPr>
              <a:t>α</a:t>
            </a:r>
            <a:r>
              <a:rPr lang="sv-SE" baseline="-30000">
                <a:latin typeface="Book Antiqua" pitchFamily="18" charset="0"/>
                <a:ea typeface="Times New Roman" pitchFamily="18" charset="0"/>
                <a:cs typeface="Arial" charset="0"/>
              </a:rPr>
              <a:t>4</a:t>
            </a:r>
            <a:r>
              <a:rPr lang="fi-FI">
                <a:latin typeface="Book Antiqua" pitchFamily="18" charset="0"/>
                <a:ea typeface="Times New Roman" pitchFamily="18" charset="0"/>
                <a:cs typeface="Arial" charset="0"/>
              </a:rPr>
              <a:t>&gt;3), </a:t>
            </a:r>
            <a:endParaRPr lang="id-ID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6516688" y="4149725"/>
            <a:ext cx="860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>
                <a:latin typeface="Book Antiqua" pitchFamily="18" charset="0"/>
                <a:ea typeface="Times New Roman" pitchFamily="18" charset="0"/>
                <a:cs typeface="Arial" charset="0"/>
              </a:rPr>
              <a:t>(</a:t>
            </a:r>
            <a:r>
              <a:rPr lang="sv-SE">
                <a:ea typeface="Times New Roman" pitchFamily="18" charset="0"/>
                <a:cs typeface="Arial" charset="0"/>
              </a:rPr>
              <a:t>α</a:t>
            </a:r>
            <a:r>
              <a:rPr lang="sv-SE" baseline="-30000">
                <a:latin typeface="Book Antiqua" pitchFamily="18" charset="0"/>
                <a:ea typeface="Times New Roman" pitchFamily="18" charset="0"/>
                <a:cs typeface="Arial" charset="0"/>
              </a:rPr>
              <a:t>4</a:t>
            </a:r>
            <a:r>
              <a:rPr lang="fi-FI">
                <a:latin typeface="Book Antiqua" pitchFamily="18" charset="0"/>
                <a:ea typeface="Times New Roman" pitchFamily="18" charset="0"/>
                <a:cs typeface="Arial" charset="0"/>
              </a:rPr>
              <a:t>&lt;3),</a:t>
            </a:r>
            <a:endParaRPr lang="id-ID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67175" y="4221163"/>
            <a:ext cx="919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>
                <a:latin typeface="Book Antiqua" pitchFamily="18" charset="0"/>
                <a:ea typeface="Times New Roman" pitchFamily="18" charset="0"/>
                <a:cs typeface="Arial" charset="0"/>
              </a:rPr>
              <a:t>(</a:t>
            </a:r>
            <a:r>
              <a:rPr lang="sv-SE">
                <a:ea typeface="Times New Roman" pitchFamily="18" charset="0"/>
                <a:cs typeface="Arial" charset="0"/>
              </a:rPr>
              <a:t>α</a:t>
            </a:r>
            <a:r>
              <a:rPr lang="sv-SE" baseline="-30000">
                <a:latin typeface="Book Antiqua" pitchFamily="18" charset="0"/>
                <a:ea typeface="Times New Roman" pitchFamily="18" charset="0"/>
                <a:cs typeface="Arial" charset="0"/>
              </a:rPr>
              <a:t>4</a:t>
            </a:r>
            <a:r>
              <a:rPr lang="fi-FI">
                <a:latin typeface="Book Antiqua" pitchFamily="18" charset="0"/>
                <a:ea typeface="Times New Roman" pitchFamily="18" charset="0"/>
                <a:cs typeface="Arial" charset="0"/>
              </a:rPr>
              <a:t>=3), </a:t>
            </a:r>
            <a:endParaRPr lang="id-ID"/>
          </a:p>
        </p:txBody>
      </p:sp>
      <p:sp>
        <p:nvSpPr>
          <p:cNvPr id="1025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0242" name="Object 9"/>
          <p:cNvGraphicFramePr>
            <a:graphicFrameLocks noChangeAspect="1"/>
          </p:cNvGraphicFramePr>
          <p:nvPr/>
        </p:nvGraphicFramePr>
        <p:xfrm>
          <a:off x="971600" y="4629944"/>
          <a:ext cx="2447925" cy="1103312"/>
        </p:xfrm>
        <a:graphic>
          <a:graphicData uri="http://schemas.openxmlformats.org/presentationml/2006/ole">
            <p:oleObj spid="_x0000_s34818" name="Equation" r:id="rId4" imgW="1079500" imgH="609600" progId="Equation.DSMT4">
              <p:embed/>
            </p:oleObj>
          </a:graphicData>
        </a:graphic>
      </p:graphicFrame>
      <p:sp>
        <p:nvSpPr>
          <p:cNvPr id="1025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5291782" y="4653136"/>
          <a:ext cx="3168650" cy="1181100"/>
        </p:xfrm>
        <a:graphic>
          <a:graphicData uri="http://schemas.openxmlformats.org/presentationml/2006/ole">
            <p:oleObj spid="_x0000_s34819" name="Equation" r:id="rId5" imgW="1422400" imgH="609600" progId="Equation.DSMT4">
              <p:embed/>
            </p:oleObj>
          </a:graphicData>
        </a:graphic>
      </p:graphicFrame>
      <p:sp>
        <p:nvSpPr>
          <p:cNvPr id="10255" name="TextBox 17"/>
          <p:cNvSpPr txBox="1">
            <a:spLocks noChangeArrowheads="1"/>
          </p:cNvSpPr>
          <p:nvPr/>
        </p:nvSpPr>
        <p:spPr bwMode="auto">
          <a:xfrm>
            <a:off x="467544" y="4787304"/>
            <a:ext cx="1368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b="1" dirty="0"/>
              <a:t>Tunggal </a:t>
            </a:r>
          </a:p>
        </p:txBody>
      </p:sp>
      <p:sp>
        <p:nvSpPr>
          <p:cNvPr id="10256" name="TextBox 18"/>
          <p:cNvSpPr txBox="1">
            <a:spLocks noChangeArrowheads="1"/>
          </p:cNvSpPr>
          <p:nvPr/>
        </p:nvSpPr>
        <p:spPr bwMode="auto">
          <a:xfrm>
            <a:off x="4282479" y="4797152"/>
            <a:ext cx="2017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b="1" dirty="0"/>
              <a:t>Berkelompok</a:t>
            </a:r>
          </a:p>
        </p:txBody>
      </p:sp>
      <p:sp>
        <p:nvSpPr>
          <p:cNvPr id="10257" name="Rectangle 13"/>
          <p:cNvSpPr>
            <a:spLocks noChangeArrowheads="1"/>
          </p:cNvSpPr>
          <p:nvPr/>
        </p:nvSpPr>
        <p:spPr bwMode="auto">
          <a:xfrm>
            <a:off x="1115616" y="5805264"/>
            <a:ext cx="6732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sv-SE" sz="2000" dirty="0">
                <a:ea typeface="Times New Roman" pitchFamily="18" charset="0"/>
                <a:cs typeface="Arial" charset="0"/>
              </a:rPr>
              <a:t>Diberikan data 2, 5, 6, 8, 9. hitunglah ukuran kurtosisnya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45500" cy="720725"/>
          </a:xfrm>
        </p:spPr>
        <p:txBody>
          <a:bodyPr/>
          <a:lstStyle/>
          <a:p>
            <a:r>
              <a:rPr lang="id-ID" sz="4000" dirty="0" smtClean="0">
                <a:solidFill>
                  <a:schemeClr val="bg1"/>
                </a:solidFill>
              </a:rPr>
              <a:t>Ukuran Penyebaran Data</a:t>
            </a:r>
            <a:endParaRPr lang="id-ID" sz="4000" dirty="0">
              <a:solidFill>
                <a:schemeClr val="bg1"/>
              </a:solidFill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55762"/>
            <a:ext cx="8447088" cy="4781550"/>
          </a:xfrm>
        </p:spPr>
        <p:txBody>
          <a:bodyPr/>
          <a:lstStyle/>
          <a:p>
            <a:r>
              <a:rPr lang="id-ID" dirty="0" smtClean="0"/>
              <a:t>Ukuran statistik menggambarkan pencaran data kuantitatif</a:t>
            </a:r>
          </a:p>
          <a:p>
            <a:r>
              <a:rPr lang="id-ID" dirty="0"/>
              <a:t>U</a:t>
            </a:r>
            <a:r>
              <a:rPr lang="id-ID" dirty="0" smtClean="0"/>
              <a:t>kuran simpangan (ukuran dispersi) atau ukuran variasi (ukuran keseragaman)</a:t>
            </a:r>
          </a:p>
          <a:p>
            <a:r>
              <a:rPr lang="id-ID" dirty="0" smtClean="0"/>
              <a:t>Mengukur penyimpangan nilai-nilai data disekitar nilai rata-rata</a:t>
            </a:r>
          </a:p>
          <a:p>
            <a:r>
              <a:rPr lang="id-ID" dirty="0" smtClean="0"/>
              <a:t>Makin kecil bilangan </a:t>
            </a:r>
            <a:r>
              <a:rPr lang="id-ID" dirty="0" smtClean="0">
                <a:sym typeface="Wingdings" pitchFamily="2" charset="2"/>
              </a:rPr>
              <a:t> data makin seragam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45500" cy="720725"/>
          </a:xfrm>
        </p:spPr>
        <p:txBody>
          <a:bodyPr/>
          <a:lstStyle/>
          <a:p>
            <a:r>
              <a:rPr lang="id-ID" sz="4000" dirty="0" smtClean="0">
                <a:solidFill>
                  <a:schemeClr val="bg1"/>
                </a:solidFill>
              </a:rPr>
              <a:t>Rentang, RAK,SK</a:t>
            </a:r>
            <a:endParaRPr lang="id-ID" sz="4000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</p:nvPr>
        </p:nvGraphicFramePr>
        <p:xfrm>
          <a:off x="431032" y="1268760"/>
          <a:ext cx="8317432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95731"/>
                <a:gridCol w="4221701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Rentang/Jangkauan (R)</a:t>
                      </a:r>
                      <a:endParaRPr lang="id-ID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2800" kern="1200" dirty="0" smtClean="0"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kumimoji="0" lang="en-US" sz="2800" kern="1200" dirty="0" smtClean="0">
                          <a:latin typeface="Arial" pitchFamily="34" charset="0"/>
                          <a:cs typeface="Arial" pitchFamily="34" charset="0"/>
                        </a:rPr>
                        <a:t>= data </a:t>
                      </a:r>
                      <a:r>
                        <a:rPr kumimoji="0" lang="id-ID" sz="2800" kern="1200" dirty="0" smtClean="0">
                          <a:latin typeface="Arial" pitchFamily="34" charset="0"/>
                          <a:cs typeface="Arial" pitchFamily="34" charset="0"/>
                        </a:rPr>
                        <a:t>maks</a:t>
                      </a:r>
                      <a:r>
                        <a:rPr kumimoji="0" lang="en-US" sz="2800" kern="1200" dirty="0" smtClean="0">
                          <a:latin typeface="Arial" pitchFamily="34" charset="0"/>
                          <a:cs typeface="Arial" pitchFamily="34" charset="0"/>
                        </a:rPr>
                        <a:t>– data </a:t>
                      </a:r>
                      <a:r>
                        <a:rPr kumimoji="0" lang="id-ID" sz="2800" kern="1200" dirty="0" smtClean="0">
                          <a:latin typeface="Arial" pitchFamily="34" charset="0"/>
                          <a:cs typeface="Arial" pitchFamily="34" charset="0"/>
                        </a:rPr>
                        <a:t>min</a:t>
                      </a:r>
                      <a:endParaRPr lang="id-ID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Rentang Antar Kuartil (RAK)</a:t>
                      </a:r>
                      <a:endParaRPr lang="id-ID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b-NO" sz="2800" kern="1200" dirty="0" smtClean="0">
                          <a:latin typeface="Arial" pitchFamily="34" charset="0"/>
                          <a:cs typeface="Arial" pitchFamily="34" charset="0"/>
                        </a:rPr>
                        <a:t>RAK = Q</a:t>
                      </a:r>
                      <a:r>
                        <a:rPr kumimoji="0" lang="nb-NO" sz="2800" kern="12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nb-NO" sz="2800" kern="1200" dirty="0" smtClean="0">
                          <a:latin typeface="Arial" pitchFamily="34" charset="0"/>
                          <a:cs typeface="Arial" pitchFamily="34" charset="0"/>
                        </a:rPr>
                        <a:t> – Q</a:t>
                      </a:r>
                      <a:r>
                        <a:rPr kumimoji="0" lang="nb-NO" sz="2800" kern="1200" baseline="-25000" dirty="0" smtClean="0"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endParaRPr lang="id-ID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2800" dirty="0" smtClean="0">
                          <a:latin typeface="Arial" pitchFamily="34" charset="0"/>
                          <a:cs typeface="Arial" pitchFamily="34" charset="0"/>
                        </a:rPr>
                        <a:t>Simpangan Kuartil (SK)/Rentang Semi</a:t>
                      </a:r>
                      <a:r>
                        <a:rPr lang="id-ID" sz="2800" baseline="0" dirty="0" smtClean="0">
                          <a:latin typeface="Arial" pitchFamily="34" charset="0"/>
                          <a:cs typeface="Arial" pitchFamily="34" charset="0"/>
                        </a:rPr>
                        <a:t> Antar Kuartil</a:t>
                      </a:r>
                      <a:endParaRPr lang="id-ID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b-NO" sz="2800" kern="1200" dirty="0" smtClean="0">
                          <a:latin typeface="Arial" pitchFamily="34" charset="0"/>
                          <a:cs typeface="Arial" pitchFamily="34" charset="0"/>
                        </a:rPr>
                        <a:t> SK</a:t>
                      </a:r>
                      <a:r>
                        <a:rPr kumimoji="0" lang="id-ID" sz="2800" kern="1200" baseline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nb-NO" sz="2800" kern="1200" dirty="0" smtClean="0">
                          <a:latin typeface="Arial" pitchFamily="34" charset="0"/>
                          <a:cs typeface="Arial" pitchFamily="34" charset="0"/>
                        </a:rPr>
                        <a:t> = ½ RAK </a:t>
                      </a:r>
                      <a:endParaRPr kumimoji="0" lang="id-ID" sz="2800" kern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kumimoji="0" lang="id-ID" sz="2800" kern="1200" dirty="0" smtClean="0">
                          <a:latin typeface="Arial" pitchFamily="34" charset="0"/>
                          <a:cs typeface="Arial" pitchFamily="34" charset="0"/>
                        </a:rPr>
                        <a:t>         </a:t>
                      </a:r>
                      <a:r>
                        <a:rPr kumimoji="0" lang="nb-NO" sz="2800" kern="1200" dirty="0" smtClean="0">
                          <a:latin typeface="Arial" pitchFamily="34" charset="0"/>
                          <a:cs typeface="Arial" pitchFamily="34" charset="0"/>
                        </a:rPr>
                        <a:t>= ½ (Q</a:t>
                      </a:r>
                      <a:r>
                        <a:rPr kumimoji="0" lang="nb-NO" sz="2800" kern="12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nb-NO" sz="2800" kern="1200" dirty="0" smtClean="0">
                          <a:latin typeface="Arial" pitchFamily="34" charset="0"/>
                          <a:cs typeface="Arial" pitchFamily="34" charset="0"/>
                        </a:rPr>
                        <a:t> – Q</a:t>
                      </a:r>
                      <a:r>
                        <a:rPr kumimoji="0" lang="nb-NO" sz="2800" kern="1200" baseline="-25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nb-NO" sz="2800" kern="1200" dirty="0" smtClean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lang="id-ID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323850" y="4653136"/>
            <a:ext cx="84470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800" dirty="0"/>
              <a:t>Hitung R,RAK,dan SK dari data berikut : 2,4,5,6,8,9,12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45500" cy="720725"/>
          </a:xfrm>
        </p:spPr>
        <p:txBody>
          <a:bodyPr/>
          <a:lstStyle/>
          <a:p>
            <a:r>
              <a:rPr lang="id-ID" sz="4000" dirty="0" smtClean="0">
                <a:solidFill>
                  <a:schemeClr val="bg1"/>
                </a:solidFill>
              </a:rPr>
              <a:t>Data Berkelompok</a:t>
            </a:r>
            <a:endParaRPr lang="id-ID" sz="40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7584" y="1988840"/>
          <a:ext cx="2900532" cy="2982438"/>
        </p:xfrm>
        <a:graphic>
          <a:graphicData uri="http://schemas.openxmlformats.org/drawingml/2006/table">
            <a:tbl>
              <a:tblPr/>
              <a:tblGrid>
                <a:gridCol w="1980851"/>
                <a:gridCol w="919681"/>
              </a:tblGrid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Pendapatan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dirty="0" err="1">
                          <a:latin typeface="Book Antiqua"/>
                          <a:ea typeface="Times New Roman"/>
                          <a:cs typeface="Arial"/>
                        </a:rPr>
                        <a:t>f</a:t>
                      </a:r>
                      <a:r>
                        <a:rPr lang="en-US" sz="2400" i="1" baseline="-25000" dirty="0" err="1">
                          <a:latin typeface="Book Antiqua"/>
                          <a:ea typeface="Times New Roman"/>
                          <a:cs typeface="Arial"/>
                        </a:rPr>
                        <a:t>i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r>
                        <a:rPr lang="en-US" sz="2400" dirty="0">
                          <a:latin typeface="Book Antiqua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1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56</a:t>
                      </a:r>
                      <a:r>
                        <a:rPr lang="en-US" sz="2400" dirty="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61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62</a:t>
                      </a:r>
                      <a:r>
                        <a:rPr lang="en-US" sz="2400" dirty="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67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68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73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Book Antiqua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0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74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79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3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Jumlah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 dirty="0">
                          <a:latin typeface="Book Antiqua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2400" b="1" dirty="0">
                          <a:latin typeface="Book Antiqua"/>
                          <a:ea typeface="Times New Roman"/>
                          <a:cs typeface="Arial"/>
                        </a:rPr>
                        <a:t>0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44008" y="1916832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Tentukan Rentang Antar Kuartil dan Simpangan Kuartil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47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Simpangan Rata-rata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756370" y="1484784"/>
          <a:ext cx="2303462" cy="1382713"/>
        </p:xfrm>
        <a:graphic>
          <a:graphicData uri="http://schemas.openxmlformats.org/presentationml/2006/ole">
            <p:oleObj spid="_x0000_s1026" name="Equation" r:id="rId4" imgW="977900" imgH="609600" progId="Equation.DSMT4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6011366" y="1412776"/>
          <a:ext cx="2305050" cy="1392238"/>
        </p:xfrm>
        <a:graphic>
          <a:graphicData uri="http://schemas.openxmlformats.org/presentationml/2006/ole">
            <p:oleObj spid="_x0000_s1027" name="Equation" r:id="rId5" imgW="990170" imgH="622030" progId="Equation.DSMT4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2058" name="TextBox 8"/>
          <p:cNvSpPr txBox="1">
            <a:spLocks noChangeArrowheads="1"/>
          </p:cNvSpPr>
          <p:nvPr/>
        </p:nvSpPr>
        <p:spPr bwMode="auto">
          <a:xfrm>
            <a:off x="360040" y="2834352"/>
            <a:ext cx="882047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dirty="0"/>
              <a:t>Berapa simpangan rata-rata  dari data berikut : 2, 5, 6, 8, 9 ?</a:t>
            </a:r>
          </a:p>
          <a:p>
            <a:endParaRPr lang="id-ID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55576" y="3356992"/>
          <a:ext cx="2520280" cy="27432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64096"/>
                <a:gridCol w="1656184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Nilai</a:t>
                      </a:r>
                      <a:endParaRPr lang="id-ID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2</a:t>
                      </a:r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5</a:t>
                      </a:r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6</a:t>
                      </a:r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8</a:t>
                      </a:r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9</a:t>
                      </a:r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1907704" y="3284984"/>
          <a:ext cx="1239837" cy="525462"/>
        </p:xfrm>
        <a:graphic>
          <a:graphicData uri="http://schemas.openxmlformats.org/presentationml/2006/ole">
            <p:oleObj spid="_x0000_s1028" name="Equation" r:id="rId6" imgW="444240" imgH="253800" progId="Equation.DSMT4">
              <p:embed/>
            </p:oleObj>
          </a:graphicData>
        </a:graphic>
      </p:graphicFrame>
      <p:sp>
        <p:nvSpPr>
          <p:cNvPr id="2082" name="TextBox 10"/>
          <p:cNvSpPr txBox="1">
            <a:spLocks noChangeArrowheads="1"/>
          </p:cNvSpPr>
          <p:nvPr/>
        </p:nvSpPr>
        <p:spPr bwMode="auto">
          <a:xfrm>
            <a:off x="3706912" y="1052736"/>
            <a:ext cx="259328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dirty="0"/>
              <a:t>Data Tunggal</a:t>
            </a:r>
          </a:p>
        </p:txBody>
      </p:sp>
      <p:sp>
        <p:nvSpPr>
          <p:cNvPr id="2083" name="TextBox 11"/>
          <p:cNvSpPr txBox="1">
            <a:spLocks noChangeArrowheads="1"/>
          </p:cNvSpPr>
          <p:nvPr/>
        </p:nvSpPr>
        <p:spPr bwMode="auto">
          <a:xfrm>
            <a:off x="6876256" y="1116484"/>
            <a:ext cx="2376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dirty="0"/>
              <a:t>Sampel</a:t>
            </a:r>
          </a:p>
        </p:txBody>
      </p:sp>
      <p:sp>
        <p:nvSpPr>
          <p:cNvPr id="2084" name="TextBox 12"/>
          <p:cNvSpPr txBox="1">
            <a:spLocks noChangeArrowheads="1"/>
          </p:cNvSpPr>
          <p:nvPr/>
        </p:nvSpPr>
        <p:spPr bwMode="auto">
          <a:xfrm>
            <a:off x="899492" y="1052736"/>
            <a:ext cx="2592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dirty="0"/>
              <a:t>Populasi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6084168" y="1052736"/>
            <a:ext cx="576064" cy="50405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Right Arrow 14"/>
          <p:cNvSpPr/>
          <p:nvPr/>
        </p:nvSpPr>
        <p:spPr>
          <a:xfrm rot="10800000">
            <a:off x="2699792" y="1052736"/>
            <a:ext cx="576064" cy="504056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  <p:bldP spid="2082" grpId="0"/>
      <p:bldP spid="2083" grpId="0"/>
      <p:bldP spid="2084" grpId="0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611188" y="116632"/>
            <a:ext cx="8229600" cy="647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Simpangan Rata-rata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4748213" y="981075"/>
          <a:ext cx="2641600" cy="1152525"/>
        </p:xfrm>
        <a:graphic>
          <a:graphicData uri="http://schemas.openxmlformats.org/presentationml/2006/ole">
            <p:oleObj spid="_x0000_s2050" name="Equation" r:id="rId4" imgW="1269720" imgH="609480" progId="Equation.DSMT4">
              <p:embed/>
            </p:oleObj>
          </a:graphicData>
        </a:graphic>
      </p:graphicFrame>
      <p:sp>
        <p:nvSpPr>
          <p:cNvPr id="3080" name="TextBox 6"/>
          <p:cNvSpPr txBox="1">
            <a:spLocks noChangeArrowheads="1"/>
          </p:cNvSpPr>
          <p:nvPr/>
        </p:nvSpPr>
        <p:spPr bwMode="auto">
          <a:xfrm>
            <a:off x="755650" y="1268413"/>
            <a:ext cx="287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/>
              <a:t>Data Berkelompok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71550" y="2420938"/>
          <a:ext cx="7272809" cy="3240360"/>
        </p:xfrm>
        <a:graphic>
          <a:graphicData uri="http://schemas.openxmlformats.org/drawingml/2006/table">
            <a:tbl>
              <a:tblPr/>
              <a:tblGrid>
                <a:gridCol w="2011628"/>
                <a:gridCol w="696333"/>
                <a:gridCol w="1547406"/>
                <a:gridCol w="1505273"/>
                <a:gridCol w="1512169"/>
              </a:tblGrid>
              <a:tr h="400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Pendapatan</a:t>
                      </a:r>
                      <a:endParaRPr lang="id-ID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>
                          <a:latin typeface="Book Antiqua"/>
                          <a:ea typeface="Times New Roman"/>
                          <a:cs typeface="Arial"/>
                        </a:rPr>
                        <a:t>f</a:t>
                      </a:r>
                      <a:r>
                        <a:rPr lang="en-US" sz="2400" i="1" baseline="-25000">
                          <a:latin typeface="Book Antiqua"/>
                          <a:ea typeface="Times New Roman"/>
                          <a:cs typeface="Arial"/>
                        </a:rPr>
                        <a:t>i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i="1" dirty="0">
                          <a:latin typeface="Book Antiqua"/>
                          <a:ea typeface="Times New Roman"/>
                          <a:cs typeface="Arial"/>
                        </a:rPr>
                        <a:t>m</a:t>
                      </a:r>
                      <a:r>
                        <a:rPr lang="en-US" sz="2400" i="1" baseline="-25000" dirty="0">
                          <a:latin typeface="Book Antiqua"/>
                          <a:ea typeface="Times New Roman"/>
                          <a:cs typeface="Arial"/>
                        </a:rPr>
                        <a:t>i</a:t>
                      </a:r>
                      <a:endParaRPr lang="id-ID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r>
                        <a:rPr lang="en-US" sz="2400" dirty="0">
                          <a:latin typeface="Book Antiqua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55</a:t>
                      </a:r>
                      <a:endParaRPr lang="id-ID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1</a:t>
                      </a:r>
                      <a:endParaRPr lang="id-ID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52,5</a:t>
                      </a:r>
                      <a:endParaRPr lang="id-ID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56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61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58,5</a:t>
                      </a:r>
                      <a:endParaRPr lang="id-ID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62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67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64,5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68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73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0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70,5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74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79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76,5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85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3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82,5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Jumlah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>
                          <a:latin typeface="Book Antiqua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2400" b="1">
                          <a:latin typeface="Book Antiqua"/>
                          <a:ea typeface="Times New Roman"/>
                          <a:cs typeface="Arial"/>
                        </a:rPr>
                        <a:t>0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-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>
                          <a:latin typeface="Book Antiqua"/>
                          <a:ea typeface="Times New Roman"/>
                          <a:cs typeface="Arial"/>
                        </a:rPr>
                        <a:t>-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itre 1"/>
          <p:cNvSpPr>
            <a:spLocks noGrp="1"/>
          </p:cNvSpPr>
          <p:nvPr>
            <p:ph type="title"/>
          </p:nvPr>
        </p:nvSpPr>
        <p:spPr>
          <a:xfrm>
            <a:off x="611188" y="128687"/>
            <a:ext cx="8229600" cy="708025"/>
          </a:xfrm>
        </p:spPr>
        <p:txBody>
          <a:bodyPr/>
          <a:lstStyle/>
          <a:p>
            <a:pPr eaLnBrk="1" hangingPunct="1"/>
            <a:r>
              <a:rPr lang="id-ID" dirty="0" smtClean="0">
                <a:solidFill>
                  <a:schemeClr val="bg1"/>
                </a:solidFill>
              </a:rPr>
              <a:t>Varians &amp; Standar Deviasi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547664" y="1268760"/>
          <a:ext cx="2185987" cy="1223962"/>
        </p:xfrm>
        <a:graphic>
          <a:graphicData uri="http://schemas.openxmlformats.org/presentationml/2006/ole">
            <p:oleObj spid="_x0000_s3074" name="Equation" r:id="rId4" imgW="1091726" imgH="609336" progId="Equation.DSMT4">
              <p:embed/>
            </p:oleObj>
          </a:graphicData>
        </a:graphic>
      </p:graphicFrame>
      <p:sp>
        <p:nvSpPr>
          <p:cNvPr id="41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1259632" y="2492896"/>
          <a:ext cx="2808287" cy="1497012"/>
        </p:xfrm>
        <a:graphic>
          <a:graphicData uri="http://schemas.openxmlformats.org/presentationml/2006/ole">
            <p:oleObj spid="_x0000_s3076" name="Equation" r:id="rId5" imgW="1028700" imgH="609600" progId="Equation.DSMT4">
              <p:embed/>
            </p:oleObj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644008" y="2564904"/>
          <a:ext cx="4248472" cy="2601264"/>
        </p:xfrm>
        <a:graphic>
          <a:graphicData uri="http://schemas.openxmlformats.org/drawingml/2006/table">
            <a:tbl>
              <a:tblPr/>
              <a:tblGrid>
                <a:gridCol w="711009"/>
                <a:gridCol w="1233206"/>
                <a:gridCol w="1296144"/>
                <a:gridCol w="1008113"/>
              </a:tblGrid>
              <a:tr h="364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dirty="0">
                          <a:latin typeface="Book Antiqua"/>
                          <a:ea typeface="Times New Roman"/>
                          <a:cs typeface="Arial"/>
                        </a:rPr>
                        <a:t>x</a:t>
                      </a:r>
                      <a:r>
                        <a:rPr lang="en-US" sz="2400" i="1" baseline="-25000" dirty="0">
                          <a:latin typeface="Book Antiqua"/>
                          <a:ea typeface="Times New Roman"/>
                          <a:cs typeface="Arial"/>
                        </a:rPr>
                        <a:t>i</a:t>
                      </a:r>
                      <a:endParaRPr lang="id-ID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2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b="1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9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-</a:t>
                      </a:r>
                      <a:endParaRPr lang="id-ID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50" name="TextBox 16"/>
          <p:cNvSpPr txBox="1">
            <a:spLocks noChangeArrowheads="1"/>
          </p:cNvSpPr>
          <p:nvPr/>
        </p:nvSpPr>
        <p:spPr bwMode="auto">
          <a:xfrm>
            <a:off x="5364088" y="5301208"/>
            <a:ext cx="316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dirty="0"/>
              <a:t>Hitung varians dan standar deviasi dari data 2,5,6,8,9</a:t>
            </a:r>
          </a:p>
        </p:txBody>
      </p:sp>
      <p:sp>
        <p:nvSpPr>
          <p:cNvPr id="4151" name="TextBox 17"/>
          <p:cNvSpPr txBox="1">
            <a:spLocks noChangeArrowheads="1"/>
          </p:cNvSpPr>
          <p:nvPr/>
        </p:nvSpPr>
        <p:spPr bwMode="auto">
          <a:xfrm>
            <a:off x="323528" y="1484784"/>
            <a:ext cx="215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dirty="0"/>
              <a:t>Populasi</a:t>
            </a:r>
          </a:p>
        </p:txBody>
      </p:sp>
      <p:sp>
        <p:nvSpPr>
          <p:cNvPr id="4152" name="TextBox 18"/>
          <p:cNvSpPr txBox="1">
            <a:spLocks noChangeArrowheads="1"/>
          </p:cNvSpPr>
          <p:nvPr/>
        </p:nvSpPr>
        <p:spPr bwMode="auto">
          <a:xfrm>
            <a:off x="395387" y="2483049"/>
            <a:ext cx="158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dirty="0"/>
              <a:t>Sampel</a:t>
            </a:r>
          </a:p>
        </p:txBody>
      </p:sp>
      <p:sp>
        <p:nvSpPr>
          <p:cNvPr id="4153" name="TextBox 19"/>
          <p:cNvSpPr txBox="1">
            <a:spLocks noChangeArrowheads="1"/>
          </p:cNvSpPr>
          <p:nvPr/>
        </p:nvSpPr>
        <p:spPr bwMode="auto">
          <a:xfrm>
            <a:off x="251520" y="1124744"/>
            <a:ext cx="1944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b="1" dirty="0"/>
              <a:t>Varians</a:t>
            </a:r>
          </a:p>
        </p:txBody>
      </p:sp>
      <p:sp>
        <p:nvSpPr>
          <p:cNvPr id="4154" name="TextBox 20"/>
          <p:cNvSpPr txBox="1">
            <a:spLocks noChangeArrowheads="1"/>
          </p:cNvSpPr>
          <p:nvPr/>
        </p:nvSpPr>
        <p:spPr bwMode="auto">
          <a:xfrm>
            <a:off x="4572000" y="1527175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b="1" dirty="0"/>
              <a:t>Standar Deviasi</a:t>
            </a:r>
          </a:p>
        </p:txBody>
      </p:sp>
      <p:sp>
        <p:nvSpPr>
          <p:cNvPr id="415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4101" name="Object 14"/>
          <p:cNvGraphicFramePr>
            <a:graphicFrameLocks noChangeAspect="1"/>
          </p:cNvGraphicFramePr>
          <p:nvPr/>
        </p:nvGraphicFramePr>
        <p:xfrm>
          <a:off x="7236296" y="980728"/>
          <a:ext cx="1282700" cy="549275"/>
        </p:xfrm>
        <a:graphic>
          <a:graphicData uri="http://schemas.openxmlformats.org/presentationml/2006/ole">
            <p:oleObj spid="_x0000_s3077" name="Equation" r:id="rId6" imgW="583920" imgH="253800" progId="Equation.DSMT4">
              <p:embed/>
            </p:oleObj>
          </a:graphicData>
        </a:graphic>
      </p:graphicFrame>
      <p:sp>
        <p:nvSpPr>
          <p:cNvPr id="4156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4102" name="Object 16"/>
          <p:cNvGraphicFramePr>
            <a:graphicFrameLocks noChangeAspect="1"/>
          </p:cNvGraphicFramePr>
          <p:nvPr/>
        </p:nvGraphicFramePr>
        <p:xfrm>
          <a:off x="7164288" y="1916634"/>
          <a:ext cx="1376362" cy="576262"/>
        </p:xfrm>
        <a:graphic>
          <a:graphicData uri="http://schemas.openxmlformats.org/presentationml/2006/ole">
            <p:oleObj spid="_x0000_s3078" name="Equation" r:id="rId7" imgW="545626" imgH="253780" progId="Equation.DSMT4">
              <p:embed/>
            </p:oleObj>
          </a:graphicData>
        </a:graphic>
      </p:graphicFrame>
      <p:sp>
        <p:nvSpPr>
          <p:cNvPr id="4157" name="Rectangle 18"/>
          <p:cNvSpPr>
            <a:spLocks noChangeArrowheads="1"/>
          </p:cNvSpPr>
          <p:nvPr/>
        </p:nvSpPr>
        <p:spPr bwMode="auto">
          <a:xfrm>
            <a:off x="1043608" y="4005064"/>
            <a:ext cx="37436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1600" b="1" dirty="0"/>
              <a:t>(</a:t>
            </a:r>
            <a:r>
              <a:rPr lang="pt-BR" sz="1600" b="1" dirty="0"/>
              <a:t>Metode Deviasi Pangkat Dua)</a:t>
            </a:r>
            <a:endParaRPr lang="id-ID" sz="1600" dirty="0"/>
          </a:p>
        </p:txBody>
      </p:sp>
      <p:sp>
        <p:nvSpPr>
          <p:cNvPr id="4158" name="Rectangle 19"/>
          <p:cNvSpPr>
            <a:spLocks noChangeArrowheads="1"/>
          </p:cNvSpPr>
          <p:nvPr/>
        </p:nvSpPr>
        <p:spPr bwMode="auto">
          <a:xfrm>
            <a:off x="971600" y="5661248"/>
            <a:ext cx="3286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 b="1" dirty="0"/>
              <a:t>(Metode Rata-rata Pangkat Dua)</a:t>
            </a:r>
            <a:endParaRPr lang="id-ID" sz="1600" dirty="0"/>
          </a:p>
        </p:txBody>
      </p: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5869384" y="1124744"/>
            <a:ext cx="215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dirty="0"/>
              <a:t>Populasi</a:t>
            </a:r>
          </a:p>
        </p:txBody>
      </p:sp>
      <p:sp>
        <p:nvSpPr>
          <p:cNvPr id="22" name="TextBox 18"/>
          <p:cNvSpPr txBox="1">
            <a:spLocks noChangeArrowheads="1"/>
          </p:cNvSpPr>
          <p:nvPr/>
        </p:nvSpPr>
        <p:spPr bwMode="auto">
          <a:xfrm>
            <a:off x="5867995" y="2060848"/>
            <a:ext cx="158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dirty="0"/>
              <a:t>Sampel</a:t>
            </a:r>
          </a:p>
        </p:txBody>
      </p:sp>
      <p:graphicFrame>
        <p:nvGraphicFramePr>
          <p:cNvPr id="3079" name="Object 6"/>
          <p:cNvGraphicFramePr>
            <a:graphicFrameLocks noChangeAspect="1"/>
          </p:cNvGraphicFramePr>
          <p:nvPr/>
        </p:nvGraphicFramePr>
        <p:xfrm>
          <a:off x="1293813" y="4293096"/>
          <a:ext cx="2811462" cy="1368425"/>
        </p:xfrm>
        <a:graphic>
          <a:graphicData uri="http://schemas.openxmlformats.org/presentationml/2006/ole">
            <p:oleObj spid="_x0000_s3079" name="Equation" r:id="rId8" imgW="1409400" imgH="685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0" grpId="0"/>
      <p:bldP spid="4151" grpId="0"/>
      <p:bldP spid="4152" grpId="0"/>
      <p:bldP spid="4153" grpId="0"/>
      <p:bldP spid="4154" grpId="0"/>
      <p:bldP spid="4157" grpId="0"/>
      <p:bldP spid="4158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itre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29600" cy="708025"/>
          </a:xfrm>
        </p:spPr>
        <p:txBody>
          <a:bodyPr/>
          <a:lstStyle/>
          <a:p>
            <a:pPr eaLnBrk="1" hangingPunct="1"/>
            <a:r>
              <a:rPr lang="id-ID" dirty="0" smtClean="0">
                <a:solidFill>
                  <a:schemeClr val="bg1"/>
                </a:solidFill>
              </a:rPr>
              <a:t>Varians &amp; Standar Deviasi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5130" name="TextBox 19"/>
          <p:cNvSpPr txBox="1">
            <a:spLocks noChangeArrowheads="1"/>
          </p:cNvSpPr>
          <p:nvPr/>
        </p:nvSpPr>
        <p:spPr bwMode="auto">
          <a:xfrm>
            <a:off x="395065" y="1124744"/>
            <a:ext cx="1944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/>
              <a:t>Varians</a:t>
            </a:r>
          </a:p>
        </p:txBody>
      </p:sp>
      <p:sp>
        <p:nvSpPr>
          <p:cNvPr id="5131" name="TextBox 20"/>
          <p:cNvSpPr txBox="1">
            <a:spLocks noChangeArrowheads="1"/>
          </p:cNvSpPr>
          <p:nvPr/>
        </p:nvSpPr>
        <p:spPr bwMode="auto">
          <a:xfrm>
            <a:off x="6731496" y="1124744"/>
            <a:ext cx="2737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dirty="0"/>
              <a:t>Standar Deviasi</a:t>
            </a:r>
          </a:p>
        </p:txBody>
      </p:sp>
      <p:sp>
        <p:nvSpPr>
          <p:cNvPr id="513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5122" name="Object 14"/>
          <p:cNvGraphicFramePr>
            <a:graphicFrameLocks noChangeAspect="1"/>
          </p:cNvGraphicFramePr>
          <p:nvPr/>
        </p:nvGraphicFramePr>
        <p:xfrm>
          <a:off x="7033716" y="1727597"/>
          <a:ext cx="1282700" cy="549275"/>
        </p:xfrm>
        <a:graphic>
          <a:graphicData uri="http://schemas.openxmlformats.org/presentationml/2006/ole">
            <p:oleObj spid="_x0000_s4098" name="Equation" r:id="rId4" imgW="583920" imgH="253800" progId="Equation.DSMT4">
              <p:embed/>
            </p:oleObj>
          </a:graphicData>
        </a:graphic>
      </p:graphicFrame>
      <p:sp>
        <p:nvSpPr>
          <p:cNvPr id="513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sp>
        <p:nvSpPr>
          <p:cNvPr id="513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500063" y="1452563"/>
          <a:ext cx="2668587" cy="1101725"/>
        </p:xfrm>
        <a:graphic>
          <a:graphicData uri="http://schemas.openxmlformats.org/presentationml/2006/ole">
            <p:oleObj spid="_x0000_s4099" name="Equation" r:id="rId5" imgW="1473120" imgH="609480" progId="Equation.DSMT4">
              <p:embed/>
            </p:oleObj>
          </a:graphicData>
        </a:graphic>
      </p:graphicFrame>
      <p:sp>
        <p:nvSpPr>
          <p:cNvPr id="513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685800" algn="l"/>
              </a:tabLst>
            </a:pPr>
            <a:endParaRPr lang="id-ID"/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39552" y="3068638"/>
          <a:ext cx="8064896" cy="2982438"/>
        </p:xfrm>
        <a:graphic>
          <a:graphicData uri="http://schemas.openxmlformats.org/drawingml/2006/table">
            <a:tbl>
              <a:tblPr/>
              <a:tblGrid>
                <a:gridCol w="1980851"/>
                <a:gridCol w="919681"/>
                <a:gridCol w="990426"/>
                <a:gridCol w="1202660"/>
                <a:gridCol w="1273404"/>
                <a:gridCol w="1697874"/>
              </a:tblGrid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Pendapatan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dirty="0" err="1">
                          <a:latin typeface="Book Antiqua"/>
                          <a:ea typeface="Times New Roman"/>
                          <a:cs typeface="Arial"/>
                        </a:rPr>
                        <a:t>f</a:t>
                      </a:r>
                      <a:r>
                        <a:rPr lang="en-US" sz="2400" i="1" baseline="-25000" dirty="0" err="1">
                          <a:latin typeface="Book Antiqua"/>
                          <a:ea typeface="Times New Roman"/>
                          <a:cs typeface="Arial"/>
                        </a:rPr>
                        <a:t>i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i="1">
                          <a:latin typeface="Book Antiqua"/>
                          <a:ea typeface="Times New Roman"/>
                          <a:cs typeface="Arial"/>
                        </a:rPr>
                        <a:t>m</a:t>
                      </a:r>
                      <a:r>
                        <a:rPr lang="en-US" sz="2400" i="1" baseline="-25000">
                          <a:latin typeface="Book Antiqua"/>
                          <a:ea typeface="Times New Roman"/>
                          <a:cs typeface="Arial"/>
                        </a:rPr>
                        <a:t>i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r>
                        <a:rPr lang="en-US" sz="2400" dirty="0">
                          <a:latin typeface="Book Antiqua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1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52,5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56</a:t>
                      </a:r>
                      <a:r>
                        <a:rPr lang="en-US" sz="2400" dirty="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61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58,5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62</a:t>
                      </a:r>
                      <a:r>
                        <a:rPr lang="en-US" sz="2400" dirty="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67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64,5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68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73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Book Antiqua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0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70,5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74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79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76,5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3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82,5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Jumlah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 dirty="0">
                          <a:latin typeface="Book Antiqua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2400" b="1" dirty="0">
                          <a:latin typeface="Book Antiqua"/>
                          <a:ea typeface="Times New Roman"/>
                          <a:cs typeface="Arial"/>
                        </a:rPr>
                        <a:t>0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-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>
                          <a:latin typeface="Book Antiqua"/>
                          <a:ea typeface="Times New Roman"/>
                          <a:cs typeface="Arial"/>
                        </a:rPr>
                        <a:t>-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 dirty="0">
                          <a:latin typeface="Book Antiqua"/>
                          <a:ea typeface="Times New Roman"/>
                          <a:cs typeface="Arial"/>
                        </a:rPr>
                        <a:t>-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01" name="TextBox 26"/>
          <p:cNvSpPr txBox="1">
            <a:spLocks noChangeArrowheads="1"/>
          </p:cNvSpPr>
          <p:nvPr/>
        </p:nvSpPr>
        <p:spPr bwMode="auto">
          <a:xfrm>
            <a:off x="539552" y="2607295"/>
            <a:ext cx="7488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/>
              <a:t>Hitunglah varians dan standar deviasi</a:t>
            </a:r>
          </a:p>
        </p:txBody>
      </p:sp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3419128" y="1340768"/>
          <a:ext cx="3313112" cy="1239837"/>
        </p:xfrm>
        <a:graphic>
          <a:graphicData uri="http://schemas.openxmlformats.org/presentationml/2006/ole">
            <p:oleObj spid="_x0000_s4100" name="Equation" r:id="rId6" imgW="1828800" imgH="685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1134" y="188640"/>
            <a:ext cx="8669338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err="1" smtClean="0">
                <a:solidFill>
                  <a:schemeClr val="bg1"/>
                </a:solidFill>
              </a:rPr>
              <a:t>Rumus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Perkiraan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Varians</a:t>
            </a:r>
            <a:r>
              <a:rPr lang="en-US" sz="3200" dirty="0" smtClean="0">
                <a:solidFill>
                  <a:schemeClr val="bg1"/>
                </a:solidFill>
              </a:rPr>
              <a:t> &amp; </a:t>
            </a:r>
            <a:r>
              <a:rPr lang="en-US" sz="3200" dirty="0" err="1" smtClean="0">
                <a:solidFill>
                  <a:schemeClr val="bg1"/>
                </a:solidFill>
              </a:rPr>
              <a:t>Standar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Deviasi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Dengan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Metode</a:t>
            </a:r>
            <a:r>
              <a:rPr lang="en-US" sz="3200" dirty="0" smtClean="0">
                <a:solidFill>
                  <a:schemeClr val="bg1"/>
                </a:solidFill>
              </a:rPr>
              <a:t> Short Cut</a:t>
            </a:r>
            <a:r>
              <a:rPr lang="id-ID" sz="3200" dirty="0" smtClean="0">
                <a:solidFill>
                  <a:schemeClr val="bg1"/>
                </a:solidFill>
              </a:rPr>
              <a:t/>
            </a:r>
            <a:br>
              <a:rPr lang="id-ID" sz="3200" dirty="0" smtClean="0">
                <a:solidFill>
                  <a:schemeClr val="bg1"/>
                </a:solidFill>
              </a:rPr>
            </a:br>
            <a:endParaRPr lang="fr-CA" sz="3200" dirty="0" smtClean="0">
              <a:solidFill>
                <a:schemeClr val="bg1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965325" y="1054100"/>
          <a:ext cx="4978400" cy="1649413"/>
        </p:xfrm>
        <a:graphic>
          <a:graphicData uri="http://schemas.openxmlformats.org/presentationml/2006/ole">
            <p:oleObj spid="_x0000_s5122" name="Equation" r:id="rId4" imgW="2425680" imgH="863280" progId="Equation.DSMT4">
              <p:embed/>
            </p:oleObj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11560" y="2708920"/>
          <a:ext cx="8064895" cy="3312368"/>
        </p:xfrm>
        <a:graphic>
          <a:graphicData uri="http://schemas.openxmlformats.org/drawingml/2006/table">
            <a:tbl>
              <a:tblPr/>
              <a:tblGrid>
                <a:gridCol w="1800201"/>
                <a:gridCol w="576064"/>
                <a:gridCol w="720080"/>
                <a:gridCol w="792088"/>
                <a:gridCol w="1171738"/>
                <a:gridCol w="1502362"/>
                <a:gridCol w="1502362"/>
              </a:tblGrid>
              <a:tr h="414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Pendapatan 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dirty="0" err="1">
                          <a:latin typeface="Book Antiqua"/>
                          <a:ea typeface="Times New Roman"/>
                          <a:cs typeface="Arial"/>
                        </a:rPr>
                        <a:t>f</a:t>
                      </a:r>
                      <a:r>
                        <a:rPr lang="en-US" sz="2400" i="1" baseline="-25000" dirty="0" err="1">
                          <a:latin typeface="Book Antiqua"/>
                          <a:ea typeface="Times New Roman"/>
                          <a:cs typeface="Arial"/>
                        </a:rPr>
                        <a:t>i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i="1" dirty="0">
                          <a:latin typeface="Book Antiqua"/>
                          <a:ea typeface="Times New Roman"/>
                          <a:cs typeface="Arial"/>
                        </a:rPr>
                        <a:t>m</a:t>
                      </a:r>
                      <a:r>
                        <a:rPr lang="en-US" sz="2400" i="1" baseline="-25000" dirty="0">
                          <a:latin typeface="Book Antiqua"/>
                          <a:ea typeface="Times New Roman"/>
                          <a:cs typeface="Arial"/>
                        </a:rPr>
                        <a:t>i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1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52,5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56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61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58,5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62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67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64,5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68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73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1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0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70,5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74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79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76,5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</a:t>
                      </a: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0 – </a:t>
                      </a: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>
                          <a:latin typeface="Book Antiqua"/>
                          <a:ea typeface="Times New Roman"/>
                          <a:cs typeface="Arial"/>
                        </a:rPr>
                        <a:t>3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>
                          <a:latin typeface="Book Antiqua"/>
                          <a:ea typeface="Times New Roman"/>
                          <a:cs typeface="Arial"/>
                        </a:rPr>
                        <a:t>82,5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>
                        <a:latin typeface="Book Antiqu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Jumlah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 dirty="0">
                          <a:latin typeface="Book Antiqua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en-US" sz="2400" b="1" dirty="0">
                          <a:latin typeface="Book Antiqua"/>
                          <a:ea typeface="Times New Roman"/>
                          <a:cs typeface="Arial"/>
                        </a:rPr>
                        <a:t>0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Book Antiqua"/>
                          <a:ea typeface="Times New Roman"/>
                          <a:cs typeface="Arial"/>
                        </a:rPr>
                        <a:t>-</a:t>
                      </a:r>
                      <a:endParaRPr lang="id-ID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 dirty="0">
                          <a:latin typeface="Book Antiqua"/>
                          <a:ea typeface="Times New Roman"/>
                          <a:cs typeface="Arial"/>
                        </a:rPr>
                        <a:t>-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b="1" dirty="0">
                          <a:latin typeface="Book Antiqua"/>
                          <a:ea typeface="Times New Roman"/>
                          <a:cs typeface="Arial"/>
                        </a:rPr>
                        <a:t>-</a:t>
                      </a: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d-ID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5330</TotalTime>
  <Words>634</Words>
  <Application>Microsoft Office PowerPoint</Application>
  <PresentationFormat>On-screen Show (4:3)</PresentationFormat>
  <Paragraphs>212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Diseño predeterminado</vt:lpstr>
      <vt:lpstr>Equation</vt:lpstr>
      <vt:lpstr>MathType 6.0 Equation</vt:lpstr>
      <vt:lpstr>Slide 1</vt:lpstr>
      <vt:lpstr>Ukuran Penyebaran Data</vt:lpstr>
      <vt:lpstr>Rentang, RAK,SK</vt:lpstr>
      <vt:lpstr>Data Berkelompok</vt:lpstr>
      <vt:lpstr>Simpangan Rata-rata</vt:lpstr>
      <vt:lpstr>Simpangan Rata-rata</vt:lpstr>
      <vt:lpstr>Varians &amp; Standar Deviasi</vt:lpstr>
      <vt:lpstr>Varians &amp; Standar Deviasi</vt:lpstr>
      <vt:lpstr>Rumus Perkiraan Varians &amp; Standar Deviasi Dengan Metode Short Cut </vt:lpstr>
      <vt:lpstr>Koefisien Variasi</vt:lpstr>
      <vt:lpstr>Koefisien Variasi</vt:lpstr>
      <vt:lpstr>Nilai Baku (Skor z)</vt:lpstr>
      <vt:lpstr>Koefisien Kemiringan (Skewness)</vt:lpstr>
      <vt:lpstr>Kurtosis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Edna</cp:lastModifiedBy>
  <cp:revision>748</cp:revision>
  <dcterms:created xsi:type="dcterms:W3CDTF">2010-05-23T14:28:12Z</dcterms:created>
  <dcterms:modified xsi:type="dcterms:W3CDTF">2013-03-31T10:02:27Z</dcterms:modified>
</cp:coreProperties>
</file>