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6" r:id="rId4"/>
    <p:sldId id="275" r:id="rId5"/>
    <p:sldId id="277" r:id="rId6"/>
    <p:sldId id="278" r:id="rId7"/>
    <p:sldId id="279" r:id="rId8"/>
    <p:sldId id="280" r:id="rId9"/>
    <p:sldId id="281" r:id="rId10"/>
    <p:sldId id="282" r:id="rId11"/>
    <p:sldId id="283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pPr/>
              <a:t>03/04/2013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51407B-B925-4047-8F10-BDCBB12C00A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pPr/>
              <a:t>03/04/2013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07B-B925-4047-8F10-BDCBB12C00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251407B-B925-4047-8F10-BDCBB12C00A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pPr/>
              <a:t>03/04/2013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pPr/>
              <a:t>03/04/2013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251407B-B925-4047-8F10-BDCBB12C00A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pPr/>
              <a:t>03/04/2013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51407B-B925-4047-8F10-BDCBB12C00A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3EB4EEA-B477-4FBB-AFF6-08C7ED57CD99}" type="datetimeFigureOut">
              <a:rPr lang="id-ID" smtClean="0"/>
              <a:pPr/>
              <a:t>03/04/2013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07B-B925-4047-8F10-BDCBB12C00A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pPr/>
              <a:t>03/04/2013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251407B-B925-4047-8F10-BDCBB12C00A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pPr/>
              <a:t>03/04/2013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251407B-B925-4047-8F10-BDCBB12C00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pPr/>
              <a:t>03/04/2013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51407B-B925-4047-8F10-BDCBB12C00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51407B-B925-4047-8F10-BDCBB12C00A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pPr/>
              <a:t>03/04/2013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251407B-B925-4047-8F10-BDCBB12C00A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3EB4EEA-B477-4FBB-AFF6-08C7ED57CD99}" type="datetimeFigureOut">
              <a:rPr lang="id-ID" smtClean="0"/>
              <a:pPr/>
              <a:t>03/04/2013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3EB4EEA-B477-4FBB-AFF6-08C7ED57CD99}" type="datetimeFigureOut">
              <a:rPr lang="id-ID" smtClean="0"/>
              <a:pPr/>
              <a:t>03/04/2013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51407B-B925-4047-8F10-BDCBB12C00A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Sri nurhayati, mt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Struktur Kendali 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d-ID" dirty="0" smtClean="0"/>
              <a:t>NIM Ganjil</a:t>
            </a:r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id-ID" dirty="0" smtClean="0"/>
              <a:t>Buat program untuk input dua  dua buah bilangan bulat yang masing-masing merupakan </a:t>
            </a:r>
            <a:r>
              <a:rPr lang="id-ID" b="1" dirty="0" smtClean="0"/>
              <a:t>jumlah </a:t>
            </a:r>
            <a:r>
              <a:rPr lang="id-ID" dirty="0" smtClean="0"/>
              <a:t>dan </a:t>
            </a:r>
            <a:r>
              <a:rPr lang="id-ID" b="1" dirty="0" smtClean="0"/>
              <a:t>harga satuan </a:t>
            </a:r>
            <a:r>
              <a:rPr lang="id-ID" dirty="0" smtClean="0"/>
              <a:t>suatu  barang yang dibeli. Kemudian cetak </a:t>
            </a:r>
            <a:r>
              <a:rPr lang="id-ID" b="1" dirty="0" smtClean="0"/>
              <a:t>harga yang harus dibayar, </a:t>
            </a:r>
            <a:r>
              <a:rPr lang="id-ID" dirty="0" smtClean="0"/>
              <a:t>apabila berlaku ketentuan sbb :</a:t>
            </a:r>
          </a:p>
          <a:p>
            <a:pPr marL="1062990" lvl="2" indent="-514350" algn="just">
              <a:buFont typeface="+mj-lt"/>
              <a:buAutoNum type="arabicPeriod"/>
            </a:pPr>
            <a:r>
              <a:rPr lang="id-ID" b="1" dirty="0" smtClean="0"/>
              <a:t>Harga barang = jumlah barang * harga satuan</a:t>
            </a:r>
          </a:p>
          <a:p>
            <a:pPr marL="1062990" lvl="2" indent="-514350" algn="just">
              <a:buFont typeface="+mj-lt"/>
              <a:buAutoNum type="arabicPeriod"/>
            </a:pPr>
            <a:r>
              <a:rPr lang="id-ID" b="1" dirty="0" smtClean="0"/>
              <a:t>Harga yang harus dibayar = harga barang – potongan</a:t>
            </a:r>
          </a:p>
          <a:p>
            <a:pPr marL="1062990" lvl="2" indent="-514350" algn="just">
              <a:buFont typeface="+mj-lt"/>
              <a:buAutoNum type="arabicPeriod"/>
            </a:pPr>
            <a:r>
              <a:rPr lang="id-ID" b="1" dirty="0" smtClean="0"/>
              <a:t>Potongan dihitung sbb :</a:t>
            </a:r>
          </a:p>
          <a:p>
            <a:pPr lvl="2" algn="just"/>
            <a:r>
              <a:rPr lang="id-ID" dirty="0" smtClean="0"/>
              <a:t>Harga barang &gt; 1 juta, maka mendapat potongan 10% dari harga barang</a:t>
            </a:r>
          </a:p>
          <a:p>
            <a:pPr lvl="2" algn="just"/>
            <a:r>
              <a:rPr lang="id-ID" dirty="0" smtClean="0"/>
              <a:t>Harga barang 501.000 s/d 1.000.000, maka mendapat potongan 5% dari harga barang</a:t>
            </a:r>
          </a:p>
          <a:p>
            <a:pPr lvl="2" algn="just"/>
            <a:r>
              <a:rPr lang="id-ID" dirty="0" smtClean="0"/>
              <a:t>Harga barang &lt; 501.000, maka tidak mendapatkan potongan</a:t>
            </a:r>
          </a:p>
          <a:p>
            <a:pPr marL="1337310" lvl="3" indent="-514350" algn="just"/>
            <a:endParaRPr lang="id-ID" b="1" dirty="0" smtClean="0"/>
          </a:p>
          <a:p>
            <a:pPr marL="1062990" lvl="2" indent="-514350" algn="just">
              <a:buFont typeface="+mj-lt"/>
              <a:buAutoNum type="arabicPeriod"/>
            </a:pPr>
            <a:endParaRPr lang="id-ID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d-ID" dirty="0" smtClean="0"/>
              <a:t>NIM Genap dan 0</a:t>
            </a:r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id-ID" dirty="0" smtClean="0"/>
              <a:t>Buat program untuk input sebuah bilangan bulat yang menyatakan </a:t>
            </a:r>
            <a:r>
              <a:rPr lang="id-ID" b="1" dirty="0" smtClean="0"/>
              <a:t>jumlah m kubik </a:t>
            </a:r>
            <a:r>
              <a:rPr lang="id-ID" dirty="0" smtClean="0"/>
              <a:t>air PAM. Kemudian cetak </a:t>
            </a:r>
            <a:r>
              <a:rPr lang="id-ID" b="1" dirty="0" smtClean="0"/>
              <a:t>harga yang harus dibayar</a:t>
            </a:r>
            <a:r>
              <a:rPr lang="id-ID" dirty="0" smtClean="0"/>
              <a:t>, apabila berlaku ketentua sebagai berikut :</a:t>
            </a:r>
          </a:p>
          <a:p>
            <a:pPr lvl="1" algn="just"/>
            <a:r>
              <a:rPr lang="id-ID" dirty="0" smtClean="0"/>
              <a:t>50 m kubik pertama, harga per m kubik = Rp. 1000</a:t>
            </a:r>
          </a:p>
          <a:p>
            <a:pPr lvl="1" algn="just"/>
            <a:r>
              <a:rPr lang="id-ID" dirty="0" smtClean="0"/>
              <a:t> </a:t>
            </a:r>
            <a:r>
              <a:rPr lang="id-ID" dirty="0" smtClean="0"/>
              <a:t>50 </a:t>
            </a:r>
            <a:r>
              <a:rPr lang="id-ID" dirty="0" smtClean="0"/>
              <a:t>m kubik </a:t>
            </a:r>
            <a:r>
              <a:rPr lang="id-ID" dirty="0" smtClean="0"/>
              <a:t>kedua, </a:t>
            </a:r>
            <a:r>
              <a:rPr lang="id-ID" dirty="0" smtClean="0"/>
              <a:t>harga per m kubik = Rp. </a:t>
            </a:r>
            <a:r>
              <a:rPr lang="id-ID" dirty="0" smtClean="0"/>
              <a:t>1500</a:t>
            </a:r>
          </a:p>
          <a:p>
            <a:pPr lvl="1" algn="just"/>
            <a:r>
              <a:rPr lang="id-ID" dirty="0" smtClean="0"/>
              <a:t>50 m kubik </a:t>
            </a:r>
            <a:r>
              <a:rPr lang="id-ID" dirty="0" smtClean="0"/>
              <a:t>ketiga, </a:t>
            </a:r>
            <a:r>
              <a:rPr lang="id-ID" dirty="0" smtClean="0"/>
              <a:t>harga per m kubik = Rp. </a:t>
            </a:r>
            <a:r>
              <a:rPr lang="id-ID" dirty="0" smtClean="0"/>
              <a:t>2000</a:t>
            </a:r>
          </a:p>
          <a:p>
            <a:pPr lvl="1" algn="just"/>
            <a:r>
              <a:rPr lang="id-ID" dirty="0" smtClean="0"/>
              <a:t>Dan untuk m kubik selanjutnya berlaku harga Rp 3000 per m kubik.</a:t>
            </a:r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id-ID" dirty="0" smtClean="0"/>
              <a:t>Contoh :</a:t>
            </a:r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id-ID" dirty="0" smtClean="0"/>
              <a:t>40 m kubik = 40 * 1000</a:t>
            </a:r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id-ID" dirty="0" smtClean="0"/>
              <a:t>75 m kubik = 50 * 1000 + 25 * 1500</a:t>
            </a:r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id-ID" dirty="0" smtClean="0"/>
              <a:t>175 m kubik = 50 * 1000 + 50 * 1500 + 50 * 2000 + 25 * 3000</a:t>
            </a:r>
          </a:p>
          <a:p>
            <a:pPr lvl="1" algn="just"/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Statement 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b="1" dirty="0" smtClean="0"/>
              <a:t>If ... Then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b="1" dirty="0" smtClean="0"/>
              <a:t>If </a:t>
            </a:r>
            <a:r>
              <a:rPr lang="id-ID" dirty="0" smtClean="0"/>
              <a:t> kondisi  </a:t>
            </a:r>
            <a:r>
              <a:rPr lang="id-ID" b="1" dirty="0" smtClean="0"/>
              <a:t>Then </a:t>
            </a:r>
          </a:p>
          <a:p>
            <a:pPr>
              <a:buNone/>
            </a:pPr>
            <a:r>
              <a:rPr lang="id-ID" dirty="0" smtClean="0"/>
              <a:t>		pernyataan</a:t>
            </a:r>
          </a:p>
          <a:p>
            <a:pPr>
              <a:buNone/>
            </a:pPr>
            <a:r>
              <a:rPr lang="id-ID" b="1" dirty="0" smtClean="0"/>
              <a:t>	End If</a:t>
            </a:r>
          </a:p>
          <a:p>
            <a:pPr>
              <a:buNone/>
            </a:pPr>
            <a:endParaRPr lang="id-ID" b="1" dirty="0" smtClean="0"/>
          </a:p>
          <a:p>
            <a:r>
              <a:rPr lang="id-ID" b="1" dirty="0" smtClean="0"/>
              <a:t>If – Then ... Else</a:t>
            </a:r>
          </a:p>
          <a:p>
            <a:pPr>
              <a:buNone/>
            </a:pPr>
            <a:r>
              <a:rPr lang="id-ID" b="1" dirty="0" smtClean="0"/>
              <a:t>	If </a:t>
            </a:r>
            <a:r>
              <a:rPr lang="id-ID" dirty="0" smtClean="0"/>
              <a:t>Kondisi </a:t>
            </a:r>
            <a:r>
              <a:rPr lang="id-ID" b="1" dirty="0" smtClean="0"/>
              <a:t>Then</a:t>
            </a:r>
          </a:p>
          <a:p>
            <a:pPr>
              <a:buNone/>
            </a:pPr>
            <a:r>
              <a:rPr lang="id-ID" b="1" dirty="0" smtClean="0"/>
              <a:t>		</a:t>
            </a:r>
            <a:r>
              <a:rPr lang="id-ID" dirty="0" smtClean="0"/>
              <a:t>Pernyataan1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b="1" dirty="0" smtClean="0"/>
              <a:t>Else </a:t>
            </a:r>
          </a:p>
          <a:p>
            <a:pPr>
              <a:buNone/>
            </a:pPr>
            <a:r>
              <a:rPr lang="id-ID" dirty="0" smtClean="0"/>
              <a:t>		Pernyataan2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b="1" dirty="0" smtClean="0"/>
              <a:t>End If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Statement Select Case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Select case ungkapan</a:t>
            </a:r>
          </a:p>
          <a:p>
            <a:pPr>
              <a:buNone/>
            </a:pPr>
            <a:r>
              <a:rPr lang="id-ID" dirty="0" smtClean="0"/>
              <a:t>	case ungkapan : pernyataan1</a:t>
            </a:r>
          </a:p>
          <a:p>
            <a:pPr>
              <a:buNone/>
            </a:pPr>
            <a:r>
              <a:rPr lang="id-ID" dirty="0" smtClean="0"/>
              <a:t>	case ungkapan : pernyataan2</a:t>
            </a:r>
          </a:p>
          <a:p>
            <a:pPr>
              <a:buNone/>
            </a:pPr>
            <a:r>
              <a:rPr lang="id-ID" dirty="0" smtClean="0"/>
              <a:t>...</a:t>
            </a:r>
          </a:p>
          <a:p>
            <a:pPr>
              <a:buNone/>
            </a:pPr>
            <a:r>
              <a:rPr lang="id-ID" dirty="0" smtClean="0"/>
              <a:t>End Select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Latihan1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Buat Form seperti berikut :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14554"/>
            <a:ext cx="4743473" cy="3561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Properti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48" y="2428868"/>
          <a:ext cx="6096000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Objek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Properti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Nilai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Label1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Caption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Program Menentukan Kelulusan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Label2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Caption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Nilai Yang di Dapat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Text1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Text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Kosongkan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Command1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Caption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Proses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Command2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Caption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Selesai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Menulis Kode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3115"/>
            <a:ext cx="7215238" cy="3753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Latihan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Buat Form sebagai berikut :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5" y="2224088"/>
            <a:ext cx="5367364" cy="391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Properti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48" y="2428868"/>
          <a:ext cx="60960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Objek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Properti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Nilai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Label1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Caption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Program Menentukan Nama</a:t>
                      </a:r>
                      <a:r>
                        <a:rPr lang="id-ID" baseline="0" dirty="0" smtClean="0"/>
                        <a:t> Bulan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Label2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Caption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Nomor Bulan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Label3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Caption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Kosongkan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Text1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Text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Kosongkan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Command1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Caption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Proses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Command2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Caption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Selesai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6786610" cy="46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587</TotalTime>
  <Words>89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Struktur Kendali </vt:lpstr>
      <vt:lpstr>Statement If</vt:lpstr>
      <vt:lpstr>Statement Select Case</vt:lpstr>
      <vt:lpstr>Latihan1</vt:lpstr>
      <vt:lpstr>Slide 5</vt:lpstr>
      <vt:lpstr>Slide 6</vt:lpstr>
      <vt:lpstr>Latihan 2</vt:lpstr>
      <vt:lpstr>Slide 8</vt:lpstr>
      <vt:lpstr>Slide 9</vt:lpstr>
      <vt:lpstr>Tugas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Algoritma dan Pemrogaman Terstrukur</dc:title>
  <dc:creator>Axioo</dc:creator>
  <cp:lastModifiedBy>Axioo</cp:lastModifiedBy>
  <cp:revision>13</cp:revision>
  <dcterms:created xsi:type="dcterms:W3CDTF">2013-02-07T02:22:38Z</dcterms:created>
  <dcterms:modified xsi:type="dcterms:W3CDTF">2013-04-03T02:55:03Z</dcterms:modified>
</cp:coreProperties>
</file>