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D8590-6257-48A7-92F7-AD3EA0512A3D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5A0FD-D7D5-492C-B94A-818FF4D9243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51190F-F346-479A-996A-5BAC4051B3D4}" type="datetimeFigureOut">
              <a:rPr lang="id-ID" smtClean="0"/>
              <a:pPr/>
              <a:t>09/10/2012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Flag Register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35296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88924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i="1" dirty="0" smtClean="0"/>
              <a:t>Register Flag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71472" y="1571612"/>
            <a:ext cx="7929618" cy="714380"/>
            <a:chOff x="1701" y="8922"/>
            <a:chExt cx="8820" cy="836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701" y="9360"/>
              <a:ext cx="8820" cy="398"/>
              <a:chOff x="1701" y="9360"/>
              <a:chExt cx="8820" cy="540"/>
            </a:xfrm>
          </p:grpSpPr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9966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CF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9411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8864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PF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8309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7208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6661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ZF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6106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SF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5561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TF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5006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IF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4459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DF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3904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OF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3358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2803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2256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1701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7767" y="9360"/>
                <a:ext cx="555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AF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44" name="Group 20"/>
            <p:cNvGrpSpPr>
              <a:grpSpLocks/>
            </p:cNvGrpSpPr>
            <p:nvPr/>
          </p:nvGrpSpPr>
          <p:grpSpPr bwMode="auto">
            <a:xfrm>
              <a:off x="1701" y="8922"/>
              <a:ext cx="8820" cy="398"/>
              <a:chOff x="1701" y="9360"/>
              <a:chExt cx="8820" cy="540"/>
            </a:xfrm>
          </p:grpSpPr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9966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Text Box 22"/>
              <p:cNvSpPr txBox="1">
                <a:spLocks noChangeArrowheads="1"/>
              </p:cNvSpPr>
              <p:nvPr/>
            </p:nvSpPr>
            <p:spPr bwMode="auto">
              <a:xfrm>
                <a:off x="9411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Text Box 23"/>
              <p:cNvSpPr txBox="1">
                <a:spLocks noChangeArrowheads="1"/>
              </p:cNvSpPr>
              <p:nvPr/>
            </p:nvSpPr>
            <p:spPr bwMode="auto">
              <a:xfrm>
                <a:off x="8864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Text Box 24"/>
              <p:cNvSpPr txBox="1">
                <a:spLocks noChangeArrowheads="1"/>
              </p:cNvSpPr>
              <p:nvPr/>
            </p:nvSpPr>
            <p:spPr bwMode="auto">
              <a:xfrm>
                <a:off x="8309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3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Text Box 25"/>
              <p:cNvSpPr txBox="1">
                <a:spLocks noChangeArrowheads="1"/>
              </p:cNvSpPr>
              <p:nvPr/>
            </p:nvSpPr>
            <p:spPr bwMode="auto">
              <a:xfrm>
                <a:off x="7208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5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Text Box 26"/>
              <p:cNvSpPr txBox="1">
                <a:spLocks noChangeArrowheads="1"/>
              </p:cNvSpPr>
              <p:nvPr/>
            </p:nvSpPr>
            <p:spPr bwMode="auto">
              <a:xfrm>
                <a:off x="6661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6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Text Box 27"/>
              <p:cNvSpPr txBox="1">
                <a:spLocks noChangeArrowheads="1"/>
              </p:cNvSpPr>
              <p:nvPr/>
            </p:nvSpPr>
            <p:spPr bwMode="auto">
              <a:xfrm>
                <a:off x="6106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7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Text Box 28"/>
              <p:cNvSpPr txBox="1">
                <a:spLocks noChangeArrowheads="1"/>
              </p:cNvSpPr>
              <p:nvPr/>
            </p:nvSpPr>
            <p:spPr bwMode="auto">
              <a:xfrm>
                <a:off x="5561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8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3" name="Text Box 29"/>
              <p:cNvSpPr txBox="1">
                <a:spLocks noChangeArrowheads="1"/>
              </p:cNvSpPr>
              <p:nvPr/>
            </p:nvSpPr>
            <p:spPr bwMode="auto">
              <a:xfrm>
                <a:off x="5006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4" name="Text Box 30"/>
              <p:cNvSpPr txBox="1">
                <a:spLocks noChangeArrowheads="1"/>
              </p:cNvSpPr>
              <p:nvPr/>
            </p:nvSpPr>
            <p:spPr bwMode="auto">
              <a:xfrm>
                <a:off x="4459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10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5" name="Text Box 31"/>
              <p:cNvSpPr txBox="1">
                <a:spLocks noChangeArrowheads="1"/>
              </p:cNvSpPr>
              <p:nvPr/>
            </p:nvSpPr>
            <p:spPr bwMode="auto">
              <a:xfrm>
                <a:off x="3904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11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6" name="Text Box 32"/>
              <p:cNvSpPr txBox="1">
                <a:spLocks noChangeArrowheads="1"/>
              </p:cNvSpPr>
              <p:nvPr/>
            </p:nvSpPr>
            <p:spPr bwMode="auto">
              <a:xfrm>
                <a:off x="3358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12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7" name="Text Box 33"/>
              <p:cNvSpPr txBox="1">
                <a:spLocks noChangeArrowheads="1"/>
              </p:cNvSpPr>
              <p:nvPr/>
            </p:nvSpPr>
            <p:spPr bwMode="auto">
              <a:xfrm>
                <a:off x="2803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13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2256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14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9" name="Text Box 35"/>
              <p:cNvSpPr txBox="1">
                <a:spLocks noChangeArrowheads="1"/>
              </p:cNvSpPr>
              <p:nvPr/>
            </p:nvSpPr>
            <p:spPr bwMode="auto">
              <a:xfrm>
                <a:off x="1701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15</a:t>
                </a:r>
                <a:endParaRPr kumimoji="0" lang="id-ID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0" name="Text Box 36"/>
              <p:cNvSpPr txBox="1">
                <a:spLocks noChangeArrowheads="1"/>
              </p:cNvSpPr>
              <p:nvPr/>
            </p:nvSpPr>
            <p:spPr bwMode="auto">
              <a:xfrm>
                <a:off x="7767" y="9360"/>
                <a:ext cx="555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4</a:t>
                </a:r>
                <a:endParaRPr kumimoji="0" lang="id-ID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495"/>
            <a:ext cx="7858180" cy="294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b="1" i="1" dirty="0" smtClean="0"/>
              <a:t>Carry Flag</a:t>
            </a:r>
            <a:r>
              <a:rPr lang="en-US" sz="2200" b="1" dirty="0" smtClean="0"/>
              <a:t>. CF = 1 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i="1" dirty="0" smtClean="0"/>
              <a:t>carry out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i="1" dirty="0" smtClean="0"/>
              <a:t>most significant bit</a:t>
            </a:r>
            <a:r>
              <a:rPr lang="en-US" sz="2200" dirty="0" smtClean="0"/>
              <a:t> (MSB)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penjumlahan</a:t>
            </a:r>
            <a:r>
              <a:rPr lang="en-US" sz="2200" dirty="0" smtClean="0"/>
              <a:t>,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i="1" dirty="0" smtClean="0"/>
              <a:t>borrow in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MSB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pengurangan</a:t>
            </a:r>
            <a:r>
              <a:rPr lang="en-US" sz="2200" dirty="0" smtClean="0"/>
              <a:t>;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b="1" dirty="0" smtClean="0"/>
              <a:t>CF = 0</a:t>
            </a:r>
            <a:r>
              <a:rPr lang="en-US" sz="2200" dirty="0" smtClean="0"/>
              <a:t>. CF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dipengaruhi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pergeseran</a:t>
            </a:r>
            <a:r>
              <a:rPr lang="en-US" sz="2200" dirty="0" smtClean="0"/>
              <a:t> (</a:t>
            </a:r>
            <a:r>
              <a:rPr lang="en-US" sz="2200" i="1" dirty="0" smtClean="0"/>
              <a:t>shift</a:t>
            </a:r>
            <a:r>
              <a:rPr lang="en-US" sz="2200" dirty="0" smtClean="0"/>
              <a:t>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rotasi</a:t>
            </a:r>
            <a:r>
              <a:rPr lang="en-US" sz="2200" dirty="0" smtClean="0"/>
              <a:t> (</a:t>
            </a:r>
            <a:r>
              <a:rPr lang="en-US" sz="2200" i="1" dirty="0" smtClean="0"/>
              <a:t>rotate</a:t>
            </a:r>
            <a:r>
              <a:rPr lang="en-US" sz="2200" dirty="0" smtClean="0"/>
              <a:t>).</a:t>
            </a:r>
            <a:endParaRPr lang="id-ID" sz="2200" dirty="0" smtClean="0"/>
          </a:p>
          <a:p>
            <a:pPr algn="just">
              <a:buNone/>
            </a:pPr>
            <a:r>
              <a:rPr lang="en-US" sz="2200" b="1" dirty="0" smtClean="0"/>
              <a:t> </a:t>
            </a:r>
            <a:endParaRPr lang="id-ID" sz="2200" b="1" dirty="0" smtClean="0"/>
          </a:p>
          <a:p>
            <a:pPr algn="just"/>
            <a:r>
              <a:rPr lang="en-US" sz="2200" b="1" i="1" dirty="0" smtClean="0"/>
              <a:t>Parity </a:t>
            </a:r>
            <a:r>
              <a:rPr lang="en-US" sz="2200" b="1" i="1" dirty="0" smtClean="0"/>
              <a:t>Flag</a:t>
            </a:r>
            <a:r>
              <a:rPr lang="en-US" sz="2200" b="1" dirty="0" smtClean="0"/>
              <a:t>. PF = 1 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i="1" dirty="0" smtClean="0"/>
              <a:t>low byte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menunjukkan</a:t>
            </a:r>
            <a:r>
              <a:rPr lang="en-US" sz="2200" dirty="0" smtClean="0"/>
              <a:t> </a:t>
            </a:r>
            <a:r>
              <a:rPr lang="en-US" sz="2200" dirty="0" err="1" smtClean="0"/>
              <a:t>logika</a:t>
            </a:r>
            <a:r>
              <a:rPr lang="en-US" sz="2200" dirty="0" smtClean="0"/>
              <a:t> high </a:t>
            </a:r>
            <a:r>
              <a:rPr lang="en-US" sz="2200" dirty="0" err="1" smtClean="0"/>
              <a:t>berjumlah</a:t>
            </a:r>
            <a:r>
              <a:rPr lang="en-US" sz="2200" dirty="0" smtClean="0"/>
              <a:t> </a:t>
            </a:r>
            <a:r>
              <a:rPr lang="en-US" sz="2200" dirty="0" err="1" smtClean="0"/>
              <a:t>genap</a:t>
            </a:r>
            <a:r>
              <a:rPr lang="en-US" sz="2200" dirty="0" smtClean="0"/>
              <a:t> (</a:t>
            </a:r>
            <a:r>
              <a:rPr lang="en-US" sz="2200" i="1" dirty="0" smtClean="0"/>
              <a:t>even parity</a:t>
            </a:r>
            <a:r>
              <a:rPr lang="en-US" sz="2200" dirty="0" smtClean="0"/>
              <a:t>). </a:t>
            </a:r>
            <a:r>
              <a:rPr lang="en-US" sz="2200" dirty="0" err="1" smtClean="0"/>
              <a:t>Sebaliknya</a:t>
            </a:r>
            <a:r>
              <a:rPr lang="en-US" sz="2200" dirty="0" smtClean="0"/>
              <a:t> </a:t>
            </a:r>
            <a:r>
              <a:rPr lang="en-US" sz="2200" b="1" dirty="0" smtClean="0"/>
              <a:t>PF = 0 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berjumlah</a:t>
            </a:r>
            <a:r>
              <a:rPr lang="en-US" sz="2200" dirty="0" smtClean="0"/>
              <a:t> </a:t>
            </a:r>
            <a:r>
              <a:rPr lang="en-US" sz="2200" dirty="0" err="1" smtClean="0"/>
              <a:t>ganjil</a:t>
            </a:r>
            <a:r>
              <a:rPr lang="en-US" sz="2200" dirty="0" smtClean="0"/>
              <a:t> (</a:t>
            </a:r>
            <a:r>
              <a:rPr lang="en-US" sz="2200" i="1" dirty="0" smtClean="0"/>
              <a:t>odd parity</a:t>
            </a:r>
            <a:r>
              <a:rPr lang="en-US" sz="2200" dirty="0" smtClean="0"/>
              <a:t>).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penjumlahan</a:t>
            </a:r>
            <a:r>
              <a:rPr lang="en-US" sz="2200" dirty="0" smtClean="0"/>
              <a:t> </a:t>
            </a:r>
            <a:r>
              <a:rPr lang="en-US" sz="2200" dirty="0" err="1" smtClean="0"/>
              <a:t>sebuh</a:t>
            </a:r>
            <a:r>
              <a:rPr lang="en-US" sz="2200" dirty="0" smtClean="0"/>
              <a:t> word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FFFEh</a:t>
            </a:r>
            <a:r>
              <a:rPr lang="en-US" sz="22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b="1" dirty="0" smtClean="0"/>
              <a:t>PF = 0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high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low byte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7.</a:t>
            </a:r>
            <a:endParaRPr lang="id-ID" sz="24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900" b="1" i="1" dirty="0" smtClean="0"/>
              <a:t>Auxiliary Carry Flag</a:t>
            </a:r>
            <a:r>
              <a:rPr lang="en-US" sz="2900" b="1" dirty="0" smtClean="0"/>
              <a:t>. AF = 1 </a:t>
            </a:r>
            <a:r>
              <a:rPr lang="en-US" sz="2900" dirty="0" smtClean="0"/>
              <a:t> </a:t>
            </a:r>
            <a:r>
              <a:rPr lang="en-US" sz="2900" dirty="0" err="1" smtClean="0"/>
              <a:t>jika</a:t>
            </a:r>
            <a:r>
              <a:rPr lang="en-US" sz="2900" dirty="0" smtClean="0"/>
              <a:t> </a:t>
            </a:r>
            <a:r>
              <a:rPr lang="en-US" sz="2900" dirty="0" err="1" smtClean="0"/>
              <a:t>ada</a:t>
            </a:r>
            <a:r>
              <a:rPr lang="en-US" sz="2900" dirty="0" smtClean="0"/>
              <a:t> </a:t>
            </a:r>
            <a:r>
              <a:rPr lang="en-US" sz="2900" i="1" dirty="0" smtClean="0"/>
              <a:t>carry out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bit 3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penjumlahan</a:t>
            </a:r>
            <a:r>
              <a:rPr lang="en-US" sz="2900" dirty="0" smtClean="0"/>
              <a:t>,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i="1" dirty="0" smtClean="0"/>
              <a:t>borrow in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bit 3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pengurangan</a:t>
            </a:r>
            <a:r>
              <a:rPr lang="en-US" sz="2900" dirty="0" smtClean="0"/>
              <a:t>. AF </a:t>
            </a:r>
            <a:r>
              <a:rPr lang="en-US" sz="2900" dirty="0" err="1" smtClean="0"/>
              <a:t>digunakan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operasi</a:t>
            </a:r>
            <a:r>
              <a:rPr lang="en-US" sz="2900" dirty="0" smtClean="0"/>
              <a:t> </a:t>
            </a:r>
            <a:r>
              <a:rPr lang="en-US" sz="2900" dirty="0" err="1" smtClean="0"/>
              <a:t>bilangan</a:t>
            </a:r>
            <a:r>
              <a:rPr lang="en-US" sz="2900" dirty="0" smtClean="0"/>
              <a:t> BCD (</a:t>
            </a:r>
            <a:r>
              <a:rPr lang="en-US" sz="2900" i="1" dirty="0" smtClean="0"/>
              <a:t>Binary Coded Decimal</a:t>
            </a:r>
            <a:r>
              <a:rPr lang="en-US" sz="2900" dirty="0" smtClean="0"/>
              <a:t>).</a:t>
            </a:r>
            <a:endParaRPr lang="id-ID" sz="2900" dirty="0" smtClean="0"/>
          </a:p>
          <a:p>
            <a:pPr>
              <a:buNone/>
            </a:pPr>
            <a:endParaRPr lang="id-ID" sz="2800" b="1" dirty="0" smtClean="0"/>
          </a:p>
          <a:p>
            <a:r>
              <a:rPr lang="en-US" sz="2800" b="1" dirty="0" smtClean="0"/>
              <a:t> </a:t>
            </a:r>
            <a:r>
              <a:rPr lang="en-US" sz="2400" b="1" i="1" dirty="0" smtClean="0"/>
              <a:t>Zero </a:t>
            </a:r>
            <a:r>
              <a:rPr lang="en-US" sz="2400" b="1" i="1" dirty="0" smtClean="0"/>
              <a:t>Flag</a:t>
            </a:r>
            <a:r>
              <a:rPr lang="en-US" sz="2400" b="1" dirty="0" smtClean="0"/>
              <a:t>. ZF = 1 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b="1" dirty="0" smtClean="0"/>
              <a:t>ZF = 0 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nol.</a:t>
            </a:r>
            <a:endParaRPr lang="id-ID" sz="2400" dirty="0" smtClean="0"/>
          </a:p>
          <a:p>
            <a:pPr>
              <a:buNone/>
            </a:pPr>
            <a:r>
              <a:rPr lang="en-US" sz="2800" b="1" dirty="0" smtClean="0"/>
              <a:t> </a:t>
            </a:r>
            <a:endParaRPr lang="id-ID" sz="2800" b="1" dirty="0" smtClean="0"/>
          </a:p>
          <a:p>
            <a:r>
              <a:rPr lang="en-US" sz="2400" b="1" i="1" dirty="0" smtClean="0"/>
              <a:t>Sign </a:t>
            </a:r>
            <a:r>
              <a:rPr lang="en-US" sz="2400" b="1" i="1" dirty="0" smtClean="0"/>
              <a:t>Flag</a:t>
            </a:r>
            <a:r>
              <a:rPr lang="en-US" sz="2400" b="1" dirty="0" smtClean="0"/>
              <a:t>. SF = 1 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bit MSB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1;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sigend</a:t>
            </a:r>
            <a:r>
              <a:rPr lang="en-US" sz="2400" i="1" dirty="0" smtClean="0"/>
              <a:t> interpretation</a:t>
            </a:r>
            <a:r>
              <a:rPr lang="en-US" sz="2400" dirty="0" smtClean="0"/>
              <a:t> </a:t>
            </a:r>
            <a:r>
              <a:rPr lang="en-US" sz="2400" b="1" dirty="0" smtClean="0"/>
              <a:t>SF = 0 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bit MSB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0.</a:t>
            </a:r>
            <a:endParaRPr lang="id-ID" sz="24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aritmetika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: </a:t>
            </a:r>
            <a:r>
              <a:rPr lang="en-US" b="1" i="1" dirty="0" smtClean="0"/>
              <a:t>(1)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terjadi</a:t>
            </a:r>
            <a:r>
              <a:rPr lang="en-US" b="1" i="1" dirty="0" smtClean="0"/>
              <a:t> overflow, (2) signed overflow </a:t>
            </a:r>
            <a:r>
              <a:rPr lang="en-US" b="1" i="1" dirty="0" err="1" smtClean="0"/>
              <a:t>saja</a:t>
            </a:r>
            <a:r>
              <a:rPr lang="en-US" b="1" i="1" dirty="0" smtClean="0"/>
              <a:t>, (3) unsigned overflow </a:t>
            </a:r>
            <a:r>
              <a:rPr lang="en-US" b="1" i="1" dirty="0" err="1" smtClean="0"/>
              <a:t>saja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(4) signed overflow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unsigned overflow.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penjumlahan</a:t>
            </a:r>
            <a:r>
              <a:rPr lang="en-US" sz="2900" dirty="0" smtClean="0"/>
              <a:t> komplemen-2:</a:t>
            </a:r>
            <a:endParaRPr lang="id-ID" sz="2900" dirty="0" smtClean="0"/>
          </a:p>
          <a:p>
            <a:pPr lvl="1"/>
            <a:r>
              <a:rPr lang="en-US" sz="2300" dirty="0" err="1" smtClean="0"/>
              <a:t>Penjumlahan</a:t>
            </a:r>
            <a:r>
              <a:rPr lang="en-US" sz="2300" dirty="0" smtClean="0"/>
              <a:t> </a:t>
            </a:r>
            <a:r>
              <a:rPr lang="en-US" sz="2300" dirty="0" err="1" smtClean="0"/>
              <a:t>dua</a:t>
            </a:r>
            <a:r>
              <a:rPr lang="en-US" sz="2300" dirty="0" smtClean="0"/>
              <a:t> </a:t>
            </a:r>
            <a:r>
              <a:rPr lang="en-US" sz="2300" dirty="0" err="1" smtClean="0"/>
              <a:t>bilangan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tanda</a:t>
            </a:r>
            <a:r>
              <a:rPr lang="en-US" sz="2300" dirty="0" smtClean="0"/>
              <a:t> </a:t>
            </a:r>
            <a:r>
              <a:rPr lang="en-US" sz="2300" dirty="0" err="1" smtClean="0"/>
              <a:t>berbeda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menimbulkan</a:t>
            </a:r>
            <a:r>
              <a:rPr lang="en-US" sz="2300" dirty="0" smtClean="0"/>
              <a:t> </a:t>
            </a:r>
            <a:r>
              <a:rPr lang="en-US" sz="2300" i="1" dirty="0" smtClean="0"/>
              <a:t>signed overflow</a:t>
            </a:r>
            <a:endParaRPr lang="id-ID" sz="2300" dirty="0" smtClean="0"/>
          </a:p>
          <a:p>
            <a:pPr lvl="1"/>
            <a:r>
              <a:rPr lang="en-US" sz="2300" dirty="0" err="1" smtClean="0"/>
              <a:t>Penjumlahan</a:t>
            </a:r>
            <a:r>
              <a:rPr lang="en-US" sz="2300" dirty="0" smtClean="0"/>
              <a:t> </a:t>
            </a:r>
            <a:r>
              <a:rPr lang="en-US" sz="2300" dirty="0" err="1" smtClean="0"/>
              <a:t>dua</a:t>
            </a:r>
            <a:r>
              <a:rPr lang="en-US" sz="2300" dirty="0" smtClean="0"/>
              <a:t> </a:t>
            </a:r>
            <a:r>
              <a:rPr lang="en-US" sz="2300" dirty="0" err="1" smtClean="0"/>
              <a:t>bilangan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tanda</a:t>
            </a:r>
            <a:r>
              <a:rPr lang="en-US" sz="2300" dirty="0" smtClean="0"/>
              <a:t> </a:t>
            </a:r>
            <a:r>
              <a:rPr lang="en-US" sz="2300" dirty="0" err="1" smtClean="0"/>
              <a:t>sama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terjadi</a:t>
            </a:r>
            <a:r>
              <a:rPr lang="en-US" sz="2300" dirty="0" smtClean="0"/>
              <a:t> </a:t>
            </a:r>
            <a:r>
              <a:rPr lang="en-US" sz="2300" i="1" dirty="0" smtClean="0"/>
              <a:t>signed overflow</a:t>
            </a:r>
            <a:r>
              <a:rPr lang="en-US" sz="2300" dirty="0" smtClean="0"/>
              <a:t>. </a:t>
            </a:r>
            <a:r>
              <a:rPr lang="en-US" sz="2300" dirty="0" err="1" smtClean="0"/>
              <a:t>Jika</a:t>
            </a:r>
            <a:r>
              <a:rPr lang="en-US" sz="2300" dirty="0" smtClean="0"/>
              <a:t> </a:t>
            </a:r>
            <a:r>
              <a:rPr lang="en-US" sz="2300" dirty="0" err="1" smtClean="0"/>
              <a:t>tanda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hasil</a:t>
            </a:r>
            <a:r>
              <a:rPr lang="en-US" sz="2300" dirty="0" smtClean="0"/>
              <a:t> </a:t>
            </a:r>
            <a:r>
              <a:rPr lang="en-US" sz="2300" dirty="0" err="1" smtClean="0"/>
              <a:t>berbeda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tanda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kedua</a:t>
            </a:r>
            <a:r>
              <a:rPr lang="en-US" sz="2300" dirty="0" smtClean="0"/>
              <a:t> </a:t>
            </a:r>
            <a:r>
              <a:rPr lang="en-US" sz="2300" dirty="0" err="1" smtClean="0"/>
              <a:t>bilangan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dijumlahkan</a:t>
            </a:r>
            <a:r>
              <a:rPr lang="en-US" sz="2300" dirty="0" smtClean="0"/>
              <a:t>, </a:t>
            </a:r>
            <a:r>
              <a:rPr lang="en-US" sz="2300" dirty="0" err="1" smtClean="0"/>
              <a:t>maka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</a:t>
            </a:r>
            <a:r>
              <a:rPr lang="en-US" sz="2300" dirty="0" err="1" smtClean="0"/>
              <a:t>menunjukkan</a:t>
            </a:r>
            <a:r>
              <a:rPr lang="en-US" sz="2300" dirty="0" smtClean="0"/>
              <a:t> </a:t>
            </a:r>
            <a:r>
              <a:rPr lang="en-US" sz="2300" dirty="0" err="1" smtClean="0"/>
              <a:t>terjadi</a:t>
            </a:r>
            <a:r>
              <a:rPr lang="en-US" sz="2300" dirty="0" smtClean="0"/>
              <a:t> </a:t>
            </a:r>
            <a:r>
              <a:rPr lang="en-US" sz="2300" i="1" dirty="0" smtClean="0"/>
              <a:t>signed overflow</a:t>
            </a:r>
            <a:r>
              <a:rPr lang="en-US" sz="2300" dirty="0" smtClean="0"/>
              <a:t>. </a:t>
            </a:r>
            <a:r>
              <a:rPr lang="en-US" sz="2300" dirty="0" err="1" smtClean="0"/>
              <a:t>Jika</a:t>
            </a:r>
            <a:r>
              <a:rPr lang="en-US" sz="2300" dirty="0" smtClean="0"/>
              <a:t> </a:t>
            </a:r>
            <a:r>
              <a:rPr lang="en-US" sz="2300" dirty="0" err="1" smtClean="0"/>
              <a:t>tanda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hasil</a:t>
            </a:r>
            <a:r>
              <a:rPr lang="en-US" sz="2300" dirty="0" smtClean="0"/>
              <a:t> </a:t>
            </a:r>
            <a:r>
              <a:rPr lang="en-US" sz="2300" dirty="0" err="1" smtClean="0"/>
              <a:t>sama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tanda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kedua</a:t>
            </a:r>
            <a:r>
              <a:rPr lang="en-US" sz="2300" dirty="0" smtClean="0"/>
              <a:t> </a:t>
            </a:r>
            <a:r>
              <a:rPr lang="en-US" sz="2300" dirty="0" err="1" smtClean="0"/>
              <a:t>bilangan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dijumlahkan</a:t>
            </a:r>
            <a:r>
              <a:rPr lang="en-US" sz="2300" dirty="0" smtClean="0"/>
              <a:t>, </a:t>
            </a:r>
            <a:r>
              <a:rPr lang="en-US" sz="2300" dirty="0" err="1" smtClean="0"/>
              <a:t>maka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terjadi</a:t>
            </a:r>
            <a:r>
              <a:rPr lang="en-US" sz="2300" dirty="0" smtClean="0"/>
              <a:t> </a:t>
            </a:r>
            <a:r>
              <a:rPr lang="en-US" sz="2300" i="1" dirty="0" smtClean="0"/>
              <a:t>signed overflow</a:t>
            </a:r>
            <a:r>
              <a:rPr lang="en-US" sz="2300" dirty="0" smtClean="0"/>
              <a:t>. </a:t>
            </a:r>
            <a:r>
              <a:rPr lang="en-US" sz="2300" i="1" dirty="0" smtClean="0"/>
              <a:t>Signed overflow</a:t>
            </a:r>
            <a:r>
              <a:rPr lang="en-US" sz="2300" dirty="0" smtClean="0"/>
              <a:t> </a:t>
            </a:r>
            <a:r>
              <a:rPr lang="en-US" sz="2300" dirty="0" err="1" smtClean="0"/>
              <a:t>ditunjukkan</a:t>
            </a:r>
            <a:r>
              <a:rPr lang="en-US" sz="2300" dirty="0" smtClean="0"/>
              <a:t> </a:t>
            </a:r>
            <a:r>
              <a:rPr lang="en-US" sz="2300" dirty="0" err="1" smtClean="0"/>
              <a:t>jika</a:t>
            </a:r>
            <a:r>
              <a:rPr lang="en-US" sz="2300" dirty="0" smtClean="0"/>
              <a:t> status </a:t>
            </a:r>
            <a:r>
              <a:rPr lang="en-US" sz="2300" i="1" dirty="0" smtClean="0"/>
              <a:t>carry out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posisi</a:t>
            </a:r>
            <a:r>
              <a:rPr lang="en-US" sz="2300" dirty="0" smtClean="0"/>
              <a:t> MSB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posisi</a:t>
            </a:r>
            <a:r>
              <a:rPr lang="en-US" sz="2300" dirty="0" smtClean="0"/>
              <a:t> bit </a:t>
            </a:r>
            <a:r>
              <a:rPr lang="en-US" sz="2300" dirty="0" err="1" smtClean="0"/>
              <a:t>tanda</a:t>
            </a:r>
            <a:r>
              <a:rPr lang="en-US" sz="2300" dirty="0" smtClean="0"/>
              <a:t> </a:t>
            </a:r>
            <a:r>
              <a:rPr lang="en-US" sz="2300" dirty="0" err="1" smtClean="0"/>
              <a:t>berbeda</a:t>
            </a:r>
            <a:r>
              <a:rPr lang="en-US" sz="2300" dirty="0" smtClean="0"/>
              <a:t>.</a:t>
            </a:r>
            <a:endParaRPr lang="id-ID" sz="2300" dirty="0" smtClean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500570"/>
            <a:ext cx="8503920" cy="159847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(a) </a:t>
            </a:r>
            <a:r>
              <a:rPr lang="en-US" dirty="0" err="1" smtClean="0"/>
              <a:t>dan</a:t>
            </a:r>
            <a:r>
              <a:rPr lang="en-US" dirty="0" smtClean="0"/>
              <a:t> (b)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i="1" dirty="0" smtClean="0"/>
              <a:t>overflow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8 bit </a:t>
            </a:r>
            <a:r>
              <a:rPr lang="en-US" dirty="0" err="1" smtClean="0"/>
              <a:t>bertanda</a:t>
            </a:r>
            <a:r>
              <a:rPr lang="en-US" dirty="0" smtClean="0"/>
              <a:t> (</a:t>
            </a:r>
            <a:r>
              <a:rPr lang="en-US" i="1" dirty="0" smtClean="0"/>
              <a:t>signed number</a:t>
            </a:r>
            <a:r>
              <a:rPr lang="en-US" dirty="0" smtClean="0"/>
              <a:t>)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range –128 </a:t>
            </a:r>
            <a:r>
              <a:rPr lang="en-US" dirty="0" err="1" smtClean="0"/>
              <a:t>sampai</a:t>
            </a:r>
            <a:r>
              <a:rPr lang="en-US" dirty="0" smtClean="0"/>
              <a:t> 127. 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49"/>
            <a:ext cx="6643734" cy="272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214818"/>
            <a:ext cx="8503920" cy="1884230"/>
          </a:xfrm>
        </p:spPr>
        <p:txBody>
          <a:bodyPr/>
          <a:lstStyle/>
          <a:p>
            <a:r>
              <a:rPr lang="id-ID" dirty="0" smtClean="0"/>
              <a:t>B</a:t>
            </a:r>
            <a:r>
              <a:rPr lang="en-US" dirty="0" err="1" smtClean="0"/>
              <a:t>utir</a:t>
            </a:r>
            <a:r>
              <a:rPr lang="en-US" dirty="0" smtClean="0"/>
              <a:t> </a:t>
            </a:r>
            <a:r>
              <a:rPr lang="en-US" dirty="0" smtClean="0"/>
              <a:t>(c) </a:t>
            </a:r>
            <a:r>
              <a:rPr lang="en-US" dirty="0" err="1" smtClean="0"/>
              <a:t>dan</a:t>
            </a:r>
            <a:r>
              <a:rPr lang="en-US" dirty="0" smtClean="0"/>
              <a:t> (d)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i="1" dirty="0" smtClean="0"/>
              <a:t>overflow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–128 </a:t>
            </a:r>
            <a:r>
              <a:rPr lang="en-US" dirty="0" err="1" smtClean="0"/>
              <a:t>sampai</a:t>
            </a:r>
            <a:r>
              <a:rPr lang="en-US" dirty="0" smtClean="0"/>
              <a:t> 127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7086416" cy="270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453" y="1785926"/>
            <a:ext cx="763737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652</TotalTime>
  <Words>306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Flag Register</vt:lpstr>
      <vt:lpstr>Register Flag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Representasi Data</dc:title>
  <dc:creator>Axioo</dc:creator>
  <cp:lastModifiedBy>Axioo</cp:lastModifiedBy>
  <cp:revision>41</cp:revision>
  <dcterms:created xsi:type="dcterms:W3CDTF">2012-09-18T03:26:00Z</dcterms:created>
  <dcterms:modified xsi:type="dcterms:W3CDTF">2012-10-09T03:33:07Z</dcterms:modified>
</cp:coreProperties>
</file>