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B03A-7870-4691-B95B-F15A236859B2}" type="datetime2">
              <a:rPr lang="en-US" altLang="en-US"/>
              <a:pPr>
                <a:defRPr/>
              </a:pPr>
              <a:t>Friday, April 05,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02DC-8F32-479D-8AF9-ED6743CD6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AC1B08-5B32-46F6-A4BA-5EB0C88B34C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79513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lgerian" pitchFamily="82" charset="0"/>
              </a:rPr>
              <a:t>BAB-2 : PENGUAT TEGANGAN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John Adler,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639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T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81694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8696253"/>
              </p:ext>
            </p:extLst>
          </p:nvPr>
        </p:nvGraphicFramePr>
        <p:xfrm>
          <a:off x="5181600" y="1447800"/>
          <a:ext cx="3733800" cy="4339724"/>
        </p:xfrm>
        <a:graphic>
          <a:graphicData uri="http://schemas.openxmlformats.org/presentationml/2006/ole">
            <p:oleObj spid="_x0000_s17432" name="Equation" r:id="rId4" imgW="2895480" imgH="2412720" progId="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48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657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61619"/>
            <a:ext cx="567690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2362200"/>
            <a:ext cx="4419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2590800" y="3048000"/>
            <a:ext cx="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11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533400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Analisa</a:t>
            </a:r>
            <a:r>
              <a:rPr lang="en-US" sz="2400" u="sng" dirty="0" smtClean="0"/>
              <a:t> AC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 swamped amplifier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2078048"/>
              </p:ext>
            </p:extLst>
          </p:nvPr>
        </p:nvGraphicFramePr>
        <p:xfrm>
          <a:off x="228600" y="1600200"/>
          <a:ext cx="4301231" cy="4267200"/>
        </p:xfrm>
        <a:graphic>
          <a:graphicData uri="http://schemas.openxmlformats.org/presentationml/2006/ole">
            <p:oleObj spid="_x0000_s19492" name="Equation" r:id="rId3" imgW="2895480" imgH="261612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032605"/>
              </p:ext>
            </p:extLst>
          </p:nvPr>
        </p:nvGraphicFramePr>
        <p:xfrm>
          <a:off x="4648200" y="1634302"/>
          <a:ext cx="4191000" cy="4267200"/>
        </p:xfrm>
        <a:graphic>
          <a:graphicData uri="http://schemas.openxmlformats.org/presentationml/2006/ole">
            <p:oleObj spid="_x0000_s19493" name="Equation" r:id="rId4" imgW="2895480" imgH="292068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590150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5911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069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Karena</a:t>
            </a:r>
            <a:r>
              <a:rPr lang="en-US" sz="2400" i="1" dirty="0" smtClean="0"/>
              <a:t> re’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dikurangi</a:t>
            </a:r>
            <a:r>
              <a:rPr lang="en-US" sz="2400" dirty="0" smtClean="0"/>
              <a:t>, </a:t>
            </a:r>
            <a:r>
              <a:rPr lang="en-US" sz="2400" dirty="0" err="1" smtClean="0"/>
              <a:t>jadi</a:t>
            </a:r>
            <a:r>
              <a:rPr lang="en-US" sz="2400" dirty="0" smtClean="0"/>
              <a:t> swamped amplifier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: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bati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endParaRPr lang="en-US" sz="2400" dirty="0" smtClean="0"/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50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6: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438480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5666048"/>
              </p:ext>
            </p:extLst>
          </p:nvPr>
        </p:nvGraphicFramePr>
        <p:xfrm>
          <a:off x="4419600" y="1295400"/>
          <a:ext cx="4454398" cy="4800600"/>
        </p:xfrm>
        <a:graphic>
          <a:graphicData uri="http://schemas.openxmlformats.org/presentationml/2006/ole">
            <p:oleObj spid="_x0000_s20494" name="Equation" r:id="rId4" imgW="3047760" imgH="2336760" progId="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160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5334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Dari </a:t>
            </a:r>
            <a:r>
              <a:rPr lang="en-US" sz="2000" b="1" u="sng" dirty="0" err="1" smtClean="0"/>
              <a:t>contoh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6,jika </a:t>
            </a:r>
            <a:r>
              <a:rPr lang="en-US" sz="2000" b="1" u="sng" dirty="0" err="1" smtClean="0"/>
              <a:t>nilai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re’ </a:t>
            </a:r>
            <a:r>
              <a:rPr lang="en-US" sz="2000" b="1" u="sng" dirty="0" err="1" smtClean="0"/>
              <a:t>dimasukkan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perhitungan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0858286"/>
              </p:ext>
            </p:extLst>
          </p:nvPr>
        </p:nvGraphicFramePr>
        <p:xfrm>
          <a:off x="304800" y="1524000"/>
          <a:ext cx="4271010" cy="4495800"/>
        </p:xfrm>
        <a:graphic>
          <a:graphicData uri="http://schemas.openxmlformats.org/presentationml/2006/ole">
            <p:oleObj spid="_x0000_s21523" name="Equation" r:id="rId3" imgW="2997000" imgH="20318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2281536"/>
              </p:ext>
            </p:extLst>
          </p:nvPr>
        </p:nvGraphicFramePr>
        <p:xfrm>
          <a:off x="4724399" y="1524000"/>
          <a:ext cx="4191001" cy="4495800"/>
        </p:xfrm>
        <a:graphic>
          <a:graphicData uri="http://schemas.openxmlformats.org/presentationml/2006/ole">
            <p:oleObj spid="_x0000_s21524" name="Equation" r:id="rId4" imgW="2933640" imgH="233676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60978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610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20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Malvino</a:t>
            </a:r>
            <a:r>
              <a:rPr lang="en-US" dirty="0" smtClean="0"/>
              <a:t>,”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” </a:t>
            </a:r>
            <a:r>
              <a:rPr lang="en-US" dirty="0" err="1" smtClean="0"/>
              <a:t>bab</a:t>
            </a:r>
            <a:r>
              <a:rPr lang="en-US" dirty="0" smtClean="0"/>
              <a:t> 10-11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85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407720"/>
          <a:ext cx="8229600" cy="5618135"/>
        </p:xfrm>
        <a:graphic>
          <a:graphicData uri="http://schemas.openxmlformats.org/drawingml/2006/table">
            <a:tbl>
              <a:tblPr/>
              <a:tblGrid>
                <a:gridCol w="1676400"/>
                <a:gridCol w="1876425"/>
                <a:gridCol w="4676775"/>
              </a:tblGrid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Jum’at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2013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Rencana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Izin Seminar Nasional di Medan 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22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 :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Model AC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29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LIBUR [Wafat Isa Al Masih</a:t>
                      </a: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]</a:t>
                      </a:r>
                      <a:endParaRPr kumimoji="0" lang="sv-S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  &amp;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 April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2013 &amp;         6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Tegangan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 &amp; 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 April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2013 &amp;      13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1 (BAB I &amp; II)</a:t>
                      </a:r>
                      <a:endParaRPr kumimoji="0" lang="de-D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Emiter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19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 : JFET, MOSFET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Tapis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Aktif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 (I)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UTS (BAB III, IV &amp; V)</a:t>
                      </a:r>
                      <a:endParaRPr kumimoji="0" lang="sv-S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3146425" cy="457200"/>
          </a:xfrm>
          <a:noFill/>
        </p:spPr>
        <p:txBody>
          <a:bodyPr/>
          <a:lstStyle/>
          <a:p>
            <a:fld id="{A6BE0A17-3F9F-4104-80DB-D668F4EE1EA2}" type="datetime2">
              <a:rPr lang="en-US" altLang="en-US" smtClean="0"/>
              <a:pPr/>
              <a:t>Friday, April 05, 2013</a:t>
            </a:fld>
            <a:endParaRPr lang="en-US" altLang="en-US" smtClean="0"/>
          </a:p>
        </p:txBody>
      </p:sp>
      <p:sp>
        <p:nvSpPr>
          <p:cNvPr id="92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05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449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i="1" dirty="0" smtClean="0"/>
              <a:t>Vg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Rg</a:t>
            </a:r>
            <a:endParaRPr lang="en-US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dirty="0" err="1" smtClean="0"/>
              <a:t>antara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ground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idealnya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75568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Rangkaian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81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model 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42654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28" y="1750141"/>
            <a:ext cx="815217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95872"/>
            <a:ext cx="3125853" cy="22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4718946"/>
              </p:ext>
            </p:extLst>
          </p:nvPr>
        </p:nvGraphicFramePr>
        <p:xfrm>
          <a:off x="4114800" y="4349096"/>
          <a:ext cx="4495800" cy="1442104"/>
        </p:xfrm>
        <a:graphic>
          <a:graphicData uri="http://schemas.openxmlformats.org/presentationml/2006/ole">
            <p:oleObj spid="_x0000_s12334" name="Equation" r:id="rId5" imgW="2616120" imgH="723600" progId="">
              <p:embed/>
            </p:oleObj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384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9911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1770061"/>
              </p:ext>
            </p:extLst>
          </p:nvPr>
        </p:nvGraphicFramePr>
        <p:xfrm>
          <a:off x="5562601" y="914400"/>
          <a:ext cx="3342834" cy="5334000"/>
        </p:xfrm>
        <a:graphic>
          <a:graphicData uri="http://schemas.openxmlformats.org/presentationml/2006/ole">
            <p:oleObj spid="_x0000_s13348" name="Equation" r:id="rId4" imgW="2070000" imgH="3301920" progId="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33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Lanjutan</a:t>
            </a:r>
            <a:r>
              <a:rPr lang="en-US" u="sng" dirty="0" smtClean="0"/>
              <a:t> </a:t>
            </a:r>
            <a:r>
              <a:rPr lang="en-US" u="sng" dirty="0" err="1" smtClean="0"/>
              <a:t>penyelesaian</a:t>
            </a:r>
            <a:r>
              <a:rPr lang="en-US" u="sng" dirty="0" smtClean="0"/>
              <a:t> </a:t>
            </a:r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2557547"/>
              </p:ext>
            </p:extLst>
          </p:nvPr>
        </p:nvGraphicFramePr>
        <p:xfrm>
          <a:off x="685800" y="1371600"/>
          <a:ext cx="7203989" cy="4038600"/>
        </p:xfrm>
        <a:graphic>
          <a:graphicData uri="http://schemas.openxmlformats.org/presentationml/2006/ole">
            <p:oleObj spid="_x0000_s14368" name="Equation" r:id="rId3" imgW="3352680" imgH="1879560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032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Lanjutan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penyelesaian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contoh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soal</a:t>
            </a:r>
            <a:r>
              <a:rPr lang="en-US" sz="2400" u="sng" dirty="0" smtClean="0"/>
              <a:t> 3 </a:t>
            </a:r>
            <a:r>
              <a:rPr lang="en-US" sz="2400" u="sng" dirty="0" err="1" smtClean="0"/>
              <a:t>jika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β</a:t>
            </a:r>
            <a:r>
              <a:rPr lang="en-US" sz="2400" u="sng" dirty="0" smtClean="0"/>
              <a:t> = 50:</a:t>
            </a:r>
            <a:endParaRPr lang="en-US" sz="2400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1005664"/>
              </p:ext>
            </p:extLst>
          </p:nvPr>
        </p:nvGraphicFramePr>
        <p:xfrm>
          <a:off x="3886200" y="1295400"/>
          <a:ext cx="5008563" cy="3200400"/>
        </p:xfrm>
        <a:graphic>
          <a:graphicData uri="http://schemas.openxmlformats.org/presentationml/2006/ole">
            <p:oleObj spid="_x0000_s15415" name="Equation" r:id="rId3" imgW="3288960" imgH="187956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4314671"/>
              </p:ext>
            </p:extLst>
          </p:nvPr>
        </p:nvGraphicFramePr>
        <p:xfrm>
          <a:off x="304800" y="1295400"/>
          <a:ext cx="3343275" cy="5029200"/>
        </p:xfrm>
        <a:graphic>
          <a:graphicData uri="http://schemas.openxmlformats.org/presentationml/2006/ole">
            <p:oleObj spid="_x0000_s15416" name="Equation" r:id="rId4" imgW="2070000" imgH="3301920" progId="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667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Swamped amplifier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CE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Penggantian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nila</a:t>
            </a:r>
            <a:r>
              <a:rPr lang="en-US" sz="2000" dirty="0" smtClean="0"/>
              <a:t> </a:t>
            </a:r>
            <a:r>
              <a:rPr lang="en-US" sz="2000" i="1" dirty="0" smtClean="0"/>
              <a:t>re’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</a:p>
          <a:p>
            <a:pPr marL="109728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Cara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re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di </a:t>
            </a:r>
            <a:r>
              <a:rPr lang="en-US" sz="2000" i="1" dirty="0" smtClean="0"/>
              <a:t>re.</a:t>
            </a:r>
          </a:p>
          <a:p>
            <a:pPr algn="just"/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di bypass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resistor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i="1" dirty="0" smtClean="0"/>
              <a:t> (feedback resistor)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37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Rangkaian</a:t>
            </a:r>
            <a:r>
              <a:rPr lang="en-US" sz="2800" u="sng" dirty="0" smtClean="0"/>
              <a:t> 3.Swamped amplifier</a:t>
            </a:r>
            <a:endParaRPr lang="en-US" sz="2800" u="sn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1426" y="1143000"/>
            <a:ext cx="5569974" cy="496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noFill/>
        </p:spPr>
        <p:txBody>
          <a:bodyPr/>
          <a:lstStyle/>
          <a:p>
            <a:fld id="{8C0A6762-502F-480E-B6BB-FA997320D65F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281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753</TotalTime>
  <Words>452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Urban</vt:lpstr>
      <vt:lpstr>Equation</vt:lpstr>
      <vt:lpstr>BAB-2 : PENGUAT TEGANGAN</vt:lpstr>
      <vt:lpstr>Slide 2</vt:lpstr>
      <vt:lpstr>EFEK PEMUATAN DARI IMPEDANSI MASUKAN</vt:lpstr>
      <vt:lpstr>EFEK PEMUATAN DARI IMPEDANSI MASUKAN</vt:lpstr>
      <vt:lpstr>Contoh soal 3:</vt:lpstr>
      <vt:lpstr>Lanjutan penyelesaian contoh soal 3:</vt:lpstr>
      <vt:lpstr>Lanjutan penyelesaian contoh soal 3 jika β = 50:</vt:lpstr>
      <vt:lpstr>Swamped amplifier</vt:lpstr>
      <vt:lpstr>Rangkaian 3.Swamped amplifier</vt:lpstr>
      <vt:lpstr>Rangkaian ekuivalen model T pada rangkaian 3.swamped amplifier</vt:lpstr>
      <vt:lpstr>Rangkaian ekuivalen model π pada rangkaian 3.swamped amplifier</vt:lpstr>
      <vt:lpstr>Analisa AC model π pada rangkaian 3 swamped amplifier</vt:lpstr>
      <vt:lpstr>Slide 13</vt:lpstr>
      <vt:lpstr>Contoh soal 6:</vt:lpstr>
      <vt:lpstr>Dari contoh soal 6,jika nilai re’ dimasukkan dalam perhitungan:</vt:lpstr>
      <vt:lpstr>REFERENSI</vt:lpstr>
    </vt:vector>
  </TitlesOfParts>
  <Company>tekkom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AC pada transistor BJT</dc:title>
  <dc:creator>pancie</dc:creator>
  <cp:lastModifiedBy>Acer</cp:lastModifiedBy>
  <cp:revision>65</cp:revision>
  <dcterms:created xsi:type="dcterms:W3CDTF">2011-03-11T02:21:33Z</dcterms:created>
  <dcterms:modified xsi:type="dcterms:W3CDTF">2013-04-05T01:05:18Z</dcterms:modified>
</cp:coreProperties>
</file>