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0" r:id="rId3"/>
    <p:sldId id="259" r:id="rId4"/>
    <p:sldId id="260" r:id="rId5"/>
    <p:sldId id="271" r:id="rId6"/>
    <p:sldId id="273" r:id="rId7"/>
    <p:sldId id="272" r:id="rId8"/>
    <p:sldId id="262" r:id="rId9"/>
    <p:sldId id="274" r:id="rId10"/>
    <p:sldId id="263" r:id="rId11"/>
    <p:sldId id="275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0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93C57B-1B35-4EF8-BF2B-F653F5B571DF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CEFF62-C798-46D9-96FD-EECD63BF1EAF}">
      <dgm:prSet phldrT="[Text]" custT="1"/>
      <dgm:spPr>
        <a:gradFill rotWithShape="0">
          <a:gsLst>
            <a:gs pos="0">
              <a:schemeClr val="accent3">
                <a:lumMod val="50000"/>
              </a:schemeClr>
            </a:gs>
            <a:gs pos="100000">
              <a:schemeClr val="accent3">
                <a:lumMod val="75000"/>
              </a:schemeClr>
            </a:gs>
          </a:gsLst>
          <a:lin ang="162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tIns="91440" bIns="91440"/>
        <a:lstStyle/>
        <a:p>
          <a:r>
            <a:rPr lang="id-ID" sz="2600" dirty="0" smtClean="0">
              <a:latin typeface="Franklin Gothic Medium" pitchFamily="34" charset="0"/>
            </a:rPr>
            <a:t>Percobaan</a:t>
          </a:r>
          <a:endParaRPr lang="en-US" sz="2600" dirty="0">
            <a:latin typeface="Franklin Gothic Medium" pitchFamily="34" charset="0"/>
          </a:endParaRPr>
        </a:p>
      </dgm:t>
    </dgm:pt>
    <dgm:pt modelId="{29F74064-F2C6-4035-AFD9-F77B5B4B0152}" type="parTrans" cxnId="{FA4F92B9-90C4-4E4D-ADED-F487DC6C6745}">
      <dgm:prSet/>
      <dgm:spPr/>
      <dgm:t>
        <a:bodyPr/>
        <a:lstStyle/>
        <a:p>
          <a:endParaRPr lang="en-US"/>
        </a:p>
      </dgm:t>
    </dgm:pt>
    <dgm:pt modelId="{00702E46-B68A-420B-A1BA-30F2229C0C58}" type="sibTrans" cxnId="{FA4F92B9-90C4-4E4D-ADED-F487DC6C6745}">
      <dgm:prSet/>
      <dgm:spPr/>
      <dgm:t>
        <a:bodyPr/>
        <a:lstStyle/>
        <a:p>
          <a:endParaRPr lang="en-US"/>
        </a:p>
      </dgm:t>
    </dgm:pt>
    <dgm:pt modelId="{C0D67B9D-1F30-4142-A752-1A38FFC692C3}">
      <dgm:prSet phldrT="[Text]" custT="1"/>
      <dgm:spPr>
        <a:gradFill rotWithShape="0">
          <a:gsLst>
            <a:gs pos="0">
              <a:schemeClr val="accent4">
                <a:lumMod val="50000"/>
              </a:schemeClr>
            </a:gs>
            <a:gs pos="100000">
              <a:schemeClr val="accent4">
                <a:lumMod val="75000"/>
              </a:schemeClr>
            </a:gs>
          </a:gsLst>
          <a:lin ang="162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tIns="91440" bIns="91440"/>
        <a:lstStyle/>
        <a:p>
          <a:r>
            <a:rPr lang="id-ID" sz="2600" dirty="0" smtClean="0">
              <a:latin typeface="Franklin Gothic Medium" pitchFamily="34" charset="0"/>
            </a:rPr>
            <a:t>Ruang Sampel/Ruang Contoh (S)</a:t>
          </a:r>
          <a:endParaRPr lang="en-US" sz="2600" dirty="0">
            <a:latin typeface="Franklin Gothic Medium" pitchFamily="34" charset="0"/>
          </a:endParaRPr>
        </a:p>
      </dgm:t>
    </dgm:pt>
    <dgm:pt modelId="{67F9C1B5-39D7-449D-AFE8-FDEF522B572F}" type="parTrans" cxnId="{DAAC40A0-EEB9-4FC3-ADA5-C674768565CA}">
      <dgm:prSet/>
      <dgm:spPr/>
      <dgm:t>
        <a:bodyPr/>
        <a:lstStyle/>
        <a:p>
          <a:endParaRPr lang="en-US"/>
        </a:p>
      </dgm:t>
    </dgm:pt>
    <dgm:pt modelId="{E501AF77-7EE6-48FB-AC86-B1321864AB18}" type="sibTrans" cxnId="{DAAC40A0-EEB9-4FC3-ADA5-C674768565CA}">
      <dgm:prSet/>
      <dgm:spPr/>
      <dgm:t>
        <a:bodyPr/>
        <a:lstStyle/>
        <a:p>
          <a:endParaRPr lang="en-US"/>
        </a:p>
      </dgm:t>
    </dgm:pt>
    <dgm:pt modelId="{FB57E137-7908-4995-AF7B-E1531442AF72}">
      <dgm:prSet phldrT="[Text]" custT="1"/>
      <dgm:spPr>
        <a:gradFill rotWithShape="0">
          <a:gsLst>
            <a:gs pos="0">
              <a:schemeClr val="accent5">
                <a:lumMod val="50000"/>
              </a:schemeClr>
            </a:gs>
            <a:gs pos="100000">
              <a:schemeClr val="accent5">
                <a:lumMod val="75000"/>
              </a:schemeClr>
            </a:gs>
          </a:gsLst>
          <a:lin ang="162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tIns="91440" bIns="91440"/>
        <a:lstStyle/>
        <a:p>
          <a:r>
            <a:rPr lang="id-ID" sz="2600" dirty="0" smtClean="0">
              <a:latin typeface="Franklin Gothic Medium" pitchFamily="34" charset="0"/>
            </a:rPr>
            <a:t>Kejadian</a:t>
          </a:r>
          <a:endParaRPr lang="en-US" sz="2600" dirty="0">
            <a:latin typeface="Franklin Gothic Medium" pitchFamily="34" charset="0"/>
          </a:endParaRPr>
        </a:p>
      </dgm:t>
    </dgm:pt>
    <dgm:pt modelId="{ADB8F74E-8F77-42B1-9232-E35F2436124F}" type="parTrans" cxnId="{2AF67327-80CE-4659-A7EC-E1C443E85A55}">
      <dgm:prSet/>
      <dgm:spPr/>
      <dgm:t>
        <a:bodyPr/>
        <a:lstStyle/>
        <a:p>
          <a:endParaRPr lang="en-US"/>
        </a:p>
      </dgm:t>
    </dgm:pt>
    <dgm:pt modelId="{A2662ED0-861B-49FD-89FA-825871D04865}" type="sibTrans" cxnId="{2AF67327-80CE-4659-A7EC-E1C443E85A55}">
      <dgm:prSet/>
      <dgm:spPr/>
      <dgm:t>
        <a:bodyPr/>
        <a:lstStyle/>
        <a:p>
          <a:endParaRPr lang="en-US"/>
        </a:p>
      </dgm:t>
    </dgm:pt>
    <dgm:pt modelId="{161ACDA8-29BF-409E-9E55-B2AEEFD91544}">
      <dgm:prSet phldrT="[Text]" custT="1"/>
      <dgm:spPr>
        <a:gradFill rotWithShape="0">
          <a:gsLst>
            <a:gs pos="0">
              <a:schemeClr val="accent6">
                <a:lumMod val="50000"/>
              </a:schemeClr>
            </a:gs>
            <a:gs pos="100000">
              <a:schemeClr val="accent6">
                <a:lumMod val="75000"/>
              </a:schemeClr>
            </a:gs>
          </a:gsLst>
          <a:lin ang="16200000" scaled="0"/>
        </a:gradFill>
        <a:effectLst>
          <a:outerShdw blurRad="50800" dist="38100" dir="5400000" algn="t" rotWithShape="0">
            <a:prstClr val="black">
              <a:alpha val="40000"/>
            </a:prstClr>
          </a:outerShdw>
        </a:effectLst>
      </dgm:spPr>
      <dgm:t>
        <a:bodyPr tIns="91440" bIns="91440"/>
        <a:lstStyle/>
        <a:p>
          <a:r>
            <a:rPr lang="id-ID" sz="2600" dirty="0" smtClean="0">
              <a:latin typeface="Franklin Gothic Medium" pitchFamily="34" charset="0"/>
            </a:rPr>
            <a:t>Titik Sampel /Contoh  N(S)</a:t>
          </a:r>
          <a:endParaRPr lang="en-US" sz="2600" dirty="0">
            <a:latin typeface="Franklin Gothic Medium" pitchFamily="34" charset="0"/>
          </a:endParaRPr>
        </a:p>
      </dgm:t>
    </dgm:pt>
    <dgm:pt modelId="{D7EF4F46-EDDD-4483-86AA-D130BE1AD681}" type="parTrans" cxnId="{DED94EED-B4A6-4200-A713-17C143C74414}">
      <dgm:prSet/>
      <dgm:spPr/>
      <dgm:t>
        <a:bodyPr/>
        <a:lstStyle/>
        <a:p>
          <a:endParaRPr lang="en-US"/>
        </a:p>
      </dgm:t>
    </dgm:pt>
    <dgm:pt modelId="{637A501B-5AB7-4F04-8772-6EBF076E65D0}" type="sibTrans" cxnId="{DED94EED-B4A6-4200-A713-17C143C74414}">
      <dgm:prSet/>
      <dgm:spPr/>
      <dgm:t>
        <a:bodyPr/>
        <a:lstStyle/>
        <a:p>
          <a:endParaRPr lang="en-US"/>
        </a:p>
      </dgm:t>
    </dgm:pt>
    <dgm:pt modelId="{D2271A3E-5934-4C6E-963D-86A9AB6F5033}">
      <dgm:prSet phldrT="[Text]" custT="1"/>
      <dgm:spPr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  <a:tileRect/>
        </a:gradFill>
        <a:ln>
          <a:noFill/>
        </a:ln>
      </dgm:spPr>
      <dgm:t>
        <a:bodyPr tIns="548640" bIns="91440"/>
        <a:lstStyle/>
        <a:p>
          <a:r>
            <a:rPr lang="id-ID" sz="2400" dirty="0" smtClean="0">
              <a:latin typeface="Franklin Gothic Book" pitchFamily="34" charset="0"/>
            </a:rPr>
            <a:t>Banyaknya anggota ruang sampel</a:t>
          </a:r>
          <a:endParaRPr lang="en-US" sz="2400" dirty="0">
            <a:latin typeface="Franklin Gothic Book" pitchFamily="34" charset="0"/>
          </a:endParaRPr>
        </a:p>
      </dgm:t>
    </dgm:pt>
    <dgm:pt modelId="{033E5788-5814-449E-8FCC-D0123D31D051}" type="parTrans" cxnId="{CBB0B4FB-D764-4CB4-BACE-439499BD4ABB}">
      <dgm:prSet/>
      <dgm:spPr/>
      <dgm:t>
        <a:bodyPr/>
        <a:lstStyle/>
        <a:p>
          <a:endParaRPr lang="en-US"/>
        </a:p>
      </dgm:t>
    </dgm:pt>
    <dgm:pt modelId="{A5BD65E7-DF58-4B04-991B-D1ED7A6D23E4}" type="sibTrans" cxnId="{CBB0B4FB-D764-4CB4-BACE-439499BD4ABB}">
      <dgm:prSet/>
      <dgm:spPr/>
      <dgm:t>
        <a:bodyPr/>
        <a:lstStyle/>
        <a:p>
          <a:endParaRPr lang="en-US"/>
        </a:p>
      </dgm:t>
    </dgm:pt>
    <dgm:pt modelId="{DB9FA112-1387-48A2-94A8-A89E5D6B9688}">
      <dgm:prSet phldrT="[Text]" custT="1"/>
      <dgm:spPr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  <a:tileRect/>
        </a:gradFill>
        <a:ln>
          <a:noFill/>
        </a:ln>
      </dgm:spPr>
      <dgm:t>
        <a:bodyPr tIns="548640" bIns="91440"/>
        <a:lstStyle/>
        <a:p>
          <a:r>
            <a:rPr lang="id-ID" sz="2400" dirty="0" smtClean="0">
              <a:latin typeface="Franklin Gothic Book" pitchFamily="34" charset="0"/>
            </a:rPr>
            <a:t>Proses yang menghasilkan data</a:t>
          </a:r>
          <a:endParaRPr lang="en-US" sz="2400" dirty="0">
            <a:latin typeface="Franklin Gothic Book" pitchFamily="34" charset="0"/>
          </a:endParaRPr>
        </a:p>
      </dgm:t>
    </dgm:pt>
    <dgm:pt modelId="{8B400625-3B5B-47D3-B94C-D05FD71E34EF}" type="parTrans" cxnId="{9193BB09-5829-4EC1-BD07-3131CF01BABE}">
      <dgm:prSet/>
      <dgm:spPr/>
      <dgm:t>
        <a:bodyPr/>
        <a:lstStyle/>
        <a:p>
          <a:endParaRPr lang="en-US"/>
        </a:p>
      </dgm:t>
    </dgm:pt>
    <dgm:pt modelId="{DBD1E36E-1724-4DDD-9E35-C0F521A83ACC}" type="sibTrans" cxnId="{9193BB09-5829-4EC1-BD07-3131CF01BABE}">
      <dgm:prSet/>
      <dgm:spPr/>
      <dgm:t>
        <a:bodyPr/>
        <a:lstStyle/>
        <a:p>
          <a:endParaRPr lang="en-US"/>
        </a:p>
      </dgm:t>
    </dgm:pt>
    <dgm:pt modelId="{8FF818FC-1D25-41F8-A076-327B015D01FD}">
      <dgm:prSet phldrT="[Text]" custT="1"/>
      <dgm:spPr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  <a:tileRect/>
        </a:gradFill>
        <a:ln>
          <a:noFill/>
        </a:ln>
      </dgm:spPr>
      <dgm:t>
        <a:bodyPr tIns="548640" bIns="91440"/>
        <a:lstStyle/>
        <a:p>
          <a:r>
            <a:rPr lang="id-ID" sz="2400" dirty="0" smtClean="0">
              <a:latin typeface="Franklin Gothic Book" pitchFamily="34" charset="0"/>
            </a:rPr>
            <a:t>Semua kemungkinan yang terjadi dalam percobaan</a:t>
          </a:r>
          <a:endParaRPr lang="en-US" sz="2400" dirty="0">
            <a:latin typeface="Franklin Gothic Book" pitchFamily="34" charset="0"/>
          </a:endParaRPr>
        </a:p>
      </dgm:t>
    </dgm:pt>
    <dgm:pt modelId="{BCBBF5FC-06B9-47D3-B2A5-D0E510F7303B}" type="parTrans" cxnId="{12EEDFA2-FA07-440E-A8A4-EE178F15A227}">
      <dgm:prSet/>
      <dgm:spPr/>
      <dgm:t>
        <a:bodyPr/>
        <a:lstStyle/>
        <a:p>
          <a:endParaRPr lang="en-US"/>
        </a:p>
      </dgm:t>
    </dgm:pt>
    <dgm:pt modelId="{3D4ADEA7-70C4-4B2D-A0B6-09300C4C5F43}" type="sibTrans" cxnId="{12EEDFA2-FA07-440E-A8A4-EE178F15A227}">
      <dgm:prSet/>
      <dgm:spPr/>
      <dgm:t>
        <a:bodyPr/>
        <a:lstStyle/>
        <a:p>
          <a:endParaRPr lang="en-US"/>
        </a:p>
      </dgm:t>
    </dgm:pt>
    <dgm:pt modelId="{0805CC4F-9FC4-4EBD-9D84-4EF1788337C1}">
      <dgm:prSet phldrT="[Text]" custT="1"/>
      <dgm:spPr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  <a:tileRect/>
        </a:gradFill>
        <a:ln>
          <a:noFill/>
        </a:ln>
      </dgm:spPr>
      <dgm:t>
        <a:bodyPr tIns="548640" bIns="91440"/>
        <a:lstStyle/>
        <a:p>
          <a:r>
            <a:rPr lang="id-ID" sz="2400" dirty="0" smtClean="0">
              <a:latin typeface="Franklin Gothic Book" pitchFamily="34" charset="0"/>
            </a:rPr>
            <a:t>Himpunan bagian dari ruang sampel disimbolkan A,B,C, dst</a:t>
          </a:r>
          <a:endParaRPr lang="en-US" sz="2400" dirty="0">
            <a:latin typeface="Franklin Gothic Book" pitchFamily="34" charset="0"/>
          </a:endParaRPr>
        </a:p>
      </dgm:t>
    </dgm:pt>
    <dgm:pt modelId="{E4902702-5462-4D18-952E-35F4DC59FF89}" type="parTrans" cxnId="{817E0523-CD67-42E2-92CD-4DEEAD1BB961}">
      <dgm:prSet/>
      <dgm:spPr/>
      <dgm:t>
        <a:bodyPr/>
        <a:lstStyle/>
        <a:p>
          <a:endParaRPr lang="en-US"/>
        </a:p>
      </dgm:t>
    </dgm:pt>
    <dgm:pt modelId="{DDCA9F23-C4A7-42AA-A12F-166A2AB85FF6}" type="sibTrans" cxnId="{817E0523-CD67-42E2-92CD-4DEEAD1BB961}">
      <dgm:prSet/>
      <dgm:spPr/>
      <dgm:t>
        <a:bodyPr/>
        <a:lstStyle/>
        <a:p>
          <a:endParaRPr lang="en-US"/>
        </a:p>
      </dgm:t>
    </dgm:pt>
    <dgm:pt modelId="{1243FF6F-2E3F-422A-B8BC-02D722A08E98}" type="pres">
      <dgm:prSet presAssocID="{4193C57B-1B35-4EF8-BF2B-F653F5B571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97AAAF-7B00-4B4A-A6CB-D494A259ADB9}" type="pres">
      <dgm:prSet presAssocID="{92CEFF62-C798-46D9-96FD-EECD63BF1EAF}" presName="parentLin" presStyleCnt="0"/>
      <dgm:spPr/>
    </dgm:pt>
    <dgm:pt modelId="{81D4F8AA-6BD1-48A7-BDEC-0E654EF32932}" type="pres">
      <dgm:prSet presAssocID="{92CEFF62-C798-46D9-96FD-EECD63BF1EA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7093FFC-466E-4B72-B518-37ABC64AA6AD}" type="pres">
      <dgm:prSet presAssocID="{92CEFF62-C798-46D9-96FD-EECD63BF1EAF}" presName="parentText" presStyleLbl="node1" presStyleIdx="0" presStyleCnt="4" custScaleX="126116" custScaleY="64770" custLinFactNeighborX="157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0A031-7B8A-4E5E-AD5A-5A76433E9D1A}" type="pres">
      <dgm:prSet presAssocID="{92CEFF62-C798-46D9-96FD-EECD63BF1EAF}" presName="negativeSpace" presStyleCnt="0"/>
      <dgm:spPr/>
    </dgm:pt>
    <dgm:pt modelId="{D46D7DEB-BFD0-4B4F-B6C5-0AF658E6E582}" type="pres">
      <dgm:prSet presAssocID="{92CEFF62-C798-46D9-96FD-EECD63BF1EAF}" presName="childText" presStyleLbl="conFgAcc1" presStyleIdx="0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F982EFB-91E9-414A-8075-0F689DE2D9AC}" type="pres">
      <dgm:prSet presAssocID="{00702E46-B68A-420B-A1BA-30F2229C0C58}" presName="spaceBetweenRectangles" presStyleCnt="0"/>
      <dgm:spPr/>
    </dgm:pt>
    <dgm:pt modelId="{7D69FC51-6D96-42AE-9E2F-C6EA77AD6F69}" type="pres">
      <dgm:prSet presAssocID="{C0D67B9D-1F30-4142-A752-1A38FFC692C3}" presName="parentLin" presStyleCnt="0"/>
      <dgm:spPr/>
    </dgm:pt>
    <dgm:pt modelId="{9C9CC29C-BD17-404D-836C-4F12C749258B}" type="pres">
      <dgm:prSet presAssocID="{C0D67B9D-1F30-4142-A752-1A38FFC692C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D8F78CC-3799-488D-AE03-D6A3955113F7}" type="pres">
      <dgm:prSet presAssocID="{C0D67B9D-1F30-4142-A752-1A38FFC692C3}" presName="parentText" presStyleLbl="node1" presStyleIdx="1" presStyleCnt="4" custScaleX="126116" custScaleY="64770" custLinFactNeighborX="157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88A2B-DC69-4032-8A5B-829CD645DD1B}" type="pres">
      <dgm:prSet presAssocID="{C0D67B9D-1F30-4142-A752-1A38FFC692C3}" presName="negativeSpace" presStyleCnt="0"/>
      <dgm:spPr/>
    </dgm:pt>
    <dgm:pt modelId="{D95347C8-B10D-4BF9-A9B9-95FBEDD7F796}" type="pres">
      <dgm:prSet presAssocID="{C0D67B9D-1F30-4142-A752-1A38FFC692C3}" presName="childText" presStyleLbl="conFgAcc1" presStyleIdx="1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69DE415-7613-41A5-A0CC-1C8C36F8478A}" type="pres">
      <dgm:prSet presAssocID="{E501AF77-7EE6-48FB-AC86-B1321864AB18}" presName="spaceBetweenRectangles" presStyleCnt="0"/>
      <dgm:spPr/>
    </dgm:pt>
    <dgm:pt modelId="{45312CE9-F9EF-42C0-9D31-ECC531C247FF}" type="pres">
      <dgm:prSet presAssocID="{FB57E137-7908-4995-AF7B-E1531442AF72}" presName="parentLin" presStyleCnt="0"/>
      <dgm:spPr/>
    </dgm:pt>
    <dgm:pt modelId="{0D24A39D-89FD-4E20-BC08-6D4AF7E0470A}" type="pres">
      <dgm:prSet presAssocID="{FB57E137-7908-4995-AF7B-E1531442AF72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4463BF08-0C77-4929-A034-8A3136943032}" type="pres">
      <dgm:prSet presAssocID="{FB57E137-7908-4995-AF7B-E1531442AF72}" presName="parentText" presStyleLbl="node1" presStyleIdx="2" presStyleCnt="4" custScaleX="126116" custScaleY="64770" custLinFactNeighborX="157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4BDEB-0307-4D83-AD04-2215C1BCCEFC}" type="pres">
      <dgm:prSet presAssocID="{FB57E137-7908-4995-AF7B-E1531442AF72}" presName="negativeSpace" presStyleCnt="0"/>
      <dgm:spPr/>
    </dgm:pt>
    <dgm:pt modelId="{EBD5BA86-8028-424D-87D6-F3CA21B6F700}" type="pres">
      <dgm:prSet presAssocID="{FB57E137-7908-4995-AF7B-E1531442AF72}" presName="childText" presStyleLbl="conFgAcc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568370D-6087-4E0C-98FB-DA981A40AEA7}" type="pres">
      <dgm:prSet presAssocID="{A2662ED0-861B-49FD-89FA-825871D04865}" presName="spaceBetweenRectangles" presStyleCnt="0"/>
      <dgm:spPr/>
    </dgm:pt>
    <dgm:pt modelId="{88CBE2CF-F6BE-4EA3-A181-02869910EA6E}" type="pres">
      <dgm:prSet presAssocID="{161ACDA8-29BF-409E-9E55-B2AEEFD91544}" presName="parentLin" presStyleCnt="0"/>
      <dgm:spPr/>
    </dgm:pt>
    <dgm:pt modelId="{AA85AE6A-2212-459F-9049-20C307AB8323}" type="pres">
      <dgm:prSet presAssocID="{161ACDA8-29BF-409E-9E55-B2AEEFD91544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49687B7A-1FA0-4127-9619-C6AEE7BDCAD3}" type="pres">
      <dgm:prSet presAssocID="{161ACDA8-29BF-409E-9E55-B2AEEFD91544}" presName="parentText" presStyleLbl="node1" presStyleIdx="3" presStyleCnt="4" custScaleX="126116" custScaleY="64770" custLinFactNeighborX="157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F194C6-7BFF-4E6F-B7AB-954A0BA2EC6E}" type="pres">
      <dgm:prSet presAssocID="{161ACDA8-29BF-409E-9E55-B2AEEFD91544}" presName="negativeSpace" presStyleCnt="0"/>
      <dgm:spPr/>
    </dgm:pt>
    <dgm:pt modelId="{045D64FB-4785-4E6A-B3A5-9C68AA5C5A3D}" type="pres">
      <dgm:prSet presAssocID="{161ACDA8-29BF-409E-9E55-B2AEEFD91544}" presName="childText" presStyleLbl="conFgAcc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817E0523-CD67-42E2-92CD-4DEEAD1BB961}" srcId="{FB57E137-7908-4995-AF7B-E1531442AF72}" destId="{0805CC4F-9FC4-4EBD-9D84-4EF1788337C1}" srcOrd="0" destOrd="0" parTransId="{E4902702-5462-4D18-952E-35F4DC59FF89}" sibTransId="{DDCA9F23-C4A7-42AA-A12F-166A2AB85FF6}"/>
    <dgm:cxn modelId="{B3F097D5-3930-4A68-A9CA-DDA58B7DFDAA}" type="presOf" srcId="{DB9FA112-1387-48A2-94A8-A89E5D6B9688}" destId="{D46D7DEB-BFD0-4B4F-B6C5-0AF658E6E582}" srcOrd="0" destOrd="0" presId="urn:microsoft.com/office/officeart/2005/8/layout/list1"/>
    <dgm:cxn modelId="{9193BB09-5829-4EC1-BD07-3131CF01BABE}" srcId="{92CEFF62-C798-46D9-96FD-EECD63BF1EAF}" destId="{DB9FA112-1387-48A2-94A8-A89E5D6B9688}" srcOrd="0" destOrd="0" parTransId="{8B400625-3B5B-47D3-B94C-D05FD71E34EF}" sibTransId="{DBD1E36E-1724-4DDD-9E35-C0F521A83ACC}"/>
    <dgm:cxn modelId="{01EE7253-AE0F-4ADA-B7DD-E39966C6B1F4}" type="presOf" srcId="{161ACDA8-29BF-409E-9E55-B2AEEFD91544}" destId="{49687B7A-1FA0-4127-9619-C6AEE7BDCAD3}" srcOrd="1" destOrd="0" presId="urn:microsoft.com/office/officeart/2005/8/layout/list1"/>
    <dgm:cxn modelId="{F7BCE00A-8A58-4599-BD75-F3FCC2ADA515}" type="presOf" srcId="{0805CC4F-9FC4-4EBD-9D84-4EF1788337C1}" destId="{EBD5BA86-8028-424D-87D6-F3CA21B6F700}" srcOrd="0" destOrd="0" presId="urn:microsoft.com/office/officeart/2005/8/layout/list1"/>
    <dgm:cxn modelId="{1CE14CCA-2B64-4C70-BFC3-D84A0FFFD021}" type="presOf" srcId="{92CEFF62-C798-46D9-96FD-EECD63BF1EAF}" destId="{81D4F8AA-6BD1-48A7-BDEC-0E654EF32932}" srcOrd="0" destOrd="0" presId="urn:microsoft.com/office/officeart/2005/8/layout/list1"/>
    <dgm:cxn modelId="{F9A3360B-C544-4BFC-8E37-EDBEA643DCBC}" type="presOf" srcId="{FB57E137-7908-4995-AF7B-E1531442AF72}" destId="{0D24A39D-89FD-4E20-BC08-6D4AF7E0470A}" srcOrd="0" destOrd="0" presId="urn:microsoft.com/office/officeart/2005/8/layout/list1"/>
    <dgm:cxn modelId="{E5853CCC-200E-45E5-98F4-8CB642074F29}" type="presOf" srcId="{D2271A3E-5934-4C6E-963D-86A9AB6F5033}" destId="{045D64FB-4785-4E6A-B3A5-9C68AA5C5A3D}" srcOrd="0" destOrd="0" presId="urn:microsoft.com/office/officeart/2005/8/layout/list1"/>
    <dgm:cxn modelId="{DED94EED-B4A6-4200-A713-17C143C74414}" srcId="{4193C57B-1B35-4EF8-BF2B-F653F5B571DF}" destId="{161ACDA8-29BF-409E-9E55-B2AEEFD91544}" srcOrd="3" destOrd="0" parTransId="{D7EF4F46-EDDD-4483-86AA-D130BE1AD681}" sibTransId="{637A501B-5AB7-4F04-8772-6EBF076E65D0}"/>
    <dgm:cxn modelId="{2AF67327-80CE-4659-A7EC-E1C443E85A55}" srcId="{4193C57B-1B35-4EF8-BF2B-F653F5B571DF}" destId="{FB57E137-7908-4995-AF7B-E1531442AF72}" srcOrd="2" destOrd="0" parTransId="{ADB8F74E-8F77-42B1-9232-E35F2436124F}" sibTransId="{A2662ED0-861B-49FD-89FA-825871D04865}"/>
    <dgm:cxn modelId="{EDBB5633-1918-41A3-A74E-47CC8B41C6E7}" type="presOf" srcId="{92CEFF62-C798-46D9-96FD-EECD63BF1EAF}" destId="{77093FFC-466E-4B72-B518-37ABC64AA6AD}" srcOrd="1" destOrd="0" presId="urn:microsoft.com/office/officeart/2005/8/layout/list1"/>
    <dgm:cxn modelId="{FA4F92B9-90C4-4E4D-ADED-F487DC6C6745}" srcId="{4193C57B-1B35-4EF8-BF2B-F653F5B571DF}" destId="{92CEFF62-C798-46D9-96FD-EECD63BF1EAF}" srcOrd="0" destOrd="0" parTransId="{29F74064-F2C6-4035-AFD9-F77B5B4B0152}" sibTransId="{00702E46-B68A-420B-A1BA-30F2229C0C58}"/>
    <dgm:cxn modelId="{E535C474-63F9-47CF-862B-8705F26D0FB0}" type="presOf" srcId="{8FF818FC-1D25-41F8-A076-327B015D01FD}" destId="{D95347C8-B10D-4BF9-A9B9-95FBEDD7F796}" srcOrd="0" destOrd="0" presId="urn:microsoft.com/office/officeart/2005/8/layout/list1"/>
    <dgm:cxn modelId="{12EEDFA2-FA07-440E-A8A4-EE178F15A227}" srcId="{C0D67B9D-1F30-4142-A752-1A38FFC692C3}" destId="{8FF818FC-1D25-41F8-A076-327B015D01FD}" srcOrd="0" destOrd="0" parTransId="{BCBBF5FC-06B9-47D3-B2A5-D0E510F7303B}" sibTransId="{3D4ADEA7-70C4-4B2D-A0B6-09300C4C5F43}"/>
    <dgm:cxn modelId="{5C3078AB-063D-41D2-97D3-7EF8EEBB415F}" type="presOf" srcId="{161ACDA8-29BF-409E-9E55-B2AEEFD91544}" destId="{AA85AE6A-2212-459F-9049-20C307AB8323}" srcOrd="0" destOrd="0" presId="urn:microsoft.com/office/officeart/2005/8/layout/list1"/>
    <dgm:cxn modelId="{FEC11002-3E8C-4F48-895A-4266777A42DC}" type="presOf" srcId="{C0D67B9D-1F30-4142-A752-1A38FFC692C3}" destId="{9C9CC29C-BD17-404D-836C-4F12C749258B}" srcOrd="0" destOrd="0" presId="urn:microsoft.com/office/officeart/2005/8/layout/list1"/>
    <dgm:cxn modelId="{6ACF41C9-FC9B-444D-BF52-029A31322374}" type="presOf" srcId="{C0D67B9D-1F30-4142-A752-1A38FFC692C3}" destId="{9D8F78CC-3799-488D-AE03-D6A3955113F7}" srcOrd="1" destOrd="0" presId="urn:microsoft.com/office/officeart/2005/8/layout/list1"/>
    <dgm:cxn modelId="{707DBD2F-4131-4E6A-B9A0-D14F56A0D16B}" type="presOf" srcId="{4193C57B-1B35-4EF8-BF2B-F653F5B571DF}" destId="{1243FF6F-2E3F-422A-B8BC-02D722A08E98}" srcOrd="0" destOrd="0" presId="urn:microsoft.com/office/officeart/2005/8/layout/list1"/>
    <dgm:cxn modelId="{1BCBAED0-A03E-4B75-93E8-BF3E48AD294F}" type="presOf" srcId="{FB57E137-7908-4995-AF7B-E1531442AF72}" destId="{4463BF08-0C77-4929-A034-8A3136943032}" srcOrd="1" destOrd="0" presId="urn:microsoft.com/office/officeart/2005/8/layout/list1"/>
    <dgm:cxn modelId="{DAAC40A0-EEB9-4FC3-ADA5-C674768565CA}" srcId="{4193C57B-1B35-4EF8-BF2B-F653F5B571DF}" destId="{C0D67B9D-1F30-4142-A752-1A38FFC692C3}" srcOrd="1" destOrd="0" parTransId="{67F9C1B5-39D7-449D-AFE8-FDEF522B572F}" sibTransId="{E501AF77-7EE6-48FB-AC86-B1321864AB18}"/>
    <dgm:cxn modelId="{CBB0B4FB-D764-4CB4-BACE-439499BD4ABB}" srcId="{161ACDA8-29BF-409E-9E55-B2AEEFD91544}" destId="{D2271A3E-5934-4C6E-963D-86A9AB6F5033}" srcOrd="0" destOrd="0" parTransId="{033E5788-5814-449E-8FCC-D0123D31D051}" sibTransId="{A5BD65E7-DF58-4B04-991B-D1ED7A6D23E4}"/>
    <dgm:cxn modelId="{42CCE114-45A5-45A3-ABAE-080FA2B7F80A}" type="presParOf" srcId="{1243FF6F-2E3F-422A-B8BC-02D722A08E98}" destId="{B397AAAF-7B00-4B4A-A6CB-D494A259ADB9}" srcOrd="0" destOrd="0" presId="urn:microsoft.com/office/officeart/2005/8/layout/list1"/>
    <dgm:cxn modelId="{521E8CE9-3446-424C-8868-43988C21BBF0}" type="presParOf" srcId="{B397AAAF-7B00-4B4A-A6CB-D494A259ADB9}" destId="{81D4F8AA-6BD1-48A7-BDEC-0E654EF32932}" srcOrd="0" destOrd="0" presId="urn:microsoft.com/office/officeart/2005/8/layout/list1"/>
    <dgm:cxn modelId="{A8287513-C248-4FAD-8068-AE9CB8BDDF72}" type="presParOf" srcId="{B397AAAF-7B00-4B4A-A6CB-D494A259ADB9}" destId="{77093FFC-466E-4B72-B518-37ABC64AA6AD}" srcOrd="1" destOrd="0" presId="urn:microsoft.com/office/officeart/2005/8/layout/list1"/>
    <dgm:cxn modelId="{BD65575F-C877-42FD-96FA-D32B10B18E00}" type="presParOf" srcId="{1243FF6F-2E3F-422A-B8BC-02D722A08E98}" destId="{C360A031-7B8A-4E5E-AD5A-5A76433E9D1A}" srcOrd="1" destOrd="0" presId="urn:microsoft.com/office/officeart/2005/8/layout/list1"/>
    <dgm:cxn modelId="{6A08A7E2-1E3D-4C04-B59C-FB0799D4DFCA}" type="presParOf" srcId="{1243FF6F-2E3F-422A-B8BC-02D722A08E98}" destId="{D46D7DEB-BFD0-4B4F-B6C5-0AF658E6E582}" srcOrd="2" destOrd="0" presId="urn:microsoft.com/office/officeart/2005/8/layout/list1"/>
    <dgm:cxn modelId="{D8185224-0245-4378-8D9B-E2026239FC6D}" type="presParOf" srcId="{1243FF6F-2E3F-422A-B8BC-02D722A08E98}" destId="{3F982EFB-91E9-414A-8075-0F689DE2D9AC}" srcOrd="3" destOrd="0" presId="urn:microsoft.com/office/officeart/2005/8/layout/list1"/>
    <dgm:cxn modelId="{442F82B9-D314-4490-95DC-F5830DD22F2B}" type="presParOf" srcId="{1243FF6F-2E3F-422A-B8BC-02D722A08E98}" destId="{7D69FC51-6D96-42AE-9E2F-C6EA77AD6F69}" srcOrd="4" destOrd="0" presId="urn:microsoft.com/office/officeart/2005/8/layout/list1"/>
    <dgm:cxn modelId="{B1F2BEEC-0182-4394-8C27-73A8E226B93D}" type="presParOf" srcId="{7D69FC51-6D96-42AE-9E2F-C6EA77AD6F69}" destId="{9C9CC29C-BD17-404D-836C-4F12C749258B}" srcOrd="0" destOrd="0" presId="urn:microsoft.com/office/officeart/2005/8/layout/list1"/>
    <dgm:cxn modelId="{98606A1B-D9E8-485D-B26A-F1D2969174D6}" type="presParOf" srcId="{7D69FC51-6D96-42AE-9E2F-C6EA77AD6F69}" destId="{9D8F78CC-3799-488D-AE03-D6A3955113F7}" srcOrd="1" destOrd="0" presId="urn:microsoft.com/office/officeart/2005/8/layout/list1"/>
    <dgm:cxn modelId="{5668F388-90B1-4537-AE48-EB40111C5F39}" type="presParOf" srcId="{1243FF6F-2E3F-422A-B8BC-02D722A08E98}" destId="{F1C88A2B-DC69-4032-8A5B-829CD645DD1B}" srcOrd="5" destOrd="0" presId="urn:microsoft.com/office/officeart/2005/8/layout/list1"/>
    <dgm:cxn modelId="{AFECBAAE-D1A6-43E6-BC52-AD3F075B3E14}" type="presParOf" srcId="{1243FF6F-2E3F-422A-B8BC-02D722A08E98}" destId="{D95347C8-B10D-4BF9-A9B9-95FBEDD7F796}" srcOrd="6" destOrd="0" presId="urn:microsoft.com/office/officeart/2005/8/layout/list1"/>
    <dgm:cxn modelId="{6263E409-7AE6-4D6B-B80A-B9D53E2CEB4D}" type="presParOf" srcId="{1243FF6F-2E3F-422A-B8BC-02D722A08E98}" destId="{B69DE415-7613-41A5-A0CC-1C8C36F8478A}" srcOrd="7" destOrd="0" presId="urn:microsoft.com/office/officeart/2005/8/layout/list1"/>
    <dgm:cxn modelId="{32095EA3-A22A-47EF-883E-7EC56B13DB6A}" type="presParOf" srcId="{1243FF6F-2E3F-422A-B8BC-02D722A08E98}" destId="{45312CE9-F9EF-42C0-9D31-ECC531C247FF}" srcOrd="8" destOrd="0" presId="urn:microsoft.com/office/officeart/2005/8/layout/list1"/>
    <dgm:cxn modelId="{72BD8272-F26D-49B1-B69E-69E4E3F77DB4}" type="presParOf" srcId="{45312CE9-F9EF-42C0-9D31-ECC531C247FF}" destId="{0D24A39D-89FD-4E20-BC08-6D4AF7E0470A}" srcOrd="0" destOrd="0" presId="urn:microsoft.com/office/officeart/2005/8/layout/list1"/>
    <dgm:cxn modelId="{2A9D5A86-E747-4775-AAFE-D65ADCA278AE}" type="presParOf" srcId="{45312CE9-F9EF-42C0-9D31-ECC531C247FF}" destId="{4463BF08-0C77-4929-A034-8A3136943032}" srcOrd="1" destOrd="0" presId="urn:microsoft.com/office/officeart/2005/8/layout/list1"/>
    <dgm:cxn modelId="{8D2017E7-7571-4304-8DBF-FE4D60DDA9AE}" type="presParOf" srcId="{1243FF6F-2E3F-422A-B8BC-02D722A08E98}" destId="{8254BDEB-0307-4D83-AD04-2215C1BCCEFC}" srcOrd="9" destOrd="0" presId="urn:microsoft.com/office/officeart/2005/8/layout/list1"/>
    <dgm:cxn modelId="{317FCF7C-BA4D-416A-89AE-594777C9BACC}" type="presParOf" srcId="{1243FF6F-2E3F-422A-B8BC-02D722A08E98}" destId="{EBD5BA86-8028-424D-87D6-F3CA21B6F700}" srcOrd="10" destOrd="0" presId="urn:microsoft.com/office/officeart/2005/8/layout/list1"/>
    <dgm:cxn modelId="{AA908232-96EE-4CFD-B1AE-9D14AE17F8C6}" type="presParOf" srcId="{1243FF6F-2E3F-422A-B8BC-02D722A08E98}" destId="{9568370D-6087-4E0C-98FB-DA981A40AEA7}" srcOrd="11" destOrd="0" presId="urn:microsoft.com/office/officeart/2005/8/layout/list1"/>
    <dgm:cxn modelId="{46B97A5C-2B33-40F1-B981-85029C937EBA}" type="presParOf" srcId="{1243FF6F-2E3F-422A-B8BC-02D722A08E98}" destId="{88CBE2CF-F6BE-4EA3-A181-02869910EA6E}" srcOrd="12" destOrd="0" presId="urn:microsoft.com/office/officeart/2005/8/layout/list1"/>
    <dgm:cxn modelId="{3E897CA7-CFD1-458C-BA1C-3624DB39CA6E}" type="presParOf" srcId="{88CBE2CF-F6BE-4EA3-A181-02869910EA6E}" destId="{AA85AE6A-2212-459F-9049-20C307AB8323}" srcOrd="0" destOrd="0" presId="urn:microsoft.com/office/officeart/2005/8/layout/list1"/>
    <dgm:cxn modelId="{7A359503-22EC-4DA3-B161-7FAA2D46B250}" type="presParOf" srcId="{88CBE2CF-F6BE-4EA3-A181-02869910EA6E}" destId="{49687B7A-1FA0-4127-9619-C6AEE7BDCAD3}" srcOrd="1" destOrd="0" presId="urn:microsoft.com/office/officeart/2005/8/layout/list1"/>
    <dgm:cxn modelId="{B5466B54-0A48-46C8-8F16-E3C6C74C9CF2}" type="presParOf" srcId="{1243FF6F-2E3F-422A-B8BC-02D722A08E98}" destId="{93F194C6-7BFF-4E6F-B7AB-954A0BA2EC6E}" srcOrd="13" destOrd="0" presId="urn:microsoft.com/office/officeart/2005/8/layout/list1"/>
    <dgm:cxn modelId="{7DBA722E-B122-42CC-9E04-F58D3FC07160}" type="presParOf" srcId="{1243FF6F-2E3F-422A-B8BC-02D722A08E98}" destId="{045D64FB-4785-4E6A-B3A5-9C68AA5C5A3D}" srcOrd="14" destOrd="0" presId="urn:microsoft.com/office/officeart/2005/8/layout/list1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1F3920-E693-49B5-A0F7-0FB374982F27}" type="doc">
      <dgm:prSet loTypeId="urn:microsoft.com/office/officeart/2005/8/layout/radial1" loCatId="relationship" qsTypeId="urn:microsoft.com/office/officeart/2005/8/quickstyle/simple5" qsCatId="simple" csTypeId="urn:microsoft.com/office/officeart/2005/8/colors/accent1_2" csCatId="accent1" phldr="1"/>
      <dgm:spPr>
        <a:scene3d>
          <a:camera prst="orthographicFront"/>
          <a:lightRig rig="harsh" dir="t">
            <a:rot lat="0" lon="0" rev="1800000"/>
          </a:lightRig>
        </a:scene3d>
      </dgm:spPr>
      <dgm:t>
        <a:bodyPr/>
        <a:lstStyle/>
        <a:p>
          <a:endParaRPr lang="en-US"/>
        </a:p>
      </dgm:t>
    </dgm:pt>
    <dgm:pt modelId="{40CAA0A7-DD7E-4A7E-A665-5569E1549C55}">
      <dgm:prSet phldrT="[Text]"/>
      <dgm:spPr>
        <a:effectLst>
          <a:outerShdw blurRad="114300" dist="38100" dir="5400000" sx="103000" sy="103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gm:spPr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Pencacahan Titik Sampel</a:t>
          </a:r>
          <a:endParaRPr lang="en-US" dirty="0">
            <a:solidFill>
              <a:schemeClr val="tx1"/>
            </a:solidFill>
          </a:endParaRPr>
        </a:p>
      </dgm:t>
    </dgm:pt>
    <dgm:pt modelId="{70230889-224E-42F7-A41B-A7135218D2B1}" type="parTrans" cxnId="{37C4E347-3517-460F-B6C2-F3E30DAF72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B1E29BE-30DE-4613-AA1C-5EE521FD0401}" type="sibTrans" cxnId="{37C4E347-3517-460F-B6C2-F3E30DAF72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5397341-E4DE-4D4B-93FD-7F8F0C2B1278}">
      <dgm:prSet phldrT="[Text]" custT="1"/>
      <dgm:spPr>
        <a:solidFill>
          <a:schemeClr val="accent2"/>
        </a:solidFill>
        <a:effectLst>
          <a:outerShdw blurRad="114300" dist="38100" dir="5400000" sx="103000" sy="103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254000" h="190500"/>
        </a:sp3d>
      </dgm:spPr>
      <dgm:t>
        <a:bodyPr/>
        <a:lstStyle/>
        <a:p>
          <a:r>
            <a:rPr lang="id-ID" sz="2000" dirty="0" smtClean="0">
              <a:solidFill>
                <a:schemeClr val="tx1"/>
              </a:solidFill>
            </a:rPr>
            <a:t>Kaidah Penggandaan</a:t>
          </a:r>
          <a:endParaRPr lang="en-US" sz="2000" dirty="0">
            <a:solidFill>
              <a:schemeClr val="tx1"/>
            </a:solidFill>
          </a:endParaRPr>
        </a:p>
      </dgm:t>
    </dgm:pt>
    <dgm:pt modelId="{F0C232A7-71E4-4629-96AB-677EF5C65813}" type="parTrans" cxnId="{69A8BEDF-58BF-4BB3-9C9B-8B3BC387AB9C}">
      <dgm:prSet/>
      <dgm:spPr>
        <a:ln w="44450">
          <a:gradFill flip="none" rotWithShape="1">
            <a:gsLst>
              <a:gs pos="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prstDash val="sysDot"/>
        </a:ln>
        <a:sp3d prstMaterial="softEdge"/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13D5F79-F880-4526-AF05-66E1F5B94C11}" type="sibTrans" cxnId="{69A8BEDF-58BF-4BB3-9C9B-8B3BC387AB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D2DE8DD-9EBA-4FEA-9648-E05B4679363A}">
      <dgm:prSet phldrT="[Text]" custT="1"/>
      <dgm:spPr>
        <a:solidFill>
          <a:schemeClr val="accent4"/>
        </a:solidFill>
        <a:effectLst>
          <a:outerShdw blurRad="114300" dist="38100" dir="5400000" sx="103000" sy="103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gm:spPr>
      <dgm:t>
        <a:bodyPr/>
        <a:lstStyle/>
        <a:p>
          <a:r>
            <a:rPr lang="id-ID" sz="2800" dirty="0" smtClean="0">
              <a:solidFill>
                <a:schemeClr val="tx1"/>
              </a:solidFill>
            </a:rPr>
            <a:t>Permutasi</a:t>
          </a:r>
          <a:endParaRPr lang="en-US" sz="2800" dirty="0">
            <a:solidFill>
              <a:schemeClr val="tx1"/>
            </a:solidFill>
          </a:endParaRPr>
        </a:p>
      </dgm:t>
    </dgm:pt>
    <dgm:pt modelId="{56CB7B04-9E53-4821-8047-54A0628C13D4}" type="parTrans" cxnId="{E4CA0A90-62D6-4CF5-A4FF-C0777A146CAD}">
      <dgm:prSet/>
      <dgm:spPr>
        <a:ln w="44450">
          <a:gradFill flip="none" rotWithShape="1">
            <a:gsLst>
              <a:gs pos="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prstDash val="sysDot"/>
        </a:ln>
        <a:sp3d prstMaterial="softEdge"/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46F548-A6C7-4EAB-ABBE-E17499C67F8A}" type="sibTrans" cxnId="{E4CA0A90-62D6-4CF5-A4FF-C0777A146CA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F64F63-43CC-4DE0-AB20-D27EDA23F433}">
      <dgm:prSet phldrT="[Text]" custT="1"/>
      <dgm:spPr>
        <a:solidFill>
          <a:schemeClr val="accent5"/>
        </a:solidFill>
        <a:effectLst>
          <a:outerShdw blurRad="114300" dist="38100" dir="5400000" sx="103000" sy="103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gm:spPr>
      <dgm:t>
        <a:bodyPr/>
        <a:lstStyle/>
        <a:p>
          <a:r>
            <a:rPr lang="id-ID" sz="3200" dirty="0" smtClean="0">
              <a:solidFill>
                <a:schemeClr val="tx1"/>
              </a:solidFill>
            </a:rPr>
            <a:t>Kombinasi</a:t>
          </a:r>
          <a:endParaRPr lang="en-US" sz="3200" dirty="0">
            <a:solidFill>
              <a:schemeClr val="tx1"/>
            </a:solidFill>
          </a:endParaRPr>
        </a:p>
      </dgm:t>
    </dgm:pt>
    <dgm:pt modelId="{C39EA527-F4A7-4BB3-ABE8-3D1F15FC49E8}" type="parTrans" cxnId="{BFE3DD9B-58AA-4DA1-8ED0-2967CBF54C8A}">
      <dgm:prSet/>
      <dgm:spPr>
        <a:ln w="44450">
          <a:gradFill flip="none" rotWithShape="1">
            <a:gsLst>
              <a:gs pos="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prstDash val="sysDot"/>
        </a:ln>
        <a:sp3d prstMaterial="softEdge"/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D1DBC34-70BF-4000-8AD5-AC6CC9D762B8}" type="sibTrans" cxnId="{BFE3DD9B-58AA-4DA1-8ED0-2967CBF54C8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E1500CA-8A72-4E8F-8895-CEAD9D03E2B8}">
      <dgm:prSet phldrT="[Text]" custT="1"/>
      <dgm:spPr>
        <a:solidFill>
          <a:schemeClr val="accent3"/>
        </a:solidFill>
        <a:effectLst>
          <a:outerShdw blurRad="114300" dist="38100" dir="5400000" sx="103000" sy="103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81000" h="381000"/>
        </a:sp3d>
      </dgm:spPr>
      <dgm:t>
        <a:bodyPr/>
        <a:lstStyle/>
        <a:p>
          <a:r>
            <a:rPr lang="id-ID" sz="2800" b="0" dirty="0" smtClean="0">
              <a:solidFill>
                <a:schemeClr val="tx1"/>
              </a:solidFill>
            </a:rPr>
            <a:t>Kaidah Penggandaan &amp; Kombinasi</a:t>
          </a:r>
          <a:endParaRPr lang="en-US" sz="2800" b="0" dirty="0">
            <a:solidFill>
              <a:schemeClr val="tx1"/>
            </a:solidFill>
          </a:endParaRPr>
        </a:p>
      </dgm:t>
    </dgm:pt>
    <dgm:pt modelId="{C021AB83-2975-4127-9B78-4D230E096C29}" type="parTrans" cxnId="{E0723E9B-F7EF-4F32-AC30-9D3A0D371554}">
      <dgm:prSet/>
      <dgm:spPr>
        <a:ln w="44450">
          <a:gradFill flip="none" rotWithShape="1">
            <a:gsLst>
              <a:gs pos="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prstDash val="sysDot"/>
        </a:ln>
        <a:sp3d prstMaterial="softEdge"/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1A2C27A-EA03-4633-B963-71053B818AE5}" type="sibTrans" cxnId="{E0723E9B-F7EF-4F32-AC30-9D3A0D37155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9E8D725-37B5-4C2D-AC9C-139A51300B74}" type="pres">
      <dgm:prSet presAssocID="{251F3920-E693-49B5-A0F7-0FB374982F2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DE97F5-595F-4625-A134-2D2BAFB6C89E}" type="pres">
      <dgm:prSet presAssocID="{40CAA0A7-DD7E-4A7E-A665-5569E1549C55}" presName="centerShape" presStyleLbl="node0" presStyleIdx="0" presStyleCnt="1"/>
      <dgm:spPr/>
      <dgm:t>
        <a:bodyPr/>
        <a:lstStyle/>
        <a:p>
          <a:endParaRPr lang="en-US"/>
        </a:p>
      </dgm:t>
    </dgm:pt>
    <dgm:pt modelId="{E552104E-BE5F-4D76-BF30-E11415320E53}" type="pres">
      <dgm:prSet presAssocID="{F0C232A7-71E4-4629-96AB-677EF5C65813}" presName="Name9" presStyleLbl="parChTrans1D2" presStyleIdx="0" presStyleCnt="4"/>
      <dgm:spPr/>
      <dgm:t>
        <a:bodyPr/>
        <a:lstStyle/>
        <a:p>
          <a:endParaRPr lang="en-US"/>
        </a:p>
      </dgm:t>
    </dgm:pt>
    <dgm:pt modelId="{E1830A61-FEA4-443B-8124-A315F1F90AC2}" type="pres">
      <dgm:prSet presAssocID="{F0C232A7-71E4-4629-96AB-677EF5C65813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F7F595E-4126-4C20-A9C9-9291F690CD1C}" type="pres">
      <dgm:prSet presAssocID="{A5397341-E4DE-4D4B-93FD-7F8F0C2B1278}" presName="node" presStyleLbl="node1" presStyleIdx="0" presStyleCnt="4" custScaleX="150612" custScaleY="84234" custRadScaleRad="143213" custRadScaleInc="-139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8E672-44A6-4EB5-9498-9373A01847AF}" type="pres">
      <dgm:prSet presAssocID="{56CB7B04-9E53-4821-8047-54A0628C13D4}" presName="Name9" presStyleLbl="parChTrans1D2" presStyleIdx="1" presStyleCnt="4"/>
      <dgm:spPr/>
      <dgm:t>
        <a:bodyPr/>
        <a:lstStyle/>
        <a:p>
          <a:endParaRPr lang="en-US"/>
        </a:p>
      </dgm:t>
    </dgm:pt>
    <dgm:pt modelId="{83C4B4C6-A4D7-4496-B3B4-4A55291E6DF1}" type="pres">
      <dgm:prSet presAssocID="{56CB7B04-9E53-4821-8047-54A0628C13D4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29D58AC-E17B-4128-B524-F38FC6F34E00}" type="pres">
      <dgm:prSet presAssocID="{4D2DE8DD-9EBA-4FEA-9648-E05B4679363A}" presName="node" presStyleLbl="node1" presStyleIdx="1" presStyleCnt="4" custScaleX="188135" custScaleY="91009" custRadScaleRad="140217" custRadScaleInc="-713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359DFB-2A45-4028-95B1-B783F3BA334F}" type="pres">
      <dgm:prSet presAssocID="{C39EA527-F4A7-4BB3-ABE8-3D1F15FC49E8}" presName="Name9" presStyleLbl="parChTrans1D2" presStyleIdx="2" presStyleCnt="4"/>
      <dgm:spPr/>
      <dgm:t>
        <a:bodyPr/>
        <a:lstStyle/>
        <a:p>
          <a:endParaRPr lang="en-US"/>
        </a:p>
      </dgm:t>
    </dgm:pt>
    <dgm:pt modelId="{332A0633-93F7-4A2D-BFE4-D1946652C97F}" type="pres">
      <dgm:prSet presAssocID="{C39EA527-F4A7-4BB3-ABE8-3D1F15FC49E8}" presName="connTx" presStyleLbl="parChTrans1D2" presStyleIdx="2" presStyleCnt="4"/>
      <dgm:spPr/>
      <dgm:t>
        <a:bodyPr/>
        <a:lstStyle/>
        <a:p>
          <a:endParaRPr lang="en-US"/>
        </a:p>
      </dgm:t>
    </dgm:pt>
    <dgm:pt modelId="{31346148-B8F5-4EE2-AF7B-D13BDA9171B0}" type="pres">
      <dgm:prSet presAssocID="{58F64F63-43CC-4DE0-AB20-D27EDA23F433}" presName="node" presStyleLbl="node1" presStyleIdx="2" presStyleCnt="4" custScaleX="194976" custScaleY="97282" custRadScaleRad="136804" custRadScaleInc="-128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5A563-B800-4E71-B752-F745C7A72F53}" type="pres">
      <dgm:prSet presAssocID="{C021AB83-2975-4127-9B78-4D230E096C29}" presName="Name9" presStyleLbl="parChTrans1D2" presStyleIdx="3" presStyleCnt="4"/>
      <dgm:spPr/>
      <dgm:t>
        <a:bodyPr/>
        <a:lstStyle/>
        <a:p>
          <a:endParaRPr lang="en-US"/>
        </a:p>
      </dgm:t>
    </dgm:pt>
    <dgm:pt modelId="{F4FD76D3-0366-4ECD-8548-BB289E698ADA}" type="pres">
      <dgm:prSet presAssocID="{C021AB83-2975-4127-9B78-4D230E096C29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A2A604E-9043-4491-AB56-D7E31124970C}" type="pres">
      <dgm:prSet presAssocID="{0E1500CA-8A72-4E8F-8895-CEAD9D03E2B8}" presName="node" presStyleLbl="node1" presStyleIdx="3" presStyleCnt="4" custScaleX="232423" custScaleY="128666" custRadScaleRad="154730" custRadScaleInc="-78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30414A-8D3F-4711-AEA3-1165227C4FD5}" type="presOf" srcId="{C021AB83-2975-4127-9B78-4D230E096C29}" destId="{F4FD76D3-0366-4ECD-8548-BB289E698ADA}" srcOrd="1" destOrd="0" presId="urn:microsoft.com/office/officeart/2005/8/layout/radial1"/>
    <dgm:cxn modelId="{420B2BA7-E157-46FE-9514-FB2EDC46568B}" type="presOf" srcId="{F0C232A7-71E4-4629-96AB-677EF5C65813}" destId="{E552104E-BE5F-4D76-BF30-E11415320E53}" srcOrd="0" destOrd="0" presId="urn:microsoft.com/office/officeart/2005/8/layout/radial1"/>
    <dgm:cxn modelId="{0F7FB138-8AE6-4847-A818-47DFBBFA2B99}" type="presOf" srcId="{0E1500CA-8A72-4E8F-8895-CEAD9D03E2B8}" destId="{0A2A604E-9043-4491-AB56-D7E31124970C}" srcOrd="0" destOrd="0" presId="urn:microsoft.com/office/officeart/2005/8/layout/radial1"/>
    <dgm:cxn modelId="{46BA6354-D7F1-4F94-99CD-1E5CC8D1053B}" type="presOf" srcId="{56CB7B04-9E53-4821-8047-54A0628C13D4}" destId="{83C4B4C6-A4D7-4496-B3B4-4A55291E6DF1}" srcOrd="1" destOrd="0" presId="urn:microsoft.com/office/officeart/2005/8/layout/radial1"/>
    <dgm:cxn modelId="{DB0117E9-1708-46E6-9C52-324A019511D4}" type="presOf" srcId="{56CB7B04-9E53-4821-8047-54A0628C13D4}" destId="{8D88E672-44A6-4EB5-9498-9373A01847AF}" srcOrd="0" destOrd="0" presId="urn:microsoft.com/office/officeart/2005/8/layout/radial1"/>
    <dgm:cxn modelId="{E0723E9B-F7EF-4F32-AC30-9D3A0D371554}" srcId="{40CAA0A7-DD7E-4A7E-A665-5569E1549C55}" destId="{0E1500CA-8A72-4E8F-8895-CEAD9D03E2B8}" srcOrd="3" destOrd="0" parTransId="{C021AB83-2975-4127-9B78-4D230E096C29}" sibTransId="{F1A2C27A-EA03-4633-B963-71053B818AE5}"/>
    <dgm:cxn modelId="{6A3C40FA-F2A9-4C17-9ADC-32875AB72300}" type="presOf" srcId="{58F64F63-43CC-4DE0-AB20-D27EDA23F433}" destId="{31346148-B8F5-4EE2-AF7B-D13BDA9171B0}" srcOrd="0" destOrd="0" presId="urn:microsoft.com/office/officeart/2005/8/layout/radial1"/>
    <dgm:cxn modelId="{D884F871-BC85-4D1D-8279-EA1A499D375A}" type="presOf" srcId="{C39EA527-F4A7-4BB3-ABE8-3D1F15FC49E8}" destId="{332A0633-93F7-4A2D-BFE4-D1946652C97F}" srcOrd="1" destOrd="0" presId="urn:microsoft.com/office/officeart/2005/8/layout/radial1"/>
    <dgm:cxn modelId="{69A8BEDF-58BF-4BB3-9C9B-8B3BC387AB9C}" srcId="{40CAA0A7-DD7E-4A7E-A665-5569E1549C55}" destId="{A5397341-E4DE-4D4B-93FD-7F8F0C2B1278}" srcOrd="0" destOrd="0" parTransId="{F0C232A7-71E4-4629-96AB-677EF5C65813}" sibTransId="{A13D5F79-F880-4526-AF05-66E1F5B94C11}"/>
    <dgm:cxn modelId="{63242487-3429-4A38-A646-ECC5055DBA6C}" type="presOf" srcId="{C021AB83-2975-4127-9B78-4D230E096C29}" destId="{E3C5A563-B800-4E71-B752-F745C7A72F53}" srcOrd="0" destOrd="0" presId="urn:microsoft.com/office/officeart/2005/8/layout/radial1"/>
    <dgm:cxn modelId="{E4CA0A90-62D6-4CF5-A4FF-C0777A146CAD}" srcId="{40CAA0A7-DD7E-4A7E-A665-5569E1549C55}" destId="{4D2DE8DD-9EBA-4FEA-9648-E05B4679363A}" srcOrd="1" destOrd="0" parTransId="{56CB7B04-9E53-4821-8047-54A0628C13D4}" sibTransId="{BD46F548-A6C7-4EAB-ABBE-E17499C67F8A}"/>
    <dgm:cxn modelId="{37C4E347-3517-460F-B6C2-F3E30DAF72C7}" srcId="{251F3920-E693-49B5-A0F7-0FB374982F27}" destId="{40CAA0A7-DD7E-4A7E-A665-5569E1549C55}" srcOrd="0" destOrd="0" parTransId="{70230889-224E-42F7-A41B-A7135218D2B1}" sibTransId="{DB1E29BE-30DE-4613-AA1C-5EE521FD0401}"/>
    <dgm:cxn modelId="{770CF48D-E4F4-44B3-BCCE-2F9D3FE6E429}" type="presOf" srcId="{F0C232A7-71E4-4629-96AB-677EF5C65813}" destId="{E1830A61-FEA4-443B-8124-A315F1F90AC2}" srcOrd="1" destOrd="0" presId="urn:microsoft.com/office/officeart/2005/8/layout/radial1"/>
    <dgm:cxn modelId="{417CC7DB-82F5-4A20-84B3-92F75472B9F4}" type="presOf" srcId="{251F3920-E693-49B5-A0F7-0FB374982F27}" destId="{D9E8D725-37B5-4C2D-AC9C-139A51300B74}" srcOrd="0" destOrd="0" presId="urn:microsoft.com/office/officeart/2005/8/layout/radial1"/>
    <dgm:cxn modelId="{5DB2BCB5-B5E2-4EF8-BF2F-6AB7E7139128}" type="presOf" srcId="{C39EA527-F4A7-4BB3-ABE8-3D1F15FC49E8}" destId="{2F359DFB-2A45-4028-95B1-B783F3BA334F}" srcOrd="0" destOrd="0" presId="urn:microsoft.com/office/officeart/2005/8/layout/radial1"/>
    <dgm:cxn modelId="{8C1714FC-9E38-4381-9197-834CFBEB591A}" type="presOf" srcId="{4D2DE8DD-9EBA-4FEA-9648-E05B4679363A}" destId="{D29D58AC-E17B-4128-B524-F38FC6F34E00}" srcOrd="0" destOrd="0" presId="urn:microsoft.com/office/officeart/2005/8/layout/radial1"/>
    <dgm:cxn modelId="{88602755-A2BA-433B-B389-9A38EAFD9452}" type="presOf" srcId="{A5397341-E4DE-4D4B-93FD-7F8F0C2B1278}" destId="{1F7F595E-4126-4C20-A9C9-9291F690CD1C}" srcOrd="0" destOrd="0" presId="urn:microsoft.com/office/officeart/2005/8/layout/radial1"/>
    <dgm:cxn modelId="{AD1EAC32-B648-4818-B59A-49E250C9712A}" type="presOf" srcId="{40CAA0A7-DD7E-4A7E-A665-5569E1549C55}" destId="{72DE97F5-595F-4625-A134-2D2BAFB6C89E}" srcOrd="0" destOrd="0" presId="urn:microsoft.com/office/officeart/2005/8/layout/radial1"/>
    <dgm:cxn modelId="{BFE3DD9B-58AA-4DA1-8ED0-2967CBF54C8A}" srcId="{40CAA0A7-DD7E-4A7E-A665-5569E1549C55}" destId="{58F64F63-43CC-4DE0-AB20-D27EDA23F433}" srcOrd="2" destOrd="0" parTransId="{C39EA527-F4A7-4BB3-ABE8-3D1F15FC49E8}" sibTransId="{0D1DBC34-70BF-4000-8AD5-AC6CC9D762B8}"/>
    <dgm:cxn modelId="{5E7254F7-4E3F-422C-BCB7-C664A36C01E6}" type="presParOf" srcId="{D9E8D725-37B5-4C2D-AC9C-139A51300B74}" destId="{72DE97F5-595F-4625-A134-2D2BAFB6C89E}" srcOrd="0" destOrd="0" presId="urn:microsoft.com/office/officeart/2005/8/layout/radial1"/>
    <dgm:cxn modelId="{8D643C64-8FC2-4A4A-B679-8E7C779146B7}" type="presParOf" srcId="{D9E8D725-37B5-4C2D-AC9C-139A51300B74}" destId="{E552104E-BE5F-4D76-BF30-E11415320E53}" srcOrd="1" destOrd="0" presId="urn:microsoft.com/office/officeart/2005/8/layout/radial1"/>
    <dgm:cxn modelId="{839898F6-EF6B-4BB1-AC28-B47630F6A015}" type="presParOf" srcId="{E552104E-BE5F-4D76-BF30-E11415320E53}" destId="{E1830A61-FEA4-443B-8124-A315F1F90AC2}" srcOrd="0" destOrd="0" presId="urn:microsoft.com/office/officeart/2005/8/layout/radial1"/>
    <dgm:cxn modelId="{54184AE3-E84A-425B-B6DA-950F2D767D7C}" type="presParOf" srcId="{D9E8D725-37B5-4C2D-AC9C-139A51300B74}" destId="{1F7F595E-4126-4C20-A9C9-9291F690CD1C}" srcOrd="2" destOrd="0" presId="urn:microsoft.com/office/officeart/2005/8/layout/radial1"/>
    <dgm:cxn modelId="{CFAADC8B-FC40-458E-AD32-104F7E32B8DF}" type="presParOf" srcId="{D9E8D725-37B5-4C2D-AC9C-139A51300B74}" destId="{8D88E672-44A6-4EB5-9498-9373A01847AF}" srcOrd="3" destOrd="0" presId="urn:microsoft.com/office/officeart/2005/8/layout/radial1"/>
    <dgm:cxn modelId="{4BA38F34-4F07-4FD9-802E-5D636EFDA388}" type="presParOf" srcId="{8D88E672-44A6-4EB5-9498-9373A01847AF}" destId="{83C4B4C6-A4D7-4496-B3B4-4A55291E6DF1}" srcOrd="0" destOrd="0" presId="urn:microsoft.com/office/officeart/2005/8/layout/radial1"/>
    <dgm:cxn modelId="{DA614C80-2365-4CC9-BDBA-06D4F5F68829}" type="presParOf" srcId="{D9E8D725-37B5-4C2D-AC9C-139A51300B74}" destId="{D29D58AC-E17B-4128-B524-F38FC6F34E00}" srcOrd="4" destOrd="0" presId="urn:microsoft.com/office/officeart/2005/8/layout/radial1"/>
    <dgm:cxn modelId="{373F4178-FB47-465B-9C92-DEEE0CB339E1}" type="presParOf" srcId="{D9E8D725-37B5-4C2D-AC9C-139A51300B74}" destId="{2F359DFB-2A45-4028-95B1-B783F3BA334F}" srcOrd="5" destOrd="0" presId="urn:microsoft.com/office/officeart/2005/8/layout/radial1"/>
    <dgm:cxn modelId="{A8B97998-6484-47FD-9004-AC709DA5ADA3}" type="presParOf" srcId="{2F359DFB-2A45-4028-95B1-B783F3BA334F}" destId="{332A0633-93F7-4A2D-BFE4-D1946652C97F}" srcOrd="0" destOrd="0" presId="urn:microsoft.com/office/officeart/2005/8/layout/radial1"/>
    <dgm:cxn modelId="{7583D7A5-FC9C-4574-872F-56049243A658}" type="presParOf" srcId="{D9E8D725-37B5-4C2D-AC9C-139A51300B74}" destId="{31346148-B8F5-4EE2-AF7B-D13BDA9171B0}" srcOrd="6" destOrd="0" presId="urn:microsoft.com/office/officeart/2005/8/layout/radial1"/>
    <dgm:cxn modelId="{69076F3C-A5BC-4235-912B-B4AD1B9AA10A}" type="presParOf" srcId="{D9E8D725-37B5-4C2D-AC9C-139A51300B74}" destId="{E3C5A563-B800-4E71-B752-F745C7A72F53}" srcOrd="7" destOrd="0" presId="urn:microsoft.com/office/officeart/2005/8/layout/radial1"/>
    <dgm:cxn modelId="{F0CC7E11-7BCE-4212-869C-C859A94968EF}" type="presParOf" srcId="{E3C5A563-B800-4E71-B752-F745C7A72F53}" destId="{F4FD76D3-0366-4ECD-8548-BB289E698ADA}" srcOrd="0" destOrd="0" presId="urn:microsoft.com/office/officeart/2005/8/layout/radial1"/>
    <dgm:cxn modelId="{860DB920-135B-4E98-86BB-AAF2D56CB84B}" type="presParOf" srcId="{D9E8D725-37B5-4C2D-AC9C-139A51300B74}" destId="{0A2A604E-9043-4491-AB56-D7E31124970C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6D7DEB-BFD0-4B4F-B6C5-0AF658E6E582}">
      <dsp:nvSpPr>
        <dsp:cNvPr id="0" name=""/>
        <dsp:cNvSpPr/>
      </dsp:nvSpPr>
      <dsp:spPr>
        <a:xfrm>
          <a:off x="0" y="169371"/>
          <a:ext cx="6858000" cy="1074937"/>
        </a:xfrm>
        <a:prstGeom prst="roundRect">
          <a:avLst/>
        </a:prstGeom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  <a:tileRect/>
        </a:gradFill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2257" tIns="548640" rIns="532257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400" kern="1200" dirty="0" smtClean="0">
              <a:latin typeface="Franklin Gothic Book" pitchFamily="34" charset="0"/>
            </a:rPr>
            <a:t>Proses yang menghasilkan data</a:t>
          </a:r>
          <a:endParaRPr lang="en-US" sz="2400" kern="1200" dirty="0">
            <a:latin typeface="Franklin Gothic Book" pitchFamily="34" charset="0"/>
          </a:endParaRPr>
        </a:p>
      </dsp:txBody>
      <dsp:txXfrm>
        <a:off x="0" y="169371"/>
        <a:ext cx="6858000" cy="1074937"/>
      </dsp:txXfrm>
    </dsp:sp>
    <dsp:sp modelId="{77093FFC-466E-4B72-B518-37ABC64AA6AD}">
      <dsp:nvSpPr>
        <dsp:cNvPr id="0" name=""/>
        <dsp:cNvSpPr/>
      </dsp:nvSpPr>
      <dsp:spPr>
        <a:xfrm>
          <a:off x="397040" y="16767"/>
          <a:ext cx="6054324" cy="669203"/>
        </a:xfrm>
        <a:prstGeom prst="roundRect">
          <a:avLst/>
        </a:prstGeom>
        <a:gradFill rotWithShape="0">
          <a:gsLst>
            <a:gs pos="0">
              <a:schemeClr val="accent3">
                <a:lumMod val="50000"/>
              </a:schemeClr>
            </a:gs>
            <a:gs pos="100000">
              <a:schemeClr val="accent3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1" tIns="91440" rIns="181451" bIns="914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latin typeface="Franklin Gothic Medium" pitchFamily="34" charset="0"/>
            </a:rPr>
            <a:t>Percobaan</a:t>
          </a:r>
          <a:endParaRPr lang="en-US" sz="2600" kern="1200" dirty="0">
            <a:latin typeface="Franklin Gothic Medium" pitchFamily="34" charset="0"/>
          </a:endParaRPr>
        </a:p>
      </dsp:txBody>
      <dsp:txXfrm>
        <a:off x="397040" y="16767"/>
        <a:ext cx="6054324" cy="669203"/>
      </dsp:txXfrm>
    </dsp:sp>
    <dsp:sp modelId="{D95347C8-B10D-4BF9-A9B9-95FBEDD7F796}">
      <dsp:nvSpPr>
        <dsp:cNvPr id="0" name=""/>
        <dsp:cNvSpPr/>
      </dsp:nvSpPr>
      <dsp:spPr>
        <a:xfrm>
          <a:off x="0" y="1585912"/>
          <a:ext cx="6858000" cy="1405687"/>
        </a:xfrm>
        <a:prstGeom prst="roundRect">
          <a:avLst/>
        </a:prstGeom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  <a:tileRect/>
        </a:gradFill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2257" tIns="548640" rIns="532257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400" kern="1200" dirty="0" smtClean="0">
              <a:latin typeface="Franklin Gothic Book" pitchFamily="34" charset="0"/>
            </a:rPr>
            <a:t>Semua kemungkinan yang terjadi dalam percobaan</a:t>
          </a:r>
          <a:endParaRPr lang="en-US" sz="2400" kern="1200" dirty="0">
            <a:latin typeface="Franklin Gothic Book" pitchFamily="34" charset="0"/>
          </a:endParaRPr>
        </a:p>
      </dsp:txBody>
      <dsp:txXfrm>
        <a:off x="0" y="1585912"/>
        <a:ext cx="6858000" cy="1405687"/>
      </dsp:txXfrm>
    </dsp:sp>
    <dsp:sp modelId="{9D8F78CC-3799-488D-AE03-D6A3955113F7}">
      <dsp:nvSpPr>
        <dsp:cNvPr id="0" name=""/>
        <dsp:cNvSpPr/>
      </dsp:nvSpPr>
      <dsp:spPr>
        <a:xfrm>
          <a:off x="397040" y="1433308"/>
          <a:ext cx="6054324" cy="669203"/>
        </a:xfrm>
        <a:prstGeom prst="roundRect">
          <a:avLst/>
        </a:prstGeom>
        <a:gradFill rotWithShape="0">
          <a:gsLst>
            <a:gs pos="0">
              <a:schemeClr val="accent4">
                <a:lumMod val="50000"/>
              </a:schemeClr>
            </a:gs>
            <a:gs pos="100000">
              <a:schemeClr val="accent4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1" tIns="91440" rIns="181451" bIns="914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latin typeface="Franklin Gothic Medium" pitchFamily="34" charset="0"/>
            </a:rPr>
            <a:t>Ruang Sampel/Ruang Contoh (S)</a:t>
          </a:r>
          <a:endParaRPr lang="en-US" sz="2600" kern="1200" dirty="0">
            <a:latin typeface="Franklin Gothic Medium" pitchFamily="34" charset="0"/>
          </a:endParaRPr>
        </a:p>
      </dsp:txBody>
      <dsp:txXfrm>
        <a:off x="397040" y="1433308"/>
        <a:ext cx="6054324" cy="669203"/>
      </dsp:txXfrm>
    </dsp:sp>
    <dsp:sp modelId="{EBD5BA86-8028-424D-87D6-F3CA21B6F700}">
      <dsp:nvSpPr>
        <dsp:cNvPr id="0" name=""/>
        <dsp:cNvSpPr/>
      </dsp:nvSpPr>
      <dsp:spPr>
        <a:xfrm>
          <a:off x="0" y="3333203"/>
          <a:ext cx="6858000" cy="1405687"/>
        </a:xfrm>
        <a:prstGeom prst="roundRect">
          <a:avLst/>
        </a:prstGeom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  <a:tileRect/>
        </a:gradFill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2257" tIns="548640" rIns="532257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400" kern="1200" dirty="0" smtClean="0">
              <a:latin typeface="Franklin Gothic Book" pitchFamily="34" charset="0"/>
            </a:rPr>
            <a:t>Himpunan bagian dari ruang sampel disimbolkan A,B,C, dst</a:t>
          </a:r>
          <a:endParaRPr lang="en-US" sz="2400" kern="1200" dirty="0">
            <a:latin typeface="Franklin Gothic Book" pitchFamily="34" charset="0"/>
          </a:endParaRPr>
        </a:p>
      </dsp:txBody>
      <dsp:txXfrm>
        <a:off x="0" y="3333203"/>
        <a:ext cx="6858000" cy="1405687"/>
      </dsp:txXfrm>
    </dsp:sp>
    <dsp:sp modelId="{4463BF08-0C77-4929-A034-8A3136943032}">
      <dsp:nvSpPr>
        <dsp:cNvPr id="0" name=""/>
        <dsp:cNvSpPr/>
      </dsp:nvSpPr>
      <dsp:spPr>
        <a:xfrm>
          <a:off x="397040" y="3180599"/>
          <a:ext cx="6054324" cy="669203"/>
        </a:xfrm>
        <a:prstGeom prst="roundRect">
          <a:avLst/>
        </a:prstGeom>
        <a:gradFill rotWithShape="0">
          <a:gsLst>
            <a:gs pos="0">
              <a:schemeClr val="accent5">
                <a:lumMod val="50000"/>
              </a:schemeClr>
            </a:gs>
            <a:gs pos="100000">
              <a:schemeClr val="accent5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1" tIns="91440" rIns="181451" bIns="914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latin typeface="Franklin Gothic Medium" pitchFamily="34" charset="0"/>
            </a:rPr>
            <a:t>Kejadian</a:t>
          </a:r>
          <a:endParaRPr lang="en-US" sz="2600" kern="1200" dirty="0">
            <a:latin typeface="Franklin Gothic Medium" pitchFamily="34" charset="0"/>
          </a:endParaRPr>
        </a:p>
      </dsp:txBody>
      <dsp:txXfrm>
        <a:off x="397040" y="3180599"/>
        <a:ext cx="6054324" cy="669203"/>
      </dsp:txXfrm>
    </dsp:sp>
    <dsp:sp modelId="{045D64FB-4785-4E6A-B3A5-9C68AA5C5A3D}">
      <dsp:nvSpPr>
        <dsp:cNvPr id="0" name=""/>
        <dsp:cNvSpPr/>
      </dsp:nvSpPr>
      <dsp:spPr>
        <a:xfrm>
          <a:off x="0" y="5080494"/>
          <a:ext cx="6858000" cy="1074937"/>
        </a:xfrm>
        <a:prstGeom prst="roundRect">
          <a:avLst/>
        </a:prstGeom>
        <a:gradFill flip="none" rotWithShape="1">
          <a:gsLst>
            <a:gs pos="0">
              <a:schemeClr val="bg1">
                <a:lumMod val="6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16200000" scaled="1"/>
          <a:tileRect/>
        </a:gradFill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2257" tIns="548640" rIns="532257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400" kern="1200" dirty="0" smtClean="0">
              <a:latin typeface="Franklin Gothic Book" pitchFamily="34" charset="0"/>
            </a:rPr>
            <a:t>Banyaknya anggota ruang sampel</a:t>
          </a:r>
          <a:endParaRPr lang="en-US" sz="2400" kern="1200" dirty="0">
            <a:latin typeface="Franklin Gothic Book" pitchFamily="34" charset="0"/>
          </a:endParaRPr>
        </a:p>
      </dsp:txBody>
      <dsp:txXfrm>
        <a:off x="0" y="5080494"/>
        <a:ext cx="6858000" cy="1074937"/>
      </dsp:txXfrm>
    </dsp:sp>
    <dsp:sp modelId="{49687B7A-1FA0-4127-9619-C6AEE7BDCAD3}">
      <dsp:nvSpPr>
        <dsp:cNvPr id="0" name=""/>
        <dsp:cNvSpPr/>
      </dsp:nvSpPr>
      <dsp:spPr>
        <a:xfrm>
          <a:off x="397040" y="4927891"/>
          <a:ext cx="6054324" cy="669203"/>
        </a:xfrm>
        <a:prstGeom prst="roundRect">
          <a:avLst/>
        </a:prstGeom>
        <a:gradFill rotWithShape="0">
          <a:gsLst>
            <a:gs pos="0">
              <a:schemeClr val="accent6">
                <a:lumMod val="50000"/>
              </a:schemeClr>
            </a:gs>
            <a:gs pos="100000">
              <a:schemeClr val="accent6">
                <a:lumMod val="7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1451" tIns="91440" rIns="181451" bIns="914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600" kern="1200" dirty="0" smtClean="0">
              <a:latin typeface="Franklin Gothic Medium" pitchFamily="34" charset="0"/>
            </a:rPr>
            <a:t>Titik Sampel /Contoh  N(S)</a:t>
          </a:r>
          <a:endParaRPr lang="en-US" sz="2600" kern="1200" dirty="0">
            <a:latin typeface="Franklin Gothic Medium" pitchFamily="34" charset="0"/>
          </a:endParaRPr>
        </a:p>
      </dsp:txBody>
      <dsp:txXfrm>
        <a:off x="397040" y="4927891"/>
        <a:ext cx="6054324" cy="6692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DE97F5-595F-4625-A134-2D2BAFB6C89E}">
      <dsp:nvSpPr>
        <dsp:cNvPr id="0" name=""/>
        <dsp:cNvSpPr/>
      </dsp:nvSpPr>
      <dsp:spPr>
        <a:xfrm>
          <a:off x="3610850" y="1911329"/>
          <a:ext cx="1490313" cy="14903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14300" dist="38100" dir="5400000" sx="103000" sy="103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kern="1200" dirty="0" smtClean="0">
              <a:solidFill>
                <a:schemeClr val="tx1"/>
              </a:solidFill>
            </a:rPr>
            <a:t>Pencacahan Titik Sampel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3610850" y="1911329"/>
        <a:ext cx="1490313" cy="1490313"/>
      </dsp:txXfrm>
    </dsp:sp>
    <dsp:sp modelId="{E552104E-BE5F-4D76-BF30-E11415320E53}">
      <dsp:nvSpPr>
        <dsp:cNvPr id="0" name=""/>
        <dsp:cNvSpPr/>
      </dsp:nvSpPr>
      <dsp:spPr>
        <a:xfrm rot="12428181">
          <a:off x="2651031" y="2049175"/>
          <a:ext cx="1102524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1102524" y="16001"/>
              </a:lnTo>
            </a:path>
          </a:pathLst>
        </a:custGeom>
        <a:noFill/>
        <a:ln w="44450" cap="flat" cmpd="sng" algn="ctr">
          <a:gradFill flip="none" rotWithShape="1">
            <a:gsLst>
              <a:gs pos="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prstDash val="sysDot"/>
        </a:ln>
        <a:effectLst/>
        <a:scene3d>
          <a:camera prst="orthographicFront"/>
          <a:lightRig rig="harsh" dir="t">
            <a:rot lat="0" lon="0" rev="1800000"/>
          </a:lightRig>
        </a:scene3d>
        <a:sp3d prstMaterial="softEdg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12428181">
        <a:off x="3174730" y="2037613"/>
        <a:ext cx="55126" cy="55126"/>
      </dsp:txXfrm>
    </dsp:sp>
    <dsp:sp modelId="{1F7F595E-4126-4C20-A9C9-9291F690CD1C}">
      <dsp:nvSpPr>
        <dsp:cNvPr id="0" name=""/>
        <dsp:cNvSpPr/>
      </dsp:nvSpPr>
      <dsp:spPr>
        <a:xfrm>
          <a:off x="762006" y="761995"/>
          <a:ext cx="2244590" cy="1255350"/>
        </a:xfrm>
        <a:prstGeom prst="ellipse">
          <a:avLst/>
        </a:prstGeom>
        <a:solidFill>
          <a:schemeClr val="accent2"/>
        </a:solidFill>
        <a:ln>
          <a:noFill/>
        </a:ln>
        <a:effectLst>
          <a:outerShdw blurRad="114300" dist="38100" dir="5400000" sx="103000" sy="103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254000" h="190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>
              <a:solidFill>
                <a:schemeClr val="tx1"/>
              </a:solidFill>
            </a:rPr>
            <a:t>Kaidah Penggandaan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762006" y="761995"/>
        <a:ext cx="2244590" cy="1255350"/>
      </dsp:txXfrm>
    </dsp:sp>
    <dsp:sp modelId="{8D88E672-44A6-4EB5-9498-9373A01847AF}">
      <dsp:nvSpPr>
        <dsp:cNvPr id="0" name=""/>
        <dsp:cNvSpPr/>
      </dsp:nvSpPr>
      <dsp:spPr>
        <a:xfrm rot="19674198">
          <a:off x="4913631" y="1988556"/>
          <a:ext cx="963541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963541" y="16001"/>
              </a:lnTo>
            </a:path>
          </a:pathLst>
        </a:custGeom>
        <a:noFill/>
        <a:ln w="44450" cap="flat" cmpd="sng" algn="ctr">
          <a:gradFill flip="none" rotWithShape="1">
            <a:gsLst>
              <a:gs pos="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prstDash val="sysDot"/>
        </a:ln>
        <a:effectLst/>
        <a:scene3d>
          <a:camera prst="orthographicFront"/>
          <a:lightRig rig="harsh" dir="t">
            <a:rot lat="0" lon="0" rev="1800000"/>
          </a:lightRig>
        </a:scene3d>
        <a:sp3d prstMaterial="softEdg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19674198">
        <a:off x="5371313" y="1980470"/>
        <a:ext cx="48177" cy="48177"/>
      </dsp:txXfrm>
    </dsp:sp>
    <dsp:sp modelId="{D29D58AC-E17B-4128-B524-F38FC6F34E00}">
      <dsp:nvSpPr>
        <dsp:cNvPr id="0" name=""/>
        <dsp:cNvSpPr/>
      </dsp:nvSpPr>
      <dsp:spPr>
        <a:xfrm>
          <a:off x="5257796" y="533409"/>
          <a:ext cx="2803800" cy="1356319"/>
        </a:xfrm>
        <a:prstGeom prst="ellipse">
          <a:avLst/>
        </a:prstGeom>
        <a:solidFill>
          <a:schemeClr val="accent4"/>
        </a:solidFill>
        <a:ln>
          <a:noFill/>
        </a:ln>
        <a:effectLst>
          <a:outerShdw blurRad="114300" dist="38100" dir="5400000" sx="103000" sy="103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>
              <a:solidFill>
                <a:schemeClr val="tx1"/>
              </a:solidFill>
            </a:rPr>
            <a:t>Permutasi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5257796" y="533409"/>
        <a:ext cx="2803800" cy="1356319"/>
      </dsp:txXfrm>
    </dsp:sp>
    <dsp:sp modelId="{2F359DFB-2A45-4028-95B1-B783F3BA334F}">
      <dsp:nvSpPr>
        <dsp:cNvPr id="0" name=""/>
        <dsp:cNvSpPr/>
      </dsp:nvSpPr>
      <dsp:spPr>
        <a:xfrm rot="1943379">
          <a:off x="4919558" y="3265784"/>
          <a:ext cx="844315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844315" y="16001"/>
              </a:lnTo>
            </a:path>
          </a:pathLst>
        </a:custGeom>
        <a:noFill/>
        <a:ln w="44450" cap="flat" cmpd="sng" algn="ctr">
          <a:gradFill flip="none" rotWithShape="1">
            <a:gsLst>
              <a:gs pos="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prstDash val="sysDot"/>
        </a:ln>
        <a:effectLst/>
        <a:scene3d>
          <a:camera prst="orthographicFront"/>
          <a:lightRig rig="harsh" dir="t">
            <a:rot lat="0" lon="0" rev="1800000"/>
          </a:lightRig>
        </a:scene3d>
        <a:sp3d prstMaterial="softEdg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1943379">
        <a:off x="5320608" y="3260678"/>
        <a:ext cx="42215" cy="42215"/>
      </dsp:txXfrm>
    </dsp:sp>
    <dsp:sp modelId="{31346148-B8F5-4EE2-AF7B-D13BDA9171B0}">
      <dsp:nvSpPr>
        <dsp:cNvPr id="0" name=""/>
        <dsp:cNvSpPr/>
      </dsp:nvSpPr>
      <dsp:spPr>
        <a:xfrm>
          <a:off x="5143509" y="3352802"/>
          <a:ext cx="2905752" cy="1449806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114300" dist="38100" dir="5400000" sx="103000" sy="103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04800" h="152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>
              <a:solidFill>
                <a:schemeClr val="tx1"/>
              </a:solidFill>
            </a:rPr>
            <a:t>Kombinasi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5143509" y="3352802"/>
        <a:ext cx="2905752" cy="1449806"/>
      </dsp:txXfrm>
    </dsp:sp>
    <dsp:sp modelId="{E3C5A563-B800-4E71-B752-F745C7A72F53}">
      <dsp:nvSpPr>
        <dsp:cNvPr id="0" name=""/>
        <dsp:cNvSpPr/>
      </dsp:nvSpPr>
      <dsp:spPr>
        <a:xfrm rot="8685873">
          <a:off x="2886522" y="3343763"/>
          <a:ext cx="947661" cy="32003"/>
        </a:xfrm>
        <a:custGeom>
          <a:avLst/>
          <a:gdLst/>
          <a:ahLst/>
          <a:cxnLst/>
          <a:rect l="0" t="0" r="0" b="0"/>
          <a:pathLst>
            <a:path>
              <a:moveTo>
                <a:pt x="0" y="16001"/>
              </a:moveTo>
              <a:lnTo>
                <a:pt x="947661" y="16001"/>
              </a:lnTo>
            </a:path>
          </a:pathLst>
        </a:custGeom>
        <a:noFill/>
        <a:ln w="44450" cap="flat" cmpd="sng" algn="ctr">
          <a:gradFill flip="none" rotWithShape="1">
            <a:gsLst>
              <a:gs pos="0">
                <a:schemeClr val="tx1"/>
              </a:gs>
              <a:gs pos="100000">
                <a:schemeClr val="tx1">
                  <a:alpha val="0"/>
                </a:schemeClr>
              </a:gs>
            </a:gsLst>
            <a:lin ang="0" scaled="1"/>
            <a:tileRect/>
          </a:gradFill>
          <a:prstDash val="sysDot"/>
        </a:ln>
        <a:effectLst/>
        <a:scene3d>
          <a:camera prst="orthographicFront"/>
          <a:lightRig rig="harsh" dir="t">
            <a:rot lat="0" lon="0" rev="1800000"/>
          </a:lightRig>
        </a:scene3d>
        <a:sp3d prstMaterial="softEdg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chemeClr val="tx1"/>
            </a:solidFill>
          </a:endParaRPr>
        </a:p>
      </dsp:txBody>
      <dsp:txXfrm rot="8685873">
        <a:off x="3336661" y="3336074"/>
        <a:ext cx="47383" cy="47383"/>
      </dsp:txXfrm>
    </dsp:sp>
    <dsp:sp modelId="{0A2A604E-9043-4491-AB56-D7E31124970C}">
      <dsp:nvSpPr>
        <dsp:cNvPr id="0" name=""/>
        <dsp:cNvSpPr/>
      </dsp:nvSpPr>
      <dsp:spPr>
        <a:xfrm>
          <a:off x="173079" y="3428994"/>
          <a:ext cx="3463830" cy="1917526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114300" dist="38100" dir="5400000" sx="103000" sy="103000" rotWithShape="0">
            <a:srgbClr val="000000">
              <a:alpha val="35000"/>
            </a:srgbClr>
          </a:outerShdw>
        </a:effectLst>
        <a:scene3d>
          <a:camera prst="orthographicFront"/>
          <a:lightRig rig="harsh" dir="t">
            <a:rot lat="0" lon="0" rev="1800000"/>
          </a:lightRig>
        </a:scene3d>
        <a:sp3d prstMaterial="softEdge">
          <a:bevelT w="381000" h="381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0" kern="1200" dirty="0" smtClean="0">
              <a:solidFill>
                <a:schemeClr val="tx1"/>
              </a:solidFill>
            </a:rPr>
            <a:t>Kaidah Penggandaan &amp; Kombinasi</a:t>
          </a:r>
          <a:endParaRPr lang="en-US" sz="2800" b="0" kern="1200" dirty="0">
            <a:solidFill>
              <a:schemeClr val="tx1"/>
            </a:solidFill>
          </a:endParaRPr>
        </a:p>
      </dsp:txBody>
      <dsp:txXfrm>
        <a:off x="173079" y="3428994"/>
        <a:ext cx="3463830" cy="1917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7046A46-00AF-411C-A321-44FF1751C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443DA-607E-4478-AB1B-8A8404B9C650}" type="datetimeFigureOut">
              <a:rPr lang="id-ID" smtClean="0"/>
              <a:pPr/>
              <a:t>06/04/2013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FCD81-4644-47CE-AE98-C22838D197B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CD81-4644-47CE-AE98-C22838D197B9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503171-BFF6-4E99-81A8-D5A8B7C5E402}" type="slidenum">
              <a:rPr lang="ru-RU" smtClean="0"/>
              <a:pPr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503171-BFF6-4E99-81A8-D5A8B7C5E402}" type="slidenum">
              <a:rPr lang="ru-RU" smtClean="0"/>
              <a:pPr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650C86-A452-4F53-949A-58EE38E2DE1D}" type="slidenum">
              <a:rPr lang="ru-RU" smtClean="0"/>
              <a:pPr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4DFC99-73D9-4CF0-8FB6-B17BC50C10D3}" type="slidenum">
              <a:rPr lang="ru-RU" smtClean="0"/>
              <a:pPr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A684B0-2E6F-490E-A10E-1176B201036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DBE1B5-26F9-4AED-8615-EFDC4A39C5C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150D5C-B32C-4637-AA1C-3BB45922D99F}" type="slidenum">
              <a:rPr lang="ru-RU" smtClean="0"/>
              <a:pPr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F42045-3390-4494-A8E9-B425A65BAAA9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CD81-4644-47CE-AE98-C22838D197B9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5B545B-234D-4F3C-AD07-EF8084079B47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FE5FA8-B0FB-484C-B33D-7F5E32075CD4}" type="slidenum">
              <a:rPr lang="ru-RU" smtClean="0"/>
              <a:pPr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CD81-4644-47CE-AE98-C22838D197B9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sz="1400" b="1" dirty="0" err="1" smtClean="0"/>
              <a:t>SmartArt</a:t>
            </a:r>
            <a:r>
              <a:rPr lang="en-US" sz="1400" b="1" dirty="0" smtClean="0"/>
              <a:t> custom animation effects: basic radial</a:t>
            </a:r>
          </a:p>
          <a:p>
            <a:r>
              <a:rPr lang="en-US" sz="1400" dirty="0" smtClean="0"/>
              <a:t>(Intermediate)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err="1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</a:t>
            </a:r>
            <a:r>
              <a:rPr lang="en-US" sz="1200" b="1" baseline="0" dirty="0" err="1" smtClean="0"/>
              <a:t>SmartArt</a:t>
            </a:r>
            <a:r>
              <a:rPr lang="en-US" sz="1200" b="1" baseline="0" dirty="0" smtClean="0"/>
              <a:t>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Relationship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Relationship </a:t>
            </a:r>
            <a:r>
              <a:rPr lang="en-US" sz="1200" b="0" baseline="0" dirty="0" smtClean="0"/>
              <a:t>pane, click </a:t>
            </a:r>
            <a:r>
              <a:rPr lang="en-US" sz="1200" b="1" baseline="0" dirty="0" smtClean="0"/>
              <a:t>Basic Radial </a:t>
            </a:r>
            <a:r>
              <a:rPr lang="en-US" sz="1200" baseline="0" dirty="0" smtClean="0"/>
              <a:t>(sixth row, second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r>
              <a:rPr lang="en-US" sz="1200" b="0" baseline="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</a:t>
            </a:r>
            <a:r>
              <a:rPr lang="en-US" sz="1200" baseline="0" dirty="0" smtClean="0"/>
              <a:t>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in the  top level bullet, enter the text for the center circle of the graphic. In the second-level bullets, enter the text for all the other shapes in the </a:t>
            </a:r>
            <a:r>
              <a:rPr lang="en-US" sz="1200" baseline="0" dirty="0" err="1" smtClean="0"/>
              <a:t>SmartArt</a:t>
            </a:r>
            <a:r>
              <a:rPr lang="en-US" sz="1200" baseline="0" dirty="0" smtClean="0"/>
              <a:t> graphic.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With the SmartArt graphic still selected, on the </a:t>
            </a:r>
            <a:r>
              <a:rPr lang="en-US" sz="1200" b="1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Themes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Colors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select </a:t>
            </a:r>
            <a:r>
              <a:rPr lang="en-US" sz="1200" b="1" baseline="0" dirty="0" smtClean="0"/>
              <a:t>Median</a:t>
            </a:r>
            <a:r>
              <a:rPr lang="en-US" sz="1200" baseline="0" dirty="0" smtClean="0"/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err="1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5”</a:t>
            </a:r>
            <a:r>
              <a:rPr lang="en-US" sz="1200" b="0" baseline="0" dirty="0" smtClean="0"/>
              <a:t>.</a:t>
            </a:r>
            <a:r>
              <a:rPr lang="en-US" sz="1200" baseline="0" dirty="0" smtClean="0"/>
              <a:t>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7.5”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Best Match for Document </a:t>
            </a:r>
            <a:r>
              <a:rPr lang="en-US" sz="1200" baseline="0" dirty="0" smtClean="0"/>
              <a:t>select </a:t>
            </a:r>
            <a:r>
              <a:rPr lang="en-US" sz="1200" b="1" baseline="0" dirty="0" smtClean="0"/>
              <a:t>Intense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(fifth option from the left).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group, click the button next to </a:t>
            </a:r>
            <a:r>
              <a:rPr lang="en-US" sz="1200" b="1" dirty="0" smtClean="0"/>
              <a:t>Font</a:t>
            </a:r>
            <a:r>
              <a:rPr lang="en-US" sz="1200" dirty="0" smtClean="0"/>
              <a:t> </a:t>
            </a:r>
            <a:r>
              <a:rPr lang="en-US" sz="1200" b="1" dirty="0" smtClean="0"/>
              <a:t>Color</a:t>
            </a:r>
            <a:r>
              <a:rPr lang="en-US" sz="1200" dirty="0" smtClean="0"/>
              <a:t>,</a:t>
            </a:r>
            <a:r>
              <a:rPr lang="en-US" sz="1200" baseline="0" dirty="0" smtClean="0"/>
              <a:t>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Black, Text 1 </a:t>
            </a:r>
            <a:r>
              <a:rPr lang="en-US" sz="1200" baseline="0" dirty="0" smtClean="0"/>
              <a:t>(first row, second option from the left).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in the left pane, and in the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pane, under </a:t>
            </a:r>
            <a:r>
              <a:rPr lang="en-US" sz="1200" b="1" baseline="0" dirty="0" smtClean="0"/>
              <a:t>Surface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Material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Special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, select </a:t>
            </a:r>
            <a:r>
              <a:rPr lang="en-US" sz="1200" b="1" baseline="0" dirty="0" smtClean="0"/>
              <a:t>Soft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Edge</a:t>
            </a:r>
            <a:r>
              <a:rPr lang="en-US" sz="1200" baseline="0" dirty="0" smtClean="0"/>
              <a:t> (first row, second option from the left).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Lighting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Neutral</a:t>
            </a:r>
            <a:r>
              <a:rPr lang="en-US" sz="1200" baseline="0" dirty="0" smtClean="0"/>
              <a:t>, select </a:t>
            </a:r>
            <a:r>
              <a:rPr lang="en-US" sz="1200" b="1" baseline="0" dirty="0" smtClean="0"/>
              <a:t>Harsh</a:t>
            </a:r>
            <a:r>
              <a:rPr lang="en-US" sz="1200" baseline="0" dirty="0" smtClean="0"/>
              <a:t> (first row, fourth option from the left).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30°</a:t>
            </a:r>
            <a:r>
              <a:rPr lang="en-US" sz="1200" dirty="0" smtClean="0"/>
              <a:t>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Press and hold CTRL</a:t>
            </a:r>
            <a:r>
              <a:rPr lang="en-US" sz="1200" baseline="0" dirty="0" smtClean="0"/>
              <a:t>, and select all five shapes in the SmartArt graphic.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in the left pane. In the </a:t>
            </a:r>
            <a:r>
              <a:rPr lang="en-US" sz="1200" b="1" baseline="0" dirty="0" smtClean="0"/>
              <a:t>Shadow</a:t>
            </a:r>
            <a:r>
              <a:rPr lang="en-US" sz="1200" baseline="0" dirty="0" smtClean="0"/>
              <a:t> pane, in the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Outer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Offset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Bottom</a:t>
            </a:r>
            <a:r>
              <a:rPr lang="en-US" sz="1200" baseline="0" dirty="0" smtClean="0"/>
              <a:t> (first row, second option from the left),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Transparency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65%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103%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Blur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9 pt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Angle</a:t>
            </a:r>
            <a:r>
              <a:rPr lang="en-US" sz="1200" baseline="0" dirty="0" smtClean="0"/>
              <a:t> box, enter </a:t>
            </a:r>
            <a:r>
              <a:rPr lang="en-US" sz="1200" b="1" dirty="0" smtClean="0"/>
              <a:t>90°</a:t>
            </a:r>
            <a:r>
              <a:rPr lang="en-US" sz="120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dirty="0" smtClean="0"/>
              <a:t>In the </a:t>
            </a:r>
            <a:r>
              <a:rPr lang="en-US" sz="1200" b="1" dirty="0" smtClean="0"/>
              <a:t>Distance</a:t>
            </a:r>
            <a:r>
              <a:rPr lang="en-US" sz="1200" dirty="0" smtClean="0"/>
              <a:t> box, enter </a:t>
            </a:r>
            <a:r>
              <a:rPr lang="en-US" sz="1200" b="1" dirty="0" smtClean="0"/>
              <a:t>3 pt</a:t>
            </a:r>
            <a:r>
              <a:rPr lang="en-US" sz="120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effects on</a:t>
            </a:r>
            <a:r>
              <a:rPr lang="en-US" sz="1200" baseline="0" dirty="0" smtClean="0"/>
              <a:t>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center circle in the SmartArt graphic,</a:t>
            </a:r>
            <a:r>
              <a:rPr lang="en-US" sz="1200" baseline="0" dirty="0" smtClean="0"/>
              <a:t> and then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in the left pane, and in the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pane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Top </a:t>
            </a:r>
            <a:r>
              <a:rPr lang="en-US" sz="1200" b="0" baseline="0" dirty="0" smtClean="0"/>
              <a:t>list, under </a:t>
            </a:r>
            <a:r>
              <a:rPr lang="en-US" sz="1200" b="1" baseline="0" dirty="0" smtClean="0"/>
              <a:t>Bevel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Circle</a:t>
            </a:r>
            <a:r>
              <a:rPr lang="en-US" sz="1200" b="0" baseline="0" dirty="0" smtClean="0"/>
              <a:t> (first row, first option from the left).</a:t>
            </a:r>
            <a:endParaRPr lang="en-US" sz="1200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Also 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to the right of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24 pt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Also 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to the right of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12 pt</a:t>
            </a:r>
            <a:r>
              <a:rPr lang="en-US" sz="1200" b="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top circle in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graphic,</a:t>
            </a:r>
            <a:r>
              <a:rPr lang="en-US" sz="1200" baseline="0" dirty="0" smtClean="0"/>
              <a:t> and then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in the left pane, and in the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Solid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Orange, Accent 2</a:t>
            </a:r>
            <a:r>
              <a:rPr lang="en-US" sz="1200" b="0" baseline="0" dirty="0" smtClean="0"/>
              <a:t> (first row, sixth option from the left).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in the left pane, and in the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Top </a:t>
            </a:r>
            <a:r>
              <a:rPr lang="en-US" sz="1200" b="0" baseline="0" dirty="0" smtClean="0"/>
              <a:t>list, under </a:t>
            </a:r>
            <a:r>
              <a:rPr lang="en-US" sz="1200" b="1" baseline="0" dirty="0" smtClean="0"/>
              <a:t>Bevel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Circle</a:t>
            </a:r>
            <a:r>
              <a:rPr lang="en-US" sz="1200" b="0" baseline="0" dirty="0" smtClean="0"/>
              <a:t> (first row, first option from the left).</a:t>
            </a:r>
            <a:endParaRPr lang="en-US" sz="1200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Also 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to the right of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20 pt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Also 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to the right of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15 pt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 SHIFT,</a:t>
            </a:r>
            <a:r>
              <a:rPr lang="en-US" sz="1200" baseline="0" dirty="0" smtClean="0"/>
              <a:t> and then on the top circle, </a:t>
            </a:r>
            <a:r>
              <a:rPr lang="en-US" sz="1200" dirty="0" smtClean="0"/>
              <a:t>drag a corner adjustment handle toward the center to decrease the size.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Font Size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20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Drag the top circle approximately</a:t>
            </a:r>
            <a:r>
              <a:rPr lang="en-US" sz="1200" baseline="0" dirty="0" smtClean="0"/>
              <a:t> 0.5” </a:t>
            </a:r>
            <a:r>
              <a:rPr lang="en-US" sz="1200" dirty="0" smtClean="0"/>
              <a:t>to the right.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right circle in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graphic, and then o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in the left pane, and in the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Solid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Gold, Accent 4 </a:t>
            </a:r>
            <a:r>
              <a:rPr lang="en-US" sz="1200" b="0" baseline="0" dirty="0" smtClean="0"/>
              <a:t>(first row, eighth option from the left).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in the left pane, and in the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Top </a:t>
            </a:r>
            <a:r>
              <a:rPr lang="en-US" sz="1200" b="0" baseline="0" dirty="0" smtClean="0"/>
              <a:t>list, under </a:t>
            </a:r>
            <a:r>
              <a:rPr lang="en-US" sz="1200" b="1" baseline="0" dirty="0" smtClean="0"/>
              <a:t>Bevel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Circle</a:t>
            </a:r>
            <a:r>
              <a:rPr lang="en-US" sz="1200" b="0" baseline="0" dirty="0" smtClean="0"/>
              <a:t> (first row, first option from the left).</a:t>
            </a:r>
            <a:endParaRPr lang="en-US" sz="1200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Also 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to the right of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24 pt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Also 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to the right of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12 pt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 SHIFT,</a:t>
            </a:r>
            <a:r>
              <a:rPr lang="en-US" sz="1200" baseline="0" dirty="0" smtClean="0"/>
              <a:t> and then on the right circle, </a:t>
            </a:r>
            <a:r>
              <a:rPr lang="en-US" sz="1200" dirty="0" smtClean="0"/>
              <a:t>drag a corner adjustment handle toward the center to decrease the size.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Font Size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28 pt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Drag the right circle slightly toward the</a:t>
            </a:r>
            <a:r>
              <a:rPr lang="en-US" sz="1200" baseline="0" dirty="0" smtClean="0"/>
              <a:t> right corner of the slide.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One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bottom circle in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graphic,</a:t>
            </a:r>
            <a:r>
              <a:rPr lang="en-US" sz="1200" baseline="0" dirty="0" smtClean="0"/>
              <a:t> and then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in the left pane, and in the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Solid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button next to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, and then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Green, Accent 5 </a:t>
            </a:r>
            <a:r>
              <a:rPr lang="en-US" sz="1200" b="0" baseline="0" dirty="0" smtClean="0"/>
              <a:t>(first row, ninth option from the left)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in the left pane, and in the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Top </a:t>
            </a:r>
            <a:r>
              <a:rPr lang="en-US" sz="1200" b="0" baseline="0" dirty="0" smtClean="0"/>
              <a:t>list, select </a:t>
            </a:r>
            <a:r>
              <a:rPr lang="en-US" sz="1200" b="1" baseline="0" dirty="0" smtClean="0"/>
              <a:t>Circle</a:t>
            </a:r>
            <a:r>
              <a:rPr lang="en-US" sz="1200" b="0" baseline="0" dirty="0" smtClean="0"/>
              <a:t> (first row, first option from the left).</a:t>
            </a:r>
            <a:endParaRPr lang="en-US" sz="1200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Also 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to the right of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24 pt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Also 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to the right of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12 pt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 SHIFT,</a:t>
            </a:r>
            <a:r>
              <a:rPr lang="en-US" sz="1200" baseline="0" dirty="0" smtClean="0"/>
              <a:t> and then on the bottom circle, </a:t>
            </a:r>
            <a:r>
              <a:rPr lang="en-US" sz="1200" dirty="0" smtClean="0"/>
              <a:t>drag a corner adjustment handle away from the center to increase the size.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Font Size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28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</a:t>
            </a:r>
            <a:r>
              <a:rPr lang="en-US" sz="1200" dirty="0" smtClean="0"/>
              <a:t>elect the left circle in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graphic,</a:t>
            </a:r>
            <a:r>
              <a:rPr lang="en-US" sz="1200" baseline="0" dirty="0" smtClean="0"/>
              <a:t> and then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in the left pane, and in the </a:t>
            </a:r>
            <a:r>
              <a:rPr lang="en-US" sz="1200" b="1" baseline="0" dirty="0" smtClean="0"/>
              <a:t>Fill </a:t>
            </a:r>
            <a:r>
              <a:rPr lang="en-US" sz="1200" baseline="0" dirty="0" smtClean="0"/>
              <a:t>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Solid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under </a:t>
            </a:r>
            <a:r>
              <a:rPr lang="en-US" sz="1200" b="1" baseline="0" dirty="0" smtClean="0"/>
              <a:t>Theme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Olive Green, Accent 3 </a:t>
            </a:r>
            <a:r>
              <a:rPr lang="en-US" sz="1200" b="0" baseline="0" dirty="0" smtClean="0"/>
              <a:t>(first row, seventh option from the left).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in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in the left pane, and in the </a:t>
            </a:r>
            <a:r>
              <a:rPr lang="en-US" sz="1200" b="1" baseline="0" dirty="0" smtClean="0"/>
              <a:t>3-D Format </a:t>
            </a:r>
            <a:r>
              <a:rPr lang="en-US" sz="1200" baseline="0" dirty="0" smtClean="0"/>
              <a:t>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Top </a:t>
            </a:r>
            <a:r>
              <a:rPr lang="en-US" sz="1200" b="0" baseline="0" dirty="0" smtClean="0"/>
              <a:t>list, under </a:t>
            </a:r>
            <a:r>
              <a:rPr lang="en-US" sz="1200" b="1" baseline="0" dirty="0" smtClean="0"/>
              <a:t>Bevel</a:t>
            </a:r>
            <a:r>
              <a:rPr lang="en-US" sz="1200" b="0" baseline="0" dirty="0" smtClean="0"/>
              <a:t>, select </a:t>
            </a:r>
            <a:r>
              <a:rPr lang="en-US" sz="1200" b="1" baseline="0" dirty="0" smtClean="0"/>
              <a:t>Circle</a:t>
            </a:r>
            <a:r>
              <a:rPr lang="en-US" sz="1200" b="0" baseline="0" dirty="0" smtClean="0"/>
              <a:t> (first row, first option from the left).</a:t>
            </a:r>
            <a:endParaRPr lang="en-US" sz="1200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Also 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to the right of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30 pt</a:t>
            </a:r>
            <a:r>
              <a:rPr lang="en-US" sz="1200" baseline="0" dirty="0" smtClean="0"/>
              <a:t>.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Also under </a:t>
            </a:r>
            <a:r>
              <a:rPr lang="en-US" sz="1200" b="1" baseline="0" dirty="0" smtClean="0"/>
              <a:t>Bevel</a:t>
            </a:r>
            <a:r>
              <a:rPr lang="en-US" sz="1200" baseline="0" dirty="0" smtClean="0"/>
              <a:t>, to the right of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list, in the </a:t>
            </a:r>
            <a:r>
              <a:rPr lang="en-US" sz="1200" b="1" baseline="0" dirty="0" smtClean="0"/>
              <a:t>Height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30 pt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 SHIFT,</a:t>
            </a:r>
            <a:r>
              <a:rPr lang="en-US" sz="1200" baseline="0" dirty="0" smtClean="0"/>
              <a:t> and then on the left circle, </a:t>
            </a:r>
            <a:r>
              <a:rPr lang="en-US" sz="1200" dirty="0" smtClean="0"/>
              <a:t>drag a corner adjustment handle toward the center to decrease the size.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Font Size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40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click </a:t>
            </a:r>
            <a:r>
              <a:rPr lang="en-US" sz="1200" b="1" baseline="0" dirty="0" smtClean="0"/>
              <a:t>Bold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Drag the top circle slightly toward the</a:t>
            </a:r>
            <a:r>
              <a:rPr lang="en-US" sz="1200" baseline="0" dirty="0" smtClean="0"/>
              <a:t> bottom of the slide.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line effects on</a:t>
            </a:r>
            <a:r>
              <a:rPr lang="en-US" sz="1200" baseline="0" dirty="0" smtClean="0"/>
              <a:t>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 CTRL, and then select each</a:t>
            </a:r>
            <a:r>
              <a:rPr lang="en-US" sz="1200" baseline="0" dirty="0" smtClean="0"/>
              <a:t> of the four lines connecting the circles in the SmartArt graphic.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</a:t>
            </a:r>
            <a:r>
              <a:rPr lang="en-US" sz="1200" baseline="0" dirty="0" smtClean="0"/>
              <a:t>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in the left pane, select </a:t>
            </a:r>
            <a:r>
              <a:rPr lang="en-US" sz="1200" b="1" baseline="0" dirty="0" smtClean="0"/>
              <a:t>Gradient line </a:t>
            </a: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Line Color </a:t>
            </a:r>
            <a:r>
              <a:rPr lang="en-US" sz="1200" baseline="0" dirty="0" smtClean="0"/>
              <a:t>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Type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Linear</a:t>
            </a:r>
            <a:r>
              <a:rPr lang="en-US" sz="1200" b="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="0" baseline="0" dirty="0" smtClean="0"/>
              <a:t>In the </a:t>
            </a:r>
            <a:r>
              <a:rPr lang="en-US" sz="1200" b="1" baseline="0" dirty="0" smtClean="0"/>
              <a:t>Direction</a:t>
            </a:r>
            <a:r>
              <a:rPr lang="en-US" sz="1200" b="0" baseline="0" dirty="0" smtClean="0"/>
              <a:t> list, select </a:t>
            </a:r>
            <a:r>
              <a:rPr lang="en-US" sz="1200" b="1" baseline="0" dirty="0" smtClean="0"/>
              <a:t>Linear Right </a:t>
            </a:r>
            <a:r>
              <a:rPr lang="en-US" sz="1200" b="0" baseline="0" dirty="0" smtClean="0"/>
              <a:t>(first row, fourth option from the left).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  <a:endParaRPr lang="en-US" sz="1200" b="0" baseline="0" dirty="0" smtClean="0"/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Also in the </a:t>
            </a:r>
            <a:r>
              <a:rPr lang="en-US" sz="1200" b="1" dirty="0" smtClean="0"/>
              <a:t>Format</a:t>
            </a:r>
            <a:r>
              <a:rPr lang="en-US" sz="1200" dirty="0" smtClean="0"/>
              <a:t> </a:t>
            </a:r>
            <a:r>
              <a:rPr lang="en-US" sz="1200" b="1" dirty="0" smtClean="0"/>
              <a:t>Shape</a:t>
            </a:r>
            <a:r>
              <a:rPr lang="en-US" sz="1200" dirty="0" smtClean="0"/>
              <a:t> dialog box, click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Line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Line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</a:t>
            </a:r>
            <a:r>
              <a:rPr lang="en-US" sz="1200" baseline="0" dirty="0" smtClean="0"/>
              <a:t> pane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3.5 pt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Dash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type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Round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Dot </a:t>
            </a:r>
            <a:r>
              <a:rPr lang="en-US" sz="1200" b="0" baseline="0" dirty="0" smtClean="0"/>
              <a:t>(second option from the top)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 on</a:t>
            </a:r>
            <a:r>
              <a:rPr lang="en-US" sz="1200" baseline="0" dirty="0" smtClean="0"/>
              <a:t> this slide, do the following: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Animations</a:t>
            </a:r>
            <a:r>
              <a:rPr lang="en-US" sz="1200" dirty="0" smtClean="0"/>
              <a:t> group, click </a:t>
            </a:r>
            <a:r>
              <a:rPr lang="en-US" sz="1200" b="1" dirty="0" smtClean="0"/>
              <a:t>Custom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slide, select the </a:t>
            </a:r>
            <a:r>
              <a:rPr lang="en-US" sz="1200" baseline="0" dirty="0" err="1" smtClean="0"/>
              <a:t>SmartArt</a:t>
            </a:r>
            <a:r>
              <a:rPr lang="en-US" sz="1200" baseline="0" dirty="0" smtClean="0"/>
              <a:t> graphic, and then i</a:t>
            </a:r>
            <a:r>
              <a:rPr lang="en-US" sz="1200" dirty="0" smtClean="0"/>
              <a:t>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 to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</a:t>
            </a:r>
            <a:r>
              <a:rPr lang="en-US" sz="1200" b="1" dirty="0" smtClean="0"/>
              <a:t>Add</a:t>
            </a:r>
            <a:r>
              <a:rPr lang="en-US" sz="1200" dirty="0" smtClean="0"/>
              <a:t> </a:t>
            </a:r>
            <a:r>
              <a:rPr lang="en-US" sz="1200" b="1" dirty="0" smtClean="0"/>
              <a:t>Effect</a:t>
            </a:r>
            <a:r>
              <a:rPr lang="en-US" sz="1200" dirty="0" smtClean="0"/>
              <a:t>, point to </a:t>
            </a:r>
            <a:r>
              <a:rPr lang="en-US" sz="1200" b="1" dirty="0" smtClean="0"/>
              <a:t>Entrance</a:t>
            </a:r>
            <a:r>
              <a:rPr lang="en-US" sz="1200" b="0" dirty="0" smtClean="0"/>
              <a:t>,</a:t>
            </a:r>
            <a:r>
              <a:rPr lang="en-US" sz="1200" dirty="0" smtClean="0"/>
              <a:t> and select </a:t>
            </a:r>
            <a:r>
              <a:rPr lang="en-US" sz="1200" b="1" dirty="0" smtClean="0"/>
              <a:t>More</a:t>
            </a:r>
            <a:r>
              <a:rPr lang="en-US" sz="1200" dirty="0" smtClean="0"/>
              <a:t> </a:t>
            </a:r>
            <a:r>
              <a:rPr lang="en-US" sz="1200" b="1" dirty="0" smtClean="0"/>
              <a:t>Effects</a:t>
            </a:r>
            <a:r>
              <a:rPr lang="en-US" sz="1200" dirty="0" smtClean="0"/>
              <a:t>.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, select </a:t>
            </a:r>
            <a:r>
              <a:rPr lang="en-US" sz="1200" b="1" baseline="0" dirty="0" smtClean="0"/>
              <a:t>Zoom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arrow to the right of the zoom entrance effect, and then select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Zoom</a:t>
            </a:r>
            <a:r>
              <a:rPr lang="en-US" sz="1200" b="0" baseline="0" dirty="0" smtClean="0"/>
              <a:t> dialog box, </a:t>
            </a:r>
            <a:r>
              <a:rPr lang="en-US" sz="1200" baseline="0" dirty="0" smtClean="0"/>
              <a:t>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Zoom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In from Screen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Center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1 seconds (Fast)</a:t>
            </a:r>
            <a:r>
              <a:rPr lang="en-US" sz="1200" dirty="0" smtClean="0"/>
              <a:t>.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Group graphic </a:t>
            </a:r>
            <a:r>
              <a:rPr lang="en-US" sz="1200" baseline="0" dirty="0" smtClean="0"/>
              <a:t>list, select </a:t>
            </a:r>
            <a:r>
              <a:rPr lang="en-US" sz="1200" b="1" baseline="0" dirty="0" smtClean="0"/>
              <a:t>From center one by one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In the </a:t>
            </a:r>
            <a:r>
              <a:rPr lang="en-US" sz="1200" b="1" dirty="0" smtClean="0"/>
              <a:t>Custom</a:t>
            </a:r>
            <a:r>
              <a:rPr lang="en-US" sz="1200" dirty="0" smtClean="0"/>
              <a:t> </a:t>
            </a:r>
            <a:r>
              <a:rPr lang="en-US" sz="1200" b="1" dirty="0" smtClean="0"/>
              <a:t>Animation</a:t>
            </a:r>
            <a:r>
              <a:rPr lang="en-US" sz="1200" dirty="0" smtClean="0"/>
              <a:t> task pane, expand the contents of the list by clicking the double arrow under the </a:t>
            </a:r>
            <a:r>
              <a:rPr lang="en-US" sz="1200" baseline="0" dirty="0" smtClean="0"/>
              <a:t>zoom entrance effect, and then do the following: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Select the first effect (zoom entrance effect), and under </a:t>
            </a:r>
            <a:r>
              <a:rPr lang="en-US" sz="1200" b="1" baseline="0" dirty="0" smtClean="0"/>
              <a:t>Modify: Zoom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With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 </a:t>
            </a:r>
            <a:r>
              <a:rPr lang="en-US" sz="1200" baseline="0" dirty="0" smtClean="0"/>
              <a:t>the second effect (zoom entrance effect), 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arrow to the right of the second effect (now wipe effect) and select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then in the </a:t>
            </a:r>
            <a:r>
              <a:rPr lang="en-US" sz="1200" b="1" baseline="0" dirty="0" smtClean="0"/>
              <a:t>Wipe</a:t>
            </a:r>
            <a:r>
              <a:rPr lang="en-US" sz="1200" b="0" baseline="0" dirty="0" smtClean="0"/>
              <a:t> dialog box do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Bottom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0.5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0.5 seconds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Very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Fast)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 </a:t>
            </a:r>
            <a:r>
              <a:rPr lang="en-US" sz="1200" baseline="0" dirty="0" smtClean="0"/>
              <a:t>the fourth effect (zoom entrance effect), 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Entrance, </a:t>
            </a:r>
            <a:r>
              <a:rPr lang="en-US" sz="1200" baseline="0" dirty="0" smtClean="0"/>
              <a:t>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arrow to the right of the fourth effect (now wipe effect) and select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then in the </a:t>
            </a:r>
            <a:r>
              <a:rPr lang="en-US" sz="1200" b="1" baseline="0" dirty="0" smtClean="0"/>
              <a:t>Wipe</a:t>
            </a:r>
            <a:r>
              <a:rPr lang="en-US" sz="1200" b="0" baseline="0" dirty="0" smtClean="0"/>
              <a:t> dialog box, do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0.5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0.5 seconds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Very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Fast)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 </a:t>
            </a:r>
            <a:r>
              <a:rPr lang="en-US" sz="1200" baseline="0" dirty="0" smtClean="0"/>
              <a:t>the sixth effect (zoom entrance effect), 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arrow to the right of the sixth effect (now wipe effect) and select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then in the </a:t>
            </a:r>
            <a:r>
              <a:rPr lang="en-US" sz="1200" b="1" baseline="0" dirty="0" smtClean="0"/>
              <a:t>Wipe</a:t>
            </a:r>
            <a:r>
              <a:rPr lang="en-US" sz="1200" b="0" baseline="0" dirty="0" smtClean="0"/>
              <a:t> dialog box, do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0.5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0.5 seconds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Very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Fast)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Select </a:t>
            </a:r>
            <a:r>
              <a:rPr lang="en-US" sz="1200" baseline="0" dirty="0" smtClean="0"/>
              <a:t>the eighth effect (zoom entrance effect), 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Entrance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and then select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="0" baseline="0" dirty="0" smtClean="0"/>
              <a:t>,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Wipe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Click the arrow to the right of the eighth effect (now wipe effect) and select </a:t>
            </a:r>
            <a:r>
              <a:rPr lang="en-US" sz="1200" b="1" baseline="0" dirty="0" smtClean="0"/>
              <a:t>Effect Options</a:t>
            </a:r>
            <a:r>
              <a:rPr lang="en-US" sz="1200" b="0" baseline="0" dirty="0" smtClean="0"/>
              <a:t>, and then in the </a:t>
            </a:r>
            <a:r>
              <a:rPr lang="en-US" sz="1200" b="1" baseline="0" dirty="0" smtClean="0"/>
              <a:t>Wipe</a:t>
            </a:r>
            <a:r>
              <a:rPr lang="en-US" sz="1200" b="0" baseline="0" dirty="0" smtClean="0"/>
              <a:t> dialog box, do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From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Right</a:t>
            </a:r>
            <a:r>
              <a:rPr lang="en-US" sz="1200" baseline="0" dirty="0" smtClean="0"/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Delay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0.5</a:t>
            </a:r>
            <a:r>
              <a:rPr lang="en-US" sz="1200" b="0" baseline="0" dirty="0" smtClean="0"/>
              <a:t>.</a:t>
            </a:r>
            <a:endParaRPr lang="en-US" sz="1200" b="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Speed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0.5 seconds </a:t>
            </a:r>
            <a:r>
              <a:rPr lang="en-US" sz="1200" baseline="0" dirty="0" smtClean="0"/>
              <a:t>(</a:t>
            </a:r>
            <a:r>
              <a:rPr lang="en-US" sz="1200" b="1" baseline="0" dirty="0" smtClean="0"/>
              <a:t>Very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Fast)</a:t>
            </a:r>
            <a:r>
              <a:rPr lang="en-US" sz="1200" baseline="0" dirty="0" smtClean="0"/>
              <a:t>.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b="0" dirty="0" smtClean="0">
                <a:solidFill>
                  <a:schemeClr val="accent6"/>
                </a:solidFill>
              </a:rPr>
              <a:t>To reproduce the background on this slide</a:t>
            </a:r>
            <a:r>
              <a:rPr lang="en-US" sz="1200" b="0" baseline="0" dirty="0" smtClean="0">
                <a:solidFill>
                  <a:schemeClr val="accent6"/>
                </a:solidFill>
              </a:rPr>
              <a:t>, do the following:</a:t>
            </a:r>
            <a:endParaRPr lang="en-US" sz="1200" b="0" dirty="0" smtClean="0">
              <a:solidFill>
                <a:schemeClr val="accent6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list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drop-down list.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1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35%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row, second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2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list,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 Colors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 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CD81-4644-47CE-AE98-C22838D197B9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FE298E-0463-4728-95D2-F8B4FD707459}" type="slidenum">
              <a:rPr lang="ru-RU" smtClean="0"/>
              <a:pPr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CD81-4644-47CE-AE98-C22838D197B9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C4C4598-EEB5-4777-96DE-1EABCBA69C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0" name="Picture 12" descr="Cardinal"/>
          <p:cNvPicPr>
            <a:picLocks noChangeAspect="1" noChangeArrowheads="1" noCrop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302895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B1CC2-03EB-4181-8815-B5F6FD7A8A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A7946057-D35F-4B17-9110-B386B6F601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E0E91EB1-B59F-40DD-A842-2DABB1FCD4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25F4E40-4D3F-44ED-A3BD-B98E9F9A6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292DF-67BF-4593-95BF-6859DFA84C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09620CA-D9DF-47DA-8879-8E5B60C1DC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C8BE6193-96B0-423C-856E-522BE12FA6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FAC2F2-574C-4506-A7E5-7BB06ADCB4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75C41F1-497B-45B4-9F14-435CD90CF1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9E5E9B58-AB82-4109-BA47-4F78F28B54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F5ADC0-7543-4AA2-9008-D4A83E8052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pic>
        <p:nvPicPr>
          <p:cNvPr id="20" name="Picture 11" descr="Cardinal"/>
          <p:cNvPicPr>
            <a:picLocks noChangeAspect="1" noChangeArrowheads="1" noCrop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029200"/>
            <a:ext cx="10477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33800"/>
            <a:ext cx="7162800" cy="144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id-ID" sz="3600" b="1" dirty="0" smtClean="0"/>
              <a:t>Permutasi, </a:t>
            </a:r>
            <a:r>
              <a:rPr lang="id-ID" sz="3600" b="1" dirty="0" smtClean="0"/>
              <a:t>kombinasi</a:t>
            </a:r>
            <a:endParaRPr lang="en-US" sz="3600" b="1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810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id-ID" sz="7400" dirty="0" smtClean="0"/>
              <a:t>Peluang</a:t>
            </a:r>
            <a:endParaRPr lang="en-US" sz="7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1092200" y="228600"/>
            <a:ext cx="6985000" cy="723900"/>
          </a:xfrm>
        </p:spPr>
        <p:txBody>
          <a:bodyPr>
            <a:normAutofit/>
          </a:bodyPr>
          <a:lstStyle/>
          <a:p>
            <a:pPr eaLnBrk="1" hangingPunct="1"/>
            <a:r>
              <a:rPr lang="id-ID" sz="4000" dirty="0" smtClean="0">
                <a:solidFill>
                  <a:schemeClr val="tx1"/>
                </a:solidFill>
              </a:rPr>
              <a:t>Permutasi 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4025205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2800" dirty="0" err="1" smtClean="0">
                <a:cs typeface="Times New Roman" pitchFamily="18" charset="0"/>
              </a:rPr>
              <a:t>Banyaknya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permutasi</a:t>
            </a:r>
            <a:r>
              <a:rPr lang="en-US" sz="2800" dirty="0">
                <a:cs typeface="Times New Roman" pitchFamily="18" charset="0"/>
              </a:rPr>
              <a:t> r </a:t>
            </a:r>
            <a:r>
              <a:rPr lang="en-US" sz="2800" dirty="0" err="1">
                <a:cs typeface="Times New Roman" pitchFamily="18" charset="0"/>
              </a:rPr>
              <a:t>benda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dari</a:t>
            </a:r>
            <a:r>
              <a:rPr lang="en-US" sz="2800" dirty="0">
                <a:cs typeface="Times New Roman" pitchFamily="18" charset="0"/>
              </a:rPr>
              <a:t> n </a:t>
            </a:r>
            <a:r>
              <a:rPr lang="en-US" sz="2800" dirty="0" err="1">
                <a:cs typeface="Times New Roman" pitchFamily="18" charset="0"/>
              </a:rPr>
              <a:t>benda</a:t>
            </a:r>
            <a:r>
              <a:rPr lang="en-US" sz="2800" dirty="0">
                <a:cs typeface="Times New Roman" pitchFamily="18" charset="0"/>
              </a:rPr>
              <a:t> yang </a:t>
            </a:r>
            <a:r>
              <a:rPr lang="en-US" sz="2800" dirty="0" err="1">
                <a:cs typeface="Times New Roman" pitchFamily="18" charset="0"/>
              </a:rPr>
              <a:t>berbeda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adalah</a:t>
            </a:r>
            <a:endParaRPr lang="id-ID" sz="2800" dirty="0"/>
          </a:p>
          <a:p>
            <a:pPr eaLnBrk="0" hangingPunct="0"/>
            <a:r>
              <a:rPr lang="en-US" sz="2800" dirty="0">
                <a:latin typeface="Book Antiqua" pitchFamily="18" charset="0"/>
                <a:cs typeface="Times New Roman" pitchFamily="18" charset="0"/>
              </a:rPr>
              <a:t> </a:t>
            </a:r>
            <a:endParaRPr lang="en-US" sz="280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276600" y="4724400"/>
          <a:ext cx="2333626" cy="1066800"/>
        </p:xfrm>
        <a:graphic>
          <a:graphicData uri="http://schemas.openxmlformats.org/presentationml/2006/ole">
            <p:oleObj spid="_x0000_s17410" name="Equation" r:id="rId4" imgW="850531" imgH="418918" progId="Equation.DSMT4">
              <p:embed/>
            </p:oleObj>
          </a:graphicData>
        </a:graphic>
      </p:graphicFrame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id-ID" sz="800"/>
              <a:t> </a:t>
            </a:r>
            <a:endParaRPr lang="id-ID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520700" y="1765518"/>
            <a:ext cx="83947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3657600" algn="l"/>
                <a:tab pos="4457700" algn="l"/>
              </a:tabLst>
              <a:defRPr/>
            </a:pP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Konsep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faktorial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: n ! = n x (n-1) x (n-2) x …x 1	</a:t>
            </a:r>
            <a:endParaRPr lang="id-ID" sz="280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algn="just" eaLnBrk="0" hangingPunct="0">
              <a:tabLst>
                <a:tab pos="3657600" algn="l"/>
                <a:tab pos="4457700" algn="l"/>
              </a:tabLst>
              <a:defRPr/>
            </a:pP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0 ! = 1</a:t>
            </a:r>
            <a:r>
              <a:rPr lang="id-ID" sz="2800" dirty="0"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lang="id-ID" sz="2800" dirty="0" smtClean="0">
                <a:latin typeface="+mn-lt"/>
                <a:ea typeface="Times New Roman" pitchFamily="18" charset="0"/>
                <a:cs typeface="Arial" pitchFamily="34" charset="0"/>
              </a:rPr>
              <a:t>  </a:t>
            </a:r>
          </a:p>
          <a:p>
            <a:pPr algn="just" eaLnBrk="0" hangingPunct="0">
              <a:tabLst>
                <a:tab pos="3657600" algn="l"/>
                <a:tab pos="4457700" algn="l"/>
              </a:tabLst>
              <a:defRPr/>
            </a:pPr>
            <a:r>
              <a:rPr lang="en-US" sz="2800" dirty="0" smtClean="0">
                <a:latin typeface="+mn-lt"/>
                <a:ea typeface="Times New Roman" pitchFamily="18" charset="0"/>
                <a:cs typeface="Arial" pitchFamily="34" charset="0"/>
              </a:rPr>
              <a:t>1 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! = 1</a:t>
            </a:r>
            <a:endParaRPr lang="id-ID" sz="2800" dirty="0">
              <a:latin typeface="+mn-lt"/>
              <a:cs typeface="Arial" pitchFamily="34" charset="0"/>
            </a:endParaRPr>
          </a:p>
          <a:p>
            <a:pPr algn="just" eaLnBrk="0" hangingPunct="0">
              <a:tabLst>
                <a:tab pos="3657600" algn="l"/>
                <a:tab pos="4457700" algn="l"/>
              </a:tabLst>
              <a:defRPr/>
            </a:pP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10! = 10x9x8x7x6x5x4x3x2x1 = 3628800 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  <p:bldP spid="819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1092200" y="228600"/>
            <a:ext cx="6985000" cy="723900"/>
          </a:xfrm>
        </p:spPr>
        <p:txBody>
          <a:bodyPr>
            <a:normAutofit/>
          </a:bodyPr>
          <a:lstStyle/>
          <a:p>
            <a:pPr eaLnBrk="1" hangingPunct="1"/>
            <a:r>
              <a:rPr lang="id-ID" sz="4000" dirty="0" smtClean="0">
                <a:solidFill>
                  <a:schemeClr val="tx1"/>
                </a:solidFill>
              </a:rPr>
              <a:t>Permutasi 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id-ID" sz="800"/>
              <a:t> </a:t>
            </a:r>
            <a:endParaRPr lang="id-ID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33400" y="1636693"/>
            <a:ext cx="8153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id-ID" sz="2800" dirty="0">
                <a:latin typeface="+mn-lt"/>
                <a:ea typeface="Times New Roman" pitchFamily="18" charset="0"/>
                <a:cs typeface="Arial" pitchFamily="34" charset="0"/>
              </a:rPr>
              <a:t>-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Banyaknya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permutasi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n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benda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yang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disusun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dalam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suatu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lingkaran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adalah</a:t>
            </a:r>
            <a:r>
              <a:rPr lang="id-ID" sz="2800" b="1" i="1" dirty="0">
                <a:latin typeface="+mn-lt"/>
                <a:ea typeface="Times New Roman" pitchFamily="18" charset="0"/>
                <a:cs typeface="Arial" pitchFamily="34" charset="0"/>
              </a:rPr>
              <a:t> ( n – </a:t>
            </a:r>
            <a:r>
              <a:rPr lang="id-ID" sz="2800" b="1" dirty="0">
                <a:latin typeface="+mn-lt"/>
                <a:ea typeface="Times New Roman" pitchFamily="18" charset="0"/>
                <a:cs typeface="Arial" pitchFamily="34" charset="0"/>
              </a:rPr>
              <a:t>1 ) !</a:t>
            </a:r>
            <a:r>
              <a:rPr lang="id-ID" sz="2800" dirty="0">
                <a:latin typeface="+mn-lt"/>
                <a:cs typeface="Arial" pitchFamily="34" charset="0"/>
              </a:rPr>
              <a:t> </a:t>
            </a:r>
            <a:endParaRPr lang="id-ID" sz="2800" dirty="0">
              <a:latin typeface="+mn-lt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09600" y="2656344"/>
            <a:ext cx="71643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tabLst>
                <a:tab pos="2057400" algn="l"/>
              </a:tabLst>
              <a:defRPr/>
            </a:pPr>
            <a:r>
              <a:rPr lang="id-ID" sz="2800" dirty="0">
                <a:latin typeface="+mn-lt"/>
                <a:ea typeface="Times New Roman" pitchFamily="18" charset="0"/>
                <a:cs typeface="Arial" pitchFamily="34" charset="0"/>
              </a:rPr>
              <a:t>-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Banyaknya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permutasi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untuk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sejumlah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n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benda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dimana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:</a:t>
            </a:r>
            <a:endParaRPr lang="id-ID" sz="2800" dirty="0">
              <a:latin typeface="+mn-lt"/>
              <a:cs typeface="Arial" pitchFamily="34" charset="0"/>
            </a:endParaRPr>
          </a:p>
          <a:p>
            <a:pPr algn="just" eaLnBrk="0" hangingPunct="0">
              <a:tabLst>
                <a:tab pos="2057400" algn="l"/>
              </a:tabLst>
              <a:defRPr/>
            </a:pP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jenis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/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kelompok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ke-1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berjumlah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n</a:t>
            </a:r>
            <a:r>
              <a:rPr lang="en-US" sz="2800" baseline="-30000" dirty="0">
                <a:latin typeface="+mn-lt"/>
                <a:ea typeface="Times New Roman" pitchFamily="18" charset="0"/>
                <a:cs typeface="Arial" pitchFamily="34" charset="0"/>
              </a:rPr>
              <a:t>1</a:t>
            </a:r>
            <a:endParaRPr lang="id-ID" sz="2800" dirty="0">
              <a:latin typeface="+mn-lt"/>
              <a:cs typeface="Arial" pitchFamily="34" charset="0"/>
            </a:endParaRPr>
          </a:p>
          <a:p>
            <a:pPr algn="just" eaLnBrk="0" hangingPunct="0">
              <a:tabLst>
                <a:tab pos="2057400" algn="l"/>
              </a:tabLst>
              <a:defRPr/>
            </a:pP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jenis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/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kelompok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ke-2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berjumlah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n</a:t>
            </a:r>
            <a:r>
              <a:rPr lang="en-US" sz="2800" baseline="-30000" dirty="0">
                <a:latin typeface="+mn-lt"/>
                <a:ea typeface="Times New Roman" pitchFamily="18" charset="0"/>
                <a:cs typeface="Arial" pitchFamily="34" charset="0"/>
              </a:rPr>
              <a:t>2</a:t>
            </a:r>
            <a:endParaRPr lang="id-ID" sz="2800" dirty="0">
              <a:latin typeface="+mn-lt"/>
              <a:cs typeface="Arial" pitchFamily="34" charset="0"/>
            </a:endParaRPr>
          </a:p>
          <a:p>
            <a:pPr algn="just" eaLnBrk="0" hangingPunct="0">
              <a:tabLst>
                <a:tab pos="2057400" algn="l"/>
              </a:tabLst>
              <a:defRPr/>
            </a:pP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	…</a:t>
            </a:r>
            <a:endParaRPr lang="id-ID" sz="2800" dirty="0">
              <a:latin typeface="+mn-lt"/>
              <a:cs typeface="Arial" pitchFamily="34" charset="0"/>
            </a:endParaRPr>
          </a:p>
          <a:p>
            <a:pPr algn="just" eaLnBrk="0" hangingPunct="0">
              <a:tabLst>
                <a:tab pos="2057400" algn="l"/>
              </a:tabLst>
              <a:defRPr/>
            </a:pP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jenis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/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kelompok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ke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-k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berjumlah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n</a:t>
            </a:r>
            <a:r>
              <a:rPr lang="en-US" sz="2800" baseline="-30000" dirty="0" err="1">
                <a:latin typeface="+mn-lt"/>
                <a:ea typeface="Times New Roman" pitchFamily="18" charset="0"/>
                <a:cs typeface="Arial" pitchFamily="34" charset="0"/>
              </a:rPr>
              <a:t>k</a:t>
            </a:r>
            <a:r>
              <a:rPr lang="en-US" sz="2800" dirty="0" err="1">
                <a:latin typeface="+mn-lt"/>
                <a:ea typeface="Times New Roman" pitchFamily="18" charset="0"/>
                <a:cs typeface="Arial" pitchFamily="34" charset="0"/>
              </a:rPr>
              <a:t>adalah</a:t>
            </a:r>
            <a:r>
              <a:rPr lang="en-US" sz="28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/>
        </p:nvGraphicFramePr>
        <p:xfrm>
          <a:off x="1143000" y="5257800"/>
          <a:ext cx="1905000" cy="1085431"/>
        </p:xfrm>
        <a:graphic>
          <a:graphicData uri="http://schemas.openxmlformats.org/presentationml/2006/ole">
            <p:oleObj spid="_x0000_s54275" name="Equation" r:id="rId4" imgW="748975" imgH="431613" progId="Equation.DSMT4">
              <p:embed/>
            </p:oleObj>
          </a:graphicData>
        </a:graphic>
      </p:graphicFrame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582987" y="5410200"/>
            <a:ext cx="4570413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5311775" algn="l"/>
              </a:tabLst>
              <a:defRPr/>
            </a:pPr>
            <a:r>
              <a:rPr lang="id-ID" sz="1100" dirty="0">
                <a:latin typeface="Book Antiqua" pitchFamily="18" charset="0"/>
                <a:ea typeface="Times New Roman" pitchFamily="18" charset="0"/>
                <a:cs typeface="Arial" pitchFamily="34" charset="0"/>
              </a:rPr>
              <a:t>	</a:t>
            </a:r>
            <a:endParaRPr lang="id-ID" sz="800" dirty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tabLst>
                <a:tab pos="5311775" algn="l"/>
              </a:tabLst>
              <a:defRPr/>
            </a:pPr>
            <a:r>
              <a:rPr lang="en-US" sz="2000" dirty="0" err="1">
                <a:latin typeface="+mn-lt"/>
                <a:ea typeface="Times New Roman" pitchFamily="18" charset="0"/>
                <a:cs typeface="Arial" pitchFamily="34" charset="0"/>
              </a:rPr>
              <a:t>Dengan</a:t>
            </a:r>
            <a:r>
              <a:rPr lang="en-US" sz="20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>
                <a:latin typeface="+mn-lt"/>
                <a:ea typeface="Times New Roman" pitchFamily="18" charset="0"/>
                <a:cs typeface="Arial" pitchFamily="34" charset="0"/>
              </a:rPr>
              <a:t> n</a:t>
            </a:r>
            <a:r>
              <a:rPr lang="en-US" sz="2000" b="1" baseline="-30000" dirty="0">
                <a:latin typeface="+mn-lt"/>
                <a:ea typeface="Times New Roman" pitchFamily="18" charset="0"/>
                <a:cs typeface="Arial" pitchFamily="34" charset="0"/>
              </a:rPr>
              <a:t>1</a:t>
            </a:r>
            <a:r>
              <a:rPr lang="en-US" sz="2000" b="1" dirty="0">
                <a:latin typeface="+mn-lt"/>
                <a:ea typeface="Times New Roman" pitchFamily="18" charset="0"/>
                <a:cs typeface="Arial" pitchFamily="34" charset="0"/>
              </a:rPr>
              <a:t> + n</a:t>
            </a:r>
            <a:r>
              <a:rPr lang="en-US" sz="2000" b="1" baseline="-30000" dirty="0">
                <a:latin typeface="+mn-lt"/>
                <a:ea typeface="Times New Roman" pitchFamily="18" charset="0"/>
                <a:cs typeface="Arial" pitchFamily="34" charset="0"/>
              </a:rPr>
              <a:t>2</a:t>
            </a:r>
            <a:r>
              <a:rPr lang="en-US" sz="2000" b="1" dirty="0">
                <a:latin typeface="+mn-lt"/>
                <a:ea typeface="Times New Roman" pitchFamily="18" charset="0"/>
                <a:cs typeface="Arial" pitchFamily="34" charset="0"/>
              </a:rPr>
              <a:t> +…+ </a:t>
            </a:r>
            <a:r>
              <a:rPr lang="en-US" sz="2000" b="1" dirty="0" err="1">
                <a:latin typeface="+mn-lt"/>
                <a:ea typeface="Times New Roman" pitchFamily="18" charset="0"/>
                <a:cs typeface="Arial" pitchFamily="34" charset="0"/>
              </a:rPr>
              <a:t>n</a:t>
            </a:r>
            <a:r>
              <a:rPr lang="en-US" sz="2000" b="1" baseline="-30000" dirty="0" err="1">
                <a:latin typeface="+mn-lt"/>
                <a:ea typeface="Times New Roman" pitchFamily="18" charset="0"/>
                <a:cs typeface="Arial" pitchFamily="34" charset="0"/>
              </a:rPr>
              <a:t>k</a:t>
            </a:r>
            <a:r>
              <a:rPr lang="en-US" sz="2000" b="1" dirty="0">
                <a:latin typeface="+mn-lt"/>
                <a:ea typeface="Times New Roman" pitchFamily="18" charset="0"/>
                <a:cs typeface="Arial" pitchFamily="34" charset="0"/>
              </a:rPr>
              <a:t> = n 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341313"/>
            <a:ext cx="7343775" cy="649287"/>
          </a:xfrm>
        </p:spPr>
        <p:txBody>
          <a:bodyPr>
            <a:normAutofit/>
          </a:bodyPr>
          <a:lstStyle/>
          <a:p>
            <a:pPr eaLnBrk="1" hangingPunct="1"/>
            <a:r>
              <a:rPr lang="id-ID" sz="3600" dirty="0" smtClean="0">
                <a:solidFill>
                  <a:schemeClr val="tx1"/>
                </a:solidFill>
                <a:latin typeface="Tahoma" pitchFamily="34" charset="0"/>
              </a:rPr>
              <a:t>Latihan</a:t>
            </a:r>
            <a:endParaRPr lang="uk-UA" sz="3600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38115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altLang="ko-KR" sz="2000" dirty="0" smtClean="0">
                <a:latin typeface="Verdana" pitchFamily="34" charset="0"/>
                <a:ea typeface="Gulim" pitchFamily="34" charset="-127"/>
              </a:rPr>
              <a:t>Tuliskan semua kemungkinan yang dapat dibuat untuk menyusun 2 angka dari 1,2,3</a:t>
            </a:r>
          </a:p>
          <a:p>
            <a:pPr eaLnBrk="1" hangingPunct="1">
              <a:lnSpc>
                <a:spcPct val="80000"/>
              </a:lnSpc>
            </a:pPr>
            <a:r>
              <a:rPr lang="id-ID" altLang="ko-KR" sz="2000" dirty="0" smtClean="0">
                <a:latin typeface="Verdana" pitchFamily="34" charset="0"/>
                <a:ea typeface="Gulim" pitchFamily="34" charset="-127"/>
              </a:rPr>
              <a:t>Dari 5 orang akan dipilih 3 orang untuk menjadi ketua, wakil dan sekretaris. Ada berapa cara yang dapat dilakukan dalam penyusunan tersebut?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altLang="ko-KR" sz="2000" dirty="0" smtClean="0">
              <a:latin typeface="Verdana" pitchFamily="34" charset="0"/>
              <a:ea typeface="Gulim" pitchFamily="34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id-ID" altLang="ko-KR" sz="2000" dirty="0" smtClean="0">
                <a:latin typeface="Verdana" pitchFamily="34" charset="0"/>
                <a:ea typeface="Gulim" pitchFamily="34" charset="-127"/>
              </a:rPr>
              <a:t>Susun semua kemungkinan yang dapat dibuat  dari 4 orang yang duduk melingkar</a:t>
            </a:r>
          </a:p>
          <a:p>
            <a:pPr eaLnBrk="1" hangingPunct="1">
              <a:lnSpc>
                <a:spcPct val="80000"/>
              </a:lnSpc>
            </a:pPr>
            <a:r>
              <a:rPr lang="id-ID" altLang="ko-KR" sz="2000" dirty="0" smtClean="0">
                <a:latin typeface="Verdana" pitchFamily="34" charset="0"/>
                <a:ea typeface="Gulim" pitchFamily="34" charset="-127"/>
              </a:rPr>
              <a:t>Enam orang bermain bridge duduk melingkar berapa banyak susunan yang dapat dibuat?</a:t>
            </a:r>
          </a:p>
          <a:p>
            <a:pPr eaLnBrk="1" hangingPunct="1">
              <a:lnSpc>
                <a:spcPct val="80000"/>
              </a:lnSpc>
            </a:pPr>
            <a:endParaRPr lang="id-ID" altLang="ko-KR" sz="2000" dirty="0" smtClean="0">
              <a:latin typeface="Verdana" pitchFamily="34" charset="0"/>
              <a:ea typeface="Gulim" pitchFamily="34" charset="-127"/>
            </a:endParaRPr>
          </a:p>
          <a:p>
            <a:pPr eaLnBrk="1" hangingPunct="1">
              <a:lnSpc>
                <a:spcPct val="80000"/>
              </a:lnSpc>
            </a:pPr>
            <a:r>
              <a:rPr lang="id-ID" altLang="ko-KR" sz="2000" dirty="0" smtClean="0">
                <a:latin typeface="Verdana" pitchFamily="34" charset="0"/>
                <a:ea typeface="Gulim" pitchFamily="34" charset="-127"/>
              </a:rPr>
              <a:t>Buat semua kemungkinan yang dapat dibuat dari penyusunan 4 angka terdiri dari  1,1,3,3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altLang="ko-KR" sz="2000" dirty="0" smtClean="0">
              <a:latin typeface="Verdana" pitchFamily="34" charset="0"/>
              <a:ea typeface="Gulim" pitchFamily="34" charset="-127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altLang="ko-KR" sz="2000" dirty="0" smtClean="0">
              <a:latin typeface="Verdana" pitchFamily="34" charset="0"/>
              <a:ea typeface="Gulim" pitchFamily="34" charset="-127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ko-KR" sz="2000" dirty="0" smtClean="0">
              <a:latin typeface="Verdana" pitchFamily="34" charset="0"/>
              <a:ea typeface="Gulim" pitchFamily="34" charset="-127"/>
            </a:endParaRPr>
          </a:p>
          <a:p>
            <a:pPr eaLnBrk="1" hangingPunct="1">
              <a:lnSpc>
                <a:spcPct val="80000"/>
              </a:lnSpc>
            </a:pPr>
            <a:endParaRPr lang="en-US" altLang="ko-KR" sz="2000" dirty="0" smtClean="0"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5257800"/>
            <a:ext cx="6629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id-ID" altLang="ko-KR" sz="2000" dirty="0" smtClean="0">
                <a:latin typeface="Verdana" pitchFamily="34" charset="0"/>
                <a:ea typeface="Gulim" pitchFamily="34" charset="-127"/>
              </a:rPr>
              <a:t>Tujuh orang mahasiswa melakukan pemisahan kelas 3 orang masuk kelas A, 2 orang masuk kelas B dan sisanya masuk ke kelas C. Ada berapa cara pemisahan yang mungkin dilakukan?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985000" cy="723900"/>
          </a:xfrm>
        </p:spPr>
        <p:txBody>
          <a:bodyPr>
            <a:normAutofit/>
          </a:bodyPr>
          <a:lstStyle/>
          <a:p>
            <a:pPr eaLnBrk="1" hangingPunct="1"/>
            <a:r>
              <a:rPr lang="id-ID" sz="4000" dirty="0" smtClean="0">
                <a:solidFill>
                  <a:schemeClr val="tx1"/>
                </a:solidFill>
              </a:rPr>
              <a:t>Kombinasi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id-ID" sz="800"/>
              <a:t> </a:t>
            </a:r>
            <a:endParaRPr lang="id-ID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04800" y="1538714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defRPr/>
            </a:pPr>
            <a:r>
              <a:rPr lang="en-US" sz="2400" dirty="0" err="1">
                <a:latin typeface="+mn-lt"/>
                <a:ea typeface="Times New Roman" pitchFamily="18" charset="0"/>
                <a:cs typeface="Arial" pitchFamily="34" charset="0"/>
              </a:rPr>
              <a:t>Banyaknya</a:t>
            </a:r>
            <a:r>
              <a:rPr lang="en-US" sz="24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latin typeface="+mn-lt"/>
                <a:ea typeface="Times New Roman" pitchFamily="18" charset="0"/>
                <a:cs typeface="Arial" pitchFamily="34" charset="0"/>
              </a:rPr>
              <a:t>kombinasi</a:t>
            </a:r>
            <a:r>
              <a:rPr lang="en-US" sz="2400" dirty="0">
                <a:latin typeface="+mn-lt"/>
                <a:ea typeface="Times New Roman" pitchFamily="18" charset="0"/>
                <a:cs typeface="Arial" pitchFamily="34" charset="0"/>
              </a:rPr>
              <a:t> r </a:t>
            </a:r>
            <a:r>
              <a:rPr lang="en-US" sz="2400" dirty="0" err="1">
                <a:latin typeface="+mn-lt"/>
                <a:ea typeface="Times New Roman" pitchFamily="18" charset="0"/>
                <a:cs typeface="Arial" pitchFamily="34" charset="0"/>
              </a:rPr>
              <a:t>benda</a:t>
            </a:r>
            <a:r>
              <a:rPr lang="en-US" sz="24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latin typeface="+mn-lt"/>
                <a:ea typeface="Times New Roman" pitchFamily="18" charset="0"/>
                <a:cs typeface="Arial" pitchFamily="34" charset="0"/>
              </a:rPr>
              <a:t>dari</a:t>
            </a:r>
            <a:r>
              <a:rPr lang="en-US" sz="2400" dirty="0">
                <a:latin typeface="+mn-lt"/>
                <a:ea typeface="Times New Roman" pitchFamily="18" charset="0"/>
                <a:cs typeface="Arial" pitchFamily="34" charset="0"/>
              </a:rPr>
              <a:t> n </a:t>
            </a:r>
            <a:r>
              <a:rPr lang="en-US" sz="2400" dirty="0" err="1">
                <a:latin typeface="+mn-lt"/>
                <a:ea typeface="Times New Roman" pitchFamily="18" charset="0"/>
                <a:cs typeface="Arial" pitchFamily="34" charset="0"/>
              </a:rPr>
              <a:t>benda</a:t>
            </a:r>
            <a:r>
              <a:rPr lang="en-US" sz="2400" dirty="0">
                <a:latin typeface="+mn-lt"/>
                <a:ea typeface="Times New Roman" pitchFamily="18" charset="0"/>
                <a:cs typeface="Arial" pitchFamily="34" charset="0"/>
              </a:rPr>
              <a:t> yang </a:t>
            </a:r>
            <a:r>
              <a:rPr lang="en-US" sz="2400" dirty="0" err="1">
                <a:latin typeface="+mn-lt"/>
                <a:ea typeface="Times New Roman" pitchFamily="18" charset="0"/>
                <a:cs typeface="Arial" pitchFamily="34" charset="0"/>
              </a:rPr>
              <a:t>berbeda</a:t>
            </a:r>
            <a:r>
              <a:rPr lang="en-US" sz="24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err="1">
                <a:latin typeface="+mn-lt"/>
                <a:ea typeface="Times New Roman" pitchFamily="18" charset="0"/>
                <a:cs typeface="Arial" pitchFamily="34" charset="0"/>
              </a:rPr>
              <a:t>adalah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733800" y="2057400"/>
          <a:ext cx="2057970" cy="914400"/>
        </p:xfrm>
        <a:graphic>
          <a:graphicData uri="http://schemas.openxmlformats.org/presentationml/2006/ole">
            <p:oleObj spid="_x0000_s18434" name="Equation" r:id="rId4" imgW="939800" imgH="419100" progId="Equation.DSMT4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33400" y="2999491"/>
          <a:ext cx="3124200" cy="886709"/>
        </p:xfrm>
        <a:graphic>
          <a:graphicData uri="http://schemas.openxmlformats.org/presentationml/2006/ole">
            <p:oleObj spid="_x0000_s18435" name="Equation" r:id="rId5" imgW="1244520" imgH="444240" progId="Equation.DSMT4">
              <p:embed/>
            </p:oleObj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419100" y="3992940"/>
            <a:ext cx="84963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>
              <a:buFont typeface="Arial" charset="0"/>
              <a:buChar char="•"/>
            </a:pPr>
            <a:r>
              <a:rPr lang="id-ID" sz="2400" dirty="0">
                <a:cs typeface="Times New Roman" pitchFamily="18" charset="0"/>
              </a:rPr>
              <a:t> Tuliskan k</a:t>
            </a:r>
            <a:r>
              <a:rPr lang="en-US" sz="2400" dirty="0" err="1">
                <a:cs typeface="Times New Roman" pitchFamily="18" charset="0"/>
              </a:rPr>
              <a:t>ombinasi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susunan</a:t>
            </a:r>
            <a:r>
              <a:rPr lang="en-US" sz="2400" dirty="0">
                <a:cs typeface="Times New Roman" pitchFamily="18" charset="0"/>
              </a:rPr>
              <a:t> 2 </a:t>
            </a:r>
            <a:r>
              <a:rPr lang="en-US" sz="2400" dirty="0" err="1">
                <a:cs typeface="Times New Roman" pitchFamily="18" charset="0"/>
              </a:rPr>
              <a:t>huruf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id-ID" sz="2400" dirty="0">
                <a:cs typeface="Times New Roman" pitchFamily="18" charset="0"/>
              </a:rPr>
              <a:t>4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huruf</a:t>
            </a:r>
            <a:r>
              <a:rPr lang="en-US" sz="2400" dirty="0">
                <a:cs typeface="Times New Roman" pitchFamily="18" charset="0"/>
              </a:rPr>
              <a:t> yang </a:t>
            </a:r>
            <a:r>
              <a:rPr lang="en-US" sz="2400" dirty="0" err="1">
                <a:cs typeface="Times New Roman" pitchFamily="18" charset="0"/>
              </a:rPr>
              <a:t>ada</a:t>
            </a:r>
            <a:r>
              <a:rPr lang="en-US" sz="2400" dirty="0">
                <a:cs typeface="Times New Roman" pitchFamily="18" charset="0"/>
              </a:rPr>
              <a:t> A, B</a:t>
            </a:r>
            <a:r>
              <a:rPr lang="id-ID" sz="2400" dirty="0">
                <a:cs typeface="Times New Roman" pitchFamily="18" charset="0"/>
              </a:rPr>
              <a:t>, </a:t>
            </a:r>
            <a:r>
              <a:rPr lang="en-US" sz="2400" dirty="0">
                <a:cs typeface="Times New Roman" pitchFamily="18" charset="0"/>
              </a:rPr>
              <a:t>C</a:t>
            </a:r>
            <a:r>
              <a:rPr lang="id-ID" sz="2400" dirty="0">
                <a:cs typeface="Times New Roman" pitchFamily="18" charset="0"/>
              </a:rPr>
              <a:t> dan D (Gunakan pula rumus untuk menghitung N(S) secara langsung)</a:t>
            </a:r>
          </a:p>
          <a:p>
            <a:pPr algn="just" eaLnBrk="0" hangingPunct="0"/>
            <a:endParaRPr lang="en-US" sz="2400" dirty="0"/>
          </a:p>
        </p:txBody>
      </p:sp>
      <p:sp>
        <p:nvSpPr>
          <p:cNvPr id="2057" name="TextBox 7"/>
          <p:cNvSpPr txBox="1">
            <a:spLocks noChangeArrowheads="1"/>
          </p:cNvSpPr>
          <p:nvPr/>
        </p:nvSpPr>
        <p:spPr bwMode="auto">
          <a:xfrm>
            <a:off x="381000" y="5334000"/>
            <a:ext cx="69484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2400" dirty="0"/>
              <a:t> Ada berapa cara untuk memilih 5 orang untuk tim basket dari 12 orang peserta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  <p:bldP spid="2056" grpId="0"/>
      <p:bldP spid="20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850187" cy="508000"/>
          </a:xfrm>
        </p:spPr>
        <p:txBody>
          <a:bodyPr>
            <a:noAutofit/>
          </a:bodyPr>
          <a:lstStyle/>
          <a:p>
            <a:pPr eaLnBrk="1" hangingPunct="1"/>
            <a:r>
              <a:rPr lang="id-ID" sz="3600" dirty="0" smtClean="0">
                <a:solidFill>
                  <a:schemeClr val="tx1"/>
                </a:solidFill>
              </a:rPr>
              <a:t>Perbedaan Permutasi dan Kombinasi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331912"/>
            <a:ext cx="845820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err="1">
                <a:latin typeface="+mn-lt"/>
                <a:cs typeface="+mn-cs"/>
              </a:rPr>
              <a:t>Contoh</a:t>
            </a:r>
            <a:r>
              <a:rPr lang="en-US" sz="2400" kern="0" dirty="0">
                <a:latin typeface="+mn-lt"/>
                <a:cs typeface="+mn-cs"/>
              </a:rPr>
              <a:t>: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err="1">
                <a:latin typeface="+mn-lt"/>
                <a:cs typeface="+mn-cs"/>
              </a:rPr>
              <a:t>Bila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dari</a:t>
            </a:r>
            <a:r>
              <a:rPr lang="en-US" sz="2400" kern="0" dirty="0">
                <a:latin typeface="+mn-lt"/>
                <a:cs typeface="+mn-cs"/>
              </a:rPr>
              <a:t> {a, b, c, d} </a:t>
            </a:r>
            <a:r>
              <a:rPr lang="en-US" sz="2400" kern="0" dirty="0" err="1">
                <a:latin typeface="+mn-lt"/>
                <a:cs typeface="+mn-cs"/>
              </a:rPr>
              <a:t>diambil</a:t>
            </a:r>
            <a:r>
              <a:rPr lang="en-US" sz="2400" kern="0" dirty="0">
                <a:latin typeface="+mn-lt"/>
                <a:cs typeface="+mn-cs"/>
              </a:rPr>
              <a:t> 3 </a:t>
            </a:r>
            <a:r>
              <a:rPr lang="en-US" sz="2400" kern="0" dirty="0" err="1">
                <a:latin typeface="+mn-lt"/>
                <a:cs typeface="+mn-cs"/>
              </a:rPr>
              <a:t>obyek</a:t>
            </a:r>
            <a:r>
              <a:rPr lang="en-US" sz="2400" kern="0" dirty="0">
                <a:latin typeface="+mn-lt"/>
                <a:cs typeface="+mn-cs"/>
              </a:rPr>
              <a:t>, </a:t>
            </a:r>
            <a:r>
              <a:rPr lang="en-US" sz="2400" kern="0" dirty="0" err="1">
                <a:latin typeface="+mn-lt"/>
                <a:cs typeface="+mn-cs"/>
              </a:rPr>
              <a:t>maka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banyaknya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permutasi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dan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kombinasi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adalah</a:t>
            </a:r>
            <a:r>
              <a:rPr lang="en-US" sz="2400" kern="0" dirty="0">
                <a:latin typeface="+mn-lt"/>
                <a:cs typeface="+mn-cs"/>
              </a:rPr>
              <a:t>:</a:t>
            </a:r>
          </a:p>
        </p:txBody>
      </p:sp>
      <p:graphicFrame>
        <p:nvGraphicFramePr>
          <p:cNvPr id="5" name="Group 110"/>
          <p:cNvGraphicFramePr>
            <a:graphicFrameLocks noGrp="1"/>
          </p:cNvGraphicFramePr>
          <p:nvPr>
            <p:ph sz="half" idx="4294967295"/>
          </p:nvPr>
        </p:nvGraphicFramePr>
        <p:xfrm>
          <a:off x="685800" y="2590800"/>
          <a:ext cx="6705600" cy="2667002"/>
        </p:xfrm>
        <a:graphic>
          <a:graphicData uri="http://schemas.openxmlformats.org/drawingml/2006/table">
            <a:tbl>
              <a:tblPr/>
              <a:tblGrid>
                <a:gridCol w="1716088"/>
                <a:gridCol w="830262"/>
                <a:gridCol w="831850"/>
                <a:gridCol w="831850"/>
                <a:gridCol w="831850"/>
                <a:gridCol w="831850"/>
                <a:gridCol w="831850"/>
              </a:tblGrid>
              <a:tr h="579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Kombinasi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Permutasi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cba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bda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cda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dca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bcd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bdc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cbd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cdb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dcb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128"/>
          <p:cNvSpPr txBox="1">
            <a:spLocks noChangeArrowheads="1"/>
          </p:cNvSpPr>
          <p:nvPr/>
        </p:nvSpPr>
        <p:spPr bwMode="auto">
          <a:xfrm>
            <a:off x="990600" y="5257800"/>
            <a:ext cx="1176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Jumlah</a:t>
            </a:r>
            <a:r>
              <a:rPr lang="en-US" dirty="0"/>
              <a:t>: 4</a:t>
            </a:r>
          </a:p>
        </p:txBody>
      </p:sp>
      <p:sp>
        <p:nvSpPr>
          <p:cNvPr id="7" name="Text Box 129"/>
          <p:cNvSpPr txBox="1">
            <a:spLocks noChangeArrowheads="1"/>
          </p:cNvSpPr>
          <p:nvPr/>
        </p:nvSpPr>
        <p:spPr bwMode="auto">
          <a:xfrm>
            <a:off x="4038600" y="5257800"/>
            <a:ext cx="197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Jumlah</a:t>
            </a:r>
            <a:r>
              <a:rPr lang="en-US" dirty="0"/>
              <a:t>: 4x6 = 24</a:t>
            </a:r>
          </a:p>
        </p:txBody>
      </p:sp>
      <p:sp>
        <p:nvSpPr>
          <p:cNvPr id="8" name="Rectangle 130"/>
          <p:cNvSpPr>
            <a:spLocks noChangeArrowheads="1"/>
          </p:cNvSpPr>
          <p:nvPr/>
        </p:nvSpPr>
        <p:spPr bwMode="auto">
          <a:xfrm>
            <a:off x="609600" y="5715000"/>
            <a:ext cx="661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</a:rPr>
              <a:t>4</a:t>
            </a:r>
            <a:r>
              <a:rPr lang="en-US" b="1" dirty="0">
                <a:solidFill>
                  <a:srgbClr val="0000FF"/>
                </a:solidFill>
              </a:rPr>
              <a:t> P </a:t>
            </a:r>
            <a:r>
              <a:rPr lang="en-US" sz="12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9" name="Text Box 132"/>
          <p:cNvSpPr txBox="1">
            <a:spLocks noChangeArrowheads="1"/>
          </p:cNvSpPr>
          <p:nvPr/>
        </p:nvSpPr>
        <p:spPr bwMode="auto">
          <a:xfrm>
            <a:off x="1371600" y="5715000"/>
            <a:ext cx="3451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= 4! / (4-3)! = 4.3.2.1 / 1! = 24</a:t>
            </a:r>
          </a:p>
        </p:txBody>
      </p:sp>
      <p:sp>
        <p:nvSpPr>
          <p:cNvPr id="10" name="Rectangle 134"/>
          <p:cNvSpPr>
            <a:spLocks noChangeArrowheads="1"/>
          </p:cNvSpPr>
          <p:nvPr/>
        </p:nvSpPr>
        <p:spPr bwMode="auto">
          <a:xfrm>
            <a:off x="609600" y="6019800"/>
            <a:ext cx="663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</a:rPr>
              <a:t>4</a:t>
            </a:r>
            <a:r>
              <a:rPr lang="en-US" b="1" dirty="0">
                <a:solidFill>
                  <a:srgbClr val="0000FF"/>
                </a:solidFill>
              </a:rPr>
              <a:t> C </a:t>
            </a:r>
            <a:r>
              <a:rPr lang="en-US" sz="12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1" name="Text Box 135"/>
          <p:cNvSpPr txBox="1">
            <a:spLocks noChangeArrowheads="1"/>
          </p:cNvSpPr>
          <p:nvPr/>
        </p:nvSpPr>
        <p:spPr bwMode="auto">
          <a:xfrm>
            <a:off x="1371600" y="6019800"/>
            <a:ext cx="3729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= 4! / 3!(4-3)! = 4.3.2.1 / 3!1!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482600"/>
            <a:ext cx="7993063" cy="508000"/>
          </a:xfrm>
        </p:spPr>
        <p:txBody>
          <a:bodyPr>
            <a:noAutofit/>
          </a:bodyPr>
          <a:lstStyle/>
          <a:p>
            <a:pPr eaLnBrk="1" hangingPunct="1"/>
            <a:r>
              <a:rPr lang="id-ID" sz="3600" dirty="0" smtClean="0">
                <a:solidFill>
                  <a:schemeClr val="tx1"/>
                </a:solidFill>
              </a:rPr>
              <a:t>Kaidah penggandaan dan kombinasi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652588"/>
            <a:ext cx="7488237" cy="4824412"/>
          </a:xfrm>
        </p:spPr>
        <p:txBody>
          <a:bodyPr/>
          <a:lstStyle/>
          <a:p>
            <a:pPr eaLnBrk="1" hangingPunct="1"/>
            <a:r>
              <a:rPr lang="id-ID" dirty="0" smtClean="0"/>
              <a:t>Sebuah tim bulutangkis terdiri dari 8 orang putra dan 6 orang putri.Tentukan banyaknya kemungkinan untuk membentuk sebuah tim ganda campuran (1 pa &amp; 1 pi)</a:t>
            </a:r>
          </a:p>
          <a:p>
            <a:pPr eaLnBrk="1" hangingPunct="1">
              <a:buFontTx/>
              <a:buNone/>
            </a:pPr>
            <a:endParaRPr lang="id-ID" dirty="0" smtClean="0"/>
          </a:p>
          <a:p>
            <a:pPr eaLnBrk="1" hangingPunct="1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4 </a:t>
            </a:r>
            <a:r>
              <a:rPr lang="id-ID" dirty="0" smtClean="0"/>
              <a:t>mahasiswa </a:t>
            </a:r>
            <a:r>
              <a:rPr lang="id-ID" dirty="0" smtClean="0"/>
              <a:t>IF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3 </a:t>
            </a:r>
            <a:r>
              <a:rPr lang="id-ID" dirty="0" smtClean="0"/>
              <a:t>mahasiswa </a:t>
            </a:r>
            <a:r>
              <a:rPr lang="id-ID" dirty="0" smtClean="0"/>
              <a:t>MI</a:t>
            </a:r>
            <a:r>
              <a:rPr lang="en-US" dirty="0" smtClean="0"/>
              <a:t>,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id-ID" dirty="0" smtClean="0"/>
              <a:t>beranggota </a:t>
            </a:r>
            <a:r>
              <a:rPr lang="en-US" dirty="0" smtClean="0"/>
              <a:t>3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2 </a:t>
            </a:r>
            <a:r>
              <a:rPr lang="id-ID" dirty="0" smtClean="0"/>
              <a:t>mahasiswa </a:t>
            </a:r>
            <a:r>
              <a:rPr lang="id-ID" dirty="0" smtClean="0"/>
              <a:t>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1 </a:t>
            </a:r>
            <a:r>
              <a:rPr lang="id-ID" dirty="0" smtClean="0"/>
              <a:t>mahasiswa </a:t>
            </a:r>
            <a:r>
              <a:rPr lang="id-ID" dirty="0" smtClean="0"/>
              <a:t>MI</a:t>
            </a:r>
            <a:r>
              <a:rPr lang="en-US" dirty="0" smtClean="0"/>
              <a:t>!</a:t>
            </a:r>
            <a:endParaRPr lang="en-US" dirty="0" smtClean="0"/>
          </a:p>
          <a:p>
            <a:pPr eaLnBrk="1" hangingPunct="1">
              <a:buFontTx/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id-ID" sz="800"/>
              <a:t> </a:t>
            </a:r>
            <a:endParaRPr lang="id-ID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985000" cy="508000"/>
          </a:xfrm>
        </p:spPr>
        <p:txBody>
          <a:bodyPr>
            <a:noAutofit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Diagram Pohon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1676400"/>
            <a:ext cx="8153400" cy="421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err="1">
                <a:latin typeface="+mn-lt"/>
                <a:cs typeface="+mn-cs"/>
              </a:rPr>
              <a:t>Digram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Pohon</a:t>
            </a:r>
            <a:r>
              <a:rPr lang="en-US" sz="2800" kern="0" dirty="0">
                <a:latin typeface="+mn-lt"/>
                <a:cs typeface="+mn-cs"/>
              </a:rPr>
              <a:t>: </a:t>
            </a:r>
            <a:r>
              <a:rPr lang="en-US" sz="2800" kern="0" dirty="0" err="1">
                <a:latin typeface="+mn-lt"/>
                <a:cs typeface="+mn-cs"/>
              </a:rPr>
              <a:t>cara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untuk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mendapatkan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>
                <a:latin typeface="+mn-lt"/>
                <a:cs typeface="+mn-cs"/>
              </a:rPr>
              <a:t>ruang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en-US" sz="2800" kern="0" dirty="0" err="1" smtClean="0">
                <a:latin typeface="+mn-lt"/>
                <a:cs typeface="+mn-cs"/>
              </a:rPr>
              <a:t>sampel</a:t>
            </a:r>
            <a:r>
              <a:rPr lang="id-ID" sz="2800" kern="0" dirty="0" smtClean="0">
                <a:latin typeface="+mn-lt"/>
                <a:cs typeface="+mn-cs"/>
              </a:rPr>
              <a:t>.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800" kern="0" dirty="0">
              <a:latin typeface="+mn-lt"/>
              <a:cs typeface="+mn-cs"/>
            </a:endParaRPr>
          </a:p>
          <a:p>
            <a:pPr marL="990600" lvl="1" indent="-533400">
              <a:spcBef>
                <a:spcPct val="20000"/>
              </a:spcBef>
              <a:defRPr/>
            </a:pPr>
            <a:r>
              <a:rPr lang="en-US" sz="2400" b="1" kern="0" dirty="0">
                <a:latin typeface="+mn-lt"/>
              </a:rPr>
              <a:t>  </a:t>
            </a:r>
            <a:r>
              <a:rPr lang="en-US" sz="2400" b="1" kern="0" dirty="0" err="1">
                <a:latin typeface="+mn-lt"/>
              </a:rPr>
              <a:t>Contoh</a:t>
            </a:r>
            <a:r>
              <a:rPr lang="en-US" sz="2400" b="1" kern="0" dirty="0">
                <a:latin typeface="+mn-lt"/>
              </a:rPr>
              <a:t>:</a:t>
            </a:r>
            <a:r>
              <a:rPr lang="sv-SE" altLang="ko-KR" sz="2400" b="1" kern="0" dirty="0">
                <a:latin typeface="+mn-lt"/>
                <a:ea typeface="굴림" pitchFamily="34" charset="-127"/>
              </a:rPr>
              <a:t>	</a:t>
            </a:r>
          </a:p>
          <a:p>
            <a:pPr marL="1371600" lvl="2" indent="-457200">
              <a:spcBef>
                <a:spcPct val="20000"/>
              </a:spcBef>
              <a:defRPr/>
            </a:pPr>
            <a:r>
              <a:rPr lang="sv-SE" altLang="ko-KR" sz="2400" kern="0" dirty="0">
                <a:latin typeface="+mn-lt"/>
                <a:ea typeface="굴림" pitchFamily="34" charset="-127"/>
              </a:rPr>
              <a:t> </a:t>
            </a:r>
            <a:r>
              <a:rPr lang="id-ID" altLang="ko-KR" sz="2400" kern="0" dirty="0" smtClean="0">
                <a:latin typeface="+mn-lt"/>
                <a:ea typeface="굴림" pitchFamily="34" charset="-127"/>
              </a:rPr>
              <a:t>      </a:t>
            </a:r>
            <a:r>
              <a:rPr lang="sv-SE" altLang="ko-KR" sz="2400" kern="0" dirty="0" smtClean="0">
                <a:latin typeface="+mn-lt"/>
                <a:ea typeface="굴림" pitchFamily="34" charset="-127"/>
              </a:rPr>
              <a:t>Andaikan </a:t>
            </a:r>
            <a:r>
              <a:rPr lang="sv-SE" altLang="ko-KR" sz="2400" kern="0" dirty="0">
                <a:latin typeface="+mn-lt"/>
                <a:ea typeface="굴림" pitchFamily="34" charset="-127"/>
              </a:rPr>
              <a:t>tiga barang dipilih secara acak </a:t>
            </a:r>
            <a:r>
              <a:rPr lang="sv-SE" altLang="ko-KR" sz="2400" kern="0" dirty="0" smtClean="0">
                <a:latin typeface="+mn-lt"/>
                <a:ea typeface="굴림" pitchFamily="34" charset="-127"/>
              </a:rPr>
              <a:t>pada proses </a:t>
            </a:r>
            <a:r>
              <a:rPr lang="sv-SE" altLang="ko-KR" sz="2400" kern="0" dirty="0">
                <a:latin typeface="+mn-lt"/>
                <a:ea typeface="굴림" pitchFamily="34" charset="-127"/>
              </a:rPr>
              <a:t>pembuatan. Setiap barang diamati dan diklasifikasi apakah cacat, D, atau tidak cacat, N. Buatlah diagram pohon ruang sampelnya</a:t>
            </a: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4339" name="Title 12"/>
          <p:cNvSpPr>
            <a:spLocks noGrp="1"/>
          </p:cNvSpPr>
          <p:nvPr>
            <p:ph type="title" idx="4294967295"/>
          </p:nvPr>
        </p:nvSpPr>
        <p:spPr>
          <a:xfrm>
            <a:off x="-76200" y="3962400"/>
            <a:ext cx="8929687" cy="508000"/>
          </a:xfrm>
        </p:spPr>
        <p:txBody>
          <a:bodyPr/>
          <a:lstStyle/>
          <a:p>
            <a:r>
              <a:rPr lang="id-ID" sz="2000" b="0" dirty="0" smtClean="0">
                <a:solidFill>
                  <a:schemeClr val="tx1"/>
                </a:solidFill>
              </a:rPr>
              <a:t>Ruang sampel = {DDD,DDN,DND,DNN,NDD,NDN,NND,NNN}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print"/>
          <a:srcRect l="28053" t="30711" r="28380" b="29601"/>
          <a:stretch>
            <a:fillRect/>
          </a:stretch>
        </p:blipFill>
        <p:spPr bwMode="auto">
          <a:xfrm>
            <a:off x="533400" y="260350"/>
            <a:ext cx="7775575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04800" y="4540984"/>
            <a:ext cx="8686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id-ID" sz="2000" dirty="0"/>
              <a:t>LATIHAN</a:t>
            </a:r>
          </a:p>
          <a:p>
            <a:pPr lvl="1"/>
            <a:r>
              <a:rPr lang="en-US" sz="2000" dirty="0" err="1"/>
              <a:t>Percobaan</a:t>
            </a:r>
            <a:r>
              <a:rPr lang="en-US" sz="2000" dirty="0"/>
              <a:t> </a:t>
            </a:r>
            <a:r>
              <a:rPr lang="en-US" sz="2000" dirty="0" err="1"/>
              <a:t>melempar</a:t>
            </a:r>
            <a:r>
              <a:rPr lang="en-US" sz="2000" dirty="0"/>
              <a:t> 1 </a:t>
            </a:r>
            <a:r>
              <a:rPr lang="en-US" sz="2000" dirty="0" err="1"/>
              <a:t>koin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1dadu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, </a:t>
            </a:r>
            <a:r>
              <a:rPr lang="en-US" sz="2000" dirty="0" err="1"/>
              <a:t>lempar</a:t>
            </a:r>
            <a:r>
              <a:rPr lang="en-US" sz="2000" dirty="0"/>
              <a:t> </a:t>
            </a:r>
            <a:r>
              <a:rPr lang="en-US" sz="2000" dirty="0" err="1"/>
              <a:t>koin</a:t>
            </a:r>
            <a:r>
              <a:rPr lang="en-US" sz="2000" dirty="0"/>
              <a:t> </a:t>
            </a:r>
            <a:r>
              <a:rPr lang="en-US" sz="2000" dirty="0" err="1"/>
              <a:t>terlebih</a:t>
            </a:r>
            <a:r>
              <a:rPr lang="en-US" sz="2000" dirty="0"/>
              <a:t> </a:t>
            </a:r>
            <a:r>
              <a:rPr lang="en-US" sz="2000" dirty="0" err="1"/>
              <a:t>dahulu</a:t>
            </a:r>
            <a:r>
              <a:rPr lang="en-US" sz="2000" dirty="0"/>
              <a:t>, </a:t>
            </a:r>
            <a:r>
              <a:rPr lang="en-US" sz="2000" dirty="0" err="1"/>
              <a:t>bilamana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keluar</a:t>
            </a:r>
            <a:r>
              <a:rPr lang="en-US" sz="2000" dirty="0"/>
              <a:t> </a:t>
            </a:r>
            <a:r>
              <a:rPr lang="en-US" sz="2000" dirty="0" err="1"/>
              <a:t>gambar</a:t>
            </a:r>
            <a:r>
              <a:rPr lang="en-US" sz="2000" dirty="0"/>
              <a:t> (G)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koin</a:t>
            </a:r>
            <a:r>
              <a:rPr lang="en-US" sz="2000" dirty="0"/>
              <a:t> </a:t>
            </a:r>
            <a:r>
              <a:rPr lang="en-US" sz="2000" dirty="0" err="1"/>
              <a:t>dilempar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, </a:t>
            </a:r>
            <a:r>
              <a:rPr lang="en-US" sz="2000" dirty="0" err="1"/>
              <a:t>bilamana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keluar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(A)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dilempar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dadu</a:t>
            </a:r>
            <a:r>
              <a:rPr lang="en-US" sz="2000" dirty="0"/>
              <a:t>. </a:t>
            </a:r>
            <a:r>
              <a:rPr lang="en-US" sz="2000" dirty="0" err="1"/>
              <a:t>Buatlah</a:t>
            </a:r>
            <a:r>
              <a:rPr lang="en-US" sz="2000" dirty="0"/>
              <a:t>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err="1"/>
              <a:t>sampelnya</a:t>
            </a:r>
            <a:r>
              <a:rPr lang="id-ID" sz="2000" dirty="0"/>
              <a:t> (gunakan diagram pohon)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Motivasi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Berapa peluang penjualan akan turun jika harga produk dinaikkan?</a:t>
            </a:r>
          </a:p>
          <a:p>
            <a:r>
              <a:rPr lang="id-ID" dirty="0" smtClean="0"/>
              <a:t>Berapa kemungkinan metode perakitan akan meningkatkan produktivitas?</a:t>
            </a:r>
          </a:p>
          <a:p>
            <a:r>
              <a:rPr lang="id-ID" dirty="0" smtClean="0"/>
              <a:t>Bagaimana peluang projek yang dikerjakan dapat selesai tepat waktu?</a:t>
            </a:r>
          </a:p>
          <a:p>
            <a:r>
              <a:rPr lang="id-ID" dirty="0" smtClean="0"/>
              <a:t>Berapa kemungkinan investasi yang ditanamkan akan mendatangkan keuntungan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      STATISTIKA INFERENSIA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6985000" cy="723900"/>
          </a:xfrm>
        </p:spPr>
        <p:txBody>
          <a:bodyPr/>
          <a:lstStyle/>
          <a:p>
            <a:pPr eaLnBrk="1" hangingPunct="1"/>
            <a:r>
              <a:rPr lang="id-ID" sz="3200" dirty="0" smtClean="0">
                <a:solidFill>
                  <a:schemeClr val="tx1"/>
                </a:solidFill>
              </a:rPr>
              <a:t>Peristiwa yang melibatkan Peluang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1" y="1401763"/>
            <a:ext cx="8586788" cy="5456237"/>
          </a:xfrm>
        </p:spPr>
        <p:txBody>
          <a:bodyPr/>
          <a:lstStyle/>
          <a:p>
            <a:pPr eaLnBrk="1" hangingPunct="1"/>
            <a:r>
              <a:rPr lang="id-ID" dirty="0" smtClean="0"/>
              <a:t>Ramalan Hujan</a:t>
            </a:r>
          </a:p>
          <a:p>
            <a:pPr eaLnBrk="1" hangingPunct="1"/>
            <a:r>
              <a:rPr lang="id-ID" dirty="0" smtClean="0"/>
              <a:t>Ibu mendapat anak laki-laki/perempuan</a:t>
            </a:r>
          </a:p>
          <a:p>
            <a:pPr eaLnBrk="1" hangingPunct="1"/>
            <a:r>
              <a:rPr lang="id-ID" dirty="0" smtClean="0"/>
              <a:t>Pengundian hadiah</a:t>
            </a:r>
          </a:p>
          <a:p>
            <a:pPr eaLnBrk="1" hangingPunct="1"/>
            <a:r>
              <a:rPr lang="id-ID" dirty="0" smtClean="0"/>
              <a:t>Pemilihan ketua, wakil dan sekretaris</a:t>
            </a:r>
          </a:p>
          <a:p>
            <a:pPr eaLnBrk="1" hangingPunct="1"/>
            <a:r>
              <a:rPr lang="id-ID" dirty="0" smtClean="0"/>
              <a:t>Pengetosan koin &amp; pelemparan dadu</a:t>
            </a:r>
          </a:p>
          <a:p>
            <a:pPr eaLnBrk="1" hangingPunct="1"/>
            <a:r>
              <a:rPr lang="id-ID" dirty="0" smtClean="0"/>
              <a:t>Penyusunan Password</a:t>
            </a:r>
          </a:p>
          <a:p>
            <a:pPr eaLnBrk="1" hangingPunct="1"/>
            <a:r>
              <a:rPr lang="id-ID" dirty="0" smtClean="0"/>
              <a:t>Kemenangan dalam pertandingan </a:t>
            </a:r>
          </a:p>
          <a:p>
            <a:pPr eaLnBrk="1" hangingPunct="1"/>
            <a:r>
              <a:rPr lang="id-ID" dirty="0" smtClean="0"/>
              <a:t>Pemilu</a:t>
            </a:r>
          </a:p>
          <a:p>
            <a:pPr eaLnBrk="1" hangingPunct="1"/>
            <a:r>
              <a:rPr lang="id-ID" dirty="0" smtClean="0"/>
              <a:t>Fluktuasi Kurs Mata Uang, Harga Saham </a:t>
            </a:r>
          </a:p>
          <a:p>
            <a:pPr eaLnBrk="1" hangingPunct="1"/>
            <a:r>
              <a:rPr lang="id-ID" dirty="0" smtClean="0"/>
              <a:t>Anuitas hidup seseorang dalam perhitungan Premi</a:t>
            </a:r>
          </a:p>
          <a:p>
            <a:pPr eaLnBrk="1" hangingPunct="1"/>
            <a:endParaRPr lang="id-ID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62800" y="2362200"/>
            <a:ext cx="1905000" cy="1716088"/>
          </a:xfr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/>
            <a:r>
              <a:rPr lang="id-ID" sz="3400" dirty="0" smtClean="0">
                <a:solidFill>
                  <a:schemeClr val="tx1"/>
                </a:solidFill>
                <a:latin typeface="Tahoma" pitchFamily="34" charset="0"/>
              </a:rPr>
              <a:t>Istilah </a:t>
            </a:r>
            <a:br>
              <a:rPr lang="id-ID" sz="3400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id-ID" sz="3400" dirty="0" smtClean="0">
                <a:solidFill>
                  <a:schemeClr val="tx1"/>
                </a:solidFill>
                <a:latin typeface="Tahoma" pitchFamily="34" charset="0"/>
              </a:rPr>
              <a:t>dalam Peluang</a:t>
            </a:r>
            <a:endParaRPr lang="uk-UA" sz="3400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228600"/>
          <a:ext cx="68580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093FFC-466E-4B72-B518-37ABC64AA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graphicEl>
                                              <a:dgm id="{77093FFC-466E-4B72-B518-37ABC64AA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graphicEl>
                                              <a:dgm id="{77093FFC-466E-4B72-B518-37ABC64AA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77093FFC-466E-4B72-B518-37ABC64AA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6D7DEB-BFD0-4B4F-B6C5-0AF658E6E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D46D7DEB-BFD0-4B4F-B6C5-0AF658E6E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D46D7DEB-BFD0-4B4F-B6C5-0AF658E6E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D46D7DEB-BFD0-4B4F-B6C5-0AF658E6E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8F78CC-3799-488D-AE03-D6A395511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9D8F78CC-3799-488D-AE03-D6A395511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9D8F78CC-3799-488D-AE03-D6A395511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9D8F78CC-3799-488D-AE03-D6A395511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5347C8-B10D-4BF9-A9B9-95FBEDD7F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D95347C8-B10D-4BF9-A9B9-95FBEDD7F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D95347C8-B10D-4BF9-A9B9-95FBEDD7F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D95347C8-B10D-4BF9-A9B9-95FBEDD7F7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63BF08-0C77-4929-A034-8A3136943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4463BF08-0C77-4929-A034-8A3136943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4463BF08-0C77-4929-A034-8A3136943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4463BF08-0C77-4929-A034-8A3136943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D5BA86-8028-424D-87D6-F3CA21B6F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EBD5BA86-8028-424D-87D6-F3CA21B6F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EBD5BA86-8028-424D-87D6-F3CA21B6F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graphicEl>
                                              <a:dgm id="{EBD5BA86-8028-424D-87D6-F3CA21B6F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687B7A-1FA0-4127-9619-C6AEE7BDC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graphicEl>
                                              <a:dgm id="{49687B7A-1FA0-4127-9619-C6AEE7BDC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graphicEl>
                                              <a:dgm id="{49687B7A-1FA0-4127-9619-C6AEE7BDC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49687B7A-1FA0-4127-9619-C6AEE7BDCA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5D64FB-4785-4E6A-B3A5-9C68AA5C5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045D64FB-4785-4E6A-B3A5-9C68AA5C5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graphicEl>
                                              <a:dgm id="{045D64FB-4785-4E6A-B3A5-9C68AA5C5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graphicEl>
                                              <a:dgm id="{045D64FB-4785-4E6A-B3A5-9C68AA5C5A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Latihan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800" dirty="0" smtClean="0">
                <a:latin typeface="Verdana" pitchFamily="34" charset="0"/>
                <a:ea typeface="Gulim" pitchFamily="34" charset="-127"/>
              </a:rPr>
              <a:t>Pelemparan sebuah dadu, peluang muncul mata dadu 5. Tentukan Percobaan, Ruang Sampel, Kejadian dan Titik Sampel. </a:t>
            </a:r>
          </a:p>
          <a:p>
            <a:pPr>
              <a:lnSpc>
                <a:spcPct val="80000"/>
              </a:lnSpc>
              <a:buNone/>
            </a:pPr>
            <a:endParaRPr lang="id-ID" sz="2800" dirty="0" smtClean="0">
              <a:latin typeface="Verdana" pitchFamily="34" charset="0"/>
              <a:ea typeface="Gulim" pitchFamily="34" charset="-127"/>
            </a:endParaRPr>
          </a:p>
          <a:p>
            <a:pPr>
              <a:lnSpc>
                <a:spcPct val="80000"/>
              </a:lnSpc>
              <a:buNone/>
            </a:pPr>
            <a:endParaRPr lang="id-ID" sz="2800" dirty="0" smtClean="0">
              <a:latin typeface="Verdana" pitchFamily="34" charset="0"/>
              <a:ea typeface="Gulim" pitchFamily="34" charset="-127"/>
            </a:endParaRPr>
          </a:p>
          <a:p>
            <a:pPr>
              <a:lnSpc>
                <a:spcPct val="80000"/>
              </a:lnSpc>
            </a:pPr>
            <a:r>
              <a:rPr lang="id-ID" sz="2800" dirty="0" smtClean="0">
                <a:latin typeface="Verdana" pitchFamily="34" charset="0"/>
                <a:ea typeface="Gulim" pitchFamily="34" charset="-127"/>
              </a:rPr>
              <a:t>Pelemparan 2 koin (G= Gambar dan A=Angka). B=kejadian munculnya minimal 1 Gambar (G). Tentukan S,B, N(S), N(B).  </a:t>
            </a:r>
            <a:endParaRPr lang="uk-UA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609600"/>
          <a:ext cx="8382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DE97F5-595F-4625-A134-2D2BAFB6C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72DE97F5-595F-4625-A134-2D2BAFB6C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72DE97F5-595F-4625-A134-2D2BAFB6C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72DE97F5-595F-4625-A134-2D2BAFB6C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72DE97F5-595F-4625-A134-2D2BAFB6C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52104E-BE5F-4D76-BF30-E11415320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552104E-BE5F-4D76-BF30-E11415320E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7F595E-4126-4C20-A9C9-9291F690C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1F7F595E-4126-4C20-A9C9-9291F690C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1F7F595E-4126-4C20-A9C9-9291F690C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1F7F595E-4126-4C20-A9C9-9291F690C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1F7F595E-4126-4C20-A9C9-9291F690C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88E672-44A6-4EB5-9498-9373A0184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8D88E672-44A6-4EB5-9498-9373A0184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D58AC-E17B-4128-B524-F38FC6F3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D29D58AC-E17B-4128-B524-F38FC6F3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D29D58AC-E17B-4128-B524-F38FC6F3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D29D58AC-E17B-4128-B524-F38FC6F3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D29D58AC-E17B-4128-B524-F38FC6F34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359DFB-2A45-4028-95B1-B783F3BA33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2F359DFB-2A45-4028-95B1-B783F3BA33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346148-B8F5-4EE2-AF7B-D13BDA91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31346148-B8F5-4EE2-AF7B-D13BDA91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31346148-B8F5-4EE2-AF7B-D13BDA91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31346148-B8F5-4EE2-AF7B-D13BDA91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31346148-B8F5-4EE2-AF7B-D13BDA917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C5A563-B800-4E71-B752-F745C7A72F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E3C5A563-B800-4E71-B752-F745C7A72F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2A604E-9043-4491-AB56-D7E31124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0A2A604E-9043-4491-AB56-D7E31124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0A2A604E-9043-4491-AB56-D7E31124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0A2A604E-9043-4491-AB56-D7E31124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0A2A604E-9043-4491-AB56-D7E3112497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534400" cy="4572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Kaidah</a:t>
            </a:r>
            <a:r>
              <a:rPr lang="en-US" sz="4000" dirty="0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a typeface="Times New Roman" pitchFamily="18" charset="0"/>
                <a:cs typeface="Arial" pitchFamily="34" charset="0"/>
              </a:rPr>
              <a:t>Penggandaan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28600" y="1759327"/>
            <a:ext cx="8686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None/>
              <a:tabLst>
                <a:tab pos="914400" algn="l"/>
              </a:tabLst>
              <a:defRPr/>
            </a:pPr>
            <a:r>
              <a:rPr lang="en-US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Jika</a:t>
            </a:r>
            <a:r>
              <a:rPr lang="en-US" sz="3200" dirty="0" smtClean="0">
                <a:latin typeface="+mn-lt"/>
                <a:ea typeface="Times New Roman" pitchFamily="18" charset="0"/>
                <a:cs typeface="Arial" pitchFamily="34" charset="0"/>
              </a:rPr>
              <a:t> :</a:t>
            </a:r>
            <a:r>
              <a:rPr lang="id-ID" sz="32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operasi</a:t>
            </a:r>
            <a:r>
              <a:rPr lang="en-US" sz="32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ke-1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dilakukan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dalam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n</a:t>
            </a:r>
            <a:r>
              <a:rPr lang="en-US" sz="3200" baseline="-30000" dirty="0">
                <a:latin typeface="+mn-lt"/>
                <a:ea typeface="Times New Roman" pitchFamily="18" charset="0"/>
                <a:cs typeface="Arial" pitchFamily="34" charset="0"/>
              </a:rPr>
              <a:t>1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cara</a:t>
            </a:r>
            <a:endParaRPr lang="id-ID" sz="3200" dirty="0">
              <a:latin typeface="+mn-lt"/>
              <a:cs typeface="Arial" pitchFamily="34" charset="0"/>
            </a:endParaRPr>
          </a:p>
          <a:p>
            <a:pPr eaLnBrk="0" hangingPunct="0">
              <a:buNone/>
              <a:tabLst>
                <a:tab pos="914400" algn="l"/>
              </a:tabLst>
              <a:defRPr/>
            </a:pP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lang="id-ID" sz="3200" dirty="0" smtClean="0">
                <a:latin typeface="+mn-lt"/>
                <a:ea typeface="Times New Roman" pitchFamily="18" charset="0"/>
                <a:cs typeface="Arial" pitchFamily="34" charset="0"/>
              </a:rPr>
              <a:t>        </a:t>
            </a:r>
            <a:r>
              <a:rPr lang="en-US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operasi</a:t>
            </a:r>
            <a:r>
              <a:rPr lang="en-US" sz="32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ke-2</a:t>
            </a:r>
            <a:r>
              <a:rPr lang="id-ID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dilakukan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dalam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n</a:t>
            </a:r>
            <a:r>
              <a:rPr lang="en-US" sz="3200" baseline="-30000" dirty="0">
                <a:latin typeface="+mn-lt"/>
                <a:ea typeface="Times New Roman" pitchFamily="18" charset="0"/>
                <a:cs typeface="Arial" pitchFamily="34" charset="0"/>
              </a:rPr>
              <a:t>2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cara</a:t>
            </a:r>
            <a:endParaRPr lang="id-ID" sz="3200" dirty="0">
              <a:latin typeface="+mn-lt"/>
              <a:cs typeface="Arial" pitchFamily="34" charset="0"/>
            </a:endParaRPr>
          </a:p>
          <a:p>
            <a:pPr eaLnBrk="0" hangingPunct="0">
              <a:buNone/>
              <a:tabLst>
                <a:tab pos="914400" algn="l"/>
              </a:tabLst>
              <a:defRPr/>
            </a:pP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lang="id-ID" sz="3200" dirty="0" smtClean="0">
                <a:latin typeface="+mn-lt"/>
                <a:ea typeface="Times New Roman" pitchFamily="18" charset="0"/>
                <a:cs typeface="Arial" pitchFamily="34" charset="0"/>
              </a:rPr>
              <a:t>                                       </a:t>
            </a:r>
            <a:r>
              <a:rPr lang="en-US" sz="3200" dirty="0" smtClean="0">
                <a:latin typeface="+mn-lt"/>
                <a:ea typeface="Times New Roman" pitchFamily="18" charset="0"/>
                <a:cs typeface="Arial" pitchFamily="34" charset="0"/>
              </a:rPr>
              <a:t>….</a:t>
            </a:r>
            <a:endParaRPr lang="id-ID" sz="3200" dirty="0">
              <a:latin typeface="+mn-lt"/>
              <a:cs typeface="Arial" pitchFamily="34" charset="0"/>
            </a:endParaRPr>
          </a:p>
          <a:p>
            <a:pPr eaLnBrk="0" hangingPunct="0">
              <a:buNone/>
              <a:tabLst>
                <a:tab pos="914400" algn="l"/>
              </a:tabLst>
              <a:defRPr/>
            </a:pP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	</a:t>
            </a:r>
            <a:r>
              <a:rPr lang="id-ID" sz="3200" dirty="0" smtClean="0">
                <a:latin typeface="+mn-lt"/>
                <a:ea typeface="Times New Roman" pitchFamily="18" charset="0"/>
                <a:cs typeface="Arial" pitchFamily="34" charset="0"/>
              </a:rPr>
              <a:t>        </a:t>
            </a:r>
            <a:r>
              <a:rPr lang="en-US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operasi</a:t>
            </a:r>
            <a:r>
              <a:rPr lang="en-US" sz="32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ke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-k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dilakukan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dalam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n</a:t>
            </a:r>
            <a:r>
              <a:rPr lang="en-US" sz="3200" baseline="-30000" dirty="0" err="1">
                <a:latin typeface="+mn-lt"/>
                <a:ea typeface="Times New Roman" pitchFamily="18" charset="0"/>
                <a:cs typeface="Arial" pitchFamily="34" charset="0"/>
              </a:rPr>
              <a:t>k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cara</a:t>
            </a:r>
            <a:endParaRPr lang="id-ID" sz="3200" dirty="0">
              <a:latin typeface="+mn-lt"/>
              <a:cs typeface="Arial" pitchFamily="34" charset="0"/>
            </a:endParaRPr>
          </a:p>
          <a:p>
            <a:pPr eaLnBrk="0" hangingPunct="0">
              <a:buNone/>
              <a:tabLst>
                <a:tab pos="914400" algn="l"/>
              </a:tabLst>
              <a:defRPr/>
            </a:pP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maka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k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operasi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dalam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urutan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tersebut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dapat</a:t>
            </a:r>
            <a:r>
              <a:rPr lang="id-ID" sz="32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+mn-lt"/>
                <a:ea typeface="Times New Roman" pitchFamily="18" charset="0"/>
                <a:cs typeface="Arial" pitchFamily="34" charset="0"/>
              </a:rPr>
              <a:t>dilakukan</a:t>
            </a:r>
            <a:r>
              <a:rPr lang="en-US" sz="3200" dirty="0" smtClean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dalam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id-ID" sz="3200" dirty="0">
                <a:latin typeface="+mn-lt"/>
                <a:ea typeface="Times New Roman" pitchFamily="18" charset="0"/>
                <a:cs typeface="Arial" pitchFamily="34" charset="0"/>
              </a:rPr>
              <a:t>:    </a:t>
            </a:r>
            <a:endParaRPr lang="id-ID" sz="320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eaLnBrk="0" hangingPunct="0">
              <a:buNone/>
              <a:tabLst>
                <a:tab pos="914400" algn="l"/>
              </a:tabLst>
              <a:defRPr/>
            </a:pPr>
            <a:r>
              <a:rPr lang="id-ID" sz="3200" b="1" dirty="0" smtClean="0">
                <a:ea typeface="Times New Roman" pitchFamily="18" charset="0"/>
                <a:cs typeface="Arial" pitchFamily="34" charset="0"/>
              </a:rPr>
              <a:t>                      </a:t>
            </a:r>
            <a:r>
              <a:rPr lang="en-US" sz="3200" b="1" dirty="0" smtClean="0">
                <a:latin typeface="+mn-lt"/>
                <a:ea typeface="Times New Roman" pitchFamily="18" charset="0"/>
                <a:cs typeface="Arial" pitchFamily="34" charset="0"/>
              </a:rPr>
              <a:t>n</a:t>
            </a:r>
            <a:r>
              <a:rPr lang="en-US" sz="3200" b="1" baseline="-30000" dirty="0" smtClean="0">
                <a:latin typeface="+mn-lt"/>
                <a:ea typeface="Times New Roman" pitchFamily="18" charset="0"/>
                <a:cs typeface="Arial" pitchFamily="34" charset="0"/>
              </a:rPr>
              <a:t>1 </a:t>
            </a:r>
            <a:r>
              <a:rPr lang="en-US" sz="3200" b="1" dirty="0">
                <a:latin typeface="+mn-lt"/>
                <a:ea typeface="Times New Roman" pitchFamily="18" charset="0"/>
                <a:cs typeface="Arial" pitchFamily="34" charset="0"/>
              </a:rPr>
              <a:t>x n</a:t>
            </a:r>
            <a:r>
              <a:rPr lang="en-US" sz="3200" b="1" baseline="-30000" dirty="0">
                <a:latin typeface="+mn-lt"/>
                <a:ea typeface="Times New Roman" pitchFamily="18" charset="0"/>
                <a:cs typeface="Arial" pitchFamily="34" charset="0"/>
              </a:rPr>
              <a:t>2</a:t>
            </a:r>
            <a:r>
              <a:rPr lang="en-US" sz="3200" b="1" dirty="0">
                <a:latin typeface="+mn-lt"/>
                <a:ea typeface="Times New Roman" pitchFamily="18" charset="0"/>
                <a:cs typeface="Arial" pitchFamily="34" charset="0"/>
              </a:rPr>
              <a:t> x … x </a:t>
            </a:r>
            <a:r>
              <a:rPr lang="en-US" sz="3200" b="1" dirty="0" err="1">
                <a:latin typeface="+mn-lt"/>
                <a:ea typeface="Times New Roman" pitchFamily="18" charset="0"/>
                <a:cs typeface="Arial" pitchFamily="34" charset="0"/>
              </a:rPr>
              <a:t>n</a:t>
            </a:r>
            <a:r>
              <a:rPr lang="en-US" sz="3200" b="1" baseline="-30000" dirty="0" err="1">
                <a:latin typeface="+mn-lt"/>
                <a:ea typeface="Times New Roman" pitchFamily="18" charset="0"/>
                <a:cs typeface="Arial" pitchFamily="34" charset="0"/>
              </a:rPr>
              <a:t>k</a:t>
            </a:r>
            <a:r>
              <a:rPr lang="en-US" sz="3200" b="1" baseline="-30000" dirty="0">
                <a:latin typeface="+mn-lt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3200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+mn-lt"/>
                <a:ea typeface="Times New Roman" pitchFamily="18" charset="0"/>
                <a:cs typeface="Arial" pitchFamily="34" charset="0"/>
              </a:rPr>
              <a:t>cara</a:t>
            </a:r>
            <a:r>
              <a:rPr lang="id-ID" sz="3200" dirty="0">
                <a:latin typeface="+mn-lt"/>
                <a:cs typeface="Arial" pitchFamily="34" charset="0"/>
              </a:rPr>
              <a:t> </a:t>
            </a:r>
            <a:endParaRPr lang="id-ID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66825" y="260350"/>
            <a:ext cx="7343775" cy="649288"/>
          </a:xfrm>
        </p:spPr>
        <p:txBody>
          <a:bodyPr/>
          <a:lstStyle/>
          <a:p>
            <a:pPr eaLnBrk="1" hangingPunct="1"/>
            <a:r>
              <a:rPr lang="id-ID" sz="3200" dirty="0" smtClean="0">
                <a:solidFill>
                  <a:schemeClr val="tx1"/>
                </a:solidFill>
                <a:latin typeface="Tahoma" pitchFamily="34" charset="0"/>
              </a:rPr>
              <a:t>Kaidah Penggandaan</a:t>
            </a:r>
            <a:endParaRPr lang="uk-UA" sz="3200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6553200" cy="36036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id-ID" altLang="ko-KR" sz="3600" dirty="0" smtClean="0">
                <a:latin typeface="Verdana" pitchFamily="34" charset="0"/>
                <a:ea typeface="Gulim" pitchFamily="34" charset="-127"/>
              </a:rPr>
              <a:t>Ilustrasi </a:t>
            </a:r>
            <a:endParaRPr lang="en-US" altLang="ko-KR" sz="3600" dirty="0" smtClean="0">
              <a:latin typeface="Verdana" pitchFamily="34" charset="0"/>
              <a:ea typeface="Gulim" pitchFamily="34" charset="-127"/>
            </a:endParaRPr>
          </a:p>
          <a:p>
            <a:pPr eaLnBrk="1" hangingPunct="1">
              <a:lnSpc>
                <a:spcPct val="80000"/>
              </a:lnSpc>
            </a:pPr>
            <a:endParaRPr lang="en-US" altLang="ko-KR" sz="3600" dirty="0" smtClean="0"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752600" y="2286000"/>
            <a:ext cx="1871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dirty="0"/>
              <a:t>Baju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5434013" y="2286000"/>
            <a:ext cx="17287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200" dirty="0"/>
              <a:t>Celana</a:t>
            </a: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1905000" y="2819400"/>
            <a:ext cx="16764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2600" dirty="0"/>
              <a:t> Merah</a:t>
            </a:r>
          </a:p>
          <a:p>
            <a:pPr>
              <a:buFont typeface="Arial" charset="0"/>
              <a:buChar char="•"/>
            </a:pPr>
            <a:r>
              <a:rPr lang="id-ID" sz="2600" dirty="0"/>
              <a:t> Putih</a:t>
            </a:r>
          </a:p>
          <a:p>
            <a:pPr>
              <a:buFont typeface="Arial" charset="0"/>
              <a:buChar char="•"/>
            </a:pPr>
            <a:r>
              <a:rPr lang="id-ID" sz="2600" dirty="0"/>
              <a:t> Hitam</a:t>
            </a: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5562600" y="2819400"/>
            <a:ext cx="16764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id-ID" sz="2600" dirty="0"/>
              <a:t> Hitam</a:t>
            </a:r>
          </a:p>
          <a:p>
            <a:pPr>
              <a:buFont typeface="Arial" charset="0"/>
              <a:buChar char="•"/>
            </a:pPr>
            <a:r>
              <a:rPr lang="id-ID" sz="2600" dirty="0"/>
              <a:t> Putih</a:t>
            </a:r>
          </a:p>
        </p:txBody>
      </p:sp>
      <p:sp>
        <p:nvSpPr>
          <p:cNvPr id="9224" name="TextBox 7"/>
          <p:cNvSpPr txBox="1">
            <a:spLocks noChangeArrowheads="1"/>
          </p:cNvSpPr>
          <p:nvPr/>
        </p:nvSpPr>
        <p:spPr bwMode="auto">
          <a:xfrm>
            <a:off x="1066800" y="4876800"/>
            <a:ext cx="487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3200" dirty="0"/>
              <a:t>S={(M,H)...}</a:t>
            </a:r>
          </a:p>
          <a:p>
            <a:r>
              <a:rPr lang="id-ID" sz="3200" dirty="0"/>
              <a:t>N(S)=    </a:t>
            </a:r>
          </a:p>
        </p:txBody>
      </p:sp>
      <p:sp>
        <p:nvSpPr>
          <p:cNvPr id="9225" name="TextBox 9"/>
          <p:cNvSpPr txBox="1">
            <a:spLocks noChangeArrowheads="1"/>
          </p:cNvSpPr>
          <p:nvPr/>
        </p:nvSpPr>
        <p:spPr bwMode="auto">
          <a:xfrm>
            <a:off x="2417763" y="4038600"/>
            <a:ext cx="935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 dirty="0"/>
              <a:t>3</a:t>
            </a:r>
          </a:p>
        </p:txBody>
      </p:sp>
      <p:sp>
        <p:nvSpPr>
          <p:cNvPr id="9226" name="TextBox 10"/>
          <p:cNvSpPr txBox="1">
            <a:spLocks noChangeArrowheads="1"/>
          </p:cNvSpPr>
          <p:nvPr/>
        </p:nvSpPr>
        <p:spPr bwMode="auto">
          <a:xfrm>
            <a:off x="5943600" y="4048780"/>
            <a:ext cx="7921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 dirty="0"/>
              <a:t>2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581400" y="30480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57600" y="3048000"/>
            <a:ext cx="1981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222" idx="3"/>
          </p:cNvCxnSpPr>
          <p:nvPr/>
        </p:nvCxnSpPr>
        <p:spPr>
          <a:xfrm flipV="1">
            <a:off x="3581400" y="3048000"/>
            <a:ext cx="2133600" cy="41773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581400" y="3465732"/>
            <a:ext cx="2209800" cy="3946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657600" y="3048000"/>
            <a:ext cx="2057400" cy="9144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657600" y="3581400"/>
            <a:ext cx="2057400" cy="4572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  <p:bldP spid="9221" grpId="0"/>
      <p:bldP spid="9222" grpId="0"/>
      <p:bldP spid="9223" grpId="0"/>
      <p:bldP spid="9224" grpId="0"/>
      <p:bldP spid="9225" grpId="0"/>
      <p:bldP spid="9225" grpId="1"/>
      <p:bldP spid="9226" grpId="0"/>
      <p:bldP spid="922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Latihan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4" name="TextBox 11"/>
          <p:cNvSpPr txBox="1">
            <a:spLocks noGrp="1" noChangeArrowheads="1"/>
          </p:cNvSpPr>
          <p:nvPr>
            <p:ph sz="quarter" idx="1"/>
          </p:nvPr>
        </p:nvSpPr>
        <p:spPr bwMode="auto">
          <a:xfrm>
            <a:off x="301752" y="1527048"/>
            <a:ext cx="850392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id-ID" sz="2000" dirty="0"/>
              <a:t>Restoran memiliki 4 jenis sup, 2 jenis salad, 5 jenis steak dan 3 jenis es krim. Setiap paket menu terdiri dari masing-masing 1 sup, 1 salad, 1 steak dan 1 es krim. Banyaknya jenis paket yang bisa dibuat adalah.... </a:t>
            </a:r>
            <a:endParaRPr lang="id-ID" sz="2000" dirty="0" smtClean="0"/>
          </a:p>
          <a:p>
            <a:pPr marL="342900" indent="-342900">
              <a:buFont typeface="Arial" charset="0"/>
              <a:buAutoNum type="arabicPeriod"/>
            </a:pPr>
            <a:endParaRPr lang="id-ID" sz="2000" dirty="0"/>
          </a:p>
          <a:p>
            <a:pPr marL="342900" indent="-342900">
              <a:buFont typeface="Arial" charset="0"/>
              <a:buAutoNum type="arabicPeriod"/>
            </a:pPr>
            <a:r>
              <a:rPr lang="id-ID" sz="2000" dirty="0"/>
              <a:t>Sebuah bilangan 4 digit terdiri dari 0,2,3,5. </a:t>
            </a:r>
          </a:p>
          <a:p>
            <a:pPr marL="342900" indent="-342900"/>
            <a:r>
              <a:rPr lang="id-ID" sz="2000" dirty="0" smtClean="0"/>
              <a:t>Banyak </a:t>
            </a:r>
            <a:r>
              <a:rPr lang="id-ID" sz="2000" dirty="0"/>
              <a:t>bilangan yang dapat dibentuk jika semua angka boleh diulang </a:t>
            </a:r>
          </a:p>
          <a:p>
            <a:pPr marL="342900" indent="-342900"/>
            <a:r>
              <a:rPr lang="id-ID" sz="2000" dirty="0" smtClean="0"/>
              <a:t>Banyak </a:t>
            </a:r>
            <a:r>
              <a:rPr lang="id-ID" sz="2000" dirty="0"/>
              <a:t>bilangan yang dapat dibentuk jika angka tidak boleh diulang</a:t>
            </a:r>
          </a:p>
          <a:p>
            <a:pPr marL="342900" indent="-342900"/>
            <a:r>
              <a:rPr lang="id-ID" sz="2000" dirty="0" smtClean="0"/>
              <a:t>Banyak </a:t>
            </a:r>
            <a:r>
              <a:rPr lang="id-ID" sz="2000" dirty="0"/>
              <a:t>bilangan genap yang dapat dibentuk jika semua angka boleh diulang  </a:t>
            </a:r>
          </a:p>
          <a:p>
            <a:pPr marL="342900" indent="-342900"/>
            <a:r>
              <a:rPr lang="id-ID" sz="2000" dirty="0" smtClean="0"/>
              <a:t>Banyak </a:t>
            </a:r>
            <a:r>
              <a:rPr lang="id-ID" sz="2000" dirty="0"/>
              <a:t>bilangan genap yang dapat dibentuk jika semua angka tidak boleh diulang  </a:t>
            </a:r>
          </a:p>
          <a:p>
            <a:pPr marL="342900" indent="-342900"/>
            <a:endParaRPr lang="id-ID" sz="2000" dirty="0"/>
          </a:p>
          <a:p>
            <a:pPr marL="342900" indent="-342900"/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501</TotalTime>
  <Words>3557</Words>
  <Application>Microsoft Office PowerPoint</Application>
  <PresentationFormat>On-screen Show (4:3)</PresentationFormat>
  <Paragraphs>303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Civic</vt:lpstr>
      <vt:lpstr>Equation</vt:lpstr>
      <vt:lpstr>Peluang</vt:lpstr>
      <vt:lpstr>Motivasi</vt:lpstr>
      <vt:lpstr>Peristiwa yang melibatkan Peluang</vt:lpstr>
      <vt:lpstr>Istilah  dalam Peluang</vt:lpstr>
      <vt:lpstr>Latihan</vt:lpstr>
      <vt:lpstr>Slide 6</vt:lpstr>
      <vt:lpstr>Kaidah Penggandaan</vt:lpstr>
      <vt:lpstr>Kaidah Penggandaan</vt:lpstr>
      <vt:lpstr>Latihan</vt:lpstr>
      <vt:lpstr>Permutasi </vt:lpstr>
      <vt:lpstr>Permutasi </vt:lpstr>
      <vt:lpstr>Latihan</vt:lpstr>
      <vt:lpstr>Kombinasi</vt:lpstr>
      <vt:lpstr>Perbedaan Permutasi dan Kombinasi</vt:lpstr>
      <vt:lpstr>Kaidah penggandaan dan kombinasi</vt:lpstr>
      <vt:lpstr>Diagram Pohon</vt:lpstr>
      <vt:lpstr>Ruang sampel = {DDD,DDN,DND,DNN,NDD,NDN,NND,NNN}</vt:lpstr>
    </vt:vector>
  </TitlesOfParts>
  <Company>Brainy Betty,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 Shastry</dc:creator>
  <cp:lastModifiedBy>Edna</cp:lastModifiedBy>
  <cp:revision>10</cp:revision>
  <dcterms:created xsi:type="dcterms:W3CDTF">2006-07-05T18:19:54Z</dcterms:created>
  <dcterms:modified xsi:type="dcterms:W3CDTF">2013-04-05T23:01:47Z</dcterms:modified>
</cp:coreProperties>
</file>