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>
              <a:gd name="T0" fmla="*/ 243 w 989"/>
              <a:gd name="T1" fmla="*/ 0 h 602"/>
              <a:gd name="T2" fmla="*/ 988 w 989"/>
              <a:gd name="T3" fmla="*/ 346 h 602"/>
              <a:gd name="T4" fmla="*/ 953 w 989"/>
              <a:gd name="T5" fmla="*/ 600 h 602"/>
              <a:gd name="T6" fmla="*/ 0 w 989"/>
              <a:gd name="T7" fmla="*/ 601 h 602"/>
              <a:gd name="T8" fmla="*/ 243 w 989"/>
              <a:gd name="T9" fmla="*/ 0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>
              <a:gd name="T0" fmla="*/ 0 w 988"/>
              <a:gd name="T1" fmla="*/ 428 h 429"/>
              <a:gd name="T2" fmla="*/ 427 w 988"/>
              <a:gd name="T3" fmla="*/ 0 h 429"/>
              <a:gd name="T4" fmla="*/ 987 w 988"/>
              <a:gd name="T5" fmla="*/ 219 h 429"/>
              <a:gd name="T6" fmla="*/ 987 w 988"/>
              <a:gd name="T7" fmla="*/ 428 h 429"/>
              <a:gd name="T8" fmla="*/ 0 w 988"/>
              <a:gd name="T9" fmla="*/ 428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>
              <a:gd name="T0" fmla="*/ 0 w 1393"/>
              <a:gd name="T1" fmla="*/ 0 h 4320"/>
              <a:gd name="T2" fmla="*/ 1392 w 1393"/>
              <a:gd name="T3" fmla="*/ 240 h 4320"/>
              <a:gd name="T4" fmla="*/ 288 w 1393"/>
              <a:gd name="T5" fmla="*/ 4319 h 4320"/>
              <a:gd name="T6" fmla="*/ 0 w 1393"/>
              <a:gd name="T7" fmla="*/ 4319 h 4320"/>
              <a:gd name="T8" fmla="*/ 0 w 1393"/>
              <a:gd name="T9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>
              <a:gd name="T0" fmla="*/ 0 w 959"/>
              <a:gd name="T1" fmla="*/ 0 h 4330"/>
              <a:gd name="T2" fmla="*/ 958 w 959"/>
              <a:gd name="T3" fmla="*/ 346 h 4330"/>
              <a:gd name="T4" fmla="*/ 286 w 959"/>
              <a:gd name="T5" fmla="*/ 4329 h 4330"/>
              <a:gd name="T6" fmla="*/ 0 w 959"/>
              <a:gd name="T7" fmla="*/ 4329 h 4330"/>
              <a:gd name="T8" fmla="*/ 0 w 959"/>
              <a:gd name="T9" fmla="*/ 0 h 4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42B9DE-E107-413C-880C-1E9003F9D2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89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B63A-9E45-4145-975D-0C497F25E2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1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0B3C2-7B88-4CC6-A7D2-AC11E3D606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84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A915FD04-ED6A-468A-A2E1-D831BD47D8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56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17725" y="0"/>
            <a:ext cx="6867525" cy="6078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F7A8DB5C-4868-436F-AE26-90B9CA89A6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0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27D67-909A-4F3A-89F5-C2A2266B1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7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3B523-C67E-470F-8A50-D4BB50FBB1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61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5C603-EE5D-4296-BB26-79A5948998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1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4BA65-9DC0-462D-98C5-F1687E5FDF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3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25F82-2BC2-4926-B50B-6CC450247D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EEE0C-65B0-4F75-B2B8-DB1F7430EC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9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84606-B211-4E5D-B9D8-EC32A06AD4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9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44F56-6411-4258-A089-48D737EC09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1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>
              <a:gd name="T0" fmla="*/ 243 w 989"/>
              <a:gd name="T1" fmla="*/ 0 h 602"/>
              <a:gd name="T2" fmla="*/ 988 w 989"/>
              <a:gd name="T3" fmla="*/ 346 h 602"/>
              <a:gd name="T4" fmla="*/ 953 w 989"/>
              <a:gd name="T5" fmla="*/ 600 h 602"/>
              <a:gd name="T6" fmla="*/ 0 w 989"/>
              <a:gd name="T7" fmla="*/ 601 h 602"/>
              <a:gd name="T8" fmla="*/ 243 w 989"/>
              <a:gd name="T9" fmla="*/ 0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>
              <a:gd name="T0" fmla="*/ 0 w 988"/>
              <a:gd name="T1" fmla="*/ 428 h 429"/>
              <a:gd name="T2" fmla="*/ 427 w 988"/>
              <a:gd name="T3" fmla="*/ 0 h 429"/>
              <a:gd name="T4" fmla="*/ 987 w 988"/>
              <a:gd name="T5" fmla="*/ 219 h 429"/>
              <a:gd name="T6" fmla="*/ 987 w 988"/>
              <a:gd name="T7" fmla="*/ 428 h 429"/>
              <a:gd name="T8" fmla="*/ 0 w 988"/>
              <a:gd name="T9" fmla="*/ 428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>
              <a:gd name="T0" fmla="*/ 0 w 1393"/>
              <a:gd name="T1" fmla="*/ 0 h 4320"/>
              <a:gd name="T2" fmla="*/ 1392 w 1393"/>
              <a:gd name="T3" fmla="*/ 240 h 4320"/>
              <a:gd name="T4" fmla="*/ 288 w 1393"/>
              <a:gd name="T5" fmla="*/ 4319 h 4320"/>
              <a:gd name="T6" fmla="*/ 0 w 1393"/>
              <a:gd name="T7" fmla="*/ 4319 h 4320"/>
              <a:gd name="T8" fmla="*/ 0 w 1393"/>
              <a:gd name="T9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>
              <a:gd name="T0" fmla="*/ 0 w 959"/>
              <a:gd name="T1" fmla="*/ 0 h 4330"/>
              <a:gd name="T2" fmla="*/ 958 w 959"/>
              <a:gd name="T3" fmla="*/ 346 h 4330"/>
              <a:gd name="T4" fmla="*/ 286 w 959"/>
              <a:gd name="T5" fmla="*/ 4329 h 4330"/>
              <a:gd name="T6" fmla="*/ 0 w 959"/>
              <a:gd name="T7" fmla="*/ 4329 h 4330"/>
              <a:gd name="T8" fmla="*/ 0 w 959"/>
              <a:gd name="T9" fmla="*/ 0 h 4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3D3022-318A-47DE-8235-2D149A1C37A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6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, </a:t>
            </a:r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3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marL="174625" indent="-174625" algn="just">
              <a:lnSpc>
                <a:spcPct val="150000"/>
              </a:lnSpc>
              <a:buFontTx/>
              <a:buChar char="-"/>
            </a:pPr>
            <a:r>
              <a:rPr lang="en-US" sz="4000" b="1" dirty="0" err="1" smtClean="0"/>
              <a:t>Menggunakan</a:t>
            </a:r>
            <a:r>
              <a:rPr lang="en-US" sz="4000" b="1" dirty="0" smtClean="0"/>
              <a:t> model </a:t>
            </a:r>
            <a:r>
              <a:rPr lang="en-US" sz="4000" b="1" dirty="0" err="1" smtClean="0"/>
              <a:t>rantai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nilai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bisnis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berarti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mendorong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perusahaan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untuk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menentukan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tolok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ukur</a:t>
            </a:r>
            <a:r>
              <a:rPr lang="en-US" sz="4000" b="1" dirty="0" smtClean="0"/>
              <a:t> (</a:t>
            </a:r>
            <a:r>
              <a:rPr lang="en-US" sz="4000" b="1" i="1" dirty="0" smtClean="0"/>
              <a:t>benchmarking</a:t>
            </a:r>
            <a:r>
              <a:rPr lang="en-US" sz="4000" b="1" dirty="0" smtClean="0"/>
              <a:t>) proses </a:t>
            </a:r>
            <a:r>
              <a:rPr lang="en-US" sz="4000" b="1" dirty="0" err="1" smtClean="0"/>
              <a:t>bisnis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perusahaan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tersebut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pesaingnya</a:t>
            </a:r>
            <a:r>
              <a:rPr lang="en-US" sz="4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03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Font typeface="Arial" charset="0"/>
              <a:buNone/>
            </a:pPr>
            <a:endParaRPr lang="id-ID" sz="1400" dirty="0" smtClean="0">
              <a:solidFill>
                <a:schemeClr val="tx2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066800" y="1054100"/>
            <a:ext cx="7391400" cy="358140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838701" y="2855912"/>
            <a:ext cx="35814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1587500"/>
            <a:ext cx="556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2120900"/>
            <a:ext cx="556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2654300"/>
            <a:ext cx="556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6800" y="3187700"/>
            <a:ext cx="556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1" name="TextBox 11"/>
          <p:cNvSpPr txBox="1">
            <a:spLocks noChangeArrowheads="1"/>
          </p:cNvSpPr>
          <p:nvPr/>
        </p:nvSpPr>
        <p:spPr bwMode="auto">
          <a:xfrm>
            <a:off x="1524000" y="1054100"/>
            <a:ext cx="312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 err="1"/>
              <a:t>Administrasi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manajemen</a:t>
            </a:r>
            <a:endParaRPr lang="en-US" sz="1200" b="1" dirty="0"/>
          </a:p>
          <a:p>
            <a:pPr eaLnBrk="1" hangingPunct="1"/>
            <a:r>
              <a:rPr lang="en-US" sz="1200" b="1" dirty="0" err="1"/>
              <a:t>Sistem</a:t>
            </a:r>
            <a:r>
              <a:rPr lang="en-US" sz="1200" b="1" dirty="0"/>
              <a:t> </a:t>
            </a:r>
            <a:r>
              <a:rPr lang="en-US" sz="1200" b="1" dirty="0" err="1"/>
              <a:t>penjadwaln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pesan</a:t>
            </a:r>
            <a:r>
              <a:rPr lang="en-US" sz="1200" b="1" dirty="0"/>
              <a:t> </a:t>
            </a:r>
            <a:r>
              <a:rPr lang="en-US" sz="1200" b="1" dirty="0" err="1"/>
              <a:t>elektronik</a:t>
            </a:r>
            <a:endParaRPr lang="en-US" sz="1200" b="1" dirty="0"/>
          </a:p>
        </p:txBody>
      </p:sp>
      <p:sp>
        <p:nvSpPr>
          <p:cNvPr id="38922" name="TextBox 12"/>
          <p:cNvSpPr txBox="1">
            <a:spLocks noChangeArrowheads="1"/>
          </p:cNvSpPr>
          <p:nvPr/>
        </p:nvSpPr>
        <p:spPr bwMode="auto">
          <a:xfrm>
            <a:off x="1600200" y="1587500"/>
            <a:ext cx="312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 err="1"/>
              <a:t>Sumber</a:t>
            </a:r>
            <a:r>
              <a:rPr lang="en-US" sz="1200" b="1" dirty="0"/>
              <a:t> </a:t>
            </a:r>
            <a:r>
              <a:rPr lang="en-US" sz="1200" b="1" dirty="0" err="1"/>
              <a:t>daya</a:t>
            </a:r>
            <a:r>
              <a:rPr lang="en-US" sz="1200" b="1" dirty="0"/>
              <a:t> </a:t>
            </a:r>
            <a:r>
              <a:rPr lang="en-US" sz="1200" b="1" dirty="0" err="1"/>
              <a:t>manusia</a:t>
            </a:r>
            <a:endParaRPr lang="en-US" sz="1200" b="1" dirty="0"/>
          </a:p>
          <a:p>
            <a:pPr eaLnBrk="1" hangingPunct="1"/>
            <a:r>
              <a:rPr lang="en-US" sz="1200" b="1" dirty="0" err="1"/>
              <a:t>Sistem</a:t>
            </a:r>
            <a:r>
              <a:rPr lang="en-US" sz="1200" b="1" dirty="0"/>
              <a:t> </a:t>
            </a:r>
            <a:r>
              <a:rPr lang="en-US" sz="1200" b="1" dirty="0" err="1"/>
              <a:t>perencanaan</a:t>
            </a:r>
            <a:r>
              <a:rPr lang="en-US" sz="1200" b="1" dirty="0"/>
              <a:t> </a:t>
            </a:r>
            <a:r>
              <a:rPr lang="en-US" sz="1200" b="1" dirty="0" err="1"/>
              <a:t>angkatan</a:t>
            </a:r>
            <a:r>
              <a:rPr lang="en-US" sz="1200" b="1" dirty="0"/>
              <a:t> </a:t>
            </a:r>
            <a:r>
              <a:rPr lang="en-US" sz="1200" b="1" dirty="0" err="1"/>
              <a:t>kerja</a:t>
            </a:r>
            <a:endParaRPr lang="en-US" sz="1200" b="1" dirty="0"/>
          </a:p>
        </p:txBody>
      </p:sp>
      <p:sp>
        <p:nvSpPr>
          <p:cNvPr id="38923" name="TextBox 13"/>
          <p:cNvSpPr txBox="1">
            <a:spLocks noChangeArrowheads="1"/>
          </p:cNvSpPr>
          <p:nvPr/>
        </p:nvSpPr>
        <p:spPr bwMode="auto">
          <a:xfrm>
            <a:off x="1600200" y="2197100"/>
            <a:ext cx="312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 err="1"/>
              <a:t>Teknologi</a:t>
            </a:r>
            <a:endParaRPr lang="en-US" sz="1200" b="1" dirty="0"/>
          </a:p>
          <a:p>
            <a:pPr eaLnBrk="1" hangingPunct="1"/>
            <a:r>
              <a:rPr lang="en-US" sz="1200" b="1" dirty="0" err="1"/>
              <a:t>Sistem</a:t>
            </a:r>
            <a:r>
              <a:rPr lang="en-US" sz="1200" b="1" dirty="0"/>
              <a:t> </a:t>
            </a:r>
            <a:r>
              <a:rPr lang="en-US" sz="1200" b="1" dirty="0" err="1"/>
              <a:t>berbasiskan</a:t>
            </a:r>
            <a:r>
              <a:rPr lang="en-US" sz="1200" b="1" dirty="0"/>
              <a:t> </a:t>
            </a:r>
            <a:r>
              <a:rPr lang="en-US" sz="1200" b="1" dirty="0" err="1"/>
              <a:t>komputer</a:t>
            </a:r>
            <a:endParaRPr lang="en-US" sz="1200" b="1" dirty="0"/>
          </a:p>
        </p:txBody>
      </p:sp>
      <p:sp>
        <p:nvSpPr>
          <p:cNvPr id="38924" name="TextBox 14"/>
          <p:cNvSpPr txBox="1">
            <a:spLocks noChangeArrowheads="1"/>
          </p:cNvSpPr>
          <p:nvPr/>
        </p:nvSpPr>
        <p:spPr bwMode="auto">
          <a:xfrm>
            <a:off x="1600200" y="2730500"/>
            <a:ext cx="312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 err="1"/>
              <a:t>Pengadaan</a:t>
            </a:r>
            <a:endParaRPr lang="en-US" sz="1200" b="1" dirty="0"/>
          </a:p>
          <a:p>
            <a:pPr eaLnBrk="1" hangingPunct="1"/>
            <a:r>
              <a:rPr lang="en-US" sz="1200" b="1" dirty="0" err="1"/>
              <a:t>Sistem</a:t>
            </a:r>
            <a:r>
              <a:rPr lang="en-US" sz="1200" b="1" dirty="0"/>
              <a:t> </a:t>
            </a:r>
            <a:r>
              <a:rPr lang="en-US" sz="1200" b="1" dirty="0" err="1"/>
              <a:t>pemesanan</a:t>
            </a:r>
            <a:r>
              <a:rPr lang="en-US" sz="1200" b="1" dirty="0"/>
              <a:t> </a:t>
            </a:r>
            <a:r>
              <a:rPr lang="en-US" sz="1200" b="1" dirty="0" err="1"/>
              <a:t>terkomputerisasi</a:t>
            </a:r>
            <a:endParaRPr lang="en-US" sz="1200" b="1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1485901" y="3924300"/>
            <a:ext cx="14462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621087" y="3922713"/>
            <a:ext cx="14462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62500" y="3922713"/>
            <a:ext cx="14462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554287" y="3922713"/>
            <a:ext cx="14462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9" name="TextBox 29"/>
          <p:cNvSpPr txBox="1">
            <a:spLocks noChangeArrowheads="1"/>
          </p:cNvSpPr>
          <p:nvPr/>
        </p:nvSpPr>
        <p:spPr bwMode="auto">
          <a:xfrm>
            <a:off x="1143000" y="3263900"/>
            <a:ext cx="10668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 err="1"/>
              <a:t>Logistik</a:t>
            </a:r>
            <a:r>
              <a:rPr lang="en-US" sz="1100" b="1" dirty="0"/>
              <a:t> </a:t>
            </a:r>
            <a:r>
              <a:rPr lang="en-US" sz="1100" b="1" dirty="0" err="1"/>
              <a:t>Masuk</a:t>
            </a:r>
            <a:endParaRPr lang="en-US" sz="1100" b="1" dirty="0"/>
          </a:p>
          <a:p>
            <a:pPr eaLnBrk="1" hangingPunct="1"/>
            <a:endParaRPr lang="en-US" sz="1100" b="1" dirty="0"/>
          </a:p>
          <a:p>
            <a:pPr eaLnBrk="1" hangingPunct="1"/>
            <a:endParaRPr lang="en-US" sz="1100" b="1" dirty="0"/>
          </a:p>
          <a:p>
            <a:pPr eaLnBrk="1" hangingPunct="1"/>
            <a:r>
              <a:rPr lang="en-US" sz="1000" b="1" dirty="0" err="1"/>
              <a:t>Sist</a:t>
            </a:r>
            <a:r>
              <a:rPr lang="en-US" sz="1000" b="1" dirty="0"/>
              <a:t>. </a:t>
            </a:r>
            <a:r>
              <a:rPr lang="en-US" sz="1000" b="1" dirty="0" err="1"/>
              <a:t>Penggudangan</a:t>
            </a:r>
            <a:r>
              <a:rPr lang="en-US" sz="1000" b="1" dirty="0"/>
              <a:t> </a:t>
            </a:r>
            <a:r>
              <a:rPr lang="en-US" sz="1000" b="1" dirty="0" err="1"/>
              <a:t>otomatis</a:t>
            </a:r>
            <a:endParaRPr lang="en-US" sz="1000" b="1" dirty="0"/>
          </a:p>
        </p:txBody>
      </p:sp>
      <p:sp>
        <p:nvSpPr>
          <p:cNvPr id="38930" name="TextBox 30"/>
          <p:cNvSpPr txBox="1">
            <a:spLocks noChangeArrowheads="1"/>
          </p:cNvSpPr>
          <p:nvPr/>
        </p:nvSpPr>
        <p:spPr bwMode="auto">
          <a:xfrm>
            <a:off x="2209800" y="3263900"/>
            <a:ext cx="10668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/>
              <a:t>Operasi</a:t>
            </a:r>
          </a:p>
          <a:p>
            <a:pPr eaLnBrk="1" hangingPunct="1"/>
            <a:endParaRPr lang="en-US" sz="1100" b="1"/>
          </a:p>
          <a:p>
            <a:pPr eaLnBrk="1" hangingPunct="1"/>
            <a:endParaRPr lang="en-US" sz="1100" b="1"/>
          </a:p>
          <a:p>
            <a:pPr eaLnBrk="1" hangingPunct="1"/>
            <a:endParaRPr lang="en-US" sz="1100" b="1"/>
          </a:p>
          <a:p>
            <a:pPr eaLnBrk="1" hangingPunct="1"/>
            <a:r>
              <a:rPr lang="en-US" sz="1000" b="1"/>
              <a:t>Sist. Penggudangan otomatis</a:t>
            </a:r>
          </a:p>
        </p:txBody>
      </p:sp>
      <p:sp>
        <p:nvSpPr>
          <p:cNvPr id="38931" name="TextBox 31"/>
          <p:cNvSpPr txBox="1">
            <a:spLocks noChangeArrowheads="1"/>
          </p:cNvSpPr>
          <p:nvPr/>
        </p:nvSpPr>
        <p:spPr bwMode="auto">
          <a:xfrm>
            <a:off x="3276600" y="3263900"/>
            <a:ext cx="1066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 err="1"/>
              <a:t>Penjualan</a:t>
            </a:r>
            <a:r>
              <a:rPr lang="en-US" sz="1100" b="1" dirty="0"/>
              <a:t> </a:t>
            </a:r>
            <a:r>
              <a:rPr lang="en-US" sz="1100" b="1" dirty="0" err="1"/>
              <a:t>dan</a:t>
            </a:r>
            <a:r>
              <a:rPr lang="en-US" sz="1100" b="1" dirty="0"/>
              <a:t> </a:t>
            </a:r>
            <a:r>
              <a:rPr lang="en-US" sz="1100" b="1" dirty="0" err="1"/>
              <a:t>Pemasaran</a:t>
            </a:r>
            <a:endParaRPr lang="en-US" sz="1100" b="1" dirty="0"/>
          </a:p>
          <a:p>
            <a:pPr eaLnBrk="1" hangingPunct="1"/>
            <a:endParaRPr lang="en-US" sz="1100" b="1" dirty="0"/>
          </a:p>
          <a:p>
            <a:pPr eaLnBrk="1" hangingPunct="1"/>
            <a:r>
              <a:rPr lang="en-US" sz="1000" b="1" dirty="0" err="1"/>
              <a:t>Sist</a:t>
            </a:r>
            <a:r>
              <a:rPr lang="en-US" sz="1000" b="1" dirty="0"/>
              <a:t>. </a:t>
            </a:r>
            <a:r>
              <a:rPr lang="en-US" sz="1000" b="1" dirty="0" err="1"/>
              <a:t>Pemesanan</a:t>
            </a:r>
            <a:r>
              <a:rPr lang="en-US" sz="1000" b="1" dirty="0"/>
              <a:t> </a:t>
            </a:r>
            <a:r>
              <a:rPr lang="en-US" sz="1000" b="1" dirty="0" err="1"/>
              <a:t>terkomputerisasi</a:t>
            </a:r>
            <a:endParaRPr lang="en-US" sz="1000" b="1" dirty="0"/>
          </a:p>
        </p:txBody>
      </p:sp>
      <p:sp>
        <p:nvSpPr>
          <p:cNvPr id="38932" name="TextBox 33"/>
          <p:cNvSpPr txBox="1">
            <a:spLocks noChangeArrowheads="1"/>
          </p:cNvSpPr>
          <p:nvPr/>
        </p:nvSpPr>
        <p:spPr bwMode="auto">
          <a:xfrm>
            <a:off x="4419600" y="3263900"/>
            <a:ext cx="10668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 err="1"/>
              <a:t>Layanan</a:t>
            </a:r>
            <a:endParaRPr lang="en-US" sz="1100" b="1" dirty="0"/>
          </a:p>
          <a:p>
            <a:pPr eaLnBrk="1" hangingPunct="1"/>
            <a:endParaRPr lang="en-US" sz="1100" b="1" dirty="0"/>
          </a:p>
          <a:p>
            <a:pPr eaLnBrk="1" hangingPunct="1"/>
            <a:endParaRPr lang="en-US" sz="1100" b="1" dirty="0"/>
          </a:p>
          <a:p>
            <a:pPr eaLnBrk="1" hangingPunct="1"/>
            <a:endParaRPr lang="en-US" sz="1100" b="1" dirty="0"/>
          </a:p>
          <a:p>
            <a:pPr eaLnBrk="1" hangingPunct="1"/>
            <a:r>
              <a:rPr lang="en-US" sz="1000" b="1" dirty="0" err="1"/>
              <a:t>Sist</a:t>
            </a:r>
            <a:r>
              <a:rPr lang="en-US" sz="1000" b="1" dirty="0"/>
              <a:t>. </a:t>
            </a:r>
            <a:r>
              <a:rPr lang="en-US" sz="1000" b="1" dirty="0" err="1"/>
              <a:t>Pemeliharaan</a:t>
            </a:r>
            <a:r>
              <a:rPr lang="en-US" sz="1000" b="1" dirty="0"/>
              <a:t> </a:t>
            </a:r>
            <a:r>
              <a:rPr lang="en-US" sz="1000" b="1" dirty="0" err="1"/>
              <a:t>peralatan</a:t>
            </a:r>
            <a:endParaRPr lang="en-US" sz="1000" b="1" dirty="0"/>
          </a:p>
        </p:txBody>
      </p:sp>
      <p:sp>
        <p:nvSpPr>
          <p:cNvPr id="38933" name="TextBox 34"/>
          <p:cNvSpPr txBox="1">
            <a:spLocks noChangeArrowheads="1"/>
          </p:cNvSpPr>
          <p:nvPr/>
        </p:nvSpPr>
        <p:spPr bwMode="auto">
          <a:xfrm>
            <a:off x="5486400" y="3263900"/>
            <a:ext cx="10668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 err="1"/>
              <a:t>Logistik</a:t>
            </a:r>
            <a:r>
              <a:rPr lang="en-US" sz="1100" b="1" dirty="0"/>
              <a:t> </a:t>
            </a:r>
            <a:r>
              <a:rPr lang="en-US" sz="1100" b="1" dirty="0" err="1"/>
              <a:t>keluar</a:t>
            </a:r>
            <a:endParaRPr lang="en-US" sz="1100" b="1" dirty="0"/>
          </a:p>
          <a:p>
            <a:pPr eaLnBrk="1" hangingPunct="1"/>
            <a:endParaRPr lang="en-US" sz="1100" b="1" dirty="0"/>
          </a:p>
          <a:p>
            <a:pPr eaLnBrk="1" hangingPunct="1"/>
            <a:r>
              <a:rPr lang="en-US" sz="1000" b="1" dirty="0" err="1"/>
              <a:t>Sist</a:t>
            </a:r>
            <a:r>
              <a:rPr lang="en-US" sz="1000" b="1" dirty="0"/>
              <a:t>. </a:t>
            </a:r>
            <a:r>
              <a:rPr lang="en-US" sz="1000" b="1" dirty="0" err="1"/>
              <a:t>Penjadwalan</a:t>
            </a:r>
            <a:r>
              <a:rPr lang="en-US" sz="1000" b="1" dirty="0"/>
              <a:t> </a:t>
            </a:r>
            <a:r>
              <a:rPr lang="en-US" sz="1000" b="1" dirty="0" err="1"/>
              <a:t>pengiriman</a:t>
            </a:r>
            <a:r>
              <a:rPr lang="en-US" sz="1000" b="1" dirty="0"/>
              <a:t> </a:t>
            </a:r>
            <a:r>
              <a:rPr lang="en-US" sz="1000" b="1" dirty="0" err="1"/>
              <a:t>otomatis</a:t>
            </a:r>
            <a:endParaRPr lang="en-US" sz="1000" b="1" dirty="0"/>
          </a:p>
        </p:txBody>
      </p:sp>
      <p:sp>
        <p:nvSpPr>
          <p:cNvPr id="38934" name="TextBox 35"/>
          <p:cNvSpPr txBox="1">
            <a:spLocks noChangeArrowheads="1"/>
          </p:cNvSpPr>
          <p:nvPr/>
        </p:nvSpPr>
        <p:spPr bwMode="auto">
          <a:xfrm>
            <a:off x="6705600" y="2286000"/>
            <a:ext cx="10668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1200" b="1"/>
              <a:t>Rantai </a:t>
            </a:r>
          </a:p>
          <a:p>
            <a:pPr eaLnBrk="1" hangingPunct="1">
              <a:lnSpc>
                <a:spcPct val="150000"/>
              </a:lnSpc>
            </a:pPr>
            <a:r>
              <a:rPr lang="en-US" sz="1200" b="1"/>
              <a:t>nilai perusahaan</a:t>
            </a:r>
          </a:p>
        </p:txBody>
      </p:sp>
      <p:sp>
        <p:nvSpPr>
          <p:cNvPr id="38935" name="TextBox 36"/>
          <p:cNvSpPr txBox="1">
            <a:spLocks noChangeArrowheads="1"/>
          </p:cNvSpPr>
          <p:nvPr/>
        </p:nvSpPr>
        <p:spPr bwMode="auto">
          <a:xfrm rot="-5400000">
            <a:off x="276225" y="1781175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err="1"/>
              <a:t>Aktivitas</a:t>
            </a:r>
            <a:r>
              <a:rPr lang="en-US" sz="1000" dirty="0"/>
              <a:t> </a:t>
            </a:r>
            <a:r>
              <a:rPr lang="en-US" sz="1000" dirty="0" err="1"/>
              <a:t>pendukung</a:t>
            </a:r>
            <a:endParaRPr lang="en-US" sz="1000" dirty="0"/>
          </a:p>
        </p:txBody>
      </p:sp>
      <p:sp>
        <p:nvSpPr>
          <p:cNvPr id="38936" name="TextBox 37"/>
          <p:cNvSpPr txBox="1">
            <a:spLocks noChangeArrowheads="1"/>
          </p:cNvSpPr>
          <p:nvPr/>
        </p:nvSpPr>
        <p:spPr bwMode="auto">
          <a:xfrm rot="-5400000">
            <a:off x="276225" y="3686175"/>
            <a:ext cx="1066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err="1"/>
              <a:t>Aktivitas</a:t>
            </a:r>
            <a:r>
              <a:rPr lang="en-US" sz="1000" dirty="0"/>
              <a:t> </a:t>
            </a:r>
            <a:r>
              <a:rPr lang="en-US" sz="1000" dirty="0" err="1"/>
              <a:t>Utama</a:t>
            </a:r>
            <a:endParaRPr lang="en-US" sz="1000" dirty="0"/>
          </a:p>
        </p:txBody>
      </p:sp>
      <p:sp>
        <p:nvSpPr>
          <p:cNvPr id="39" name="Pentagon 38"/>
          <p:cNvSpPr/>
          <p:nvPr/>
        </p:nvSpPr>
        <p:spPr>
          <a:xfrm>
            <a:off x="762000" y="5562600"/>
            <a:ext cx="1066800" cy="38100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tx1"/>
                </a:solidFill>
              </a:rPr>
              <a:t>Pemasok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dari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pemasok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Chevron 39"/>
          <p:cNvSpPr/>
          <p:nvPr/>
        </p:nvSpPr>
        <p:spPr>
          <a:xfrm>
            <a:off x="1676400" y="5562600"/>
            <a:ext cx="1219200" cy="381000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tx1"/>
                </a:solidFill>
              </a:rPr>
              <a:t>Pemasok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Chevron 40"/>
          <p:cNvSpPr/>
          <p:nvPr/>
        </p:nvSpPr>
        <p:spPr>
          <a:xfrm>
            <a:off x="2743200" y="5562600"/>
            <a:ext cx="1371600" cy="381000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Perusahaan</a:t>
            </a:r>
          </a:p>
        </p:txBody>
      </p:sp>
      <p:sp>
        <p:nvSpPr>
          <p:cNvPr id="42" name="Chevron 41"/>
          <p:cNvSpPr/>
          <p:nvPr/>
        </p:nvSpPr>
        <p:spPr>
          <a:xfrm>
            <a:off x="3962400" y="5562600"/>
            <a:ext cx="1219200" cy="3810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tx1"/>
                </a:solidFill>
              </a:rPr>
              <a:t>Penyalur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" name="Chevron 42"/>
          <p:cNvSpPr/>
          <p:nvPr/>
        </p:nvSpPr>
        <p:spPr>
          <a:xfrm>
            <a:off x="4953000" y="5562600"/>
            <a:ext cx="1219200" cy="381000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tx1"/>
                </a:solidFill>
              </a:rPr>
              <a:t>Pelanggan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828800" y="4724400"/>
            <a:ext cx="129540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 flipV="1">
            <a:off x="4038600" y="4800600"/>
            <a:ext cx="1219200" cy="685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44" name="TextBox 47"/>
          <p:cNvSpPr txBox="1">
            <a:spLocks noChangeArrowheads="1"/>
          </p:cNvSpPr>
          <p:nvPr/>
        </p:nvSpPr>
        <p:spPr bwMode="auto">
          <a:xfrm>
            <a:off x="533400" y="4724400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 err="1"/>
              <a:t>Sistem</a:t>
            </a:r>
            <a:r>
              <a:rPr lang="en-US" sz="1000" b="1" dirty="0"/>
              <a:t> </a:t>
            </a:r>
            <a:r>
              <a:rPr lang="en-US" sz="1000" b="1" dirty="0" err="1"/>
              <a:t>Pengadaan</a:t>
            </a:r>
            <a:r>
              <a:rPr lang="en-US" sz="1000" b="1" dirty="0"/>
              <a:t> </a:t>
            </a:r>
            <a:r>
              <a:rPr lang="en-US" sz="1000" b="1" dirty="0" err="1"/>
              <a:t>dan</a:t>
            </a:r>
            <a:r>
              <a:rPr lang="en-US" sz="1000" b="1" dirty="0"/>
              <a:t> </a:t>
            </a:r>
            <a:r>
              <a:rPr lang="en-US" sz="1000" b="1" dirty="0" err="1"/>
              <a:t>sumber</a:t>
            </a:r>
            <a:r>
              <a:rPr lang="en-US" sz="1000" b="1" dirty="0"/>
              <a:t> </a:t>
            </a:r>
            <a:r>
              <a:rPr lang="en-US" sz="1000" b="1" dirty="0" err="1"/>
              <a:t>daya</a:t>
            </a:r>
            <a:endParaRPr lang="en-US" sz="1000" b="1" dirty="0"/>
          </a:p>
        </p:txBody>
      </p:sp>
      <p:sp>
        <p:nvSpPr>
          <p:cNvPr id="38945" name="TextBox 48"/>
          <p:cNvSpPr txBox="1">
            <a:spLocks noChangeArrowheads="1"/>
          </p:cNvSpPr>
          <p:nvPr/>
        </p:nvSpPr>
        <p:spPr bwMode="auto">
          <a:xfrm>
            <a:off x="5486400" y="4741863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 err="1"/>
              <a:t>Sistem</a:t>
            </a:r>
            <a:r>
              <a:rPr lang="en-US" sz="1000" b="1" dirty="0"/>
              <a:t> </a:t>
            </a:r>
            <a:r>
              <a:rPr lang="en-US" sz="1000" b="1" dirty="0" err="1"/>
              <a:t>Manejemen</a:t>
            </a:r>
            <a:r>
              <a:rPr lang="en-US" sz="1000" b="1" dirty="0"/>
              <a:t> </a:t>
            </a:r>
            <a:r>
              <a:rPr lang="en-US" sz="1000" b="1" dirty="0" err="1"/>
              <a:t>hubungan</a:t>
            </a:r>
            <a:r>
              <a:rPr lang="en-US" sz="1000" b="1" dirty="0"/>
              <a:t> </a:t>
            </a:r>
            <a:r>
              <a:rPr lang="en-US" sz="1000" b="1" dirty="0" err="1"/>
              <a:t>pelanggan</a:t>
            </a:r>
            <a:endParaRPr lang="en-US" sz="1000" b="1" dirty="0"/>
          </a:p>
        </p:txBody>
      </p:sp>
      <p:sp>
        <p:nvSpPr>
          <p:cNvPr id="38946" name="TextBox 50"/>
          <p:cNvSpPr txBox="1">
            <a:spLocks noChangeArrowheads="1"/>
          </p:cNvSpPr>
          <p:nvPr/>
        </p:nvSpPr>
        <p:spPr bwMode="auto">
          <a:xfrm>
            <a:off x="2286000" y="6078538"/>
            <a:ext cx="228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/>
              <a:t>Rantai Nilai Industri</a:t>
            </a:r>
          </a:p>
        </p:txBody>
      </p:sp>
    </p:spTree>
    <p:extLst>
      <p:ext uri="{BB962C8B-B14F-4D97-AF65-F5344CB8AC3E}">
        <p14:creationId xmlns:p14="http://schemas.microsoft.com/office/powerpoint/2010/main" val="355835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TUGAS KELOMPOK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b="1" dirty="0" err="1" smtClean="0"/>
              <a:t>Buatlah</a:t>
            </a:r>
            <a:r>
              <a:rPr lang="en-US" b="1" dirty="0" smtClean="0"/>
              <a:t> </a:t>
            </a:r>
            <a:r>
              <a:rPr lang="en-US" b="1" dirty="0" err="1" smtClean="0"/>
              <a:t>gambaran</a:t>
            </a:r>
            <a:r>
              <a:rPr lang="en-US" b="1" dirty="0" smtClean="0"/>
              <a:t> </a:t>
            </a:r>
            <a:r>
              <a:rPr lang="en-US" b="1" dirty="0" err="1" smtClean="0"/>
              <a:t>mengenai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sehari-hari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model potters </a:t>
            </a:r>
            <a:r>
              <a:rPr lang="en-US" b="1" dirty="0" err="1" smtClean="0"/>
              <a:t>dan</a:t>
            </a:r>
            <a:r>
              <a:rPr lang="en-US" b="1" dirty="0" smtClean="0"/>
              <a:t> model value chain.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842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597541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chemeClr val="tx2"/>
                </a:solidFill>
              </a:rPr>
              <a:t>BAB III</a:t>
            </a:r>
            <a:br>
              <a:rPr lang="en-US" sz="1800" b="1" dirty="0" smtClean="0">
                <a:solidFill>
                  <a:schemeClr val="tx2"/>
                </a:solidFill>
              </a:rPr>
            </a:br>
            <a:r>
              <a:rPr lang="en-US" sz="1800" b="1" dirty="0" smtClean="0">
                <a:solidFill>
                  <a:schemeClr val="tx2"/>
                </a:solidFill>
              </a:rPr>
              <a:t>SISTEM INFORMASI, ORGANISASI DAN STRATEGI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ORGANISASI </a:t>
            </a:r>
            <a:r>
              <a:rPr lang="en-US" sz="1600" b="1" dirty="0" smtClean="0">
                <a:solidFill>
                  <a:schemeClr val="tx2"/>
                </a:solidFill>
              </a:rPr>
              <a:t>DAN SI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sz="1600" dirty="0" smtClean="0"/>
          </a:p>
        </p:txBody>
      </p:sp>
      <p:sp>
        <p:nvSpPr>
          <p:cNvPr id="11" name="Oval 10"/>
          <p:cNvSpPr/>
          <p:nvPr/>
        </p:nvSpPr>
        <p:spPr>
          <a:xfrm>
            <a:off x="1066800" y="2895600"/>
            <a:ext cx="15240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>
                <a:solidFill>
                  <a:schemeClr val="tx2"/>
                </a:solidFill>
              </a:rPr>
              <a:t>Organisasi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2895600"/>
            <a:ext cx="13716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>
                <a:solidFill>
                  <a:schemeClr val="tx2"/>
                </a:solidFill>
              </a:rPr>
              <a:t>Teknologi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 err="1">
                <a:solidFill>
                  <a:schemeClr val="tx2"/>
                </a:solidFill>
              </a:rPr>
              <a:t>informasi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2057400"/>
            <a:ext cx="2209800" cy="2743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tx2"/>
                </a:solidFill>
              </a:rPr>
              <a:t>Faktor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penengah</a:t>
            </a:r>
            <a:r>
              <a:rPr lang="en-US" sz="2000" dirty="0">
                <a:solidFill>
                  <a:schemeClr val="tx2"/>
                </a:solidFill>
              </a:rPr>
              <a:t> :</a:t>
            </a:r>
          </a:p>
          <a:p>
            <a:pPr algn="ctr"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err="1">
                <a:solidFill>
                  <a:schemeClr val="tx2"/>
                </a:solidFill>
              </a:rPr>
              <a:t>Lingkungan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err="1">
                <a:solidFill>
                  <a:schemeClr val="tx2"/>
                </a:solidFill>
              </a:rPr>
              <a:t>Budaya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err="1">
                <a:solidFill>
                  <a:schemeClr val="tx2"/>
                </a:solidFill>
              </a:rPr>
              <a:t>Struktur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err="1">
                <a:solidFill>
                  <a:schemeClr val="tx2"/>
                </a:solidFill>
              </a:rPr>
              <a:t>Proses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Bisnis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err="1">
                <a:solidFill>
                  <a:schemeClr val="tx2"/>
                </a:solidFill>
              </a:rPr>
              <a:t>Politik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err="1">
                <a:solidFill>
                  <a:schemeClr val="tx2"/>
                </a:solidFill>
              </a:rPr>
              <a:t>Keputusan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manajemen</a:t>
            </a:r>
            <a:endParaRPr lang="en-US" sz="2000" dirty="0">
              <a:solidFill>
                <a:schemeClr val="tx2"/>
              </a:solidFill>
            </a:endParaRPr>
          </a:p>
        </p:txBody>
      </p:sp>
      <p:cxnSp>
        <p:nvCxnSpPr>
          <p:cNvPr id="14" name="Curved Connector 13"/>
          <p:cNvCxnSpPr>
            <a:stCxn id="11" idx="0"/>
            <a:endCxn id="12" idx="0"/>
          </p:cNvCxnSpPr>
          <p:nvPr/>
        </p:nvCxnSpPr>
        <p:spPr>
          <a:xfrm rot="5400000" flipH="1" flipV="1">
            <a:off x="4381500" y="342900"/>
            <a:ext cx="12700" cy="51054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12" idx="4"/>
            <a:endCxn id="11" idx="4"/>
          </p:cNvCxnSpPr>
          <p:nvPr/>
        </p:nvCxnSpPr>
        <p:spPr>
          <a:xfrm rot="5400000">
            <a:off x="4381500" y="1562100"/>
            <a:ext cx="12700" cy="51054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94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Apa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itu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Hubungan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antara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teknologi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Perubahan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teknologi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membutuhkan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perubahan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siapa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memiliki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mengendalikan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Definisi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teknis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perilaku</a:t>
            </a:r>
            <a:r>
              <a:rPr lang="en-US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endParaRPr lang="en-US" b="1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1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Ciri-ciri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Rutinitas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proses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bisnis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Politik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Budaya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Lingkungan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Struktur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456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BAGAIMANA SI MEMPENGARUHI ORGANISASI DAN PERUSAHAAN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SI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telah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menjadi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alat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yang integral, online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interaktif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sangat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terlibat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kegiatan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operasional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suatu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SI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mengubah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ekonomi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meningkatkan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kemungkinan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mengelola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pekerjaan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endParaRPr lang="en-US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7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Dampak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ekonomi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Dampak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dan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perilaku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Memahami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penolakan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terhadap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perubahan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Penggunaan</a:t>
            </a:r>
            <a:r>
              <a:rPr lang="en-US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Internet</a:t>
            </a:r>
            <a:r>
              <a:rPr lang="en-US" b="1" dirty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.</a:t>
            </a:r>
            <a:endParaRPr lang="en-US" b="1" dirty="0" smtClean="0">
              <a:solidFill>
                <a:schemeClr val="accent4">
                  <a:lumMod val="95000"/>
                  <a:lumOff val="5000"/>
                </a:schemeClr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231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06400" indent="-174625" algn="just">
              <a:lnSpc>
                <a:spcPct val="150000"/>
              </a:lnSpc>
              <a:buFont typeface="Arial" charset="0"/>
              <a:buNone/>
              <a:defRPr/>
            </a:pPr>
            <a:r>
              <a:rPr lang="en-US" b="1" dirty="0">
                <a:sym typeface="Wingdings" pitchFamily="2" charset="2"/>
              </a:rPr>
              <a:t>Yang  </a:t>
            </a:r>
            <a:r>
              <a:rPr lang="en-US" b="1" dirty="0" err="1">
                <a:sym typeface="Wingdings" pitchFamily="2" charset="2"/>
              </a:rPr>
              <a:t>harus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dipertimbangkan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ketika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merencanakan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sistem</a:t>
            </a:r>
            <a:r>
              <a:rPr lang="en-US" b="1" dirty="0">
                <a:sym typeface="Wingdings" pitchFamily="2" charset="2"/>
              </a:rPr>
              <a:t> yang </a:t>
            </a:r>
            <a:r>
              <a:rPr lang="en-US" b="1" dirty="0" err="1">
                <a:sym typeface="Wingdings" pitchFamily="2" charset="2"/>
              </a:rPr>
              <a:t>baru</a:t>
            </a:r>
            <a:r>
              <a:rPr lang="en-US" b="1" dirty="0">
                <a:sym typeface="Wingdings" pitchFamily="2" charset="2"/>
              </a:rPr>
              <a:t> :</a:t>
            </a:r>
          </a:p>
          <a:p>
            <a:pPr marL="863600" indent="-4572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b="1" dirty="0" err="1">
                <a:sym typeface="Wingdings" pitchFamily="2" charset="2"/>
              </a:rPr>
              <a:t>Lingkungan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dimana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organisasi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berfungsi</a:t>
            </a:r>
            <a:endParaRPr lang="en-US" b="1" dirty="0" smtClean="0">
              <a:sym typeface="Wingdings" pitchFamily="2" charset="2"/>
            </a:endParaRPr>
          </a:p>
          <a:p>
            <a:pPr marL="863600" indent="-4572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b="1" dirty="0" err="1" smtClean="0">
                <a:sym typeface="Wingdings" pitchFamily="2" charset="2"/>
              </a:rPr>
              <a:t>Struktur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organisasi</a:t>
            </a:r>
            <a:endParaRPr lang="en-US" b="1" dirty="0" smtClean="0">
              <a:sym typeface="Wingdings" pitchFamily="2" charset="2"/>
            </a:endParaRPr>
          </a:p>
          <a:p>
            <a:pPr marL="863600" indent="-4572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b="1" dirty="0" err="1" smtClean="0">
                <a:sym typeface="Wingdings" pitchFamily="2" charset="2"/>
              </a:rPr>
              <a:t>Budaya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politik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organisasi</a:t>
            </a:r>
            <a:endParaRPr lang="en-US" b="1" dirty="0" smtClean="0">
              <a:sym typeface="Wingdings" pitchFamily="2" charset="2"/>
            </a:endParaRPr>
          </a:p>
          <a:p>
            <a:pPr marL="863600" indent="-4572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b="1" dirty="0" err="1" smtClean="0">
                <a:sym typeface="Wingdings" pitchFamily="2" charset="2"/>
              </a:rPr>
              <a:t>Jenis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organisasi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dan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gaya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kepemimpinan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pPr marL="863600" indent="-4572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/>
              <a:t>kepentingan</a:t>
            </a:r>
            <a:r>
              <a:rPr lang="en-US" b="1" dirty="0"/>
              <a:t> </a:t>
            </a:r>
            <a:r>
              <a:rPr lang="en-US" b="1" dirty="0" err="1"/>
              <a:t>utama</a:t>
            </a:r>
            <a:r>
              <a:rPr lang="en-US" b="1" dirty="0"/>
              <a:t> yang </a:t>
            </a:r>
            <a:r>
              <a:rPr lang="en-US" b="1" dirty="0" err="1"/>
              <a:t>dipengaruhi</a:t>
            </a:r>
            <a:r>
              <a:rPr lang="en-US" b="1" dirty="0"/>
              <a:t> 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sikap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karyawan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.</a:t>
            </a:r>
          </a:p>
          <a:p>
            <a:pPr marL="863600" indent="-4572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/>
              <a:t>tugas</a:t>
            </a:r>
            <a:r>
              <a:rPr lang="en-US" b="1" dirty="0"/>
              <a:t>,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proses </a:t>
            </a:r>
            <a:r>
              <a:rPr lang="en-US" b="1" dirty="0" err="1"/>
              <a:t>bisnis</a:t>
            </a:r>
            <a:r>
              <a:rPr lang="en-US" b="1" dirty="0"/>
              <a:t> </a:t>
            </a:r>
            <a:r>
              <a:rPr lang="en-US" b="1" dirty="0" err="1"/>
              <a:t>dimana</a:t>
            </a:r>
            <a:r>
              <a:rPr lang="en-US" b="1" dirty="0"/>
              <a:t> SI </a:t>
            </a:r>
            <a:r>
              <a:rPr lang="en-US" b="1" dirty="0" err="1"/>
              <a:t>dirancang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membantunya</a:t>
            </a:r>
            <a:r>
              <a:rPr lang="en-US" b="1" dirty="0"/>
              <a:t>.</a:t>
            </a:r>
          </a:p>
          <a:p>
            <a:pPr marL="682625" indent="-276225" algn="just">
              <a:lnSpc>
                <a:spcPct val="150000"/>
              </a:lnSpc>
              <a:buFontTx/>
              <a:buChar char="-"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35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MENGGUNAKAN SI UNTUK MENCAPAI KEUNGGULAN KOMPETITIF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-  Model </a:t>
            </a:r>
            <a:r>
              <a:rPr lang="en-US" sz="1600" b="1" dirty="0" err="1" smtClean="0">
                <a:solidFill>
                  <a:schemeClr val="tx2"/>
                </a:solidFill>
              </a:rPr>
              <a:t>daya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</a:rPr>
              <a:t>kompetitif</a:t>
            </a:r>
            <a:r>
              <a:rPr lang="en-US" sz="1600" b="1" dirty="0" smtClean="0">
                <a:solidFill>
                  <a:schemeClr val="tx2"/>
                </a:solidFill>
              </a:rPr>
              <a:t> Porter  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 model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ini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menyediakan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pandangan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umum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terhadap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perusahaan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,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pesaingnya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dan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lingkungan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sym typeface="Wingdings" pitchFamily="2" charset="2"/>
              </a:rPr>
              <a:t>perusahaan</a:t>
            </a:r>
            <a:r>
              <a:rPr lang="en-US" sz="1600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endParaRPr lang="en-US" sz="1600" b="1" dirty="0" smtClean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81200" y="2514600"/>
            <a:ext cx="5105400" cy="2514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</a:rPr>
              <a:t>Perusahaan  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b="1" dirty="0" smtClean="0">
                <a:solidFill>
                  <a:schemeClr val="tx2"/>
                </a:solidFill>
              </a:rPr>
              <a:t>                          </a:t>
            </a:r>
          </a:p>
          <a:p>
            <a:pPr algn="ctr">
              <a:defRPr/>
            </a:pPr>
            <a:r>
              <a:rPr lang="en-US" b="1" dirty="0" err="1" smtClean="0">
                <a:solidFill>
                  <a:schemeClr val="tx2"/>
                </a:solidFill>
              </a:rPr>
              <a:t>Pesaing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362200"/>
            <a:ext cx="1905000" cy="762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>
                <a:solidFill>
                  <a:schemeClr val="tx2"/>
                </a:solidFill>
              </a:rPr>
              <a:t>Pemain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 err="1">
                <a:solidFill>
                  <a:schemeClr val="tx2"/>
                </a:solidFill>
              </a:rPr>
              <a:t>baru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4343400"/>
            <a:ext cx="19050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>
                <a:solidFill>
                  <a:schemeClr val="tx2"/>
                </a:solidFill>
              </a:rPr>
              <a:t>Pelanggan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343400"/>
            <a:ext cx="19050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>
                <a:solidFill>
                  <a:schemeClr val="tx2"/>
                </a:solidFill>
              </a:rPr>
              <a:t>Pemasok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2362200"/>
            <a:ext cx="19050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>
                <a:solidFill>
                  <a:schemeClr val="tx2"/>
                </a:solidFill>
              </a:rPr>
              <a:t>Produk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 err="1">
                <a:solidFill>
                  <a:schemeClr val="tx2"/>
                </a:solidFill>
              </a:rPr>
              <a:t>substitusi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4038600" y="3687763"/>
            <a:ext cx="990600" cy="198437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8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dirty="0" err="1" smtClean="0"/>
              <a:t>Strategi</a:t>
            </a:r>
            <a:r>
              <a:rPr lang="en-US" sz="1600" b="1" dirty="0" smtClean="0"/>
              <a:t> SI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berhubungan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kompetitif</a:t>
            </a:r>
            <a:endParaRPr lang="en-US" sz="1600" b="1" dirty="0" smtClean="0"/>
          </a:p>
          <a:p>
            <a:pPr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sz="1600" b="1" dirty="0" err="1" smtClean="0"/>
              <a:t>Kepemimpinan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harga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rendah</a:t>
            </a:r>
            <a:endParaRPr lang="en-US" sz="1600" b="1" dirty="0"/>
          </a:p>
          <a:p>
            <a:pPr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sz="1600" b="1" dirty="0" err="1" smtClean="0"/>
              <a:t>Diferensiasi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produk</a:t>
            </a:r>
            <a:r>
              <a:rPr lang="en-US" sz="1600" b="1" dirty="0" smtClean="0"/>
              <a:t> </a:t>
            </a:r>
            <a:endParaRPr lang="en-US" sz="1600" b="1" dirty="0" smtClean="0"/>
          </a:p>
          <a:p>
            <a:pPr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sz="1600" b="1" dirty="0" err="1" smtClean="0"/>
              <a:t>Berfokus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peluang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pasar</a:t>
            </a:r>
            <a:endParaRPr lang="en-US" sz="1600" b="1" dirty="0"/>
          </a:p>
          <a:p>
            <a:pPr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sz="1600" b="1" dirty="0" err="1" smtClean="0"/>
              <a:t>Menguatkan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keakraban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pelanggan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pemasok</a:t>
            </a:r>
            <a:endParaRPr lang="en-US" sz="1600" b="1" dirty="0" smtClean="0"/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b="1" dirty="0" smtClean="0"/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dirty="0" smtClean="0"/>
              <a:t>Model </a:t>
            </a:r>
            <a:r>
              <a:rPr lang="en-US" sz="1600" b="1" dirty="0" err="1" smtClean="0"/>
              <a:t>rantai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bisnis</a:t>
            </a:r>
            <a:endParaRPr lang="en-US" sz="1600" b="1" dirty="0" smtClean="0"/>
          </a:p>
          <a:p>
            <a:pPr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sz="1600" b="1" dirty="0" smtClean="0"/>
              <a:t>Model </a:t>
            </a:r>
            <a:r>
              <a:rPr lang="en-US" sz="1600" b="1" dirty="0" err="1" smtClean="0"/>
              <a:t>rantai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nilai</a:t>
            </a:r>
            <a:r>
              <a:rPr lang="en-US" sz="1600" dirty="0" smtClean="0">
                <a:sym typeface="Wingdings" pitchFamily="2" charset="2"/>
              </a:rPr>
              <a:t>.</a:t>
            </a:r>
            <a:endParaRPr lang="en-US" sz="1600" dirty="0" smtClean="0"/>
          </a:p>
          <a:p>
            <a:pPr algn="just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en-US" sz="1600" b="1" dirty="0" err="1" smtClean="0"/>
              <a:t>Aktivitas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utama</a:t>
            </a:r>
            <a:r>
              <a:rPr lang="en-US" sz="1600" b="1" dirty="0" smtClean="0"/>
              <a:t> </a:t>
            </a:r>
            <a:r>
              <a:rPr lang="en-US" sz="1600" dirty="0" smtClean="0">
                <a:sym typeface="Wingdings" pitchFamily="2" charset="2"/>
              </a:rPr>
              <a:t> paling </a:t>
            </a:r>
            <a:r>
              <a:rPr lang="en-US" sz="1600" dirty="0" err="1" smtClean="0">
                <a:sym typeface="Wingdings" pitchFamily="2" charset="2"/>
              </a:rPr>
              <a:t>terkait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secara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langsung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produksi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distribusi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produk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jasa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, yang </a:t>
            </a:r>
            <a:r>
              <a:rPr lang="en-US" sz="1600" dirty="0" err="1" smtClean="0">
                <a:sym typeface="Wingdings" pitchFamily="2" charset="2"/>
              </a:rPr>
              <a:t>menciptakan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nilai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bagi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endParaRPr lang="en-US" sz="1600" dirty="0" smtClean="0"/>
          </a:p>
          <a:p>
            <a:pPr algn="just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en-US" sz="1600" b="1" dirty="0" err="1" smtClean="0"/>
              <a:t>Aktivitas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pendukung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membuat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pengiriman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aktivitas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utama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dapat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terjadi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terdiri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atas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infrastruktur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organisasi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, SDM,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teknologi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sym typeface="Wingdings" pitchFamily="2" charset="2"/>
              </a:rPr>
              <a:t>pembelian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830475"/>
      </p:ext>
    </p:extLst>
  </p:cSld>
  <p:clrMapOvr>
    <a:masterClrMapping/>
  </p:clrMapOvr>
</p:sld>
</file>

<file path=ppt/theme/theme1.xml><?xml version="1.0" encoding="utf-8"?>
<a:theme xmlns:a="http://schemas.openxmlformats.org/drawingml/2006/main" name="Employee Orientation">
  <a:themeElements>
    <a:clrScheme name="Employee Orientation 1">
      <a:dk1>
        <a:srgbClr val="000000"/>
      </a:dk1>
      <a:lt1>
        <a:srgbClr val="0099CC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412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Employee Orientation</vt:lpstr>
      <vt:lpstr>Sistem informasi, organisasi dan strategi</vt:lpstr>
      <vt:lpstr>PowerPoint Presentation</vt:lpstr>
      <vt:lpstr>PowerPoint Presentation</vt:lpstr>
      <vt:lpstr>PowerPoint Presentation</vt:lpstr>
      <vt:lpstr>PowerPoint Presentation</vt:lpstr>
      <vt:lpstr>Sistem informasi mempengaruhi organisasi dan perusahaan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informasi, organisasi dan strategi</dc:title>
  <dc:creator>Andris</dc:creator>
  <cp:lastModifiedBy>Andris</cp:lastModifiedBy>
  <cp:revision>12</cp:revision>
  <dcterms:created xsi:type="dcterms:W3CDTF">2013-04-01T14:38:43Z</dcterms:created>
  <dcterms:modified xsi:type="dcterms:W3CDTF">2013-04-01T22:32:30Z</dcterms:modified>
</cp:coreProperties>
</file>