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99" r:id="rId4"/>
    <p:sldId id="258" r:id="rId5"/>
    <p:sldId id="302" r:id="rId6"/>
    <p:sldId id="259" r:id="rId7"/>
    <p:sldId id="260" r:id="rId8"/>
    <p:sldId id="261" r:id="rId9"/>
    <p:sldId id="289" r:id="rId10"/>
    <p:sldId id="290" r:id="rId11"/>
    <p:sldId id="291" r:id="rId12"/>
    <p:sldId id="292" r:id="rId13"/>
    <p:sldId id="293" r:id="rId14"/>
    <p:sldId id="301" r:id="rId15"/>
    <p:sldId id="262" r:id="rId16"/>
    <p:sldId id="263" r:id="rId17"/>
    <p:sldId id="264" r:id="rId18"/>
    <p:sldId id="265" r:id="rId19"/>
    <p:sldId id="266" r:id="rId20"/>
    <p:sldId id="267" r:id="rId21"/>
    <p:sldId id="288" r:id="rId22"/>
    <p:sldId id="282" r:id="rId23"/>
    <p:sldId id="284" r:id="rId24"/>
    <p:sldId id="286" r:id="rId25"/>
    <p:sldId id="297" r:id="rId26"/>
    <p:sldId id="278" r:id="rId27"/>
    <p:sldId id="300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3" autoAdjust="0"/>
  </p:normalViewPr>
  <p:slideViewPr>
    <p:cSldViewPr>
      <p:cViewPr>
        <p:scale>
          <a:sx n="77" d="100"/>
          <a:sy n="77" d="100"/>
        </p:scale>
        <p:origin x="-30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lang="id-ID"/>
                </a:pPr>
                <a:endParaRPr lang="id-ID"/>
              </a:p>
            </c:txPr>
            <c:showVal val="1"/>
            <c:showCatName val="1"/>
            <c:showLeaderLines val="1"/>
          </c:dLbls>
          <c:cat>
            <c:strRef>
              <c:f>Sheet1!$A$1:$A$7</c:f>
              <c:strCache>
                <c:ptCount val="7"/>
                <c:pt idx="0">
                  <c:v>Doktor</c:v>
                </c:pt>
                <c:pt idx="1">
                  <c:v>Pasca Sarjana</c:v>
                </c:pt>
                <c:pt idx="2">
                  <c:v>Sarjana</c:v>
                </c:pt>
                <c:pt idx="3">
                  <c:v>Diploma</c:v>
                </c:pt>
                <c:pt idx="4">
                  <c:v>SMA</c:v>
                </c:pt>
                <c:pt idx="5">
                  <c:v>SMP</c:v>
                </c:pt>
                <c:pt idx="6">
                  <c:v>SD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9.6000000000000071E-2</c:v>
                </c:pt>
                <c:pt idx="2">
                  <c:v>0.59300000000000042</c:v>
                </c:pt>
                <c:pt idx="3">
                  <c:v>9.400000000000007E-2</c:v>
                </c:pt>
                <c:pt idx="4">
                  <c:v>0.16400000000000012</c:v>
                </c:pt>
                <c:pt idx="5">
                  <c:v>2.1000000000000019E-2</c:v>
                </c:pt>
                <c:pt idx="6">
                  <c:v>1.7000000000000022E-2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id-ID"/>
                </a:pPr>
                <a:endParaRPr lang="id-ID"/>
              </a:p>
            </c:txPr>
            <c:showVal val="1"/>
            <c:showCatName val="1"/>
            <c:showLeaderLines val="1"/>
          </c:dLbls>
          <c:cat>
            <c:strRef>
              <c:f>Sheet1!$A$9:$A$16</c:f>
              <c:strCache>
                <c:ptCount val="8"/>
                <c:pt idx="0">
                  <c:v>Dosen/Pengajar/Guru</c:v>
                </c:pt>
                <c:pt idx="1">
                  <c:v>Ibu Rumah Tangga</c:v>
                </c:pt>
                <c:pt idx="2">
                  <c:v>Lainnya</c:v>
                </c:pt>
                <c:pt idx="3">
                  <c:v>Pegawai Negeri Sipil / BUMN</c:v>
                </c:pt>
                <c:pt idx="4">
                  <c:v>Pegawai Swasta</c:v>
                </c:pt>
                <c:pt idx="5">
                  <c:v>Mahasiswa</c:v>
                </c:pt>
                <c:pt idx="6">
                  <c:v>Pensiun</c:v>
                </c:pt>
                <c:pt idx="7">
                  <c:v>Wiraswasta</c:v>
                </c:pt>
              </c:strCache>
            </c:strRef>
          </c:cat>
          <c:val>
            <c:numRef>
              <c:f>Sheet1!$B$9:$B$16</c:f>
              <c:numCache>
                <c:formatCode>0.0%</c:formatCode>
                <c:ptCount val="8"/>
                <c:pt idx="0">
                  <c:v>6.4000000000000057E-2</c:v>
                </c:pt>
                <c:pt idx="1">
                  <c:v>0.10600000000000002</c:v>
                </c:pt>
                <c:pt idx="2">
                  <c:v>0.16500000000000001</c:v>
                </c:pt>
                <c:pt idx="3">
                  <c:v>2.3E-2</c:v>
                </c:pt>
                <c:pt idx="4">
                  <c:v>0.39600000000000035</c:v>
                </c:pt>
                <c:pt idx="5">
                  <c:v>2.8000000000000001E-2</c:v>
                </c:pt>
                <c:pt idx="6">
                  <c:v>1.8000000000000016E-2</c:v>
                </c:pt>
                <c:pt idx="7">
                  <c:v>0.19800000000000001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chart>
    <c:plotArea>
      <c:layout/>
      <c:doughnutChart>
        <c:varyColors val="1"/>
        <c:ser>
          <c:idx val="0"/>
          <c:order val="0"/>
          <c:cat>
            <c:strRef>
              <c:f>Sheet1!$C$1:$C$6</c:f>
              <c:strCache>
                <c:ptCount val="6"/>
                <c:pt idx="0">
                  <c:v>&gt; 500 - 1 Milyar</c:v>
                </c:pt>
                <c:pt idx="1">
                  <c:v>&lt; 10 Juta</c:v>
                </c:pt>
                <c:pt idx="2">
                  <c:v>&gt; 1 Milyar</c:v>
                </c:pt>
                <c:pt idx="3">
                  <c:v>10 - 50 Juta</c:v>
                </c:pt>
                <c:pt idx="4">
                  <c:v>&gt; 100 - 500 Juta</c:v>
                </c:pt>
                <c:pt idx="5">
                  <c:v>&gt; 50 - 100 Juta</c:v>
                </c:pt>
              </c:strCache>
            </c:strRef>
          </c:cat>
          <c:val>
            <c:numRef>
              <c:f>Sheet1!$D$1:$D$6</c:f>
              <c:numCache>
                <c:formatCode>0%</c:formatCode>
                <c:ptCount val="6"/>
                <c:pt idx="0">
                  <c:v>5.5000000000000014E-2</c:v>
                </c:pt>
                <c:pt idx="1">
                  <c:v>0.2920000000000002</c:v>
                </c:pt>
                <c:pt idx="2">
                  <c:v>3.2000000000000028E-2</c:v>
                </c:pt>
                <c:pt idx="3">
                  <c:v>0.17500000000000004</c:v>
                </c:pt>
                <c:pt idx="4">
                  <c:v>0.2410000000000001</c:v>
                </c:pt>
                <c:pt idx="5">
                  <c:v>0.20500000000000004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98379666827431"/>
          <c:y val="5.0144801815027402E-2"/>
          <c:w val="0.2348121216990734"/>
          <c:h val="0.74716802348859035"/>
        </c:manualLayout>
      </c:layout>
      <c:txPr>
        <a:bodyPr/>
        <a:lstStyle/>
        <a:p>
          <a:pPr>
            <a:defRPr lang="id-ID"/>
          </a:pPr>
          <a:endParaRPr lang="id-ID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4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01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1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6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43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8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85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B61-274E-4B44-995D-B4A796B340FA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epam.go.id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1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7053" y="381000"/>
            <a:ext cx="49812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REKSADANA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7" y="3389338"/>
            <a:ext cx="807548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HERMAN S. MBA</a:t>
            </a:r>
          </a:p>
          <a:p>
            <a:pPr algn="ctr"/>
            <a:endParaRPr lang="en-US" sz="2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MAGISTER MANAGEMENT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UNIVERSITAS KOMPUTER INDONESIA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Tingkat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200675"/>
              </p:ext>
            </p:extLst>
          </p:nvPr>
        </p:nvGraphicFramePr>
        <p:xfrm>
          <a:off x="1295400" y="15240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6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JENIS PEKERJAAN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3441271"/>
              </p:ext>
            </p:extLst>
          </p:nvPr>
        </p:nvGraphicFramePr>
        <p:xfrm>
          <a:off x="1295400" y="1676400"/>
          <a:ext cx="6400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PENDAPATAN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1791095"/>
              </p:ext>
            </p:extLst>
          </p:nvPr>
        </p:nvGraphicFramePr>
        <p:xfrm>
          <a:off x="1143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21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01" y="1320733"/>
            <a:ext cx="7325210" cy="4216539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Becoming wealthy is not a matter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how much you earn,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your parents are, or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you do …. It is a matter of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Managing your money properly </a:t>
            </a: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Noel Whittaker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MEMILIH REKSA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endParaRPr lang="en-US" dirty="0" smtClean="0"/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reksadanannya</a:t>
            </a:r>
            <a:endParaRPr lang="en-US" dirty="0" smtClean="0"/>
          </a:p>
          <a:p>
            <a:r>
              <a:rPr lang="en-US" u="sng" dirty="0" smtClean="0"/>
              <a:t>BERINVESTASI </a:t>
            </a:r>
            <a:r>
              <a:rPr lang="en-US" u="sng" dirty="0" err="1" smtClean="0"/>
              <a:t>Secara</a:t>
            </a:r>
            <a:r>
              <a:rPr lang="en-US" u="sng" dirty="0" smtClean="0"/>
              <a:t> Regular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252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PENGUKURAN KINERJA REKSADANA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Menurut hasil survei lebih dari 70% responden memilih reksadana berdasarkan kinerja yang dihasilkan.</a:t>
            </a:r>
          </a:p>
          <a:p>
            <a:pPr>
              <a:defRPr/>
            </a:pPr>
            <a:r>
              <a:rPr lang="id-ID" dirty="0" smtClean="0"/>
              <a:t>Sebelum memilih jenis reksadana dan manajer investasi, perlu dilakukan analisis terhadap Kinerja Reksadana.</a:t>
            </a:r>
          </a:p>
          <a:p>
            <a:pPr>
              <a:defRPr/>
            </a:pPr>
            <a:r>
              <a:rPr lang="id-ID" dirty="0" smtClean="0"/>
              <a:t>Dapat dianalisis sendiri atau memanfaatkan ulasan media dan pakar investasi yang diterbitkan setiap tahun.</a:t>
            </a:r>
            <a:endParaRPr lang="id-ID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DCD5DE-D4A7-412A-9A19-F1172B41786D}" type="slidenum">
              <a:rPr lang="en-US" sz="1400" smtClean="0"/>
              <a:pPr/>
              <a:t>15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20330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Langkah Pengukuran Kinerja RD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Tentukan sub perioda pengukuran</a:t>
            </a:r>
          </a:p>
          <a:p>
            <a:pPr>
              <a:defRPr/>
            </a:pPr>
            <a:r>
              <a:rPr lang="id-ID" sz="2800" dirty="0" smtClean="0"/>
              <a:t>Hitung kinerja sub perioda</a:t>
            </a:r>
          </a:p>
          <a:p>
            <a:pPr>
              <a:defRPr/>
            </a:pPr>
            <a:r>
              <a:rPr lang="id-ID" sz="2800" dirty="0" smtClean="0"/>
              <a:t>Hitung kinerja tolok ukur untuk perioda yang sama</a:t>
            </a:r>
          </a:p>
          <a:p>
            <a:pPr>
              <a:defRPr/>
            </a:pPr>
            <a:r>
              <a:rPr lang="id-ID" sz="2800" dirty="0" smtClean="0"/>
              <a:t>Hitung resiko fluktuasi (standard deviasi) dan resiko fluktuasi terhadap pasar (beta)</a:t>
            </a:r>
          </a:p>
          <a:p>
            <a:pPr>
              <a:defRPr/>
            </a:pPr>
            <a:r>
              <a:rPr lang="id-ID" sz="2800" dirty="0" smtClean="0"/>
              <a:t>Hitung resiko berdasarkan metoda Sharpe, Treynor, </a:t>
            </a:r>
            <a:r>
              <a:rPr lang="en-US" sz="2800" dirty="0" smtClean="0"/>
              <a:t>Jensen, Market Risk,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4511EA-B541-4D09-BDD5-2A8DB52C736D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9092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Sub Perioda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Perioda Pengukuran dapat dilakukan secara harian, mingguan, bulanan, atau tahunan.			</a:t>
            </a:r>
            <a:r>
              <a:rPr lang="en-US" dirty="0" smtClean="0"/>
              <a:t>                       </a:t>
            </a:r>
            <a:r>
              <a:rPr lang="id-ID" dirty="0" smtClean="0"/>
              <a:t>NAK - NAW</a:t>
            </a:r>
          </a:p>
          <a:p>
            <a:pPr>
              <a:defRPr/>
            </a:pPr>
            <a:r>
              <a:rPr lang="id-ID" dirty="0" smtClean="0"/>
              <a:t>Kinerja subperioda = 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                              </a:t>
            </a:r>
            <a:r>
              <a:rPr lang="en-US" dirty="0" smtClean="0"/>
              <a:t>     </a:t>
            </a:r>
            <a:r>
              <a:rPr lang="id-ID" dirty="0" smtClean="0"/>
              <a:t>NAW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NAK = NAB/unit akhir hari/mg/bln/thn sekarang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NAW = NAB/unit akhir hari/mg/bln/thn sebelumnya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868AA2-43A5-433C-9CF5-8B624EC7D5B4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5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Metoda Sharpe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defRPr/>
            </a:pPr>
            <a:r>
              <a:rPr lang="id-ID" sz="2000" dirty="0" smtClean="0"/>
              <a:t>Didasarkan atas apa yang disebut premium atas resiko (risk premium)</a:t>
            </a:r>
          </a:p>
          <a:p>
            <a:pPr>
              <a:defRPr/>
            </a:pPr>
            <a:r>
              <a:rPr lang="id-ID" sz="2000" dirty="0" smtClean="0"/>
              <a:t>Risk premium adalah selisih antara rata2 kinerja yang dihasilkan oleh reksadana dan rata2 kinerja investasi yang bebas resiko (risk free asset).</a:t>
            </a:r>
          </a:p>
          <a:p>
            <a:pPr>
              <a:defRPr/>
            </a:pPr>
            <a:r>
              <a:rPr lang="id-ID" sz="2000" dirty="0" smtClean="0"/>
              <a:t>Investasi bebas resiko diasumsikan sebagai tingkat bunga SBI.</a:t>
            </a:r>
          </a:p>
          <a:p>
            <a:pPr>
              <a:defRPr/>
            </a:pPr>
            <a:r>
              <a:rPr lang="id-ID" sz="2000" dirty="0" smtClean="0"/>
              <a:t>Sharpe mengukur seberapa besar penambahan hasil investasi yang diperoleh (risk premium) untuk tiap unit resiko yang diambil.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</a:t>
            </a:r>
            <a:r>
              <a:rPr lang="id-ID" sz="2000" dirty="0" smtClean="0"/>
              <a:t>Kinerja RD – Kinerja RF</a:t>
            </a:r>
          </a:p>
          <a:p>
            <a:pPr>
              <a:defRPr/>
            </a:pPr>
            <a:r>
              <a:rPr lang="id-ID" sz="2000" dirty="0" smtClean="0"/>
              <a:t>SRD = -------------------------------</a:t>
            </a:r>
          </a:p>
          <a:p>
            <a:pPr>
              <a:defRPr/>
            </a:pPr>
            <a:r>
              <a:rPr lang="id-ID" sz="2000" dirty="0" smtClean="0"/>
              <a:t>                          </a:t>
            </a:r>
            <a:r>
              <a:rPr lang="el-GR" sz="2000" dirty="0" smtClean="0"/>
              <a:t>σ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SRD = Nilai Rasio Sharpe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σ</a:t>
            </a:r>
            <a:r>
              <a:rPr lang="id-ID" sz="2000" dirty="0" smtClean="0"/>
              <a:t> = Standard deviasi reksadana untuk sub perioda tertentu</a:t>
            </a:r>
          </a:p>
          <a:p>
            <a:pPr>
              <a:defRPr/>
            </a:pPr>
            <a:r>
              <a:rPr lang="id-ID" sz="2000" dirty="0" smtClean="0"/>
              <a:t>Semakin tinggi nilai rasio Sharpe semakin baik kinerja reksadana.</a:t>
            </a:r>
            <a:endParaRPr lang="id-ID" sz="20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2ABADC-4CFD-4875-B86E-BBA2994BB06C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1501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Metoda Treynor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Didasarkan atas Risk premium, namun menggunakan pembagi beta yang merupakan resiko fluktuasi relatif terhadap resiko pasar.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   </a:t>
            </a:r>
            <a:r>
              <a:rPr lang="id-ID" sz="2000" dirty="0" smtClean="0"/>
              <a:t>Kinerja RD – Kinerja RF </a:t>
            </a:r>
          </a:p>
          <a:p>
            <a:pPr>
              <a:defRPr/>
            </a:pPr>
            <a:r>
              <a:rPr lang="id-ID" sz="2000" dirty="0" smtClean="0"/>
              <a:t>TRD = ----------------------------------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         </a:t>
            </a:r>
            <a:r>
              <a:rPr lang="en-US" sz="2000" dirty="0" smtClean="0"/>
              <a:t>        </a:t>
            </a:r>
            <a:r>
              <a:rPr lang="id-ID" sz="2000" dirty="0" smtClean="0"/>
              <a:t>       </a:t>
            </a:r>
            <a:r>
              <a:rPr lang="el-GR" sz="2000" dirty="0" smtClean="0"/>
              <a:t>β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TRD          = Nilai rasio Treynor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Portofolio reksadana yang tidak terdiversifikasi akan mendapat peringkat yang tinggi untuk Treynor namun peringkatnya lebih rendah untuk pengukuran Sharpe.</a:t>
            </a:r>
          </a:p>
          <a:p>
            <a:pPr>
              <a:defRPr/>
            </a:pPr>
            <a:r>
              <a:rPr lang="id-ID" sz="2000" dirty="0" smtClean="0"/>
              <a:t>Semakin tinggi nilai rasio Treynor semakin baik kinerja reksadana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83B555-3A93-4108-A184-D684703754DB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756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Pratomo</a:t>
            </a:r>
            <a:r>
              <a:rPr lang="en-US" dirty="0" smtClean="0"/>
              <a:t>, E.P. &amp; </a:t>
            </a:r>
            <a:r>
              <a:rPr lang="en-US" dirty="0" err="1" smtClean="0"/>
              <a:t>Nugraha</a:t>
            </a:r>
            <a:r>
              <a:rPr lang="en-US" dirty="0" smtClean="0"/>
              <a:t>, U., </a:t>
            </a:r>
            <a:r>
              <a:rPr lang="en-US" dirty="0" err="1" smtClean="0"/>
              <a:t>Reksadana</a:t>
            </a:r>
            <a:r>
              <a:rPr lang="en-US" dirty="0" smtClean="0"/>
              <a:t> :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Era Modern,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r>
              <a:rPr lang="en-US" dirty="0" err="1" smtClean="0"/>
              <a:t>Simatupang</a:t>
            </a:r>
            <a:r>
              <a:rPr lang="en-US" dirty="0" smtClean="0"/>
              <a:t>, M.,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Media, 2010.</a:t>
            </a:r>
          </a:p>
          <a:p>
            <a:r>
              <a:rPr lang="en-US" dirty="0" err="1" smtClean="0"/>
              <a:t>Soemartono</a:t>
            </a:r>
            <a:r>
              <a:rPr lang="en-US" dirty="0" smtClean="0"/>
              <a:t>, L.,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ALC Publisher, 2011.</a:t>
            </a:r>
          </a:p>
          <a:p>
            <a:r>
              <a:rPr lang="en-US" dirty="0" err="1" smtClean="0"/>
              <a:t>Manurung</a:t>
            </a:r>
            <a:r>
              <a:rPr lang="en-US" dirty="0" smtClean="0"/>
              <a:t>, A.H., </a:t>
            </a:r>
            <a:r>
              <a:rPr lang="en-US" dirty="0" err="1" smtClean="0"/>
              <a:t>Reksadana</a:t>
            </a:r>
            <a:r>
              <a:rPr lang="en-US" dirty="0" smtClean="0"/>
              <a:t> </a:t>
            </a:r>
            <a:r>
              <a:rPr lang="en-US" dirty="0" err="1" smtClean="0"/>
              <a:t>Investasiku</a:t>
            </a:r>
            <a:r>
              <a:rPr lang="en-US" dirty="0" smtClean="0"/>
              <a:t>, </a:t>
            </a:r>
            <a:r>
              <a:rPr lang="en-US" dirty="0" err="1" smtClean="0"/>
              <a:t>Kompas</a:t>
            </a:r>
            <a:r>
              <a:rPr lang="en-US" dirty="0" smtClean="0"/>
              <a:t> 2008.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, 2008, 2009, 2010, 2011. 2012, 2013</a:t>
            </a:r>
          </a:p>
          <a:p>
            <a:r>
              <a:rPr lang="en-US" dirty="0" smtClean="0">
                <a:hlinkClick r:id="rId2"/>
              </a:rPr>
              <a:t>www.bapepam.go.id</a:t>
            </a:r>
            <a:endParaRPr lang="en-US" dirty="0" smtClean="0"/>
          </a:p>
          <a:p>
            <a:r>
              <a:rPr lang="en-US" dirty="0" smtClean="0"/>
              <a:t>www.infovesta.com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Metoda Jensen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Menilai kinerja Manajer Investasi didasarkan atas seberapa besar manajer investasi tersebut mampu memberikan kinerja diatas kinerja pasar sesuai resiko yang dimilikinya.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(Kinerja RD – Kinerja RF) = Alfa + </a:t>
            </a:r>
            <a:r>
              <a:rPr lang="el-GR" sz="2000" dirty="0" smtClean="0"/>
              <a:t>β</a:t>
            </a:r>
            <a:r>
              <a:rPr lang="id-ID" sz="2000" dirty="0" smtClean="0"/>
              <a:t> x (Kinerja p – Kinerja RF) (7)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Alfa = Nilai perpotongan Jensen</a:t>
            </a:r>
          </a:p>
          <a:p>
            <a:pPr>
              <a:defRPr/>
            </a:pPr>
            <a:r>
              <a:rPr lang="id-ID" sz="2000" dirty="0" smtClean="0"/>
              <a:t>Kinerja RD = kinerja reksadana</a:t>
            </a:r>
          </a:p>
          <a:p>
            <a:pPr>
              <a:defRPr/>
            </a:pPr>
            <a:r>
              <a:rPr lang="id-ID" sz="2000" dirty="0" smtClean="0"/>
              <a:t>Kinerja RF  = kinerja investasi bebas resiko</a:t>
            </a:r>
          </a:p>
          <a:p>
            <a:pPr>
              <a:defRPr/>
            </a:pPr>
            <a:r>
              <a:rPr lang="id-ID" sz="2000" dirty="0" smtClean="0"/>
              <a:t>Kinerja p    = kinerja pasar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Metoda Jensen menggunakan data setiap periode secara </a:t>
            </a:r>
            <a:r>
              <a:rPr lang="id-ID" sz="2000" i="1" dirty="0" smtClean="0"/>
              <a:t>time series</a:t>
            </a:r>
            <a:r>
              <a:rPr lang="id-ID" sz="2000" dirty="0" smtClean="0"/>
              <a:t>.</a:t>
            </a:r>
          </a:p>
          <a:p>
            <a:pPr>
              <a:defRPr/>
            </a:pPr>
            <a:r>
              <a:rPr lang="id-ID" sz="2000" dirty="0" smtClean="0"/>
              <a:t>Semakin tinggi </a:t>
            </a:r>
            <a:r>
              <a:rPr lang="id-ID" sz="2000" i="1" dirty="0" smtClean="0"/>
              <a:t>Alfa</a:t>
            </a:r>
            <a:r>
              <a:rPr lang="id-ID" sz="2000" dirty="0" smtClean="0"/>
              <a:t> semakin baik kinerja reksadana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14FB78B-64F9-4277-BED2-045C0358BD3F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553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 PENJUAL REKSADANA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9A10-92FC-41E7-A336-18007FA20E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4869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	    BANK COMMONWEALTH, PT</a:t>
            </a:r>
          </a:p>
          <a:p>
            <a:r>
              <a:rPr lang="en-US" dirty="0" smtClean="0"/>
              <a:t>2.	    BANK DANAMON INDONESIA, PT, TBK</a:t>
            </a:r>
          </a:p>
          <a:p>
            <a:r>
              <a:rPr lang="en-US" dirty="0" smtClean="0"/>
              <a:t>3.	    BANK INTERNASIONAL INDONESIA, PT, TBK</a:t>
            </a:r>
          </a:p>
          <a:p>
            <a:r>
              <a:rPr lang="en-US" dirty="0" smtClean="0"/>
              <a:t>4.	    BANK MANDIRI (PERSERO), PT, TBK</a:t>
            </a:r>
          </a:p>
          <a:p>
            <a:r>
              <a:rPr lang="en-US" dirty="0" smtClean="0"/>
              <a:t>5.	    BANK NEGARA INDONESIA (PERSERO), PT, TBK </a:t>
            </a:r>
          </a:p>
          <a:p>
            <a:r>
              <a:rPr lang="en-US" dirty="0" smtClean="0"/>
              <a:t>6.	    BANK SYARIAH MANDIRI, PT</a:t>
            </a:r>
          </a:p>
          <a:p>
            <a:r>
              <a:rPr lang="en-US" dirty="0" smtClean="0"/>
              <a:t>7.	    BANK UOB BUANA, PT, TBK</a:t>
            </a:r>
          </a:p>
          <a:p>
            <a:r>
              <a:rPr lang="en-US" dirty="0" smtClean="0"/>
              <a:t>8.	    BANK ANZ PANIN, PT, TBK</a:t>
            </a:r>
          </a:p>
          <a:p>
            <a:r>
              <a:rPr lang="en-US" dirty="0" smtClean="0"/>
              <a:t>9.	    BANK BERSAMA JABAR BANTEN, PT, TBK</a:t>
            </a:r>
          </a:p>
          <a:p>
            <a:r>
              <a:rPr lang="en-US" dirty="0" smtClean="0"/>
              <a:t>10.	    BANK CIMB NIAGA, PT, TBK</a:t>
            </a:r>
          </a:p>
          <a:p>
            <a:r>
              <a:rPr lang="en-US" dirty="0" smtClean="0"/>
              <a:t>11.	    BANK CENTRAL ASIA, PT, TBK</a:t>
            </a:r>
          </a:p>
          <a:p>
            <a:r>
              <a:rPr lang="en-US" dirty="0" smtClean="0"/>
              <a:t>12.	    BANK DBS INDONESIA, PT</a:t>
            </a:r>
          </a:p>
          <a:p>
            <a:r>
              <a:rPr lang="en-US" dirty="0" smtClean="0"/>
              <a:t>13.	    BANK MEGA, PT, TBK</a:t>
            </a:r>
          </a:p>
          <a:p>
            <a:r>
              <a:rPr lang="en-US" dirty="0" smtClean="0"/>
              <a:t>14.	    BANK PAN INDONESIA, PT, TBK</a:t>
            </a:r>
          </a:p>
          <a:p>
            <a:r>
              <a:rPr lang="en-US" dirty="0" smtClean="0"/>
              <a:t>15.	    BANK OCBC NISP, PT, TBK</a:t>
            </a:r>
          </a:p>
          <a:p>
            <a:r>
              <a:rPr lang="en-US" dirty="0" smtClean="0"/>
              <a:t>16.	    BANK PERMATA, PT, TBK</a:t>
            </a:r>
          </a:p>
          <a:p>
            <a:r>
              <a:rPr lang="en-US" dirty="0" smtClean="0"/>
              <a:t>17.	    BANK RAKYAT INDONESIA (PERSERO), PT, TBK</a:t>
            </a:r>
          </a:p>
          <a:p>
            <a:r>
              <a:rPr lang="en-US" dirty="0" smtClean="0"/>
              <a:t>18.	    BANK SINARMAS, PT</a:t>
            </a:r>
          </a:p>
          <a:p>
            <a:r>
              <a:rPr lang="en-US" dirty="0" smtClean="0"/>
              <a:t>19.	    CITIBANK N. A.</a:t>
            </a:r>
          </a:p>
          <a:p>
            <a:r>
              <a:rPr lang="en-US" dirty="0" smtClean="0"/>
              <a:t>20.	    STANDARD CHARTERED BANK</a:t>
            </a:r>
          </a:p>
          <a:p>
            <a:r>
              <a:rPr lang="en-US" dirty="0" smtClean="0"/>
              <a:t>21.	    THE HONGKONG AND SHANGHAI BANKING CORPORATION LIMITED</a:t>
            </a:r>
          </a:p>
        </p:txBody>
      </p:sp>
    </p:spTree>
    <p:extLst>
      <p:ext uri="{BB962C8B-B14F-4D97-AF65-F5344CB8AC3E}">
        <p14:creationId xmlns:p14="http://schemas.microsoft.com/office/powerpoint/2010/main" xmlns="" val="10401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Reksadana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dijual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Agen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046021"/>
              </p:ext>
            </p:extLst>
          </p:nvPr>
        </p:nvGraphicFramePr>
        <p:xfrm>
          <a:off x="0" y="838200"/>
          <a:ext cx="922539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139336"/>
                <a:gridCol w="1242912"/>
                <a:gridCol w="937636"/>
                <a:gridCol w="932184"/>
                <a:gridCol w="828608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Uang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Deutsche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Seruni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 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</a:t>
                      </a:r>
                      <a:r>
                        <a:rPr lang="en-US" sz="1400" dirty="0" err="1" smtClean="0"/>
                        <a:t>Danakas</a:t>
                      </a:r>
                      <a:r>
                        <a:rPr lang="en-US" sz="1400" dirty="0" smtClean="0"/>
                        <a:t> Maxima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ChtBank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Ganesha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Kehati</a:t>
                      </a:r>
                      <a:r>
                        <a:rPr lang="en-US" sz="1400" dirty="0" smtClean="0"/>
                        <a:t> Lestari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Std 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Utalma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Obligasi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Keluarga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1 % (≤ 1 thn)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Obligasi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Pendapatan</a:t>
                      </a:r>
                      <a:r>
                        <a:rPr lang="en-US" sz="1400" dirty="0" smtClean="0"/>
                        <a:t> Bu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Schoder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Andalan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Mantap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Bank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046021"/>
              </p:ext>
            </p:extLst>
          </p:nvPr>
        </p:nvGraphicFramePr>
        <p:xfrm>
          <a:off x="-81396" y="685800"/>
          <a:ext cx="9225396" cy="61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22480"/>
                <a:gridCol w="1148196"/>
                <a:gridCol w="1111572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0.2.5%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baseline="0" dirty="0" smtClean="0"/>
                        <a:t> Prima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Berimbang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Camp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Terpadu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Dinams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Infrastrutur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Equitra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Balance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Bank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834076"/>
              </p:ext>
            </p:extLst>
          </p:nvPr>
        </p:nvGraphicFramePr>
        <p:xfrm>
          <a:off x="0" y="876540"/>
          <a:ext cx="9225396" cy="548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158240"/>
                <a:gridCol w="1143000"/>
                <a:gridCol w="1116768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Mawar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% (≤ 1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6 </a:t>
                      </a:r>
                      <a:r>
                        <a:rPr lang="en-US" sz="1100" dirty="0" err="1" smtClean="0"/>
                        <a:t>bln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UGM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1.25 %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Ekuitas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Infrastruktur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Amanah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A9B354-DF33-47E7-9534-6AAA7D8D84B7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/>
        </p:nvSpPr>
        <p:spPr bwMode="auto">
          <a:xfrm>
            <a:off x="228600" y="1600200"/>
            <a:ext cx="8610600" cy="3581400"/>
          </a:xfrm>
          <a:prstGeom prst="rect">
            <a:avLst/>
          </a:prstGeom>
        </p:spPr>
        <p:txBody>
          <a:bodyPr wrap="none" fromWordArt="1" anchor="ctr"/>
          <a:lstStyle/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Getting financial freedom 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is not a function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of investing a lot of money;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It is a result of investing regularly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for long period of time </a:t>
            </a:r>
          </a:p>
          <a:p>
            <a:pPr algn="ctr">
              <a:defRPr/>
            </a:pPr>
            <a:endParaRPr lang="id-ID" sz="4000" kern="10" dirty="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"/>
            <a:ext cx="88392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latin typeface="Algerian" pitchFamily="82" charset="0"/>
              </a:rPr>
              <a:t>Sumber</a:t>
            </a:r>
            <a:r>
              <a:rPr lang="en-US" sz="1400" dirty="0" smtClean="0">
                <a:latin typeface="Algerian" pitchFamily="82" charset="0"/>
              </a:rPr>
              <a:t> </a:t>
            </a:r>
            <a:r>
              <a:rPr lang="en-US" sz="1400" dirty="0" err="1" smtClean="0">
                <a:latin typeface="Algerian" pitchFamily="82" charset="0"/>
              </a:rPr>
              <a:t>Majalah</a:t>
            </a:r>
            <a:r>
              <a:rPr lang="en-US" sz="1400" dirty="0" smtClean="0">
                <a:latin typeface="Algerian" pitchFamily="82" charset="0"/>
              </a:rPr>
              <a:t> Investor </a:t>
            </a:r>
            <a:r>
              <a:rPr lang="en-US" sz="1400" dirty="0" err="1" smtClean="0">
                <a:latin typeface="Algerian" pitchFamily="82" charset="0"/>
              </a:rPr>
              <a:t>edisi</a:t>
            </a:r>
            <a:r>
              <a:rPr lang="en-US" sz="1400" dirty="0" smtClean="0">
                <a:latin typeface="Algerian" pitchFamily="82" charset="0"/>
              </a:rPr>
              <a:t> </a:t>
            </a:r>
            <a:r>
              <a:rPr lang="en-US" sz="1400" dirty="0" err="1" smtClean="0">
                <a:latin typeface="Algerian" pitchFamily="82" charset="0"/>
              </a:rPr>
              <a:t>Maret</a:t>
            </a:r>
            <a:r>
              <a:rPr lang="en-US" sz="1400" dirty="0" smtClean="0">
                <a:latin typeface="Algerian" pitchFamily="82" charset="0"/>
              </a:rPr>
              <a:t> 2009, </a:t>
            </a:r>
            <a:r>
              <a:rPr lang="en-US" sz="1400" dirty="0" err="1" smtClean="0">
                <a:latin typeface="Algerian" pitchFamily="82" charset="0"/>
              </a:rPr>
              <a:t>Maret</a:t>
            </a:r>
            <a:r>
              <a:rPr lang="en-US" sz="1400" dirty="0" smtClean="0">
                <a:latin typeface="Algerian" pitchFamily="82" charset="0"/>
              </a:rPr>
              <a:t> 2010, </a:t>
            </a:r>
            <a:r>
              <a:rPr lang="en-US" sz="1400" dirty="0" err="1" smtClean="0">
                <a:latin typeface="Algerian" pitchFamily="82" charset="0"/>
              </a:rPr>
              <a:t>dan</a:t>
            </a:r>
            <a:r>
              <a:rPr lang="en-US" sz="1400" dirty="0" smtClean="0">
                <a:latin typeface="Algerian" pitchFamily="82" charset="0"/>
              </a:rPr>
              <a:t> </a:t>
            </a:r>
            <a:r>
              <a:rPr lang="en-US" sz="1400" dirty="0" err="1" smtClean="0">
                <a:latin typeface="Algerian" pitchFamily="82" charset="0"/>
              </a:rPr>
              <a:t>Maret</a:t>
            </a:r>
            <a:r>
              <a:rPr lang="en-US" sz="1400" dirty="0" smtClean="0">
                <a:latin typeface="Algerian" pitchFamily="82" charset="0"/>
              </a:rPr>
              <a:t> 2011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Reksadana</a:t>
            </a:r>
            <a:r>
              <a:rPr lang="en-US" sz="1400" dirty="0" smtClean="0"/>
              <a:t>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Periode</a:t>
            </a:r>
            <a:r>
              <a:rPr lang="en-US" sz="1400" dirty="0" smtClean="0"/>
              <a:t> 7 </a:t>
            </a:r>
            <a:r>
              <a:rPr lang="en-US" sz="1400" dirty="0" err="1" smtClean="0"/>
              <a:t>Tahun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No	2009			2010			2011</a:t>
            </a:r>
          </a:p>
          <a:p>
            <a:r>
              <a:rPr lang="en-US" sz="1400" dirty="0" smtClean="0"/>
              <a:t>1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r>
              <a:rPr lang="en-US" sz="1400" dirty="0" smtClean="0"/>
              <a:t>	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endParaRPr lang="en-US" sz="1400" dirty="0" smtClean="0"/>
          </a:p>
          <a:p>
            <a:r>
              <a:rPr lang="en-US" sz="1400" dirty="0" smtClean="0"/>
              <a:t>2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Si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BNP Paribas </a:t>
            </a:r>
            <a:r>
              <a:rPr lang="en-US" sz="1400" dirty="0" err="1" smtClean="0"/>
              <a:t>Pesona</a:t>
            </a:r>
            <a:endParaRPr lang="en-US" sz="1400" dirty="0" smtClean="0"/>
          </a:p>
          <a:p>
            <a:r>
              <a:rPr lang="en-US" sz="1400" dirty="0" smtClean="0"/>
              <a:t>3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</a:t>
            </a:r>
            <a:r>
              <a:rPr lang="en-US" sz="1400" dirty="0" err="1" smtClean="0"/>
              <a:t>Phinisi</a:t>
            </a:r>
            <a:r>
              <a:rPr lang="en-US" sz="1400" dirty="0" smtClean="0"/>
              <a:t>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</a:t>
            </a:r>
          </a:p>
          <a:p>
            <a:r>
              <a:rPr lang="en-US" sz="1400" dirty="0" smtClean="0"/>
              <a:t>4	Si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</a:t>
            </a:r>
            <a:r>
              <a:rPr lang="en-US" sz="1400" dirty="0" err="1" smtClean="0"/>
              <a:t>Bahana</a:t>
            </a:r>
            <a:r>
              <a:rPr lang="en-US" sz="1400" dirty="0" smtClean="0"/>
              <a:t> Dana Prima		BNP Paribas </a:t>
            </a:r>
            <a:r>
              <a:rPr lang="en-US" sz="1400" dirty="0" err="1" smtClean="0"/>
              <a:t>Ekuitas</a:t>
            </a:r>
            <a:endParaRPr lang="en-US" sz="1400" dirty="0" smtClean="0"/>
          </a:p>
          <a:p>
            <a:r>
              <a:rPr lang="en-US" sz="1400" dirty="0" smtClean="0"/>
              <a:t>5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r>
              <a:rPr lang="en-US" sz="1400" dirty="0" smtClean="0"/>
              <a:t>		</a:t>
            </a:r>
            <a:r>
              <a:rPr lang="en-US" sz="1400" dirty="0" err="1" smtClean="0"/>
              <a:t>Danareksa</a:t>
            </a:r>
            <a:r>
              <a:rPr lang="en-US" sz="1400" dirty="0" smtClean="0"/>
              <a:t> </a:t>
            </a:r>
            <a:r>
              <a:rPr lang="en-US" sz="1400" dirty="0" err="1" smtClean="0"/>
              <a:t>Mawar</a:t>
            </a:r>
            <a:r>
              <a:rPr lang="en-US" sz="1400" dirty="0" smtClean="0"/>
              <a:t>		Manulife Dana </a:t>
            </a:r>
            <a:r>
              <a:rPr lang="en-US" sz="1400" dirty="0" err="1" smtClean="0"/>
              <a:t>Saham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Reksadana</a:t>
            </a:r>
            <a:r>
              <a:rPr lang="en-US" sz="1400" dirty="0" smtClean="0"/>
              <a:t>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Periode</a:t>
            </a:r>
            <a:r>
              <a:rPr lang="en-US" sz="1400" dirty="0" smtClean="0"/>
              <a:t> 5 </a:t>
            </a:r>
            <a:r>
              <a:rPr lang="en-US" sz="1400" dirty="0" err="1" smtClean="0"/>
              <a:t>Tahun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No	2009			2010			2011</a:t>
            </a:r>
          </a:p>
          <a:p>
            <a:r>
              <a:rPr lang="en-US" sz="1400" dirty="0" smtClean="0"/>
              <a:t>1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endParaRPr lang="en-US" sz="1400" dirty="0" smtClean="0"/>
          </a:p>
          <a:p>
            <a:r>
              <a:rPr lang="en-US" sz="1400" dirty="0" smtClean="0"/>
              <a:t>2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BNP Paribas </a:t>
            </a:r>
            <a:r>
              <a:rPr lang="en-US" sz="1400" dirty="0" err="1" smtClean="0"/>
              <a:t>Pesona</a:t>
            </a:r>
            <a:endParaRPr lang="en-US" sz="1400" dirty="0" smtClean="0"/>
          </a:p>
          <a:p>
            <a:r>
              <a:rPr lang="en-US" sz="1400" dirty="0" smtClean="0"/>
              <a:t>3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Schroder Dana Istimewa</a:t>
            </a:r>
          </a:p>
          <a:p>
            <a:r>
              <a:rPr lang="en-US" sz="1400" dirty="0" smtClean="0"/>
              <a:t>4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</a:t>
            </a:r>
          </a:p>
          <a:p>
            <a:r>
              <a:rPr lang="en-US" sz="1400" dirty="0" smtClean="0"/>
              <a:t>5	Si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r>
              <a:rPr lang="en-US" sz="1400" dirty="0" smtClean="0"/>
              <a:t>		BNP Paribas </a:t>
            </a:r>
            <a:r>
              <a:rPr lang="en-US" sz="1400" dirty="0" err="1" smtClean="0"/>
              <a:t>Ekuitas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Reksadana</a:t>
            </a:r>
            <a:r>
              <a:rPr lang="en-US" sz="1400" dirty="0" smtClean="0"/>
              <a:t>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Periode</a:t>
            </a:r>
            <a:r>
              <a:rPr lang="en-US" sz="1400" dirty="0" smtClean="0"/>
              <a:t> 3 </a:t>
            </a:r>
            <a:r>
              <a:rPr lang="en-US" sz="1400" dirty="0" err="1" smtClean="0"/>
              <a:t>Tahun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No	2009			2010			2011</a:t>
            </a:r>
          </a:p>
          <a:p>
            <a:r>
              <a:rPr lang="en-US" sz="1400" dirty="0" smtClean="0"/>
              <a:t>1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endParaRPr lang="en-US" sz="1400" dirty="0" smtClean="0"/>
          </a:p>
          <a:p>
            <a:r>
              <a:rPr lang="en-US" sz="1400" dirty="0" smtClean="0"/>
              <a:t>2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Schroder Dana Istimewa</a:t>
            </a:r>
          </a:p>
          <a:p>
            <a:r>
              <a:rPr lang="en-US" sz="1400" dirty="0" smtClean="0"/>
              <a:t>3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Manulife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Andalan</a:t>
            </a:r>
            <a:endParaRPr lang="en-US" sz="1400" dirty="0" smtClean="0"/>
          </a:p>
          <a:p>
            <a:r>
              <a:rPr lang="en-US" sz="1400" dirty="0" smtClean="0"/>
              <a:t>4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BNP Paribas </a:t>
            </a:r>
            <a:r>
              <a:rPr lang="en-US" sz="1400" dirty="0" err="1" smtClean="0"/>
              <a:t>Pesona</a:t>
            </a:r>
            <a:endParaRPr lang="en-US" sz="1400" dirty="0" smtClean="0"/>
          </a:p>
          <a:p>
            <a:r>
              <a:rPr lang="en-US" sz="1400" dirty="0" smtClean="0"/>
              <a:t>5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r>
              <a:rPr lang="en-US" sz="1400" dirty="0" smtClean="0"/>
              <a:t>		FSIE </a:t>
            </a:r>
            <a:r>
              <a:rPr lang="en-US" sz="1400" dirty="0" err="1" smtClean="0"/>
              <a:t>Sectoral</a:t>
            </a:r>
            <a:r>
              <a:rPr lang="en-US" sz="1400" dirty="0" smtClean="0"/>
              <a:t> Fund		Manulife Dana </a:t>
            </a:r>
            <a:r>
              <a:rPr lang="en-US" sz="1400" dirty="0" err="1" smtClean="0"/>
              <a:t>Saham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Reksadana</a:t>
            </a:r>
            <a:r>
              <a:rPr lang="en-US" sz="1400" dirty="0" smtClean="0"/>
              <a:t>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Periode</a:t>
            </a:r>
            <a:r>
              <a:rPr lang="en-US" sz="1400" dirty="0" smtClean="0"/>
              <a:t> 1 </a:t>
            </a:r>
            <a:r>
              <a:rPr lang="en-US" sz="1400" dirty="0" err="1" smtClean="0"/>
              <a:t>Tahun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No	2009			2010			2011</a:t>
            </a:r>
          </a:p>
          <a:p>
            <a:r>
              <a:rPr lang="en-US" sz="1400" dirty="0" smtClean="0"/>
              <a:t>1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Manulife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Andalan</a:t>
            </a:r>
            <a:r>
              <a:rPr lang="en-US" sz="1400" dirty="0" smtClean="0"/>
              <a:t>	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endParaRPr lang="en-US" sz="1400" dirty="0" smtClean="0"/>
          </a:p>
          <a:p>
            <a:r>
              <a:rPr lang="en-US" sz="1400" dirty="0" smtClean="0"/>
              <a:t>2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Schroder Dana Istimewa</a:t>
            </a:r>
          </a:p>
          <a:p>
            <a:r>
              <a:rPr lang="en-US" sz="1400" dirty="0" smtClean="0"/>
              <a:t>3	</a:t>
            </a:r>
            <a:r>
              <a:rPr lang="en-US" sz="1400" dirty="0" err="1" smtClean="0"/>
              <a:t>Panin</a:t>
            </a:r>
            <a:r>
              <a:rPr lang="en-US" sz="1400" dirty="0" smtClean="0"/>
              <a:t> Dana </a:t>
            </a:r>
            <a:r>
              <a:rPr lang="en-US" sz="1400" dirty="0" err="1" smtClean="0"/>
              <a:t>Maksima</a:t>
            </a:r>
            <a:r>
              <a:rPr lang="en-US" sz="1400" dirty="0" smtClean="0"/>
              <a:t>		Fortis </a:t>
            </a:r>
            <a:r>
              <a:rPr lang="en-US" sz="1400" dirty="0" err="1" smtClean="0"/>
              <a:t>Pesona</a:t>
            </a:r>
            <a:r>
              <a:rPr lang="en-US" sz="1400" dirty="0" smtClean="0"/>
              <a:t>		BNP Paribas </a:t>
            </a:r>
            <a:r>
              <a:rPr lang="en-US" sz="1400" dirty="0" err="1" smtClean="0"/>
              <a:t>Ekuitas</a:t>
            </a:r>
            <a:endParaRPr lang="en-US" sz="1400" dirty="0" smtClean="0"/>
          </a:p>
          <a:p>
            <a:r>
              <a:rPr lang="en-US" sz="1400" dirty="0" smtClean="0"/>
              <a:t>4	</a:t>
            </a:r>
            <a:r>
              <a:rPr lang="en-US" sz="1400" dirty="0" err="1" smtClean="0"/>
              <a:t>Simas</a:t>
            </a:r>
            <a:r>
              <a:rPr lang="en-US" sz="1400" dirty="0" smtClean="0"/>
              <a:t> </a:t>
            </a:r>
            <a:r>
              <a:rPr lang="en-US" sz="1400" dirty="0" err="1" smtClean="0"/>
              <a:t>Danamas</a:t>
            </a:r>
            <a:r>
              <a:rPr lang="en-US" sz="1400" dirty="0" smtClean="0"/>
              <a:t>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Manulife Dana </a:t>
            </a:r>
            <a:r>
              <a:rPr lang="en-US" sz="1400" dirty="0" err="1" smtClean="0"/>
              <a:t>Saham</a:t>
            </a:r>
            <a:r>
              <a:rPr lang="en-US" sz="1400" dirty="0" smtClean="0"/>
              <a:t>		Manulife </a:t>
            </a:r>
            <a:r>
              <a:rPr lang="en-US" sz="1400" dirty="0" err="1" smtClean="0"/>
              <a:t>Saham</a:t>
            </a:r>
            <a:r>
              <a:rPr lang="en-US" sz="1400" dirty="0" smtClean="0"/>
              <a:t> </a:t>
            </a:r>
            <a:r>
              <a:rPr lang="en-US" sz="1400" dirty="0" err="1" smtClean="0"/>
              <a:t>Andalan</a:t>
            </a:r>
            <a:endParaRPr lang="en-US" sz="1400" dirty="0" smtClean="0"/>
          </a:p>
          <a:p>
            <a:r>
              <a:rPr lang="en-US" sz="1400" dirty="0" smtClean="0"/>
              <a:t>5	Fortis </a:t>
            </a:r>
            <a:r>
              <a:rPr lang="en-US" sz="1400" dirty="0" err="1" smtClean="0"/>
              <a:t>Ekuitas</a:t>
            </a:r>
            <a:r>
              <a:rPr lang="en-US" sz="1400" dirty="0" smtClean="0"/>
              <a:t>		Schroder Dana </a:t>
            </a:r>
            <a:r>
              <a:rPr lang="en-US" sz="1400" dirty="0" err="1" smtClean="0"/>
              <a:t>Prestasi</a:t>
            </a:r>
            <a:r>
              <a:rPr lang="en-US" sz="1400" dirty="0" smtClean="0"/>
              <a:t> Plus	BNP Paribas </a:t>
            </a:r>
            <a:r>
              <a:rPr lang="en-US" sz="1400" dirty="0" err="1" smtClean="0"/>
              <a:t>Pesona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67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Mintalah daftar reksadana yang dijual oleh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APERD/</a:t>
            </a:r>
            <a:r>
              <a:rPr lang="id-ID" dirty="0" smtClean="0"/>
              <a:t>Bank, seperti daftar tabel pada halaman  20,21, dan 22.</a:t>
            </a:r>
          </a:p>
          <a:p>
            <a:r>
              <a:rPr lang="id-ID" dirty="0" smtClean="0"/>
              <a:t>Lakukan analisis menggunakan data kinerja 3 tahun dan 5 tahun. Pilih reksadana saham, campuran, pendapatan tetap, dan pasar uang yang  terbaik menurut saudara. Jelaskan alasannya.</a:t>
            </a:r>
          </a:p>
          <a:p>
            <a:r>
              <a:rPr lang="id-ID" dirty="0" smtClean="0"/>
              <a:t>Tugas 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tanggal </a:t>
            </a:r>
            <a:r>
              <a:rPr lang="en-US" dirty="0" smtClean="0"/>
              <a:t> …………………. 2013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41020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" t="21833" r="19636" b="5327"/>
          <a:stretch/>
        </p:blipFill>
        <p:spPr bwMode="auto">
          <a:xfrm>
            <a:off x="2057400" y="1600199"/>
            <a:ext cx="4724400" cy="4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2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800" dirty="0" smtClean="0"/>
              <a:t>Reksadana adalah wadah yang dipergunakan untuk menghimpun dana dari masyarakat pemodal untuk selanjutnya diinvestasikan dalam portofolio efek oleh Manajer Investasi yang telah mendapat izin dari Bapepam</a:t>
            </a:r>
          </a:p>
          <a:p>
            <a:pPr>
              <a:defRPr/>
            </a:pPr>
            <a:r>
              <a:rPr lang="id-ID" sz="2800" dirty="0" smtClean="0"/>
              <a:t>Total </a:t>
            </a:r>
            <a:r>
              <a:rPr lang="en-US" sz="2800" dirty="0" smtClean="0"/>
              <a:t>805 </a:t>
            </a:r>
            <a:r>
              <a:rPr lang="id-ID" sz="2800" dirty="0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681 (15 Jan 2013)</a:t>
            </a:r>
          </a:p>
          <a:p>
            <a:pPr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penyertaan</a:t>
            </a:r>
            <a:r>
              <a:rPr lang="en-US" sz="2800" dirty="0" smtClean="0"/>
              <a:t> 518.283</a:t>
            </a:r>
          </a:p>
          <a:p>
            <a:pPr>
              <a:defRPr/>
            </a:pPr>
            <a:r>
              <a:rPr lang="en-US" sz="2800" dirty="0" smtClean="0"/>
              <a:t>NAB 186 </a:t>
            </a:r>
            <a:r>
              <a:rPr lang="en-US" sz="2800" dirty="0" err="1" smtClean="0"/>
              <a:t>Trilyun</a:t>
            </a:r>
            <a:r>
              <a:rPr lang="en-US" sz="2800" dirty="0" smtClean="0"/>
              <a:t> / 18.6 USD </a:t>
            </a:r>
            <a:r>
              <a:rPr lang="en-US" sz="2800" dirty="0" err="1" smtClean="0"/>
              <a:t>Milyar</a:t>
            </a:r>
            <a:r>
              <a:rPr lang="id-ID" sz="2800" dirty="0" smtClean="0"/>
              <a:t> </a:t>
            </a:r>
            <a:r>
              <a:rPr lang="id-ID" sz="2800" dirty="0"/>
              <a:t>(</a:t>
            </a:r>
            <a:r>
              <a:rPr lang="en-US" sz="2800" dirty="0"/>
              <a:t>Bapepam.go.id - </a:t>
            </a:r>
            <a:r>
              <a:rPr lang="en-US" sz="2800" dirty="0" smtClean="0"/>
              <a:t>Jan 2013</a:t>
            </a:r>
            <a:r>
              <a:rPr lang="id-ID" sz="2800" dirty="0" smtClean="0"/>
              <a:t>)</a:t>
            </a:r>
            <a:r>
              <a:rPr lang="en-US" sz="2800" dirty="0" smtClean="0"/>
              <a:t>, </a:t>
            </a:r>
            <a:endParaRPr lang="id-ID" sz="28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9D9CE5-BD99-4C1F-82D9-11C9C77AA13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7711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PERBANDINGAN REKSADANA BEBERAPA NEGARA - 2012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89584"/>
              </p:ext>
            </p:extLst>
          </p:nvPr>
        </p:nvGraphicFramePr>
        <p:xfrm>
          <a:off x="838201" y="1397000"/>
          <a:ext cx="7924798" cy="464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6764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MALAYSIA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</a:t>
                      </a:r>
                      <a:r>
                        <a:rPr lang="en-US" sz="1400" baseline="0" dirty="0" smtClean="0"/>
                        <a:t> (USD </a:t>
                      </a:r>
                      <a:r>
                        <a:rPr lang="en-US" sz="1400" baseline="0" dirty="0" err="1" smtClean="0"/>
                        <a:t>milyar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113.07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GDP (USD </a:t>
                      </a:r>
                      <a:r>
                        <a:rPr lang="en-US" sz="1400" dirty="0" err="1" smtClean="0"/>
                        <a:t>milyar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845.68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1826.81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1116.25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1488.22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AUM/GDP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ribu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161.65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46452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Populasi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juta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1206.92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22.73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80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KENAPA REKSADANA?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Akses kepada intrumen2 investasi yang sulit dilakukan sendiri, seperti saham, obligasi dan instrumen lainnya.</a:t>
            </a:r>
          </a:p>
          <a:p>
            <a:pPr>
              <a:defRPr/>
            </a:pPr>
            <a:r>
              <a:rPr lang="id-ID" sz="2400" dirty="0" smtClean="0"/>
              <a:t>Pengelolaan investasi yang profesional oleh Manajer Investasi yang sudah berpengalaman serta administrasi yang dilakukan oleh bank Kustodian.</a:t>
            </a:r>
          </a:p>
          <a:p>
            <a:pPr>
              <a:defRPr/>
            </a:pPr>
            <a:r>
              <a:rPr lang="id-ID" sz="2400" dirty="0" smtClean="0"/>
              <a:t>Diversifikasi investasi yang sulit dilakukan sendiri karena keterbatasan dana.</a:t>
            </a:r>
          </a:p>
          <a:p>
            <a:pPr>
              <a:defRPr/>
            </a:pPr>
            <a:r>
              <a:rPr lang="id-ID" sz="2400" dirty="0" smtClean="0"/>
              <a:t>Dana investasi yang dibutuhkan relatif kecil.</a:t>
            </a:r>
          </a:p>
          <a:p>
            <a:pPr>
              <a:defRPr/>
            </a:pPr>
            <a:r>
              <a:rPr lang="id-ID" sz="2400" dirty="0" smtClean="0"/>
              <a:t>Dapat dibeli dan dicairkan setiap hari bursa melalui manajer investasi.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7FCD1C1-8CEC-4CF1-B950-403A212D331C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4100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JENIS-JENIS 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400" dirty="0" smtClean="0"/>
              <a:t>Reksadana Pasar Uang: melakukan investasi 100% pada efek pasar uang / efek2 utang yang berjangka kurang dari satu tahun (Deposito, SBI, Obligasi).</a:t>
            </a:r>
          </a:p>
          <a:p>
            <a:pPr>
              <a:defRPr/>
            </a:pPr>
            <a:r>
              <a:rPr lang="id-ID" sz="2400" dirty="0" smtClean="0"/>
              <a:t>Reksadana Pendapatan Tetap: melakukan investasi sekurang-kurangnya 80% dari portofolio yang dikelolanya dalam efek bersifat utang.</a:t>
            </a:r>
          </a:p>
          <a:p>
            <a:pPr>
              <a:defRPr/>
            </a:pPr>
            <a:r>
              <a:rPr lang="id-ID" sz="2400" dirty="0" smtClean="0"/>
              <a:t>Reksadana Saham: melakukan investasi sekurang-kurangnya 80% dari portofolio yang dikelolanya ke dalam efek bersifat ekuitas (saham).</a:t>
            </a:r>
          </a:p>
          <a:p>
            <a:pPr>
              <a:defRPr/>
            </a:pPr>
            <a:r>
              <a:rPr lang="id-ID" sz="2400" dirty="0" smtClean="0"/>
              <a:t>Reksadana Campuran: dapat melakukan investasi baik pada efek utang maupun ekuitas dan porsi alokasi yang lebih fleksibel.</a:t>
            </a:r>
            <a:endParaRPr lang="id-ID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DFAC63-6876-4D7B-A121-9C72F0FF3471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299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Potensi Hasil &amp; Resiko Reksadana</a:t>
            </a:r>
            <a:endParaRPr lang="id-ID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442D64-50C1-47DA-9493-56F4659B46DA}" type="slidenum">
              <a:rPr lang="en-US" sz="1400" smtClean="0"/>
              <a:pPr/>
              <a:t>8</a:t>
            </a:fld>
            <a:endParaRPr lang="en-US" sz="1400" smtClean="0"/>
          </a:p>
        </p:txBody>
      </p:sp>
      <p:pic>
        <p:nvPicPr>
          <p:cNvPr id="26628" name="Picture 1" descr="http://www.bnpparibas-ip.co.id/images/potensi_hasil_resi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450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INVESTOR REKSADANA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6512023"/>
              </p:ext>
            </p:extLst>
          </p:nvPr>
        </p:nvGraphicFramePr>
        <p:xfrm>
          <a:off x="990600" y="1371600"/>
          <a:ext cx="75438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889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lgerian" pitchFamily="82" charset="0"/>
                        </a:rPr>
                        <a:t>REKAPITULASI DATA – JAN 2013</a:t>
                      </a:r>
                      <a:endParaRPr lang="en-US" sz="3600" dirty="0">
                        <a:latin typeface="Algerian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INVESTOR INDIVIDU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349.751</a:t>
                      </a:r>
                      <a:endParaRPr lang="en-US" sz="3200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INVESTOR INSTITUSI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3.237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72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1745</Words>
  <Application>Microsoft Office PowerPoint</Application>
  <PresentationFormat>On-screen Show (4:3)</PresentationFormat>
  <Paragraphs>560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Referensi</vt:lpstr>
      <vt:lpstr>THE INVESTMENT PYRAMID</vt:lpstr>
      <vt:lpstr>REKSADANA</vt:lpstr>
      <vt:lpstr>PERBANDINGAN REKSADANA BEBERAPA NEGARA - 2012</vt:lpstr>
      <vt:lpstr>KENAPA REKSADANA?</vt:lpstr>
      <vt:lpstr>JENIS-JENIS REKSADANA</vt:lpstr>
      <vt:lpstr>Potensi Hasil &amp; Resiko Reksadana</vt:lpstr>
      <vt:lpstr>INVESTOR REKSADANA</vt:lpstr>
      <vt:lpstr>Tingkat pendidikan</vt:lpstr>
      <vt:lpstr>JENIS PEKERJAAN</vt:lpstr>
      <vt:lpstr>PENDAPATAN</vt:lpstr>
      <vt:lpstr>Slide 13</vt:lpstr>
      <vt:lpstr>TIPS MEMILIH REKSA DANA</vt:lpstr>
      <vt:lpstr>PENGUKURAN KINERJA REKSADANA</vt:lpstr>
      <vt:lpstr>Langkah Pengukuran Kinerja RD</vt:lpstr>
      <vt:lpstr>Sub Perioda Pengukuran</vt:lpstr>
      <vt:lpstr>Metoda Sharpe</vt:lpstr>
      <vt:lpstr>Metoda Treynor</vt:lpstr>
      <vt:lpstr>Metoda Jensen</vt:lpstr>
      <vt:lpstr>AGEN PENJUAL REKSADANA</vt:lpstr>
      <vt:lpstr>Contoh Reksadana yg dijual oleh salah satu Agen</vt:lpstr>
      <vt:lpstr>Contoh Reksadana Campuran yg dijual oleh salah satu Bank</vt:lpstr>
      <vt:lpstr>Contoh Reksadana Saham yg dijual oleh salah satu Bank</vt:lpstr>
      <vt:lpstr>Slide 25</vt:lpstr>
      <vt:lpstr>Slide 26</vt:lpstr>
      <vt:lpstr>TUGAS INDIVIDU</vt:lpstr>
      <vt:lpstr>Slide 28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REKSADANA</dc:title>
  <dc:creator>Universitas Komputer Indonesia</dc:creator>
  <cp:lastModifiedBy>Herman</cp:lastModifiedBy>
  <cp:revision>79</cp:revision>
  <dcterms:created xsi:type="dcterms:W3CDTF">2012-01-21T16:20:10Z</dcterms:created>
  <dcterms:modified xsi:type="dcterms:W3CDTF">2013-04-15T14:03:57Z</dcterms:modified>
</cp:coreProperties>
</file>