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07" r:id="rId2"/>
    <p:sldId id="289" r:id="rId3"/>
    <p:sldId id="272" r:id="rId4"/>
    <p:sldId id="290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0B0D1-6225-446A-9B3C-D33B85F0FCF0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EB3249-BF69-428C-B170-4A3D21F4BD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36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843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855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50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7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88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17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309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97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601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57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76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22D63-102B-45AC-B38F-385B0F3C631B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22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id/imgres?imgurl=http://elowpii189.files.wordpress.com/2011/06/thank_you_comment_21.jpg&amp;imgrefurl=http://elowpii189.wordpress.com/2011/06/08/thank-you-sorry-_/&amp;usg=__Dxgbbd5Cvalr0wUh0wa8_SdtmwE=&amp;h=335&amp;w=500&amp;sz=67&amp;hl=id&amp;start=3&amp;zoom=1&amp;tbnid=Am7leKEWCo1NjM:&amp;tbnh=87&amp;tbnw=130&amp;ei=voeWTqL-KYf4rQfOk7SBBA&amp;prev=/images?q=thank+you&amp;hl=id&amp;sa=X&amp;tbm=isch&amp;itbs=1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3.bp.blogspot.com/_v14bemZ7nbM/TBsVidRoENI/AAAAAAAAANs/54ckekUryF0/s1600/corporate_strateg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17218"/>
          </a:xfrm>
          <a:prstGeom prst="rect">
            <a:avLst/>
          </a:prstGeom>
          <a:noFill/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228600"/>
            <a:ext cx="9144000" cy="16764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 smtClean="0">
                <a:solidFill>
                  <a:srgbClr val="FF0000"/>
                </a:solidFill>
                <a:latin typeface="Algerian" pitchFamily="82" charset="0"/>
                <a:ea typeface="+mj-ea"/>
                <a:cs typeface="+mj-cs"/>
              </a:rPr>
              <a:t>FUNCTIONAL</a:t>
            </a:r>
            <a:r>
              <a:rPr lang="id-ID" sz="5400" dirty="0" smtClean="0">
                <a:solidFill>
                  <a:srgbClr val="FF0000"/>
                </a:solidFill>
                <a:latin typeface="Algerian" pitchFamily="82" charset="0"/>
                <a:ea typeface="+mj-ea"/>
                <a:cs typeface="+mj-cs"/>
              </a:rPr>
              <a:t> </a:t>
            </a:r>
            <a:r>
              <a:rPr lang="id-ID" sz="5400" dirty="0" smtClean="0">
                <a:solidFill>
                  <a:srgbClr val="FF0000"/>
                </a:solidFill>
                <a:latin typeface="Algerian" pitchFamily="82" charset="0"/>
                <a:ea typeface="+mj-ea"/>
                <a:cs typeface="+mj-cs"/>
              </a:rPr>
              <a:t>STRATEGY</a:t>
            </a:r>
            <a:r>
              <a:rPr lang="id-ID" sz="6600" dirty="0">
                <a:solidFill>
                  <a:srgbClr val="FF0000"/>
                </a:solidFill>
                <a:latin typeface="Algerian" pitchFamily="82" charset="0"/>
                <a:ea typeface="+mj-ea"/>
                <a:cs typeface="+mj-cs"/>
              </a:rPr>
              <a:t/>
            </a:r>
            <a:br>
              <a:rPr lang="id-ID" sz="6600" dirty="0">
                <a:solidFill>
                  <a:srgbClr val="FF0000"/>
                </a:solidFill>
                <a:latin typeface="Algerian" pitchFamily="82" charset="0"/>
                <a:ea typeface="+mj-ea"/>
                <a:cs typeface="+mj-cs"/>
              </a:rPr>
            </a:br>
            <a:endParaRPr lang="en-US" sz="4400" dirty="0">
              <a:solidFill>
                <a:srgbClr val="FF0000"/>
              </a:solidFill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2401" y="5105400"/>
            <a:ext cx="8991600" cy="1752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id-ID" sz="3600" b="1" dirty="0">
                <a:solidFill>
                  <a:srgbClr val="00B050"/>
                </a:solidFill>
                <a:latin typeface="Algerian" pitchFamily="82" charset="0"/>
              </a:rPr>
              <a:t>Magister Management </a:t>
            </a:r>
            <a:r>
              <a:rPr lang="id-ID" sz="3600" b="1" dirty="0" smtClean="0">
                <a:solidFill>
                  <a:srgbClr val="00B050"/>
                </a:solidFill>
                <a:latin typeface="Algerian" pitchFamily="82" charset="0"/>
              </a:rPr>
              <a:t>Program</a:t>
            </a:r>
            <a:endParaRPr lang="id-ID" sz="3600" b="1" dirty="0">
              <a:solidFill>
                <a:srgbClr val="00B050"/>
              </a:solidFill>
              <a:latin typeface="Algerian" pitchFamily="82" charset="0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id-ID" sz="3600" b="1" dirty="0">
                <a:solidFill>
                  <a:srgbClr val="00B050"/>
                </a:solidFill>
                <a:latin typeface="Algerian" pitchFamily="82" charset="0"/>
              </a:rPr>
              <a:t>Universitas Komputer Indonesia</a:t>
            </a:r>
            <a:endParaRPr lang="en-US" sz="3600" b="1" dirty="0">
              <a:solidFill>
                <a:srgbClr val="00B05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Logistics strategy deals with the flow of products into and out of the manufacturing process.</a:t>
            </a:r>
          </a:p>
          <a:p>
            <a:r>
              <a:rPr lang="en-US" dirty="0" smtClean="0"/>
              <a:t>Strategy trends: centralization, outsourcing, and the use of the internet.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39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HUMAN RESOURCES MANAGEMENT STRATEGY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HRM strategy, among other things, addresses the issue of whether a company or business unit should hire a large number of low-skilled employees who receive low pay, perform repetitive job, and are most likely quit after a short time or hire skilled employees who receive relatively high pay and are cross-trained to participate in self-managing work team.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67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INFORMATION TECHNOLOGY STRATEGY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Strategy to provide business units with competitive advantage.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14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SOURCING DECISION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Outsourcing</a:t>
            </a:r>
          </a:p>
          <a:p>
            <a:r>
              <a:rPr lang="en-US" dirty="0" smtClean="0"/>
              <a:t>Offshoring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01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Major Errors to be Avoided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Outsourcing activities that should not be outsourced</a:t>
            </a:r>
          </a:p>
          <a:p>
            <a:pPr marL="514350" indent="-514350">
              <a:buAutoNum type="arabicPeriod"/>
            </a:pPr>
            <a:r>
              <a:rPr lang="en-US" dirty="0" smtClean="0"/>
              <a:t>Selecting the wrong vendor</a:t>
            </a:r>
          </a:p>
          <a:p>
            <a:pPr marL="514350" indent="-514350">
              <a:buAutoNum type="arabicPeriod"/>
            </a:pPr>
            <a:r>
              <a:rPr lang="en-US" dirty="0" smtClean="0"/>
              <a:t>Writing a poor contract</a:t>
            </a:r>
          </a:p>
          <a:p>
            <a:pPr marL="514350" indent="-514350">
              <a:buAutoNum type="arabicPeriod"/>
            </a:pPr>
            <a:r>
              <a:rPr lang="en-US" dirty="0" smtClean="0"/>
              <a:t>Overlooking personnel issues</a:t>
            </a:r>
          </a:p>
          <a:p>
            <a:pPr marL="514350" indent="-514350">
              <a:buAutoNum type="arabicPeriod"/>
            </a:pPr>
            <a:r>
              <a:rPr lang="en-US" dirty="0" smtClean="0"/>
              <a:t>Loosing control over the outsourced activity</a:t>
            </a:r>
          </a:p>
          <a:p>
            <a:pPr marL="514350" indent="-514350">
              <a:buAutoNum type="arabicPeriod"/>
            </a:pPr>
            <a:r>
              <a:rPr lang="en-US" dirty="0" smtClean="0"/>
              <a:t>Overlooking the hidden costs of outsourcing</a:t>
            </a:r>
          </a:p>
          <a:p>
            <a:pPr marL="514350" indent="-514350">
              <a:buAutoNum type="arabicPeriod"/>
            </a:pPr>
            <a:r>
              <a:rPr lang="en-US" dirty="0" smtClean="0"/>
              <a:t>Failing to plan an exit strategy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08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TO AVOID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 the leader</a:t>
            </a:r>
          </a:p>
          <a:p>
            <a:r>
              <a:rPr lang="en-US" dirty="0" smtClean="0"/>
              <a:t>Hit another home run</a:t>
            </a:r>
          </a:p>
          <a:p>
            <a:r>
              <a:rPr lang="en-US" dirty="0" smtClean="0"/>
              <a:t>Arms  race</a:t>
            </a:r>
          </a:p>
          <a:p>
            <a:r>
              <a:rPr lang="en-US" dirty="0" smtClean="0"/>
              <a:t>Do everything</a:t>
            </a:r>
          </a:p>
          <a:p>
            <a:r>
              <a:rPr lang="en-US" dirty="0" smtClean="0"/>
              <a:t>Losing hand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80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http://t1.gstatic.com/images?q=tbn:ANd9GcRUIkLciRPipsFoUBOrr9cbLlI2qpqiNrvlJWTZrWfOzt7qBlUUq5GHLt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465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4572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d-ID" smtClean="0"/>
              <a:t>Referensi</a:t>
            </a:r>
            <a:endParaRPr lang="id-ID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d-ID" dirty="0" smtClean="0"/>
              <a:t>T.L. Wheelen and J.W. Hunger, Strategic Management and Business Policy, 12th Ed., Pearson Education Ltd., 2010</a:t>
            </a:r>
            <a:r>
              <a:rPr lang="id-ID" dirty="0" smtClean="0"/>
              <a:t>.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Barney, J.B., </a:t>
            </a:r>
            <a:r>
              <a:rPr lang="en-US" dirty="0" err="1" smtClean="0"/>
              <a:t>Hesterly</a:t>
            </a:r>
            <a:r>
              <a:rPr lang="en-US" dirty="0" smtClean="0"/>
              <a:t>, W.S., Strategic  Management and Competitive Advantage, 3</a:t>
            </a:r>
            <a:r>
              <a:rPr lang="en-US" baseline="30000" dirty="0" smtClean="0"/>
              <a:t>rd</a:t>
            </a:r>
            <a:r>
              <a:rPr lang="en-US" dirty="0" smtClean="0"/>
              <a:t> Ed., Prentice Hall, 2010.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165092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http://www.izone.hk/forums/bbs/attachments/forumid_26/Strategic%20Management%20Model_U6gpWNVS8pN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id-ID" sz="4400" dirty="0" smtClean="0"/>
              <a:t>STRATEGY RELATIONSHIP</a:t>
            </a:r>
            <a:endParaRPr lang="id-ID" sz="4400" dirty="0"/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90B2CE-6BC6-4173-BE41-C52A6DEF4E51}" type="slidenum">
              <a:rPr lang="en-US" smtClean="0"/>
              <a:pPr/>
              <a:t>4</a:t>
            </a:fld>
            <a:endParaRPr lang="en-US" smtClean="0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 cstate="print"/>
          <a:srcRect t="11275"/>
          <a:stretch>
            <a:fillRect/>
          </a:stretch>
        </p:blipFill>
        <p:spPr bwMode="auto">
          <a:xfrm>
            <a:off x="1600199" y="1371600"/>
            <a:ext cx="6404489" cy="518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Deals with pricing, selling &amp; distributing a product.</a:t>
            </a:r>
          </a:p>
          <a:p>
            <a:r>
              <a:rPr lang="en-US" dirty="0" smtClean="0"/>
              <a:t>Market development strategy</a:t>
            </a:r>
          </a:p>
          <a:p>
            <a:r>
              <a:rPr lang="en-US" dirty="0" smtClean="0"/>
              <a:t>Product development strategy</a:t>
            </a:r>
          </a:p>
          <a:p>
            <a:r>
              <a:rPr lang="en-US" dirty="0" smtClean="0"/>
              <a:t>Advertising &amp; promotion strategy: push and pull strategy.</a:t>
            </a:r>
          </a:p>
          <a:p>
            <a:r>
              <a:rPr lang="en-US" dirty="0" smtClean="0"/>
              <a:t>Distribution strategy</a:t>
            </a:r>
          </a:p>
          <a:p>
            <a:r>
              <a:rPr lang="en-US" dirty="0" smtClean="0"/>
              <a:t>Pricing strategy: skim or penetration price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90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Financial strategy usually attempt to maximize the financial value of the firm.</a:t>
            </a:r>
          </a:p>
          <a:p>
            <a:r>
              <a:rPr lang="en-US" dirty="0" smtClean="0"/>
              <a:t>A very popular financial strategy is the leverage buyout.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96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RESEARCH &amp; DEVELOPMENT STRATEGY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R&amp;D strategy deals with product and process innovation and improvement.</a:t>
            </a:r>
          </a:p>
          <a:p>
            <a:r>
              <a:rPr lang="en-US" dirty="0" smtClean="0"/>
              <a:t>R&amp;D Choices: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Technological leader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Technological follower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25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Operation strategy determines how and where a product or service is to be manufactured, the level of vertical integration in the production process, the deployment of physical resources, and relationships with suppliers.</a:t>
            </a:r>
          </a:p>
          <a:p>
            <a:r>
              <a:rPr lang="en-US" dirty="0" smtClean="0"/>
              <a:t>The influence of Advance Manufacturing Technology.</a:t>
            </a:r>
          </a:p>
          <a:p>
            <a:r>
              <a:rPr lang="en-US" dirty="0" smtClean="0"/>
              <a:t>Switch from traditional mass production to a continuous improvement strategy.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56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PURCHASING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Purchasing strategy deals with obtaining the raw material , parts and supplies needed to perform the operation function.</a:t>
            </a:r>
          </a:p>
          <a:p>
            <a:r>
              <a:rPr lang="en-US" dirty="0" smtClean="0"/>
              <a:t>The basic purchasing choices are multiple, sole, and parallel sourcing.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36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401</Words>
  <Application>Microsoft Office PowerPoint</Application>
  <PresentationFormat>On-screen Show (4:3)</PresentationFormat>
  <Paragraphs>55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STRATEGY RELATIONSHIP</vt:lpstr>
      <vt:lpstr>MARKETING STRATEGY</vt:lpstr>
      <vt:lpstr>FINANCIAL STRATEGY</vt:lpstr>
      <vt:lpstr>RESEARCH &amp; DEVELOPMENT STRATEGY</vt:lpstr>
      <vt:lpstr>OPERATION STRATEGY</vt:lpstr>
      <vt:lpstr>PURCHASING STRATEGY</vt:lpstr>
      <vt:lpstr>LOGISTICS STRATEGY</vt:lpstr>
      <vt:lpstr>HUMAN RESOURCES MANAGEMENT STRATEGY</vt:lpstr>
      <vt:lpstr>INFORMATION TECHNOLOGY STRATEGY</vt:lpstr>
      <vt:lpstr>THE SOURCING DECISION</vt:lpstr>
      <vt:lpstr>7 Major Errors to be Avoided</vt:lpstr>
      <vt:lpstr>STRATEGIES TO AVOID</vt:lpstr>
      <vt:lpstr>PowerPoint Presentation</vt:lpstr>
    </vt:vector>
  </TitlesOfParts>
  <Company>Universitas Komputer Indonesia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Universitas Komputer Indonesia</dc:creator>
  <cp:lastModifiedBy>Universitas Komputer Indonesia</cp:lastModifiedBy>
  <cp:revision>65</cp:revision>
  <dcterms:created xsi:type="dcterms:W3CDTF">2011-12-09T22:59:41Z</dcterms:created>
  <dcterms:modified xsi:type="dcterms:W3CDTF">2013-04-16T14:54:06Z</dcterms:modified>
</cp:coreProperties>
</file>