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7" r:id="rId2"/>
    <p:sldId id="289" r:id="rId3"/>
    <p:sldId id="272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300" r:id="rId13"/>
    <p:sldId id="298" r:id="rId14"/>
    <p:sldId id="301" r:id="rId15"/>
    <p:sldId id="302" r:id="rId16"/>
    <p:sldId id="304" r:id="rId17"/>
    <p:sldId id="306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0B0D1-6225-446A-9B3C-D33B85F0FCF0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B3249-BF69-428C-B170-4A3D21F4BD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843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84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685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965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20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228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81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630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397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760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95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997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22D63-102B-45AC-B38F-385B0F3C631B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02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.id/imgres?imgurl=http://elowpii189.files.wordpress.com/2011/06/thank_you_comment_21.jpg&amp;imgrefurl=http://elowpii189.wordpress.com/2011/06/08/thank-you-sorry-_/&amp;usg=__Dxgbbd5Cvalr0wUh0wa8_SdtmwE=&amp;h=335&amp;w=500&amp;sz=67&amp;hl=id&amp;start=3&amp;zoom=1&amp;tbnid=Am7leKEWCo1NjM:&amp;tbnh=87&amp;tbnw=130&amp;ei=voeWTqL-KYf4rQfOk7SBBA&amp;prev=/images?q=thank+you&amp;hl=id&amp;sa=X&amp;tbm=isch&amp;itbs=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3.bp.blogspot.com/_v14bemZ7nbM/TBsVidRoENI/AAAAAAAAANs/54ckekUryF0/s1600/corporate_strate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7218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228600"/>
            <a:ext cx="9144000" cy="1676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5400" dirty="0" smtClean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>CORPORATE STRATEGY</a:t>
            </a:r>
            <a:r>
              <a:rPr lang="id-ID" sz="66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/>
            </a:r>
            <a:br>
              <a:rPr lang="id-ID" sz="66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</a:br>
            <a:endParaRPr lang="en-US" sz="4400" dirty="0">
              <a:solidFill>
                <a:srgbClr val="FF0000"/>
              </a:solidFill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1" y="5105400"/>
            <a:ext cx="89916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3600" b="1" dirty="0">
                <a:solidFill>
                  <a:srgbClr val="00B050"/>
                </a:solidFill>
                <a:latin typeface="Algerian" pitchFamily="82" charset="0"/>
              </a:rPr>
              <a:t>Magister Management </a:t>
            </a:r>
            <a:r>
              <a:rPr lang="id-ID" sz="3600" b="1" dirty="0" smtClean="0">
                <a:solidFill>
                  <a:srgbClr val="00B050"/>
                </a:solidFill>
                <a:latin typeface="Algerian" pitchFamily="82" charset="0"/>
              </a:rPr>
              <a:t>Program</a:t>
            </a:r>
            <a:endParaRPr lang="id-ID" sz="3600" b="1" dirty="0">
              <a:solidFill>
                <a:srgbClr val="00B050"/>
              </a:solidFill>
              <a:latin typeface="Algerian" pitchFamily="82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3600" b="1" dirty="0">
                <a:solidFill>
                  <a:srgbClr val="00B050"/>
                </a:solidFill>
                <a:latin typeface="Algerian" pitchFamily="82" charset="0"/>
              </a:rPr>
              <a:t>Universitas Komputer Indonesia</a:t>
            </a:r>
            <a:endParaRPr lang="en-US" sz="3600" b="1" dirty="0">
              <a:solidFill>
                <a:srgbClr val="00B05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STABILITY STRATEGY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Pause/Proceed with Caution Strategy</a:t>
            </a:r>
          </a:p>
          <a:p>
            <a:r>
              <a:rPr lang="id-ID" dirty="0" smtClean="0"/>
              <a:t>No-Change Strategy</a:t>
            </a:r>
          </a:p>
          <a:p>
            <a:r>
              <a:rPr lang="id-ID" dirty="0" smtClean="0"/>
              <a:t>Profit Strategy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RETREACHMENT STRATEGIES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Turnaround Strategy</a:t>
            </a:r>
          </a:p>
          <a:p>
            <a:r>
              <a:rPr lang="id-ID" dirty="0" smtClean="0"/>
              <a:t>Captive Company Strategy</a:t>
            </a:r>
          </a:p>
          <a:p>
            <a:r>
              <a:rPr lang="id-ID" dirty="0" smtClean="0"/>
              <a:t>Sell-Out/Divestment Strategy</a:t>
            </a:r>
          </a:p>
          <a:p>
            <a:r>
              <a:rPr lang="id-ID" dirty="0" smtClean="0"/>
              <a:t>Bankruptcy/Liquidation Strategy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DIRECTIONAL STRATEGY</a:t>
            </a:r>
            <a:endParaRPr lang="id-ID" dirty="0"/>
          </a:p>
        </p:txBody>
      </p:sp>
      <p:graphicFrame>
        <p:nvGraphicFramePr>
          <p:cNvPr id="19458" name="Object 5"/>
          <p:cNvGraphicFramePr>
            <a:graphicFrameLocks noChangeAspect="1"/>
          </p:cNvGraphicFramePr>
          <p:nvPr/>
        </p:nvGraphicFramePr>
        <p:xfrm>
          <a:off x="762000" y="1416050"/>
          <a:ext cx="6248400" cy="5441950"/>
        </p:xfrm>
        <a:graphic>
          <a:graphicData uri="http://schemas.openxmlformats.org/presentationml/2006/ole">
            <p:oleObj spid="_x0000_s19458" name="Visio" r:id="rId3" imgW="4788408" imgH="3966058" progId="Visio.Drawing.6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PORTFOLIO ANALYSIS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BCG GROWTH-SHARE MATRIX</a:t>
            </a:r>
          </a:p>
          <a:p>
            <a:r>
              <a:rPr lang="id-ID" dirty="0" smtClean="0"/>
              <a:t>GE BUSINESS SCREEN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458200" cy="838200"/>
          </a:xfrm>
        </p:spPr>
        <p:txBody>
          <a:bodyPr/>
          <a:lstStyle/>
          <a:p>
            <a:pPr>
              <a:defRPr/>
            </a:pPr>
            <a:r>
              <a:rPr lang="id-ID" sz="4000" dirty="0" smtClean="0"/>
              <a:t>BCG GROWTH SHARE MATRIX</a:t>
            </a:r>
            <a:endParaRPr lang="id-ID" sz="4000" dirty="0"/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EF482F-B4D2-4D4E-84BC-76EEC5784E1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828800" y="1624013"/>
          <a:ext cx="4953000" cy="5233987"/>
        </p:xfrm>
        <a:graphic>
          <a:graphicData uri="http://schemas.openxmlformats.org/presentationml/2006/ole">
            <p:oleObj spid="_x0000_s20482" name="Visio" r:id="rId3" imgW="2148535" imgH="2695651" progId="Visio.Drawing.6">
              <p:embed/>
            </p:oleObj>
          </a:graphicData>
        </a:graphic>
      </p:graphicFrame>
      <p:pic>
        <p:nvPicPr>
          <p:cNvPr id="6" name="Picture 21" descr="C:\My Documents\Clipart\Bull_-_Cartoon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5938" y="4495800"/>
            <a:ext cx="1211262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2" descr="C:\My Documents\Clipart\dog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343400"/>
            <a:ext cx="1101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C:\Q_mar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2362200"/>
            <a:ext cx="10525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3"/>
          <p:cNvGraphicFramePr>
            <a:graphicFrameLocks/>
          </p:cNvGraphicFramePr>
          <p:nvPr/>
        </p:nvGraphicFramePr>
        <p:xfrm>
          <a:off x="3124200" y="2362200"/>
          <a:ext cx="990600" cy="990600"/>
        </p:xfrm>
        <a:graphic>
          <a:graphicData uri="http://schemas.openxmlformats.org/presentationml/2006/ole">
            <p:oleObj spid="_x0000_s20483" name="Clip" r:id="rId7" imgW="3214440" imgH="346860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05800" cy="838200"/>
          </a:xfrm>
        </p:spPr>
        <p:txBody>
          <a:bodyPr/>
          <a:lstStyle/>
          <a:p>
            <a:pPr>
              <a:defRPr/>
            </a:pPr>
            <a:r>
              <a:rPr lang="id-ID" sz="4000" dirty="0" smtClean="0"/>
              <a:t>BCG GROWTH SHARE MATRIX</a:t>
            </a:r>
            <a:endParaRPr lang="id-ID" sz="4000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50B6FB-E875-4824-9943-C0EA5B03AD66}" type="slidenum">
              <a:rPr lang="en-US" smtClean="0"/>
              <a:pPr/>
              <a:t>15</a:t>
            </a:fld>
            <a:endParaRPr lang="en-US" smtClean="0"/>
          </a:p>
        </p:txBody>
      </p:sp>
      <p:pic>
        <p:nvPicPr>
          <p:cNvPr id="26628" name="Picture 8" descr="boo36735_02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8153400" cy="51085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GE BUSINESS SCREEN</a:t>
            </a:r>
            <a:endParaRPr lang="id-ID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6A7E8A-3163-40B2-81E2-474CBE671B92}" type="slidenum">
              <a:rPr lang="en-US" smtClean="0"/>
              <a:pPr/>
              <a:t>16</a:t>
            </a:fld>
            <a:endParaRPr lang="en-US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1752600"/>
          <a:ext cx="5029200" cy="4826000"/>
        </p:xfrm>
        <a:graphic>
          <a:graphicData uri="http://schemas.openxmlformats.org/presentationml/2006/ole">
            <p:oleObj spid="_x0000_s21506" name="Visio" r:id="rId3" imgW="3407054" imgH="3279343" progId="Visio.Drawing.6">
              <p:embed/>
            </p:oleObj>
          </a:graphicData>
        </a:graphic>
      </p:graphicFrame>
      <p:pic>
        <p:nvPicPr>
          <p:cNvPr id="4101" name="Picture 94" descr="ge_mckinsey_matrix_large"/>
          <p:cNvPicPr>
            <a:picLocks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29200" y="1752600"/>
            <a:ext cx="4114800" cy="4495800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Parenting Matrix</a:t>
            </a:r>
            <a:endParaRPr lang="id-ID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695FCD-4F3F-4AA6-A036-2411344D38CB}" type="slidenum">
              <a:rPr lang="en-US" smtClean="0"/>
              <a:pPr/>
              <a:t>17</a:t>
            </a:fld>
            <a:endParaRPr lang="en-US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09600" y="1371600"/>
          <a:ext cx="6584950" cy="5486400"/>
        </p:xfrm>
        <a:graphic>
          <a:graphicData uri="http://schemas.openxmlformats.org/presentationml/2006/ole">
            <p:oleObj spid="_x0000_s22530" name="Visio" r:id="rId3" imgW="3922776" imgH="3136392" progId="Visio.Drawing.6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http://t1.gstatic.com/images?q=tbn:ANd9GcRUIkLciRPipsFoUBOrr9cbLlI2qpqiNrvlJWTZrWfOzt7qBlUUq5GHLt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646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572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mtClean="0"/>
              <a:t>Referensi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d-ID" smtClean="0"/>
              <a:t>T.L. Wheelen and J.W. Hunger, Strategic Management and Business Policy, 12th Ed., Pearson Education Ltd., 2010.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xmlns="" val="16509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www.izone.hk/forums/bbs/attachments/forumid_26/Strategic%20Management%20Model_U6gpWNVS8pN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id-ID" sz="4400" dirty="0" smtClean="0"/>
              <a:t>STRATEGY RELATIONSHIP</a:t>
            </a:r>
            <a:endParaRPr lang="id-ID" sz="4400" dirty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90B2CE-6BC6-4173-BE41-C52A6DEF4E51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 t="11275"/>
          <a:stretch>
            <a:fillRect/>
          </a:stretch>
        </p:blipFill>
        <p:spPr bwMode="auto">
          <a:xfrm>
            <a:off x="1600199" y="1371600"/>
            <a:ext cx="6404489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CORPORATE DIRECTIONAL STRATEGY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397000"/>
          <a:ext cx="7467600" cy="379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lgerian" pitchFamily="82" charset="0"/>
                        </a:rPr>
                        <a:t>GROWTH</a:t>
                      </a:r>
                      <a:endParaRPr lang="id-ID" sz="2400" dirty="0">
                        <a:latin typeface="Algerian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lgerian" pitchFamily="82" charset="0"/>
                        </a:rPr>
                        <a:t>STABILITY</a:t>
                      </a:r>
                      <a:endParaRPr lang="id-ID" sz="2400" dirty="0">
                        <a:latin typeface="Algerian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lgerian" pitchFamily="82" charset="0"/>
                        </a:rPr>
                        <a:t>RETRENCHMENT</a:t>
                      </a:r>
                      <a:endParaRPr lang="id-ID" sz="2400" dirty="0">
                        <a:latin typeface="Algerian" pitchFamily="82" charset="0"/>
                      </a:endParaRPr>
                    </a:p>
                  </a:txBody>
                  <a:tcPr/>
                </a:tc>
              </a:tr>
              <a:tr h="2605905">
                <a:tc>
                  <a:txBody>
                    <a:bodyPr/>
                    <a:lstStyle/>
                    <a:p>
                      <a:r>
                        <a:rPr lang="id-ID" dirty="0" smtClean="0"/>
                        <a:t>Concentration</a:t>
                      </a:r>
                    </a:p>
                    <a:p>
                      <a:r>
                        <a:rPr lang="id-ID" dirty="0" smtClean="0"/>
                        <a:t>    Vertical Growth</a:t>
                      </a:r>
                    </a:p>
                    <a:p>
                      <a:r>
                        <a:rPr lang="id-ID" dirty="0" smtClean="0"/>
                        <a:t>    Horizontal Growth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Diversification</a:t>
                      </a:r>
                    </a:p>
                    <a:p>
                      <a:r>
                        <a:rPr lang="id-ID" dirty="0" smtClean="0"/>
                        <a:t>    Concentric </a:t>
                      </a:r>
                    </a:p>
                    <a:p>
                      <a:r>
                        <a:rPr lang="id-ID" dirty="0" smtClean="0"/>
                        <a:t>    Conglomerate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Pause/Proceed with Caution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No </a:t>
                      </a:r>
                      <a:r>
                        <a:rPr lang="id-ID" baseline="0" dirty="0" smtClean="0"/>
                        <a:t> Change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Profit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Turnaround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Captive</a:t>
                      </a:r>
                      <a:r>
                        <a:rPr lang="id-ID" baseline="0" dirty="0" smtClean="0"/>
                        <a:t> Company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Sell-Out/Divestment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Bankruptcy/Liquidation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VERTICAL GROWTH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Can be achieved by taking over a function previously provided by a supplier or by distributor.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STRATEGIES FOR VERTICAL INTEGRATION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5908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Full</a:t>
                      </a:r>
                      <a:r>
                        <a:rPr lang="id-ID" baseline="0" dirty="0" smtClean="0"/>
                        <a:t> Integration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Taper Integration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Quasi  Integration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Long-Term Contract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HORIZONTAL GROWTH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Achieve by expanding its operations into other geographic location and/or by increasing the range  of products and services offered to current market.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INTERNATIONAL ENTRY OPTION FOR HORIZONTAL GROWTH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Exporting</a:t>
            </a:r>
          </a:p>
          <a:p>
            <a:r>
              <a:rPr lang="id-ID" dirty="0" smtClean="0"/>
              <a:t>Licensing</a:t>
            </a:r>
          </a:p>
          <a:p>
            <a:r>
              <a:rPr lang="id-ID" dirty="0" smtClean="0"/>
              <a:t>Franchising</a:t>
            </a:r>
          </a:p>
          <a:p>
            <a:r>
              <a:rPr lang="id-ID" dirty="0" smtClean="0"/>
              <a:t>Joint Ventures</a:t>
            </a:r>
          </a:p>
          <a:p>
            <a:r>
              <a:rPr lang="id-ID" dirty="0" smtClean="0"/>
              <a:t>Acquisition</a:t>
            </a:r>
          </a:p>
          <a:p>
            <a:r>
              <a:rPr lang="id-ID" dirty="0" smtClean="0"/>
              <a:t>Green-Field Development</a:t>
            </a:r>
          </a:p>
          <a:p>
            <a:r>
              <a:rPr lang="id-ID" dirty="0" smtClean="0"/>
              <a:t>Production Sharing</a:t>
            </a:r>
          </a:p>
          <a:p>
            <a:r>
              <a:rPr lang="id-ID" dirty="0" smtClean="0"/>
              <a:t>Turnkey Operation</a:t>
            </a:r>
          </a:p>
          <a:p>
            <a:r>
              <a:rPr lang="id-ID" dirty="0" smtClean="0"/>
              <a:t>Management Contract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188</Words>
  <Application>Microsoft Office PowerPoint</Application>
  <PresentationFormat>On-screen Show (4:3)</PresentationFormat>
  <Paragraphs>70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Visio</vt:lpstr>
      <vt:lpstr>Microsoft Clip Gallery</vt:lpstr>
      <vt:lpstr>Slide 1</vt:lpstr>
      <vt:lpstr>Slide 2</vt:lpstr>
      <vt:lpstr>Slide 3</vt:lpstr>
      <vt:lpstr>STRATEGY RELATIONSHIP</vt:lpstr>
      <vt:lpstr>CORPORATE DIRECTIONAL STRATEGY</vt:lpstr>
      <vt:lpstr>VERTICAL GROWTH</vt:lpstr>
      <vt:lpstr>STRATEGIES FOR VERTICAL INTEGRATION</vt:lpstr>
      <vt:lpstr>HORIZONTAL GROWTH</vt:lpstr>
      <vt:lpstr>INTERNATIONAL ENTRY OPTION FOR HORIZONTAL GROWTH</vt:lpstr>
      <vt:lpstr>STABILITY STRATEGY</vt:lpstr>
      <vt:lpstr>RETREACHMENT STRATEGIES</vt:lpstr>
      <vt:lpstr>DIRECTIONAL STRATEGY</vt:lpstr>
      <vt:lpstr>PORTFOLIO ANALYSIS</vt:lpstr>
      <vt:lpstr>BCG GROWTH SHARE MATRIX</vt:lpstr>
      <vt:lpstr>BCG GROWTH SHARE MATRIX</vt:lpstr>
      <vt:lpstr>GE BUSINESS SCREEN</vt:lpstr>
      <vt:lpstr>Parenting Matrix</vt:lpstr>
      <vt:lpstr>Slide 18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54</cp:revision>
  <dcterms:created xsi:type="dcterms:W3CDTF">2011-12-09T22:59:41Z</dcterms:created>
  <dcterms:modified xsi:type="dcterms:W3CDTF">2012-01-12T23:23:26Z</dcterms:modified>
</cp:coreProperties>
</file>