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60" r:id="rId3"/>
    <p:sldId id="282" r:id="rId4"/>
    <p:sldId id="261" r:id="rId5"/>
    <p:sldId id="262" r:id="rId6"/>
    <p:sldId id="263" r:id="rId7"/>
    <p:sldId id="264" r:id="rId8"/>
    <p:sldId id="28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5"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02"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D44EF-2373-4893-8D59-271FEB31232E}" type="datetimeFigureOut">
              <a:rPr lang="en-US" smtClean="0"/>
              <a:pPr/>
              <a:t>5/2/2013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B9233-35FA-430B-81C2-219CE967653A}"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AC986-5B6F-4154-86CA-F5133F28EC7E}" type="datetimeFigureOut">
              <a:rPr lang="en-US" smtClean="0"/>
              <a:pPr/>
              <a:t>5/2/2013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C4D14C-363D-4F8E-8C46-E1705F526314}"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40B82F1-4A79-4641-8FA0-8564F710B48A}" type="slidenum">
              <a:rPr lang="en-US"/>
              <a:pPr/>
              <a:t>8</a:t>
            </a:fld>
            <a:endParaRPr lang="en-US"/>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C4D14C-363D-4F8E-8C46-E1705F526314}"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845FB40-F071-4FC1-A85F-84BBC6EC1FD1}" type="datetime1">
              <a:rPr lang="id-ID" smtClean="0"/>
              <a:pPr/>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04C0A7-1E89-4F84-9520-12DFF351B909}" type="datetime1">
              <a:rPr lang="id-ID" smtClean="0"/>
              <a:pPr/>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946C70-6B84-4D7B-8BEA-2F24A3C3259D}" type="datetime1">
              <a:rPr lang="id-ID" smtClean="0"/>
              <a:pPr/>
              <a:t>02/05/2013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65138"/>
            <a:ext cx="77724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712788" y="6313488"/>
            <a:ext cx="1905000" cy="457200"/>
          </a:xfrm>
        </p:spPr>
        <p:txBody>
          <a:bodyPr/>
          <a:lstStyle>
            <a:lvl1pPr>
              <a:defRPr/>
            </a:lvl1pPr>
          </a:lstStyle>
          <a:p>
            <a:fld id="{880840C5-E968-4DE5-B750-DCB1062863F8}" type="datetime1">
              <a:rPr lang="id-ID" smtClean="0"/>
              <a:pPr/>
              <a:t>02/05/2013</a:t>
            </a:fld>
            <a:endParaRPr lang="en-US"/>
          </a:p>
        </p:txBody>
      </p:sp>
      <p:sp>
        <p:nvSpPr>
          <p:cNvPr id="6" name="Footer Placeholder 5"/>
          <p:cNvSpPr>
            <a:spLocks noGrp="1"/>
          </p:cNvSpPr>
          <p:nvPr>
            <p:ph type="ftr" sz="quarter" idx="11"/>
          </p:nvPr>
        </p:nvSpPr>
        <p:spPr>
          <a:xfrm>
            <a:off x="3151188" y="631348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80188" y="6313488"/>
            <a:ext cx="1905000" cy="457200"/>
          </a:xfrm>
        </p:spPr>
        <p:txBody>
          <a:bodyPr/>
          <a:lstStyle>
            <a:lvl1pPr>
              <a:defRPr/>
            </a:lvl1pPr>
          </a:lstStyle>
          <a:p>
            <a:fld id="{B78E3A8E-06F9-4496-BE2C-BD840C74D44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0207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600200"/>
            <a:ext cx="36195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600200"/>
            <a:ext cx="36195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r>
              <a:rPr lang="en-US"/>
              <a:t>9-</a:t>
            </a:r>
            <a:fld id="{B92E13A3-6BB9-4F6C-823F-281395A0206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C9D547-9BB8-42A5-96BF-863ADFAD1BD3}" type="datetime1">
              <a:rPr lang="id-ID" smtClean="0"/>
              <a:pPr/>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BEE6C4-54C7-4EB4-8886-A4BD4A5E9E60}" type="datetime1">
              <a:rPr lang="id-ID" smtClean="0"/>
              <a:pPr/>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5A54BE-193A-4EE5-9F2B-F5EA2876CD02}" type="datetime1">
              <a:rPr lang="id-ID" smtClean="0"/>
              <a:pPr/>
              <a:t>02/05/2013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766BA8-74E4-44A1-87C9-364506F155A6}" type="datetime1">
              <a:rPr lang="id-ID" smtClean="0"/>
              <a:pPr/>
              <a:t>02/05/2013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EAD414-2908-4D4D-9ECD-CD9FC1CB5C28}" type="datetime1">
              <a:rPr lang="id-ID" smtClean="0"/>
              <a:pPr/>
              <a:t>02/05/2013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0BCA9-43B7-4A3F-BAA4-48E903CAC953}" type="datetime1">
              <a:rPr lang="id-ID" smtClean="0"/>
              <a:pPr/>
              <a:t>02/05/2013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0C29B-E608-4EF0-89BE-460DCBDCF4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62D9A8-C4AC-41A3-B1A8-D8C0A45BC56A}" type="datetime1">
              <a:rPr lang="id-ID" smtClean="0"/>
              <a:pPr/>
              <a:t>02/05/2013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A72ACDE-A615-481A-B8C5-DD822D58839A}" type="datetime1">
              <a:rPr lang="id-ID" smtClean="0"/>
              <a:pPr/>
              <a:t>02/05/2013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510C29B-E608-4EF0-89BE-460DCBDCF4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5962CD4-E0C5-4BCC-80F7-EC5B2640A557}" type="datetime1">
              <a:rPr lang="id-ID" smtClean="0"/>
              <a:pPr/>
              <a:t>02/05/2013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510C29B-E608-4EF0-89BE-460DCBDCF4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Knowledge Management</a:t>
            </a:r>
            <a:endParaRPr lang="en-US" dirty="0"/>
          </a:p>
        </p:txBody>
      </p:sp>
      <p:sp>
        <p:nvSpPr>
          <p:cNvPr id="3" name="Date Placeholder 2"/>
          <p:cNvSpPr>
            <a:spLocks noGrp="1"/>
          </p:cNvSpPr>
          <p:nvPr>
            <p:ph type="dt" sz="half" idx="10"/>
          </p:nvPr>
        </p:nvSpPr>
        <p:spPr/>
        <p:txBody>
          <a:bodyPr/>
          <a:lstStyle/>
          <a:p>
            <a:fld id="{A3DCBB23-C756-467F-9D78-73F0DA4184D4}" type="datetime1">
              <a:rPr lang="id-ID" smtClean="0"/>
              <a:pPr/>
              <a:t>02/05/2013</a:t>
            </a:fld>
            <a:endParaRPr lang="en-US"/>
          </a:p>
        </p:txBody>
      </p:sp>
      <p:sp>
        <p:nvSpPr>
          <p:cNvPr id="4" name="Slide Number Placeholder 3"/>
          <p:cNvSpPr>
            <a:spLocks noGrp="1"/>
          </p:cNvSpPr>
          <p:nvPr>
            <p:ph type="sldNum" sz="quarter" idx="12"/>
          </p:nvPr>
        </p:nvSpPr>
        <p:spPr/>
        <p:txBody>
          <a:bodyPr/>
          <a:lstStyle/>
          <a:p>
            <a:fld id="{6510C29B-E608-4EF0-89BE-460DCBDCF4FE}"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normAutofit fontScale="90000"/>
          </a:bodyPr>
          <a:lstStyle/>
          <a:p>
            <a:pPr eaLnBrk="1" hangingPunct="1"/>
            <a:r>
              <a:rPr lang="en-US" smtClean="0"/>
              <a:t>Knowledge Management Initiatives</a:t>
            </a:r>
          </a:p>
        </p:txBody>
      </p:sp>
      <p:sp>
        <p:nvSpPr>
          <p:cNvPr id="10245" name="Rectangle 3"/>
          <p:cNvSpPr>
            <a:spLocks noGrp="1" noChangeArrowheads="1"/>
          </p:cNvSpPr>
          <p:nvPr>
            <p:ph type="body" idx="1"/>
          </p:nvPr>
        </p:nvSpPr>
        <p:spPr/>
        <p:txBody>
          <a:bodyPr/>
          <a:lstStyle/>
          <a:p>
            <a:pPr eaLnBrk="1" hangingPunct="1">
              <a:lnSpc>
                <a:spcPct val="90000"/>
              </a:lnSpc>
            </a:pPr>
            <a:r>
              <a:rPr lang="en-US" dirty="0" smtClean="0"/>
              <a:t>Aims</a:t>
            </a:r>
          </a:p>
          <a:p>
            <a:pPr lvl="1" eaLnBrk="1" hangingPunct="1">
              <a:lnSpc>
                <a:spcPct val="90000"/>
              </a:lnSpc>
            </a:pPr>
            <a:r>
              <a:rPr lang="en-US" dirty="0" smtClean="0"/>
              <a:t>Make knowledge visible</a:t>
            </a:r>
          </a:p>
          <a:p>
            <a:pPr lvl="1" eaLnBrk="1" hangingPunct="1">
              <a:lnSpc>
                <a:spcPct val="90000"/>
              </a:lnSpc>
            </a:pPr>
            <a:r>
              <a:rPr lang="en-US" dirty="0" smtClean="0"/>
              <a:t>Develop knowledge intensive culture</a:t>
            </a:r>
          </a:p>
          <a:p>
            <a:pPr lvl="1" eaLnBrk="1" hangingPunct="1">
              <a:lnSpc>
                <a:spcPct val="90000"/>
              </a:lnSpc>
            </a:pPr>
            <a:r>
              <a:rPr lang="en-US" dirty="0" smtClean="0"/>
              <a:t>Build knowledge infrastructure</a:t>
            </a:r>
          </a:p>
          <a:p>
            <a:pPr eaLnBrk="1" hangingPunct="1">
              <a:lnSpc>
                <a:spcPct val="90000"/>
              </a:lnSpc>
            </a:pPr>
            <a:r>
              <a:rPr lang="en-US" dirty="0" smtClean="0"/>
              <a:t>Surrounding processes</a:t>
            </a:r>
          </a:p>
          <a:p>
            <a:pPr lvl="1" eaLnBrk="1" hangingPunct="1">
              <a:lnSpc>
                <a:spcPct val="90000"/>
              </a:lnSpc>
            </a:pPr>
            <a:r>
              <a:rPr lang="en-US" dirty="0" smtClean="0"/>
              <a:t>Creation of knowledge</a:t>
            </a:r>
          </a:p>
          <a:p>
            <a:pPr lvl="1" eaLnBrk="1" hangingPunct="1">
              <a:lnSpc>
                <a:spcPct val="90000"/>
              </a:lnSpc>
            </a:pPr>
            <a:r>
              <a:rPr lang="en-US" dirty="0" smtClean="0"/>
              <a:t>Sharing of knowledge</a:t>
            </a:r>
          </a:p>
          <a:p>
            <a:pPr lvl="1" eaLnBrk="1" hangingPunct="1">
              <a:lnSpc>
                <a:spcPct val="90000"/>
              </a:lnSpc>
            </a:pPr>
            <a:r>
              <a:rPr lang="en-US" dirty="0" smtClean="0"/>
              <a:t>Seeking out knowledge</a:t>
            </a:r>
          </a:p>
          <a:p>
            <a:pPr lvl="1" eaLnBrk="1" hangingPunct="1">
              <a:lnSpc>
                <a:spcPct val="90000"/>
              </a:lnSpc>
            </a:pPr>
            <a:r>
              <a:rPr lang="en-US" dirty="0" smtClean="0"/>
              <a:t>Using knowledge</a:t>
            </a:r>
          </a:p>
        </p:txBody>
      </p:sp>
      <p:sp>
        <p:nvSpPr>
          <p:cNvPr id="6" name="Date Placeholder 5"/>
          <p:cNvSpPr>
            <a:spLocks noGrp="1"/>
          </p:cNvSpPr>
          <p:nvPr>
            <p:ph type="dt" sz="half" idx="10"/>
          </p:nvPr>
        </p:nvSpPr>
        <p:spPr/>
        <p:txBody>
          <a:bodyPr/>
          <a:lstStyle/>
          <a:p>
            <a:fld id="{5D0DF076-34AB-468D-A144-86DF4632974A}"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normAutofit fontScale="90000"/>
          </a:bodyPr>
          <a:lstStyle/>
          <a:p>
            <a:pPr eaLnBrk="1" hangingPunct="1"/>
            <a:r>
              <a:rPr lang="en-US" smtClean="0"/>
              <a:t>Knowledge Management Initiatives</a:t>
            </a:r>
          </a:p>
        </p:txBody>
      </p:sp>
      <p:sp>
        <p:nvSpPr>
          <p:cNvPr id="11269" name="Rectangle 3"/>
          <p:cNvSpPr>
            <a:spLocks noGrp="1" noChangeArrowheads="1"/>
          </p:cNvSpPr>
          <p:nvPr>
            <p:ph type="body" idx="1"/>
          </p:nvPr>
        </p:nvSpPr>
        <p:spPr/>
        <p:txBody>
          <a:bodyPr/>
          <a:lstStyle/>
          <a:p>
            <a:pPr eaLnBrk="1" hangingPunct="1"/>
            <a:r>
              <a:rPr lang="en-US" sz="2800" dirty="0" smtClean="0"/>
              <a:t>Knowledge creation</a:t>
            </a:r>
          </a:p>
          <a:p>
            <a:pPr lvl="1" eaLnBrk="1" hangingPunct="1"/>
            <a:r>
              <a:rPr lang="en-US" sz="2400" dirty="0" smtClean="0"/>
              <a:t>Generating new ideas, routines, insights</a:t>
            </a:r>
          </a:p>
          <a:p>
            <a:pPr lvl="1" eaLnBrk="1" hangingPunct="1"/>
            <a:r>
              <a:rPr lang="en-US" sz="2400" dirty="0" smtClean="0"/>
              <a:t>Modes</a:t>
            </a:r>
          </a:p>
          <a:p>
            <a:pPr lvl="2" eaLnBrk="1" hangingPunct="1"/>
            <a:r>
              <a:rPr lang="en-US" sz="2000" dirty="0" smtClean="0"/>
              <a:t>Socialization, externalization, internalization, combination</a:t>
            </a:r>
          </a:p>
          <a:p>
            <a:pPr eaLnBrk="1" hangingPunct="1"/>
            <a:r>
              <a:rPr lang="en-US" sz="2800" dirty="0" smtClean="0"/>
              <a:t>Knowledge sharing</a:t>
            </a:r>
          </a:p>
          <a:p>
            <a:pPr lvl="1" eaLnBrk="1" hangingPunct="1"/>
            <a:r>
              <a:rPr lang="en-US" sz="2400" dirty="0" smtClean="0"/>
              <a:t>Willing explanation to another directly or through an intermediary </a:t>
            </a:r>
          </a:p>
          <a:p>
            <a:pPr eaLnBrk="1" hangingPunct="1"/>
            <a:r>
              <a:rPr lang="en-US" sz="2800" dirty="0" smtClean="0"/>
              <a:t>Knowledge seeking</a:t>
            </a:r>
          </a:p>
          <a:p>
            <a:pPr lvl="1" eaLnBrk="1" hangingPunct="1"/>
            <a:r>
              <a:rPr lang="en-US" sz="2400" dirty="0" smtClean="0"/>
              <a:t>Knowledge sourcing</a:t>
            </a:r>
          </a:p>
        </p:txBody>
      </p:sp>
      <p:sp>
        <p:nvSpPr>
          <p:cNvPr id="6" name="Date Placeholder 5"/>
          <p:cNvSpPr>
            <a:spLocks noGrp="1"/>
          </p:cNvSpPr>
          <p:nvPr>
            <p:ph type="dt" sz="half" idx="10"/>
          </p:nvPr>
        </p:nvSpPr>
        <p:spPr/>
        <p:txBody>
          <a:bodyPr/>
          <a:lstStyle/>
          <a:p>
            <a:fld id="{E553CCD0-EF68-4F30-86B8-3B509A58BE17}"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normAutofit fontScale="90000"/>
          </a:bodyPr>
          <a:lstStyle/>
          <a:p>
            <a:pPr eaLnBrk="1" hangingPunct="1"/>
            <a:r>
              <a:rPr lang="en-US" smtClean="0"/>
              <a:t>Approaches to Knowledge Management</a:t>
            </a:r>
          </a:p>
        </p:txBody>
      </p:sp>
      <p:sp>
        <p:nvSpPr>
          <p:cNvPr id="30723" name="Rectangle 3"/>
          <p:cNvSpPr>
            <a:spLocks noGrp="1" noChangeArrowheads="1"/>
          </p:cNvSpPr>
          <p:nvPr>
            <p:ph type="body" idx="1"/>
          </p:nvPr>
        </p:nvSpPr>
        <p:spPr/>
        <p:txBody>
          <a:bodyPr/>
          <a:lstStyle/>
          <a:p>
            <a:pPr eaLnBrk="1" hangingPunct="1"/>
            <a:r>
              <a:rPr lang="en-US" sz="2800" dirty="0" smtClean="0"/>
              <a:t>Process Approach</a:t>
            </a:r>
          </a:p>
          <a:p>
            <a:pPr lvl="1" eaLnBrk="1" hangingPunct="1"/>
            <a:r>
              <a:rPr lang="en-US" sz="2400" dirty="0" smtClean="0"/>
              <a:t>Codifies knowledge</a:t>
            </a:r>
          </a:p>
          <a:p>
            <a:pPr lvl="2" eaLnBrk="1" hangingPunct="1"/>
            <a:r>
              <a:rPr lang="en-US" sz="2000" dirty="0" smtClean="0"/>
              <a:t>Formalized controls, approaches, technologies</a:t>
            </a:r>
          </a:p>
          <a:p>
            <a:pPr lvl="2" eaLnBrk="1" hangingPunct="1"/>
            <a:r>
              <a:rPr lang="en-US" sz="2000" dirty="0" smtClean="0"/>
              <a:t>Fails to capture most tacit knowledge</a:t>
            </a:r>
          </a:p>
          <a:p>
            <a:pPr eaLnBrk="1" hangingPunct="1"/>
            <a:r>
              <a:rPr lang="en-US" sz="2800" dirty="0" smtClean="0"/>
              <a:t>Practice Approach</a:t>
            </a:r>
          </a:p>
          <a:p>
            <a:pPr lvl="1" eaLnBrk="1" hangingPunct="1"/>
            <a:r>
              <a:rPr lang="en-US" sz="2400" dirty="0" smtClean="0"/>
              <a:t>Assumes that most knowledge is tacit</a:t>
            </a:r>
          </a:p>
          <a:p>
            <a:pPr lvl="2" eaLnBrk="1" hangingPunct="1"/>
            <a:r>
              <a:rPr lang="en-US" sz="2000" dirty="0" smtClean="0"/>
              <a:t>Informal systems</a:t>
            </a:r>
          </a:p>
          <a:p>
            <a:pPr lvl="3" eaLnBrk="1" hangingPunct="1"/>
            <a:r>
              <a:rPr lang="en-US" sz="1800" dirty="0" smtClean="0"/>
              <a:t>Social events, communities of practice, person-to-person contacts</a:t>
            </a:r>
          </a:p>
          <a:p>
            <a:pPr lvl="2" eaLnBrk="1" hangingPunct="1"/>
            <a:r>
              <a:rPr lang="en-US" sz="2000" dirty="0" smtClean="0"/>
              <a:t>Challenge to make tacit knowledge explicit, capture it, add to it, transfer it</a:t>
            </a:r>
          </a:p>
        </p:txBody>
      </p:sp>
      <p:sp>
        <p:nvSpPr>
          <p:cNvPr id="6" name="Date Placeholder 5"/>
          <p:cNvSpPr>
            <a:spLocks noGrp="1"/>
          </p:cNvSpPr>
          <p:nvPr>
            <p:ph type="dt" sz="half" idx="10"/>
          </p:nvPr>
        </p:nvSpPr>
        <p:spPr/>
        <p:txBody>
          <a:bodyPr/>
          <a:lstStyle/>
          <a:p>
            <a:fld id="{A3FDC3BE-EC4A-4976-A829-38DB33B9F6DA}"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normAutofit fontScale="90000"/>
          </a:bodyPr>
          <a:lstStyle/>
          <a:p>
            <a:pPr eaLnBrk="1" hangingPunct="1"/>
            <a:r>
              <a:rPr lang="en-US" smtClean="0"/>
              <a:t>Approaches to Knowledge Management</a:t>
            </a:r>
          </a:p>
        </p:txBody>
      </p:sp>
      <p:sp>
        <p:nvSpPr>
          <p:cNvPr id="31747" name="Rectangle 3"/>
          <p:cNvSpPr>
            <a:spLocks noGrp="1" noChangeArrowheads="1"/>
          </p:cNvSpPr>
          <p:nvPr>
            <p:ph type="body" idx="1"/>
          </p:nvPr>
        </p:nvSpPr>
        <p:spPr/>
        <p:txBody>
          <a:bodyPr/>
          <a:lstStyle/>
          <a:p>
            <a:pPr eaLnBrk="1" hangingPunct="1">
              <a:lnSpc>
                <a:spcPct val="90000"/>
              </a:lnSpc>
            </a:pPr>
            <a:r>
              <a:rPr lang="en-US" sz="2400" smtClean="0"/>
              <a:t>Hybrid Approach</a:t>
            </a:r>
          </a:p>
          <a:p>
            <a:pPr lvl="1" eaLnBrk="1" hangingPunct="1">
              <a:lnSpc>
                <a:spcPct val="90000"/>
              </a:lnSpc>
            </a:pPr>
            <a:r>
              <a:rPr lang="en-US" sz="2000" smtClean="0"/>
              <a:t>Practice approach initially used to store explicit knowledge</a:t>
            </a:r>
          </a:p>
          <a:p>
            <a:pPr lvl="1" eaLnBrk="1" hangingPunct="1">
              <a:lnSpc>
                <a:spcPct val="90000"/>
              </a:lnSpc>
            </a:pPr>
            <a:r>
              <a:rPr lang="en-US" sz="2000" smtClean="0"/>
              <a:t>Tacit knowledge primarily stored as contact information</a:t>
            </a:r>
          </a:p>
          <a:p>
            <a:pPr lvl="1" eaLnBrk="1" hangingPunct="1">
              <a:lnSpc>
                <a:spcPct val="90000"/>
              </a:lnSpc>
            </a:pPr>
            <a:r>
              <a:rPr lang="en-US" sz="2000" smtClean="0"/>
              <a:t>Best practices captured and managed</a:t>
            </a:r>
          </a:p>
          <a:p>
            <a:pPr eaLnBrk="1" hangingPunct="1">
              <a:lnSpc>
                <a:spcPct val="90000"/>
              </a:lnSpc>
            </a:pPr>
            <a:r>
              <a:rPr lang="en-US" sz="2400" smtClean="0"/>
              <a:t>Best practices</a:t>
            </a:r>
          </a:p>
          <a:p>
            <a:pPr lvl="1" eaLnBrk="1" hangingPunct="1">
              <a:lnSpc>
                <a:spcPct val="90000"/>
              </a:lnSpc>
            </a:pPr>
            <a:r>
              <a:rPr lang="en-US" sz="2000" smtClean="0"/>
              <a:t>Methods that effective organizations use to operate and manage functions</a:t>
            </a:r>
          </a:p>
          <a:p>
            <a:pPr eaLnBrk="1" hangingPunct="1">
              <a:lnSpc>
                <a:spcPct val="90000"/>
              </a:lnSpc>
            </a:pPr>
            <a:r>
              <a:rPr lang="en-US" sz="2400" smtClean="0"/>
              <a:t>Knowledge repository</a:t>
            </a:r>
          </a:p>
          <a:p>
            <a:pPr lvl="1" eaLnBrk="1" hangingPunct="1">
              <a:lnSpc>
                <a:spcPct val="90000"/>
              </a:lnSpc>
            </a:pPr>
            <a:r>
              <a:rPr lang="en-US" sz="2000" smtClean="0"/>
              <a:t>Place for capture and storage of knowledge</a:t>
            </a:r>
          </a:p>
          <a:p>
            <a:pPr lvl="1" eaLnBrk="1" hangingPunct="1">
              <a:lnSpc>
                <a:spcPct val="90000"/>
              </a:lnSpc>
            </a:pPr>
            <a:r>
              <a:rPr lang="en-US" sz="2000" smtClean="0"/>
              <a:t>Different storage mechanisms depending upon data captured</a:t>
            </a:r>
          </a:p>
          <a:p>
            <a:pPr lvl="1" eaLnBrk="1" hangingPunct="1">
              <a:lnSpc>
                <a:spcPct val="90000"/>
              </a:lnSpc>
            </a:pPr>
            <a:endParaRPr lang="en-US" sz="2000" smtClean="0"/>
          </a:p>
        </p:txBody>
      </p:sp>
      <p:sp>
        <p:nvSpPr>
          <p:cNvPr id="6" name="Date Placeholder 5"/>
          <p:cNvSpPr>
            <a:spLocks noGrp="1"/>
          </p:cNvSpPr>
          <p:nvPr>
            <p:ph type="dt" sz="half" idx="10"/>
          </p:nvPr>
        </p:nvSpPr>
        <p:spPr/>
        <p:txBody>
          <a:bodyPr/>
          <a:lstStyle/>
          <a:p>
            <a:fld id="{7A0CEE1C-2F8A-4905-8FC9-3B7B0A8FBB0B}"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sz="3200" smtClean="0"/>
              <a:t>Knowledge Management System Cycle</a:t>
            </a:r>
          </a:p>
        </p:txBody>
      </p:sp>
      <p:sp>
        <p:nvSpPr>
          <p:cNvPr id="14341" name="Rectangle 4"/>
          <p:cNvSpPr>
            <a:spLocks noGrp="1" noChangeArrowheads="1"/>
          </p:cNvSpPr>
          <p:nvPr>
            <p:ph type="body" sz="half" idx="1"/>
          </p:nvPr>
        </p:nvSpPr>
        <p:spPr/>
        <p:txBody>
          <a:bodyPr/>
          <a:lstStyle/>
          <a:p>
            <a:pPr eaLnBrk="1" hangingPunct="1">
              <a:lnSpc>
                <a:spcPct val="90000"/>
              </a:lnSpc>
            </a:pPr>
            <a:r>
              <a:rPr lang="en-US" sz="2000" dirty="0" smtClean="0"/>
              <a:t>Creates knowledge through new ways of doing things</a:t>
            </a:r>
          </a:p>
          <a:p>
            <a:pPr eaLnBrk="1" hangingPunct="1">
              <a:lnSpc>
                <a:spcPct val="90000"/>
              </a:lnSpc>
            </a:pPr>
            <a:r>
              <a:rPr lang="en-US" sz="2000" dirty="0" smtClean="0"/>
              <a:t>Identifies and captures new knowledge</a:t>
            </a:r>
          </a:p>
          <a:p>
            <a:pPr eaLnBrk="1" hangingPunct="1">
              <a:lnSpc>
                <a:spcPct val="90000"/>
              </a:lnSpc>
            </a:pPr>
            <a:r>
              <a:rPr lang="en-US" sz="2000" dirty="0" smtClean="0"/>
              <a:t>Places knowledge into context so it is usable</a:t>
            </a:r>
          </a:p>
          <a:p>
            <a:pPr eaLnBrk="1" hangingPunct="1">
              <a:lnSpc>
                <a:spcPct val="90000"/>
              </a:lnSpc>
            </a:pPr>
            <a:r>
              <a:rPr lang="en-US" sz="2000" dirty="0" smtClean="0"/>
              <a:t>Stores knowledge in repository</a:t>
            </a:r>
          </a:p>
          <a:p>
            <a:pPr eaLnBrk="1" hangingPunct="1">
              <a:lnSpc>
                <a:spcPct val="90000"/>
              </a:lnSpc>
            </a:pPr>
            <a:r>
              <a:rPr lang="en-US" sz="2000" dirty="0" smtClean="0"/>
              <a:t>Reviews for accuracy and relevance</a:t>
            </a:r>
          </a:p>
          <a:p>
            <a:pPr eaLnBrk="1" hangingPunct="1">
              <a:lnSpc>
                <a:spcPct val="90000"/>
              </a:lnSpc>
            </a:pPr>
            <a:r>
              <a:rPr lang="en-US" sz="2000" dirty="0" smtClean="0"/>
              <a:t>Makes knowledge available at all times to anyone</a:t>
            </a:r>
          </a:p>
        </p:txBody>
      </p:sp>
      <p:pic>
        <p:nvPicPr>
          <p:cNvPr id="14342" name="Picture 6" descr="FIG09"/>
          <p:cNvPicPr>
            <a:picLocks noGrp="1" noChangeAspect="1" noChangeArrowheads="1"/>
          </p:cNvPicPr>
          <p:nvPr>
            <p:ph sz="half" idx="2"/>
          </p:nvPr>
        </p:nvPicPr>
        <p:blipFill>
          <a:blip r:embed="rId2"/>
          <a:srcRect/>
          <a:stretch>
            <a:fillRect/>
          </a:stretch>
        </p:blipFill>
        <p:spPr>
          <a:xfrm>
            <a:off x="4953000" y="1600200"/>
            <a:ext cx="3962400" cy="4495800"/>
          </a:xfrm>
          <a:noFill/>
        </p:spPr>
      </p:pic>
      <p:sp>
        <p:nvSpPr>
          <p:cNvPr id="14343" name="Rectangle 8"/>
          <p:cNvSpPr>
            <a:spLocks noChangeArrowheads="1"/>
          </p:cNvSpPr>
          <p:nvPr/>
        </p:nvSpPr>
        <p:spPr bwMode="auto">
          <a:xfrm>
            <a:off x="5486400" y="4343400"/>
            <a:ext cx="838200" cy="152400"/>
          </a:xfrm>
          <a:prstGeom prst="rect">
            <a:avLst/>
          </a:prstGeom>
          <a:solidFill>
            <a:srgbClr val="DDDDDD"/>
          </a:solidFill>
          <a:ln w="9525">
            <a:noFill/>
            <a:miter lim="800000"/>
            <a:headEnd/>
            <a:tailEnd/>
          </a:ln>
        </p:spPr>
        <p:txBody>
          <a:bodyPr wrap="none" anchor="ctr"/>
          <a:lstStyle/>
          <a:p>
            <a:pPr algn="ctr"/>
            <a:r>
              <a:rPr lang="en-US" sz="1200">
                <a:solidFill>
                  <a:srgbClr val="5F5F5F"/>
                </a:solidFill>
              </a:rPr>
              <a:t>Disseminate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sz="3200" smtClean="0"/>
              <a:t>Components of Knowledge Management Systems</a:t>
            </a:r>
          </a:p>
        </p:txBody>
      </p:sp>
      <p:sp>
        <p:nvSpPr>
          <p:cNvPr id="35843" name="Rectangle 3"/>
          <p:cNvSpPr>
            <a:spLocks noGrp="1" noChangeArrowheads="1"/>
          </p:cNvSpPr>
          <p:nvPr>
            <p:ph type="body" idx="1"/>
          </p:nvPr>
        </p:nvSpPr>
        <p:spPr/>
        <p:txBody>
          <a:bodyPr/>
          <a:lstStyle/>
          <a:p>
            <a:pPr eaLnBrk="1" hangingPunct="1">
              <a:lnSpc>
                <a:spcPct val="90000"/>
              </a:lnSpc>
            </a:pPr>
            <a:r>
              <a:rPr lang="en-US" sz="2800" dirty="0" smtClean="0"/>
              <a:t>Technologies</a:t>
            </a:r>
          </a:p>
          <a:p>
            <a:pPr lvl="1" eaLnBrk="1" hangingPunct="1">
              <a:lnSpc>
                <a:spcPct val="90000"/>
              </a:lnSpc>
            </a:pPr>
            <a:r>
              <a:rPr lang="en-US" sz="2400" dirty="0" smtClean="0"/>
              <a:t>Communication</a:t>
            </a:r>
          </a:p>
          <a:p>
            <a:pPr lvl="2" eaLnBrk="1" hangingPunct="1">
              <a:lnSpc>
                <a:spcPct val="90000"/>
              </a:lnSpc>
            </a:pPr>
            <a:r>
              <a:rPr lang="en-US" sz="2000" dirty="0" smtClean="0"/>
              <a:t>Access knowledge</a:t>
            </a:r>
          </a:p>
          <a:p>
            <a:pPr lvl="2" eaLnBrk="1" hangingPunct="1">
              <a:lnSpc>
                <a:spcPct val="90000"/>
              </a:lnSpc>
            </a:pPr>
            <a:r>
              <a:rPr lang="en-US" sz="2000" dirty="0" smtClean="0"/>
              <a:t>Communicates with others</a:t>
            </a:r>
          </a:p>
          <a:p>
            <a:pPr lvl="1" eaLnBrk="1" hangingPunct="1">
              <a:lnSpc>
                <a:spcPct val="90000"/>
              </a:lnSpc>
            </a:pPr>
            <a:r>
              <a:rPr lang="en-US" sz="2400" dirty="0" smtClean="0"/>
              <a:t>Collaboration</a:t>
            </a:r>
          </a:p>
          <a:p>
            <a:pPr lvl="2" eaLnBrk="1" hangingPunct="1">
              <a:lnSpc>
                <a:spcPct val="90000"/>
              </a:lnSpc>
            </a:pPr>
            <a:r>
              <a:rPr lang="en-US" sz="2000" dirty="0" smtClean="0"/>
              <a:t>Perform </a:t>
            </a:r>
            <a:r>
              <a:rPr lang="en-US" sz="2000" dirty="0" err="1" smtClean="0"/>
              <a:t>groupwork</a:t>
            </a:r>
            <a:endParaRPr lang="en-US" sz="2000" dirty="0" smtClean="0"/>
          </a:p>
          <a:p>
            <a:pPr lvl="2" eaLnBrk="1" hangingPunct="1">
              <a:lnSpc>
                <a:spcPct val="90000"/>
              </a:lnSpc>
            </a:pPr>
            <a:r>
              <a:rPr lang="en-US" sz="2000" dirty="0" smtClean="0"/>
              <a:t>Synchronous or asynchronous</a:t>
            </a:r>
          </a:p>
          <a:p>
            <a:pPr lvl="2" eaLnBrk="1" hangingPunct="1">
              <a:lnSpc>
                <a:spcPct val="90000"/>
              </a:lnSpc>
            </a:pPr>
            <a:r>
              <a:rPr lang="en-US" sz="2000" dirty="0" smtClean="0"/>
              <a:t>Same place/different place</a:t>
            </a:r>
          </a:p>
          <a:p>
            <a:pPr lvl="1" eaLnBrk="1" hangingPunct="1">
              <a:lnSpc>
                <a:spcPct val="90000"/>
              </a:lnSpc>
            </a:pPr>
            <a:r>
              <a:rPr lang="en-US" sz="2400" dirty="0" smtClean="0"/>
              <a:t>Storage and retrieval</a:t>
            </a:r>
          </a:p>
          <a:p>
            <a:pPr lvl="2" eaLnBrk="1" hangingPunct="1">
              <a:lnSpc>
                <a:spcPct val="90000"/>
              </a:lnSpc>
            </a:pPr>
            <a:r>
              <a:rPr lang="en-US" sz="2000" dirty="0" smtClean="0"/>
              <a:t>Capture, storing, retrieval, and management of both explicit and tacit knowledge through collaborative systems</a:t>
            </a:r>
          </a:p>
        </p:txBody>
      </p:sp>
      <p:sp>
        <p:nvSpPr>
          <p:cNvPr id="6" name="Date Placeholder 5"/>
          <p:cNvSpPr>
            <a:spLocks noGrp="1"/>
          </p:cNvSpPr>
          <p:nvPr>
            <p:ph type="dt" sz="half" idx="10"/>
          </p:nvPr>
        </p:nvSpPr>
        <p:spPr/>
        <p:txBody>
          <a:bodyPr/>
          <a:lstStyle/>
          <a:p>
            <a:fld id="{16FA1DDE-8D92-42E5-B96B-5901B6E66E64}"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8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84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8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normAutofit fontScale="90000"/>
          </a:bodyPr>
          <a:lstStyle/>
          <a:p>
            <a:pPr eaLnBrk="1" hangingPunct="1"/>
            <a:r>
              <a:rPr lang="en-US" smtClean="0"/>
              <a:t>Components of Knowledge Management Systems</a:t>
            </a:r>
          </a:p>
        </p:txBody>
      </p:sp>
      <p:sp>
        <p:nvSpPr>
          <p:cNvPr id="36867" name="Rectangle 3"/>
          <p:cNvSpPr>
            <a:spLocks noGrp="1" noChangeArrowheads="1"/>
          </p:cNvSpPr>
          <p:nvPr>
            <p:ph type="body" idx="1"/>
          </p:nvPr>
        </p:nvSpPr>
        <p:spPr/>
        <p:txBody>
          <a:bodyPr/>
          <a:lstStyle/>
          <a:p>
            <a:pPr eaLnBrk="1" hangingPunct="1">
              <a:lnSpc>
                <a:spcPct val="90000"/>
              </a:lnSpc>
            </a:pPr>
            <a:r>
              <a:rPr lang="en-US" sz="2400" dirty="0" smtClean="0"/>
              <a:t>Supporting technologies</a:t>
            </a:r>
          </a:p>
          <a:p>
            <a:pPr lvl="1" eaLnBrk="1" hangingPunct="1">
              <a:lnSpc>
                <a:spcPct val="90000"/>
              </a:lnSpc>
            </a:pPr>
            <a:r>
              <a:rPr lang="en-US" sz="2000" b="1" dirty="0" smtClean="0"/>
              <a:t>Artificial intelligence</a:t>
            </a:r>
          </a:p>
          <a:p>
            <a:pPr lvl="2" eaLnBrk="1" hangingPunct="1">
              <a:lnSpc>
                <a:spcPct val="90000"/>
              </a:lnSpc>
            </a:pPr>
            <a:r>
              <a:rPr lang="en-US" sz="1800" dirty="0" smtClean="0"/>
              <a:t>Expert systems, neural networks, fuzzy logic, intelligent agents</a:t>
            </a:r>
          </a:p>
          <a:p>
            <a:pPr lvl="1" eaLnBrk="1" hangingPunct="1">
              <a:lnSpc>
                <a:spcPct val="90000"/>
              </a:lnSpc>
            </a:pPr>
            <a:r>
              <a:rPr lang="en-US" sz="2000" b="1" dirty="0" smtClean="0"/>
              <a:t>Intelligent agents</a:t>
            </a:r>
          </a:p>
          <a:p>
            <a:pPr lvl="2" eaLnBrk="1" hangingPunct="1">
              <a:lnSpc>
                <a:spcPct val="90000"/>
              </a:lnSpc>
            </a:pPr>
            <a:r>
              <a:rPr lang="en-US" sz="1800" dirty="0" smtClean="0"/>
              <a:t>Systems that learn how users work and provide assistance</a:t>
            </a:r>
          </a:p>
          <a:p>
            <a:pPr lvl="1" eaLnBrk="1" hangingPunct="1">
              <a:lnSpc>
                <a:spcPct val="90000"/>
              </a:lnSpc>
            </a:pPr>
            <a:r>
              <a:rPr lang="en-US" sz="2000" b="1" dirty="0" smtClean="0"/>
              <a:t>Knowledge discovery in databases</a:t>
            </a:r>
          </a:p>
          <a:p>
            <a:pPr lvl="2" eaLnBrk="1" hangingPunct="1">
              <a:lnSpc>
                <a:spcPct val="90000"/>
              </a:lnSpc>
            </a:pPr>
            <a:r>
              <a:rPr lang="en-US" sz="1800" dirty="0" smtClean="0"/>
              <a:t>Process used to search for and extract information</a:t>
            </a:r>
          </a:p>
          <a:p>
            <a:pPr lvl="3" eaLnBrk="1" hangingPunct="1">
              <a:lnSpc>
                <a:spcPct val="90000"/>
              </a:lnSpc>
            </a:pPr>
            <a:r>
              <a:rPr lang="en-US" sz="1600" dirty="0" smtClean="0"/>
              <a:t>Internal = data and document mining</a:t>
            </a:r>
          </a:p>
          <a:p>
            <a:pPr lvl="3" eaLnBrk="1" hangingPunct="1">
              <a:lnSpc>
                <a:spcPct val="90000"/>
              </a:lnSpc>
            </a:pPr>
            <a:r>
              <a:rPr lang="en-US" sz="1600" dirty="0" smtClean="0"/>
              <a:t>External = model marts and model warehouses</a:t>
            </a:r>
          </a:p>
          <a:p>
            <a:pPr lvl="1" eaLnBrk="1" hangingPunct="1">
              <a:lnSpc>
                <a:spcPct val="90000"/>
              </a:lnSpc>
            </a:pPr>
            <a:r>
              <a:rPr lang="en-US" sz="2000" b="1" dirty="0" smtClean="0"/>
              <a:t>XML</a:t>
            </a:r>
          </a:p>
          <a:p>
            <a:pPr lvl="2" eaLnBrk="1" hangingPunct="1">
              <a:lnSpc>
                <a:spcPct val="90000"/>
              </a:lnSpc>
            </a:pPr>
            <a:r>
              <a:rPr lang="en-US" sz="1800" dirty="0" smtClean="0"/>
              <a:t>Extensible Markup Language</a:t>
            </a:r>
          </a:p>
          <a:p>
            <a:pPr lvl="2" eaLnBrk="1" hangingPunct="1">
              <a:lnSpc>
                <a:spcPct val="90000"/>
              </a:lnSpc>
            </a:pPr>
            <a:r>
              <a:rPr lang="en-US" sz="1800" dirty="0" smtClean="0"/>
              <a:t>Enables standardized representations of data structures</a:t>
            </a:r>
          </a:p>
          <a:p>
            <a:pPr lvl="2" eaLnBrk="1" hangingPunct="1">
              <a:lnSpc>
                <a:spcPct val="90000"/>
              </a:lnSpc>
            </a:pPr>
            <a:r>
              <a:rPr lang="en-US" sz="1800" dirty="0" smtClean="0"/>
              <a:t>Better collaboration and communication through portals</a:t>
            </a:r>
          </a:p>
          <a:p>
            <a:pPr lvl="3" eaLnBrk="1" hangingPunct="1">
              <a:lnSpc>
                <a:spcPct val="90000"/>
              </a:lnSpc>
            </a:pPr>
            <a:endParaRPr lang="en-US" sz="1600" dirty="0" smtClean="0"/>
          </a:p>
        </p:txBody>
      </p:sp>
      <p:sp>
        <p:nvSpPr>
          <p:cNvPr id="6" name="Date Placeholder 5"/>
          <p:cNvSpPr>
            <a:spLocks noGrp="1"/>
          </p:cNvSpPr>
          <p:nvPr>
            <p:ph type="dt" sz="half" idx="10"/>
          </p:nvPr>
        </p:nvSpPr>
        <p:spPr/>
        <p:txBody>
          <a:bodyPr/>
          <a:lstStyle/>
          <a:p>
            <a:fld id="{F6044AE9-D000-4306-8438-5841601CBEEA}"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67">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7">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7">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86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normAutofit fontScale="90000"/>
          </a:bodyPr>
          <a:lstStyle/>
          <a:p>
            <a:pPr eaLnBrk="1" hangingPunct="1"/>
            <a:r>
              <a:rPr lang="en-US" smtClean="0"/>
              <a:t>Knowledge Management System Implementation</a:t>
            </a:r>
          </a:p>
        </p:txBody>
      </p:sp>
      <p:sp>
        <p:nvSpPr>
          <p:cNvPr id="37891" name="Rectangle 3"/>
          <p:cNvSpPr>
            <a:spLocks noGrp="1" noChangeArrowheads="1"/>
          </p:cNvSpPr>
          <p:nvPr>
            <p:ph type="body" idx="1"/>
          </p:nvPr>
        </p:nvSpPr>
        <p:spPr/>
        <p:txBody>
          <a:bodyPr/>
          <a:lstStyle/>
          <a:p>
            <a:pPr eaLnBrk="1" hangingPunct="1">
              <a:lnSpc>
                <a:spcPct val="80000"/>
              </a:lnSpc>
            </a:pPr>
            <a:r>
              <a:rPr lang="en-US" sz="2400" dirty="0" smtClean="0"/>
              <a:t>Challenge to identify and integrate components</a:t>
            </a:r>
          </a:p>
          <a:p>
            <a:pPr lvl="1" eaLnBrk="1" hangingPunct="1">
              <a:lnSpc>
                <a:spcPct val="80000"/>
              </a:lnSpc>
            </a:pPr>
            <a:r>
              <a:rPr lang="en-US" sz="2000" dirty="0" smtClean="0"/>
              <a:t>Early systems developed with networks, groupware, databases</a:t>
            </a:r>
          </a:p>
          <a:p>
            <a:pPr eaLnBrk="1" hangingPunct="1">
              <a:lnSpc>
                <a:spcPct val="80000"/>
              </a:lnSpc>
            </a:pPr>
            <a:r>
              <a:rPr lang="en-US" sz="2400" dirty="0" err="1" smtClean="0"/>
              <a:t>Knowware</a:t>
            </a:r>
            <a:endParaRPr lang="en-US" sz="2400" dirty="0" smtClean="0"/>
          </a:p>
          <a:p>
            <a:pPr lvl="1" eaLnBrk="1" hangingPunct="1">
              <a:lnSpc>
                <a:spcPct val="80000"/>
              </a:lnSpc>
            </a:pPr>
            <a:r>
              <a:rPr lang="en-US" sz="2000" dirty="0" smtClean="0"/>
              <a:t>Technology tools that support knowledge management</a:t>
            </a:r>
          </a:p>
          <a:p>
            <a:pPr lvl="2" eaLnBrk="1" hangingPunct="1">
              <a:lnSpc>
                <a:spcPct val="80000"/>
              </a:lnSpc>
            </a:pPr>
            <a:r>
              <a:rPr lang="en-US" sz="1800" dirty="0" smtClean="0"/>
              <a:t>Collaborative computing tools</a:t>
            </a:r>
          </a:p>
          <a:p>
            <a:pPr lvl="3" eaLnBrk="1" hangingPunct="1">
              <a:lnSpc>
                <a:spcPct val="80000"/>
              </a:lnSpc>
            </a:pPr>
            <a:r>
              <a:rPr lang="en-US" sz="1600" dirty="0" smtClean="0"/>
              <a:t>Groupware</a:t>
            </a:r>
          </a:p>
          <a:p>
            <a:pPr lvl="2" eaLnBrk="1" hangingPunct="1">
              <a:lnSpc>
                <a:spcPct val="80000"/>
              </a:lnSpc>
            </a:pPr>
            <a:r>
              <a:rPr lang="en-US" sz="1800" dirty="0" smtClean="0"/>
              <a:t>Knowledge servers : contains the main KM </a:t>
            </a:r>
            <a:r>
              <a:rPr lang="en-US" sz="1800" dirty="0" err="1" smtClean="0"/>
              <a:t>sw</a:t>
            </a:r>
            <a:r>
              <a:rPr lang="en-US" sz="1800" dirty="0" smtClean="0"/>
              <a:t>, knowledge repository</a:t>
            </a:r>
          </a:p>
          <a:p>
            <a:pPr lvl="2" eaLnBrk="1" hangingPunct="1">
              <a:lnSpc>
                <a:spcPct val="80000"/>
              </a:lnSpc>
            </a:pPr>
            <a:r>
              <a:rPr lang="en-US" sz="1800" dirty="0" smtClean="0"/>
              <a:t>Enterprise knowledge portals : doorway into many KMS</a:t>
            </a:r>
          </a:p>
          <a:p>
            <a:pPr lvl="2" eaLnBrk="1" hangingPunct="1">
              <a:lnSpc>
                <a:spcPct val="80000"/>
              </a:lnSpc>
            </a:pPr>
            <a:r>
              <a:rPr lang="en-US" sz="1800" dirty="0" smtClean="0"/>
              <a:t>Document management systems</a:t>
            </a:r>
          </a:p>
          <a:p>
            <a:pPr lvl="3" eaLnBrk="1" hangingPunct="1">
              <a:lnSpc>
                <a:spcPct val="80000"/>
              </a:lnSpc>
            </a:pPr>
            <a:r>
              <a:rPr lang="en-US" sz="1600" dirty="0" smtClean="0"/>
              <a:t>Content management systems</a:t>
            </a:r>
          </a:p>
          <a:p>
            <a:pPr lvl="2" eaLnBrk="1" hangingPunct="1">
              <a:lnSpc>
                <a:spcPct val="80000"/>
              </a:lnSpc>
            </a:pPr>
            <a:r>
              <a:rPr lang="en-US" sz="1800" dirty="0" smtClean="0"/>
              <a:t>Knowledge harvesting tools : capturing knowledge</a:t>
            </a:r>
          </a:p>
          <a:p>
            <a:pPr lvl="2" eaLnBrk="1" hangingPunct="1">
              <a:lnSpc>
                <a:spcPct val="80000"/>
              </a:lnSpc>
            </a:pPr>
            <a:r>
              <a:rPr lang="en-US" sz="1800" dirty="0" smtClean="0"/>
              <a:t>Search engines : locating and retrieving necessary documents in corporate repositories</a:t>
            </a:r>
          </a:p>
          <a:p>
            <a:pPr lvl="2" eaLnBrk="1" hangingPunct="1">
              <a:lnSpc>
                <a:spcPct val="80000"/>
              </a:lnSpc>
            </a:pPr>
            <a:r>
              <a:rPr lang="en-US" sz="1800" dirty="0" smtClean="0"/>
              <a:t>Knowledge management suites</a:t>
            </a:r>
          </a:p>
          <a:p>
            <a:pPr lvl="3" eaLnBrk="1" hangingPunct="1">
              <a:lnSpc>
                <a:spcPct val="80000"/>
              </a:lnSpc>
            </a:pPr>
            <a:r>
              <a:rPr lang="en-US" sz="1600" dirty="0" smtClean="0"/>
              <a:t>Complete out-of-the-box solutions</a:t>
            </a:r>
          </a:p>
          <a:p>
            <a:pPr lvl="2" eaLnBrk="1" hangingPunct="1">
              <a:lnSpc>
                <a:spcPct val="80000"/>
              </a:lnSpc>
            </a:pPr>
            <a:endParaRPr lang="en-US" sz="1800" dirty="0" smtClean="0"/>
          </a:p>
        </p:txBody>
      </p:sp>
      <p:sp>
        <p:nvSpPr>
          <p:cNvPr id="6" name="Date Placeholder 5"/>
          <p:cNvSpPr>
            <a:spLocks noGrp="1"/>
          </p:cNvSpPr>
          <p:nvPr>
            <p:ph type="dt" sz="half" idx="10"/>
          </p:nvPr>
        </p:nvSpPr>
        <p:spPr/>
        <p:txBody>
          <a:bodyPr/>
          <a:lstStyle/>
          <a:p>
            <a:fld id="{2C01EB70-BDFE-4FD9-9631-2A4118F49D1B}"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891">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891">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891">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891">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89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normAutofit fontScale="90000"/>
          </a:bodyPr>
          <a:lstStyle/>
          <a:p>
            <a:pPr eaLnBrk="1" hangingPunct="1"/>
            <a:r>
              <a:rPr lang="en-US" smtClean="0"/>
              <a:t>Knowledge Management System Implementation</a:t>
            </a:r>
          </a:p>
        </p:txBody>
      </p:sp>
      <p:sp>
        <p:nvSpPr>
          <p:cNvPr id="18437" name="Rectangle 3"/>
          <p:cNvSpPr>
            <a:spLocks noGrp="1" noChangeArrowheads="1"/>
          </p:cNvSpPr>
          <p:nvPr>
            <p:ph type="body" idx="1"/>
          </p:nvPr>
        </p:nvSpPr>
        <p:spPr/>
        <p:txBody>
          <a:bodyPr/>
          <a:lstStyle/>
          <a:p>
            <a:pPr eaLnBrk="1" hangingPunct="1"/>
            <a:r>
              <a:rPr lang="en-US" dirty="0" smtClean="0"/>
              <a:t>Implementation</a:t>
            </a:r>
          </a:p>
          <a:p>
            <a:pPr lvl="1" eaLnBrk="1" hangingPunct="1"/>
            <a:r>
              <a:rPr lang="en-US" dirty="0" smtClean="0"/>
              <a:t>Software packages available</a:t>
            </a:r>
          </a:p>
          <a:p>
            <a:pPr lvl="2" eaLnBrk="1" hangingPunct="1"/>
            <a:r>
              <a:rPr lang="en-US" dirty="0" smtClean="0"/>
              <a:t>Include one or more tools</a:t>
            </a:r>
          </a:p>
          <a:p>
            <a:pPr lvl="1" eaLnBrk="1" hangingPunct="1"/>
            <a:r>
              <a:rPr lang="en-US" dirty="0" smtClean="0"/>
              <a:t>Consulting firms</a:t>
            </a:r>
          </a:p>
          <a:p>
            <a:pPr lvl="1" eaLnBrk="1" hangingPunct="1"/>
            <a:r>
              <a:rPr lang="en-US" dirty="0" smtClean="0"/>
              <a:t>Outsourcing </a:t>
            </a:r>
          </a:p>
          <a:p>
            <a:pPr lvl="2" eaLnBrk="1" hangingPunct="1"/>
            <a:r>
              <a:rPr lang="en-US" dirty="0" smtClean="0"/>
              <a:t>Application Service Providers</a:t>
            </a:r>
          </a:p>
          <a:p>
            <a:pPr lvl="3" eaLnBrk="1" hangingPunct="1">
              <a:buFontTx/>
              <a:buNone/>
            </a:pPr>
            <a:endParaRPr lang="en-US" dirty="0" smtClean="0"/>
          </a:p>
        </p:txBody>
      </p:sp>
      <p:sp>
        <p:nvSpPr>
          <p:cNvPr id="6" name="Date Placeholder 5"/>
          <p:cNvSpPr>
            <a:spLocks noGrp="1"/>
          </p:cNvSpPr>
          <p:nvPr>
            <p:ph type="dt" sz="half" idx="10"/>
          </p:nvPr>
        </p:nvSpPr>
        <p:spPr/>
        <p:txBody>
          <a:bodyPr/>
          <a:lstStyle/>
          <a:p>
            <a:fld id="{EEE27FB6-C4DD-4D93-95F4-C4B84F1BC3BA}"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sz="3200" smtClean="0"/>
              <a:t>Knowledge Management System Integration</a:t>
            </a:r>
          </a:p>
        </p:txBody>
      </p:sp>
      <p:sp>
        <p:nvSpPr>
          <p:cNvPr id="39939" name="Rectangle 3"/>
          <p:cNvSpPr>
            <a:spLocks noGrp="1" noChangeArrowheads="1"/>
          </p:cNvSpPr>
          <p:nvPr>
            <p:ph type="body" idx="1"/>
          </p:nvPr>
        </p:nvSpPr>
        <p:spPr/>
        <p:txBody>
          <a:bodyPr/>
          <a:lstStyle/>
          <a:p>
            <a:pPr eaLnBrk="1" hangingPunct="1">
              <a:lnSpc>
                <a:spcPct val="90000"/>
              </a:lnSpc>
            </a:pPr>
            <a:r>
              <a:rPr lang="en-US" dirty="0" smtClean="0"/>
              <a:t>Integration with enterprise and information systems</a:t>
            </a:r>
          </a:p>
          <a:p>
            <a:pPr lvl="2" eaLnBrk="1" hangingPunct="1">
              <a:lnSpc>
                <a:spcPct val="90000"/>
              </a:lnSpc>
            </a:pPr>
            <a:r>
              <a:rPr lang="en-US" dirty="0" smtClean="0"/>
              <a:t>DSS/BI</a:t>
            </a:r>
          </a:p>
          <a:p>
            <a:pPr lvl="3" eaLnBrk="1" hangingPunct="1">
              <a:lnSpc>
                <a:spcPct val="90000"/>
              </a:lnSpc>
            </a:pPr>
            <a:r>
              <a:rPr lang="en-US" dirty="0" smtClean="0"/>
              <a:t>Integrates models and activates them for specific problem</a:t>
            </a:r>
          </a:p>
          <a:p>
            <a:pPr lvl="2" eaLnBrk="1" hangingPunct="1">
              <a:lnSpc>
                <a:spcPct val="90000"/>
              </a:lnSpc>
            </a:pPr>
            <a:r>
              <a:rPr lang="en-US" dirty="0" smtClean="0"/>
              <a:t>Artificial Intelligence</a:t>
            </a:r>
          </a:p>
          <a:p>
            <a:pPr lvl="3" eaLnBrk="1" hangingPunct="1">
              <a:lnSpc>
                <a:spcPct val="90000"/>
              </a:lnSpc>
            </a:pPr>
            <a:r>
              <a:rPr lang="en-US" dirty="0" smtClean="0"/>
              <a:t>Expert system = if-then-else rules</a:t>
            </a:r>
          </a:p>
          <a:p>
            <a:pPr lvl="3" eaLnBrk="1" hangingPunct="1">
              <a:lnSpc>
                <a:spcPct val="90000"/>
              </a:lnSpc>
            </a:pPr>
            <a:r>
              <a:rPr lang="en-US" dirty="0" smtClean="0"/>
              <a:t>Natural language processing = understanding searches</a:t>
            </a:r>
          </a:p>
          <a:p>
            <a:pPr lvl="3" eaLnBrk="1" hangingPunct="1">
              <a:lnSpc>
                <a:spcPct val="90000"/>
              </a:lnSpc>
            </a:pPr>
            <a:r>
              <a:rPr lang="en-US" dirty="0" smtClean="0"/>
              <a:t>Artificial neural networks = understanding text</a:t>
            </a:r>
          </a:p>
          <a:p>
            <a:pPr lvl="3" eaLnBrk="1" hangingPunct="1">
              <a:lnSpc>
                <a:spcPct val="90000"/>
              </a:lnSpc>
            </a:pPr>
            <a:r>
              <a:rPr lang="en-US" dirty="0" smtClean="0"/>
              <a:t>Artificial intelligence based tools = identify and classify expertise</a:t>
            </a:r>
          </a:p>
          <a:p>
            <a:pPr lvl="3" eaLnBrk="1" hangingPunct="1">
              <a:lnSpc>
                <a:spcPct val="90000"/>
              </a:lnSpc>
            </a:pPr>
            <a:endParaRPr lang="en-US" dirty="0" smtClean="0"/>
          </a:p>
          <a:p>
            <a:pPr lvl="3" eaLnBrk="1" hangingPunct="1">
              <a:lnSpc>
                <a:spcPct val="90000"/>
              </a:lnSpc>
            </a:pPr>
            <a:endParaRPr lang="en-US" dirty="0" smtClean="0"/>
          </a:p>
          <a:p>
            <a:pPr eaLnBrk="1" hangingPunct="1">
              <a:lnSpc>
                <a:spcPct val="90000"/>
              </a:lnSpc>
            </a:pPr>
            <a:endParaRPr lang="en-US" dirty="0" smtClean="0"/>
          </a:p>
        </p:txBody>
      </p:sp>
      <p:sp>
        <p:nvSpPr>
          <p:cNvPr id="6" name="Date Placeholder 5"/>
          <p:cNvSpPr>
            <a:spLocks noGrp="1"/>
          </p:cNvSpPr>
          <p:nvPr>
            <p:ph type="dt" sz="half" idx="10"/>
          </p:nvPr>
        </p:nvSpPr>
        <p:spPr/>
        <p:txBody>
          <a:bodyPr/>
          <a:lstStyle/>
          <a:p>
            <a:fld id="{6BCFDE79-54B8-4575-A40D-A0BC486A0176}"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155448"/>
            <a:ext cx="8186766" cy="1252728"/>
          </a:xfrm>
        </p:spPr>
        <p:txBody>
          <a:bodyPr/>
          <a:lstStyle/>
          <a:p>
            <a:pPr eaLnBrk="1" hangingPunct="1"/>
            <a:r>
              <a:rPr lang="en-US" dirty="0" smtClean="0"/>
              <a:t>Knowledge Management</a:t>
            </a:r>
          </a:p>
        </p:txBody>
      </p:sp>
      <p:sp>
        <p:nvSpPr>
          <p:cNvPr id="19459" name="Rectangle 3"/>
          <p:cNvSpPr>
            <a:spLocks noGrp="1" noChangeArrowheads="1"/>
          </p:cNvSpPr>
          <p:nvPr>
            <p:ph idx="1"/>
          </p:nvPr>
        </p:nvSpPr>
        <p:spPr/>
        <p:txBody>
          <a:bodyPr>
            <a:normAutofit lnSpcReduction="10000"/>
          </a:bodyPr>
          <a:lstStyle/>
          <a:p>
            <a:pPr algn="just" eaLnBrk="1" hangingPunct="1"/>
            <a:r>
              <a:rPr lang="en-US" dirty="0" smtClean="0"/>
              <a:t>Process to help organization identify, select, organize, disseminate, transfer information</a:t>
            </a:r>
          </a:p>
          <a:p>
            <a:pPr algn="just" eaLnBrk="1" hangingPunct="1"/>
            <a:r>
              <a:rPr lang="en-US" dirty="0" smtClean="0"/>
              <a:t>Structuring enables problem-solving, dynamic learning, strategic planning, decision-making</a:t>
            </a:r>
          </a:p>
          <a:p>
            <a:pPr algn="just" eaLnBrk="1" hangingPunct="1"/>
            <a:r>
              <a:rPr lang="en-US" dirty="0" smtClean="0"/>
              <a:t>Leverage value of intellectual capital through reuse</a:t>
            </a:r>
          </a:p>
          <a:p>
            <a:pPr algn="just" eaLnBrk="1" hangingPunct="1"/>
            <a:r>
              <a:rPr lang="en-US" dirty="0" smtClean="0"/>
              <a:t>The process through which organizations generate value from their intellectual property and knowledge-based assets</a:t>
            </a:r>
          </a:p>
          <a:p>
            <a:pPr lvl="1" algn="just" eaLnBrk="1" hangingPunct="1"/>
            <a:endParaRPr lang="en-US" dirty="0" smtClean="0"/>
          </a:p>
        </p:txBody>
      </p:sp>
      <p:sp>
        <p:nvSpPr>
          <p:cNvPr id="6" name="Date Placeholder 5"/>
          <p:cNvSpPr>
            <a:spLocks noGrp="1"/>
          </p:cNvSpPr>
          <p:nvPr>
            <p:ph type="dt" sz="half" idx="10"/>
          </p:nvPr>
        </p:nvSpPr>
        <p:spPr/>
        <p:txBody>
          <a:bodyPr/>
          <a:lstStyle/>
          <a:p>
            <a:fld id="{9BE92765-B107-4944-BC68-68352F64E40F}"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en-US" sz="3200" smtClean="0"/>
              <a:t>Knowledge Management System Integration</a:t>
            </a:r>
          </a:p>
        </p:txBody>
      </p:sp>
      <p:sp>
        <p:nvSpPr>
          <p:cNvPr id="40963" name="Rectangle 3"/>
          <p:cNvSpPr>
            <a:spLocks noGrp="1" noChangeArrowheads="1"/>
          </p:cNvSpPr>
          <p:nvPr>
            <p:ph type="body" idx="1"/>
          </p:nvPr>
        </p:nvSpPr>
        <p:spPr/>
        <p:txBody>
          <a:bodyPr/>
          <a:lstStyle/>
          <a:p>
            <a:pPr eaLnBrk="1" hangingPunct="1">
              <a:lnSpc>
                <a:spcPct val="90000"/>
              </a:lnSpc>
            </a:pPr>
            <a:r>
              <a:rPr lang="en-US" sz="2400" dirty="0" smtClean="0"/>
              <a:t>Database</a:t>
            </a:r>
          </a:p>
          <a:p>
            <a:pPr lvl="1" eaLnBrk="1" hangingPunct="1">
              <a:lnSpc>
                <a:spcPct val="90000"/>
              </a:lnSpc>
            </a:pPr>
            <a:r>
              <a:rPr lang="en-US" sz="2000" dirty="0" smtClean="0"/>
              <a:t>Knowledge discovery in databases</a:t>
            </a:r>
          </a:p>
          <a:p>
            <a:pPr eaLnBrk="1" hangingPunct="1">
              <a:lnSpc>
                <a:spcPct val="90000"/>
              </a:lnSpc>
            </a:pPr>
            <a:r>
              <a:rPr lang="en-US" sz="2400" dirty="0" smtClean="0"/>
              <a:t>CRM</a:t>
            </a:r>
          </a:p>
          <a:p>
            <a:pPr lvl="1" eaLnBrk="1" hangingPunct="1">
              <a:lnSpc>
                <a:spcPct val="90000"/>
              </a:lnSpc>
            </a:pPr>
            <a:r>
              <a:rPr lang="en-US" sz="2000" dirty="0" smtClean="0"/>
              <a:t>Provide tacit knowledge to users</a:t>
            </a:r>
          </a:p>
          <a:p>
            <a:pPr eaLnBrk="1" hangingPunct="1">
              <a:lnSpc>
                <a:spcPct val="90000"/>
              </a:lnSpc>
            </a:pPr>
            <a:r>
              <a:rPr lang="en-US" sz="2400" dirty="0" smtClean="0"/>
              <a:t>Supply chain management systems</a:t>
            </a:r>
          </a:p>
          <a:p>
            <a:pPr lvl="1" eaLnBrk="1" hangingPunct="1">
              <a:lnSpc>
                <a:spcPct val="90000"/>
              </a:lnSpc>
            </a:pPr>
            <a:r>
              <a:rPr lang="en-US" sz="2000" dirty="0" smtClean="0"/>
              <a:t>Can access combined tacit and explicit knowledge</a:t>
            </a:r>
          </a:p>
          <a:p>
            <a:pPr eaLnBrk="1" hangingPunct="1">
              <a:lnSpc>
                <a:spcPct val="90000"/>
              </a:lnSpc>
            </a:pPr>
            <a:r>
              <a:rPr lang="en-US" sz="2400" dirty="0" smtClean="0"/>
              <a:t>Corporate intranets and extranets</a:t>
            </a:r>
          </a:p>
          <a:p>
            <a:pPr lvl="1" eaLnBrk="1" hangingPunct="1">
              <a:lnSpc>
                <a:spcPct val="90000"/>
              </a:lnSpc>
            </a:pPr>
            <a:r>
              <a:rPr lang="en-US" sz="2000" dirty="0" smtClean="0"/>
              <a:t>Knowledge flows more freely in both directions</a:t>
            </a:r>
          </a:p>
          <a:p>
            <a:pPr lvl="1" eaLnBrk="1" hangingPunct="1">
              <a:lnSpc>
                <a:spcPct val="90000"/>
              </a:lnSpc>
            </a:pPr>
            <a:r>
              <a:rPr lang="en-US" sz="2000" dirty="0" smtClean="0"/>
              <a:t>Capture knowledge directly with little user involvement</a:t>
            </a:r>
          </a:p>
          <a:p>
            <a:pPr lvl="1" eaLnBrk="1" hangingPunct="1">
              <a:lnSpc>
                <a:spcPct val="90000"/>
              </a:lnSpc>
            </a:pPr>
            <a:r>
              <a:rPr lang="en-US" sz="2000" dirty="0" smtClean="0"/>
              <a:t>Deliver knowledge when system thinks it is needed</a:t>
            </a:r>
          </a:p>
          <a:p>
            <a:pPr lvl="1" eaLnBrk="1" hangingPunct="1">
              <a:lnSpc>
                <a:spcPct val="90000"/>
              </a:lnSpc>
            </a:pPr>
            <a:endParaRPr lang="en-US" sz="2000" dirty="0" smtClean="0"/>
          </a:p>
        </p:txBody>
      </p:sp>
      <p:sp>
        <p:nvSpPr>
          <p:cNvPr id="6" name="Date Placeholder 5"/>
          <p:cNvSpPr>
            <a:spLocks noGrp="1"/>
          </p:cNvSpPr>
          <p:nvPr>
            <p:ph type="dt" sz="half" idx="10"/>
          </p:nvPr>
        </p:nvSpPr>
        <p:spPr/>
        <p:txBody>
          <a:bodyPr/>
          <a:lstStyle/>
          <a:p>
            <a:fld id="{04764033-2D6B-47E6-9BC6-F5927E09485F}"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6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smtClean="0"/>
              <a:t>Human Resources</a:t>
            </a:r>
          </a:p>
        </p:txBody>
      </p:sp>
      <p:sp>
        <p:nvSpPr>
          <p:cNvPr id="21509" name="Rectangle 3"/>
          <p:cNvSpPr>
            <a:spLocks noGrp="1" noChangeArrowheads="1"/>
          </p:cNvSpPr>
          <p:nvPr>
            <p:ph type="body" idx="1"/>
          </p:nvPr>
        </p:nvSpPr>
        <p:spPr/>
        <p:txBody>
          <a:bodyPr/>
          <a:lstStyle/>
          <a:p>
            <a:pPr eaLnBrk="1" hangingPunct="1">
              <a:lnSpc>
                <a:spcPct val="80000"/>
              </a:lnSpc>
            </a:pPr>
            <a:r>
              <a:rPr lang="en-US" sz="1800" dirty="0" smtClean="0"/>
              <a:t>Chief knowledge officer</a:t>
            </a:r>
          </a:p>
          <a:p>
            <a:pPr lvl="1" eaLnBrk="1" hangingPunct="1">
              <a:lnSpc>
                <a:spcPct val="80000"/>
              </a:lnSpc>
            </a:pPr>
            <a:r>
              <a:rPr lang="en-US" sz="1600" dirty="0" smtClean="0"/>
              <a:t>Senior level</a:t>
            </a:r>
          </a:p>
          <a:p>
            <a:pPr lvl="1" eaLnBrk="1" hangingPunct="1">
              <a:lnSpc>
                <a:spcPct val="80000"/>
              </a:lnSpc>
            </a:pPr>
            <a:r>
              <a:rPr lang="en-US" sz="1600" dirty="0" smtClean="0"/>
              <a:t>Sets strategic priorities</a:t>
            </a:r>
          </a:p>
          <a:p>
            <a:pPr lvl="1" eaLnBrk="1" hangingPunct="1">
              <a:lnSpc>
                <a:spcPct val="80000"/>
              </a:lnSpc>
            </a:pPr>
            <a:r>
              <a:rPr lang="en-US" sz="1600" dirty="0" smtClean="0"/>
              <a:t>Defines area of knowledge based on organization mission and goals</a:t>
            </a:r>
          </a:p>
          <a:p>
            <a:pPr lvl="1" eaLnBrk="1" hangingPunct="1">
              <a:lnSpc>
                <a:spcPct val="80000"/>
              </a:lnSpc>
            </a:pPr>
            <a:r>
              <a:rPr lang="en-US" sz="1600" dirty="0" smtClean="0"/>
              <a:t>Creates infrastructure</a:t>
            </a:r>
          </a:p>
          <a:p>
            <a:pPr lvl="1" eaLnBrk="1" hangingPunct="1">
              <a:lnSpc>
                <a:spcPct val="80000"/>
              </a:lnSpc>
            </a:pPr>
            <a:r>
              <a:rPr lang="en-US" sz="1600" dirty="0" smtClean="0"/>
              <a:t>Identifies knowledge champions</a:t>
            </a:r>
          </a:p>
          <a:p>
            <a:pPr lvl="1" eaLnBrk="1" hangingPunct="1">
              <a:lnSpc>
                <a:spcPct val="80000"/>
              </a:lnSpc>
            </a:pPr>
            <a:r>
              <a:rPr lang="en-US" sz="1600" dirty="0" smtClean="0"/>
              <a:t>Manages content produced by groups</a:t>
            </a:r>
          </a:p>
          <a:p>
            <a:pPr lvl="1" eaLnBrk="1" hangingPunct="1">
              <a:lnSpc>
                <a:spcPct val="80000"/>
              </a:lnSpc>
            </a:pPr>
            <a:r>
              <a:rPr lang="en-US" sz="1600" dirty="0" smtClean="0"/>
              <a:t>Adds to knowledge base</a:t>
            </a:r>
          </a:p>
          <a:p>
            <a:pPr eaLnBrk="1" hangingPunct="1">
              <a:lnSpc>
                <a:spcPct val="80000"/>
              </a:lnSpc>
            </a:pPr>
            <a:r>
              <a:rPr lang="en-US" sz="1800" dirty="0" smtClean="0"/>
              <a:t>CEO</a:t>
            </a:r>
          </a:p>
          <a:p>
            <a:pPr lvl="1" eaLnBrk="1" hangingPunct="1">
              <a:lnSpc>
                <a:spcPct val="80000"/>
              </a:lnSpc>
            </a:pPr>
            <a:r>
              <a:rPr lang="en-US" sz="1600" dirty="0" smtClean="0"/>
              <a:t>Champion knowledge management</a:t>
            </a:r>
          </a:p>
          <a:p>
            <a:pPr eaLnBrk="1" hangingPunct="1">
              <a:lnSpc>
                <a:spcPct val="80000"/>
              </a:lnSpc>
            </a:pPr>
            <a:r>
              <a:rPr lang="en-US" sz="1800" dirty="0" smtClean="0"/>
              <a:t>Upper management</a:t>
            </a:r>
          </a:p>
          <a:p>
            <a:pPr lvl="1" eaLnBrk="1" hangingPunct="1">
              <a:lnSpc>
                <a:spcPct val="80000"/>
              </a:lnSpc>
            </a:pPr>
            <a:r>
              <a:rPr lang="en-US" sz="1600" dirty="0" smtClean="0"/>
              <a:t>Ensures availability of resources to CKO</a:t>
            </a:r>
          </a:p>
          <a:p>
            <a:pPr eaLnBrk="1" hangingPunct="1">
              <a:lnSpc>
                <a:spcPct val="80000"/>
              </a:lnSpc>
            </a:pPr>
            <a:r>
              <a:rPr lang="en-US" sz="1800" dirty="0" smtClean="0"/>
              <a:t>Communities of practice</a:t>
            </a:r>
          </a:p>
          <a:p>
            <a:pPr lvl="1">
              <a:lnSpc>
                <a:spcPct val="80000"/>
              </a:lnSpc>
            </a:pPr>
            <a:r>
              <a:rPr lang="en-US" sz="1400" dirty="0" smtClean="0"/>
              <a:t>Group of people in organization with a common professional interest</a:t>
            </a:r>
          </a:p>
          <a:p>
            <a:pPr eaLnBrk="1" hangingPunct="1">
              <a:lnSpc>
                <a:spcPct val="80000"/>
              </a:lnSpc>
            </a:pPr>
            <a:r>
              <a:rPr lang="en-US" sz="1800" dirty="0" smtClean="0"/>
              <a:t>Knowledge management system developers</a:t>
            </a:r>
          </a:p>
          <a:p>
            <a:pPr lvl="1" eaLnBrk="1" hangingPunct="1">
              <a:lnSpc>
                <a:spcPct val="80000"/>
              </a:lnSpc>
            </a:pPr>
            <a:r>
              <a:rPr lang="en-US" sz="1600" dirty="0" smtClean="0"/>
              <a:t>Team members that develop system</a:t>
            </a:r>
          </a:p>
          <a:p>
            <a:pPr eaLnBrk="1" hangingPunct="1">
              <a:lnSpc>
                <a:spcPct val="80000"/>
              </a:lnSpc>
            </a:pPr>
            <a:r>
              <a:rPr lang="en-US" sz="1800" dirty="0" smtClean="0"/>
              <a:t>Knowledge management system staff</a:t>
            </a:r>
          </a:p>
          <a:p>
            <a:pPr lvl="1" eaLnBrk="1" hangingPunct="1">
              <a:lnSpc>
                <a:spcPct val="80000"/>
              </a:lnSpc>
            </a:pPr>
            <a:r>
              <a:rPr lang="en-US" sz="1600" dirty="0" smtClean="0"/>
              <a:t>Catalog and manage knowledge</a:t>
            </a:r>
          </a:p>
          <a:p>
            <a:pPr lvl="1" eaLnBrk="1" hangingPunct="1">
              <a:lnSpc>
                <a:spcPct val="80000"/>
              </a:lnSpc>
            </a:pPr>
            <a:endParaRPr lang="en-US" sz="1600" dirty="0" smtClean="0"/>
          </a:p>
          <a:p>
            <a:pPr eaLnBrk="1" hangingPunct="1">
              <a:lnSpc>
                <a:spcPct val="80000"/>
              </a:lnSpc>
            </a:pPr>
            <a:endParaRPr lang="en-US" sz="1800" dirty="0" smtClean="0"/>
          </a:p>
        </p:txBody>
      </p:sp>
      <p:sp>
        <p:nvSpPr>
          <p:cNvPr id="6" name="Date Placeholder 5"/>
          <p:cNvSpPr>
            <a:spLocks noGrp="1"/>
          </p:cNvSpPr>
          <p:nvPr>
            <p:ph type="dt" sz="half" idx="10"/>
          </p:nvPr>
        </p:nvSpPr>
        <p:spPr/>
        <p:txBody>
          <a:bodyPr/>
          <a:lstStyle/>
          <a:p>
            <a:fld id="{9576737F-F510-4CE1-9923-83788BAC563C}"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normAutofit fontScale="90000"/>
          </a:bodyPr>
          <a:lstStyle/>
          <a:p>
            <a:pPr eaLnBrk="1" hangingPunct="1"/>
            <a:r>
              <a:rPr lang="en-US" smtClean="0"/>
              <a:t>Knowledge Management Valuation</a:t>
            </a:r>
          </a:p>
        </p:txBody>
      </p:sp>
      <p:sp>
        <p:nvSpPr>
          <p:cNvPr id="43011" name="Rectangle 3"/>
          <p:cNvSpPr>
            <a:spLocks noGrp="1" noChangeArrowheads="1"/>
          </p:cNvSpPr>
          <p:nvPr>
            <p:ph type="body" idx="1"/>
          </p:nvPr>
        </p:nvSpPr>
        <p:spPr/>
        <p:txBody>
          <a:bodyPr/>
          <a:lstStyle/>
          <a:p>
            <a:pPr eaLnBrk="1" hangingPunct="1">
              <a:lnSpc>
                <a:spcPct val="80000"/>
              </a:lnSpc>
            </a:pPr>
            <a:r>
              <a:rPr lang="en-US" sz="2800" dirty="0" smtClean="0"/>
              <a:t>Asset-based approaches</a:t>
            </a:r>
          </a:p>
          <a:p>
            <a:pPr lvl="1" eaLnBrk="1" hangingPunct="1">
              <a:lnSpc>
                <a:spcPct val="80000"/>
              </a:lnSpc>
            </a:pPr>
            <a:r>
              <a:rPr lang="en-US" sz="2400" dirty="0" smtClean="0"/>
              <a:t>Identifies intellectual assets</a:t>
            </a:r>
          </a:p>
          <a:p>
            <a:pPr lvl="1" eaLnBrk="1" hangingPunct="1">
              <a:lnSpc>
                <a:spcPct val="80000"/>
              </a:lnSpc>
            </a:pPr>
            <a:r>
              <a:rPr lang="en-US" sz="2400" dirty="0" smtClean="0"/>
              <a:t>Focuses on increasing value</a:t>
            </a:r>
          </a:p>
          <a:p>
            <a:pPr eaLnBrk="1" hangingPunct="1">
              <a:lnSpc>
                <a:spcPct val="80000"/>
              </a:lnSpc>
            </a:pPr>
            <a:r>
              <a:rPr lang="en-US" sz="2800" dirty="0" smtClean="0"/>
              <a:t>Knowledge linked to applications and business benefits approaches</a:t>
            </a:r>
          </a:p>
          <a:p>
            <a:pPr lvl="1" eaLnBrk="1" hangingPunct="1">
              <a:lnSpc>
                <a:spcPct val="80000"/>
              </a:lnSpc>
            </a:pPr>
            <a:r>
              <a:rPr lang="en-US" sz="2400" dirty="0" smtClean="0"/>
              <a:t>Balanced scorecard</a:t>
            </a:r>
          </a:p>
          <a:p>
            <a:pPr lvl="1" eaLnBrk="1" hangingPunct="1">
              <a:lnSpc>
                <a:spcPct val="80000"/>
              </a:lnSpc>
            </a:pPr>
            <a:r>
              <a:rPr lang="en-US" sz="2400" dirty="0" smtClean="0"/>
              <a:t>Economic value added</a:t>
            </a:r>
          </a:p>
          <a:p>
            <a:pPr lvl="1" eaLnBrk="1" hangingPunct="1">
              <a:lnSpc>
                <a:spcPct val="80000"/>
              </a:lnSpc>
            </a:pPr>
            <a:r>
              <a:rPr lang="en-US" sz="2400" dirty="0" smtClean="0"/>
              <a:t>Inclusive valuation methodology</a:t>
            </a:r>
          </a:p>
          <a:p>
            <a:pPr lvl="1" eaLnBrk="1" hangingPunct="1">
              <a:lnSpc>
                <a:spcPct val="80000"/>
              </a:lnSpc>
            </a:pPr>
            <a:r>
              <a:rPr lang="en-US" sz="2400" dirty="0" smtClean="0"/>
              <a:t>Return on management ratio</a:t>
            </a:r>
          </a:p>
          <a:p>
            <a:pPr lvl="1" eaLnBrk="1" hangingPunct="1">
              <a:lnSpc>
                <a:spcPct val="80000"/>
              </a:lnSpc>
            </a:pPr>
            <a:r>
              <a:rPr lang="en-US" sz="2400" dirty="0" smtClean="0"/>
              <a:t>Knowledge capital measure</a:t>
            </a:r>
          </a:p>
          <a:p>
            <a:pPr eaLnBrk="1" hangingPunct="1">
              <a:lnSpc>
                <a:spcPct val="80000"/>
              </a:lnSpc>
            </a:pPr>
            <a:r>
              <a:rPr lang="en-US" sz="2800" dirty="0" smtClean="0"/>
              <a:t>Estimated sale price approach</a:t>
            </a:r>
          </a:p>
          <a:p>
            <a:pPr eaLnBrk="1" hangingPunct="1">
              <a:lnSpc>
                <a:spcPct val="80000"/>
              </a:lnSpc>
            </a:pPr>
            <a:endParaRPr lang="en-US" sz="2800" dirty="0" smtClean="0"/>
          </a:p>
        </p:txBody>
      </p:sp>
      <p:sp>
        <p:nvSpPr>
          <p:cNvPr id="6" name="Date Placeholder 5"/>
          <p:cNvSpPr>
            <a:spLocks noGrp="1"/>
          </p:cNvSpPr>
          <p:nvPr>
            <p:ph type="dt" sz="half" idx="10"/>
          </p:nvPr>
        </p:nvSpPr>
        <p:spPr/>
        <p:txBody>
          <a:bodyPr/>
          <a:lstStyle/>
          <a:p>
            <a:fld id="{07A00265-11B0-4DA2-B493-61A027CA08D3}"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0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0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01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01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0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smtClean="0"/>
              <a:t>Metrics</a:t>
            </a:r>
          </a:p>
        </p:txBody>
      </p:sp>
      <p:sp>
        <p:nvSpPr>
          <p:cNvPr id="44035" name="Rectangle 3"/>
          <p:cNvSpPr>
            <a:spLocks noGrp="1" noChangeArrowheads="1"/>
          </p:cNvSpPr>
          <p:nvPr>
            <p:ph type="body" idx="1"/>
          </p:nvPr>
        </p:nvSpPr>
        <p:spPr/>
        <p:txBody>
          <a:bodyPr/>
          <a:lstStyle/>
          <a:p>
            <a:pPr eaLnBrk="1" hangingPunct="1">
              <a:lnSpc>
                <a:spcPct val="90000"/>
              </a:lnSpc>
            </a:pPr>
            <a:r>
              <a:rPr lang="en-US" sz="2800" dirty="0" smtClean="0"/>
              <a:t>Financial </a:t>
            </a:r>
          </a:p>
          <a:p>
            <a:pPr lvl="1" eaLnBrk="1" hangingPunct="1">
              <a:lnSpc>
                <a:spcPct val="90000"/>
              </a:lnSpc>
            </a:pPr>
            <a:r>
              <a:rPr lang="en-US" sz="2400" dirty="0" smtClean="0"/>
              <a:t>ROI</a:t>
            </a:r>
          </a:p>
          <a:p>
            <a:pPr lvl="1" eaLnBrk="1" hangingPunct="1">
              <a:lnSpc>
                <a:spcPct val="90000"/>
              </a:lnSpc>
            </a:pPr>
            <a:r>
              <a:rPr lang="en-US" sz="2400" dirty="0" smtClean="0"/>
              <a:t>Perceptual, rather than absolute</a:t>
            </a:r>
          </a:p>
          <a:p>
            <a:pPr lvl="1" eaLnBrk="1" hangingPunct="1">
              <a:lnSpc>
                <a:spcPct val="90000"/>
              </a:lnSpc>
            </a:pPr>
            <a:r>
              <a:rPr lang="en-US" sz="2400" dirty="0" smtClean="0"/>
              <a:t>Intellectual capital not considered an asset</a:t>
            </a:r>
          </a:p>
          <a:p>
            <a:pPr eaLnBrk="1" hangingPunct="1">
              <a:lnSpc>
                <a:spcPct val="90000"/>
              </a:lnSpc>
            </a:pPr>
            <a:r>
              <a:rPr lang="en-US" sz="2800" dirty="0" smtClean="0"/>
              <a:t>Non-financial</a:t>
            </a:r>
          </a:p>
          <a:p>
            <a:pPr lvl="1" eaLnBrk="1" hangingPunct="1">
              <a:lnSpc>
                <a:spcPct val="90000"/>
              </a:lnSpc>
            </a:pPr>
            <a:r>
              <a:rPr lang="en-US" sz="2400" dirty="0" smtClean="0"/>
              <a:t>Value of intangibles</a:t>
            </a:r>
          </a:p>
          <a:p>
            <a:pPr lvl="2" eaLnBrk="1" hangingPunct="1">
              <a:lnSpc>
                <a:spcPct val="90000"/>
              </a:lnSpc>
            </a:pPr>
            <a:r>
              <a:rPr lang="en-US" sz="2000" dirty="0" smtClean="0"/>
              <a:t>External relationship linkages capital</a:t>
            </a:r>
          </a:p>
          <a:p>
            <a:pPr lvl="2" eaLnBrk="1" hangingPunct="1">
              <a:lnSpc>
                <a:spcPct val="90000"/>
              </a:lnSpc>
            </a:pPr>
            <a:r>
              <a:rPr lang="en-US" sz="2000" dirty="0" smtClean="0"/>
              <a:t>Structural capital</a:t>
            </a:r>
          </a:p>
          <a:p>
            <a:pPr lvl="2" eaLnBrk="1" hangingPunct="1">
              <a:lnSpc>
                <a:spcPct val="90000"/>
              </a:lnSpc>
            </a:pPr>
            <a:r>
              <a:rPr lang="en-US" sz="2000" dirty="0" smtClean="0"/>
              <a:t>Human capital</a:t>
            </a:r>
          </a:p>
          <a:p>
            <a:pPr lvl="2" eaLnBrk="1" hangingPunct="1">
              <a:lnSpc>
                <a:spcPct val="90000"/>
              </a:lnSpc>
            </a:pPr>
            <a:r>
              <a:rPr lang="en-US" sz="2000" dirty="0" smtClean="0"/>
              <a:t>Social capital</a:t>
            </a:r>
          </a:p>
          <a:p>
            <a:pPr lvl="2" eaLnBrk="1" hangingPunct="1">
              <a:lnSpc>
                <a:spcPct val="90000"/>
              </a:lnSpc>
            </a:pPr>
            <a:r>
              <a:rPr lang="en-US" sz="2000" dirty="0" smtClean="0"/>
              <a:t>Environmental capital</a:t>
            </a:r>
          </a:p>
          <a:p>
            <a:pPr lvl="2" eaLnBrk="1" hangingPunct="1">
              <a:lnSpc>
                <a:spcPct val="90000"/>
              </a:lnSpc>
            </a:pPr>
            <a:endParaRPr lang="en-US" sz="2000" dirty="0" smtClean="0"/>
          </a:p>
          <a:p>
            <a:pPr lvl="1" eaLnBrk="1" hangingPunct="1">
              <a:lnSpc>
                <a:spcPct val="90000"/>
              </a:lnSpc>
            </a:pPr>
            <a:endParaRPr lang="en-US" sz="2400" dirty="0" smtClean="0"/>
          </a:p>
        </p:txBody>
      </p:sp>
      <p:sp>
        <p:nvSpPr>
          <p:cNvPr id="6" name="Date Placeholder 5"/>
          <p:cNvSpPr>
            <a:spLocks noGrp="1"/>
          </p:cNvSpPr>
          <p:nvPr>
            <p:ph type="dt" sz="half" idx="10"/>
          </p:nvPr>
        </p:nvSpPr>
        <p:spPr/>
        <p:txBody>
          <a:bodyPr/>
          <a:lstStyle/>
          <a:p>
            <a:fld id="{5DE01739-D2F1-42A8-A1E7-1734B4DA776F}"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03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3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03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403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0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sz="3200" smtClean="0"/>
              <a:t>Factors Leading to Success and Failure of Systems</a:t>
            </a:r>
          </a:p>
        </p:txBody>
      </p:sp>
      <p:sp>
        <p:nvSpPr>
          <p:cNvPr id="45059" name="Rectangle 3"/>
          <p:cNvSpPr>
            <a:spLocks noGrp="1" noChangeArrowheads="1"/>
          </p:cNvSpPr>
          <p:nvPr>
            <p:ph type="body" idx="1"/>
          </p:nvPr>
        </p:nvSpPr>
        <p:spPr/>
        <p:txBody>
          <a:bodyPr/>
          <a:lstStyle/>
          <a:p>
            <a:pPr eaLnBrk="1" hangingPunct="1">
              <a:lnSpc>
                <a:spcPct val="80000"/>
              </a:lnSpc>
            </a:pPr>
            <a:r>
              <a:rPr lang="en-US" sz="2400" smtClean="0"/>
              <a:t>Success</a:t>
            </a:r>
          </a:p>
          <a:p>
            <a:pPr lvl="1" eaLnBrk="1" hangingPunct="1">
              <a:lnSpc>
                <a:spcPct val="80000"/>
              </a:lnSpc>
            </a:pPr>
            <a:r>
              <a:rPr lang="en-US" sz="2000" smtClean="0"/>
              <a:t>Companies must assess need</a:t>
            </a:r>
          </a:p>
          <a:p>
            <a:pPr lvl="1" eaLnBrk="1" hangingPunct="1">
              <a:lnSpc>
                <a:spcPct val="80000"/>
              </a:lnSpc>
            </a:pPr>
            <a:r>
              <a:rPr lang="en-US" sz="2000" smtClean="0"/>
              <a:t>System needs technical and organizational infrastructure to build on</a:t>
            </a:r>
          </a:p>
          <a:p>
            <a:pPr lvl="1" eaLnBrk="1" hangingPunct="1">
              <a:lnSpc>
                <a:spcPct val="80000"/>
              </a:lnSpc>
            </a:pPr>
            <a:r>
              <a:rPr lang="en-US" sz="2000" smtClean="0"/>
              <a:t>System must have economic value to organization</a:t>
            </a:r>
          </a:p>
          <a:p>
            <a:pPr lvl="1" eaLnBrk="1" hangingPunct="1">
              <a:lnSpc>
                <a:spcPct val="80000"/>
              </a:lnSpc>
            </a:pPr>
            <a:r>
              <a:rPr lang="en-US" sz="2000" smtClean="0"/>
              <a:t>Senior management support</a:t>
            </a:r>
          </a:p>
          <a:p>
            <a:pPr lvl="1" eaLnBrk="1" hangingPunct="1">
              <a:lnSpc>
                <a:spcPct val="80000"/>
              </a:lnSpc>
            </a:pPr>
            <a:r>
              <a:rPr lang="en-US" sz="2000" smtClean="0"/>
              <a:t>Organization needs multiple channels for knowledge transfer</a:t>
            </a:r>
          </a:p>
          <a:p>
            <a:pPr lvl="1" eaLnBrk="1" hangingPunct="1">
              <a:lnSpc>
                <a:spcPct val="80000"/>
              </a:lnSpc>
            </a:pPr>
            <a:r>
              <a:rPr lang="en-US" sz="2000" smtClean="0"/>
              <a:t>Appropriate organizational culture</a:t>
            </a:r>
          </a:p>
          <a:p>
            <a:pPr eaLnBrk="1" hangingPunct="1">
              <a:lnSpc>
                <a:spcPct val="80000"/>
              </a:lnSpc>
            </a:pPr>
            <a:r>
              <a:rPr lang="en-US" sz="2400" smtClean="0"/>
              <a:t>Failure</a:t>
            </a:r>
          </a:p>
          <a:p>
            <a:pPr lvl="1" eaLnBrk="1" hangingPunct="1">
              <a:lnSpc>
                <a:spcPct val="80000"/>
              </a:lnSpc>
            </a:pPr>
            <a:r>
              <a:rPr lang="en-US" sz="2000" smtClean="0"/>
              <a:t>System does not meet organization’s needs</a:t>
            </a:r>
          </a:p>
          <a:p>
            <a:pPr lvl="1" eaLnBrk="1" hangingPunct="1">
              <a:lnSpc>
                <a:spcPct val="80000"/>
              </a:lnSpc>
            </a:pPr>
            <a:r>
              <a:rPr lang="en-US" sz="2000" smtClean="0"/>
              <a:t>Lack of commitment</a:t>
            </a:r>
          </a:p>
          <a:p>
            <a:pPr lvl="1" eaLnBrk="1" hangingPunct="1">
              <a:lnSpc>
                <a:spcPct val="80000"/>
              </a:lnSpc>
            </a:pPr>
            <a:r>
              <a:rPr lang="en-US" sz="2000" smtClean="0"/>
              <a:t>No incentive to use system</a:t>
            </a:r>
          </a:p>
          <a:p>
            <a:pPr lvl="1" eaLnBrk="1" hangingPunct="1">
              <a:lnSpc>
                <a:spcPct val="80000"/>
              </a:lnSpc>
            </a:pPr>
            <a:r>
              <a:rPr lang="en-US" sz="2000" smtClean="0"/>
              <a:t>Lack of integration</a:t>
            </a:r>
          </a:p>
        </p:txBody>
      </p:sp>
      <p:sp>
        <p:nvSpPr>
          <p:cNvPr id="6" name="Date Placeholder 5"/>
          <p:cNvSpPr>
            <a:spLocks noGrp="1"/>
          </p:cNvSpPr>
          <p:nvPr>
            <p:ph type="dt" sz="half" idx="10"/>
          </p:nvPr>
        </p:nvSpPr>
        <p:spPr/>
        <p:txBody>
          <a:bodyPr/>
          <a:lstStyle/>
          <a:p>
            <a:fld id="{69C1E71F-E5F0-4649-BB34-F3BFED539499}"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0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05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05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05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5059">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505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err="1" smtClean="0"/>
              <a:t>Jelaskan</a:t>
            </a:r>
            <a:r>
              <a:rPr lang="en-US" dirty="0" smtClean="0"/>
              <a:t> </a:t>
            </a:r>
            <a:r>
              <a:rPr lang="en-US" dirty="0" err="1" smtClean="0"/>
              <a:t>apa</a:t>
            </a:r>
            <a:r>
              <a:rPr lang="en-US" dirty="0" smtClean="0"/>
              <a:t> yang </a:t>
            </a:r>
            <a:r>
              <a:rPr lang="en-US" dirty="0" err="1" smtClean="0"/>
              <a:t>Anda</a:t>
            </a:r>
            <a:r>
              <a:rPr lang="en-US" dirty="0" smtClean="0"/>
              <a:t> </a:t>
            </a:r>
            <a:r>
              <a:rPr lang="en-US" dirty="0" err="1" smtClean="0"/>
              <a:t>pahami</a:t>
            </a:r>
            <a:r>
              <a:rPr lang="en-US" dirty="0" smtClean="0"/>
              <a:t> </a:t>
            </a:r>
            <a:r>
              <a:rPr lang="en-US" dirty="0" err="1" smtClean="0"/>
              <a:t>mengenai</a:t>
            </a:r>
            <a:r>
              <a:rPr lang="en-US" dirty="0" smtClean="0"/>
              <a:t> Knowledge Management</a:t>
            </a:r>
          </a:p>
          <a:p>
            <a:r>
              <a:rPr lang="en-US" dirty="0" err="1" smtClean="0"/>
              <a:t>Berikan</a:t>
            </a:r>
            <a:r>
              <a:rPr lang="en-US" dirty="0" smtClean="0"/>
              <a:t> </a:t>
            </a:r>
            <a:r>
              <a:rPr lang="en-US" dirty="0" err="1" smtClean="0"/>
              <a:t>Contoh</a:t>
            </a:r>
            <a:r>
              <a:rPr lang="en-US" dirty="0" smtClean="0"/>
              <a:t> </a:t>
            </a:r>
            <a:r>
              <a:rPr lang="en-US" dirty="0" err="1" smtClean="0"/>
              <a:t>Implementasi</a:t>
            </a:r>
            <a:r>
              <a:rPr lang="en-US" dirty="0" smtClean="0"/>
              <a:t> KM </a:t>
            </a:r>
            <a:r>
              <a:rPr lang="en-US" dirty="0" err="1" smtClean="0"/>
              <a:t>di</a:t>
            </a:r>
            <a:r>
              <a:rPr lang="en-US" dirty="0" smtClean="0"/>
              <a:t> </a:t>
            </a:r>
            <a:r>
              <a:rPr lang="en-US" dirty="0" err="1" smtClean="0"/>
              <a:t>organisasi</a:t>
            </a:r>
            <a:r>
              <a:rPr lang="en-US" dirty="0" smtClean="0"/>
              <a:t> </a:t>
            </a:r>
            <a:r>
              <a:rPr lang="en-US" dirty="0" err="1" smtClean="0"/>
              <a:t>tempat</a:t>
            </a:r>
            <a:r>
              <a:rPr lang="en-US" dirty="0" smtClean="0"/>
              <a:t> </a:t>
            </a:r>
            <a:r>
              <a:rPr lang="en-US" dirty="0" err="1" smtClean="0"/>
              <a:t>Anda</a:t>
            </a:r>
            <a:r>
              <a:rPr lang="en-US" dirty="0" smtClean="0"/>
              <a:t> </a:t>
            </a:r>
            <a:r>
              <a:rPr lang="en-US" dirty="0" err="1" smtClean="0"/>
              <a:t>bekerja</a:t>
            </a:r>
            <a:r>
              <a:rPr lang="en-US" dirty="0" smtClean="0"/>
              <a:t> </a:t>
            </a:r>
            <a:r>
              <a:rPr lang="en-US" dirty="0" err="1" smtClean="0"/>
              <a:t>atau</a:t>
            </a:r>
            <a:r>
              <a:rPr lang="en-US" dirty="0" smtClean="0"/>
              <a:t> </a:t>
            </a:r>
            <a:r>
              <a:rPr lang="en-US" dirty="0" err="1" smtClean="0"/>
              <a:t>di</a:t>
            </a:r>
            <a:r>
              <a:rPr lang="en-US" dirty="0" smtClean="0"/>
              <a:t> </a:t>
            </a:r>
            <a:r>
              <a:rPr lang="en-US" dirty="0" err="1" smtClean="0"/>
              <a:t>lingkungan</a:t>
            </a:r>
            <a:r>
              <a:rPr lang="en-US" dirty="0" smtClean="0"/>
              <a:t> </a:t>
            </a:r>
            <a:r>
              <a:rPr lang="en-US" dirty="0" err="1" smtClean="0"/>
              <a:t>sekitar</a:t>
            </a:r>
            <a:r>
              <a:rPr lang="en-US" dirty="0" smtClean="0"/>
              <a:t> </a:t>
            </a:r>
            <a:r>
              <a:rPr lang="en-US" dirty="0" err="1" smtClean="0"/>
              <a:t>Anda</a:t>
            </a:r>
            <a:endParaRPr lang="en-US" dirty="0"/>
          </a:p>
        </p:txBody>
      </p:sp>
      <p:sp>
        <p:nvSpPr>
          <p:cNvPr id="4" name="Date Placeholder 3"/>
          <p:cNvSpPr>
            <a:spLocks noGrp="1"/>
          </p:cNvSpPr>
          <p:nvPr>
            <p:ph type="dt" sz="half" idx="10"/>
          </p:nvPr>
        </p:nvSpPr>
        <p:spPr/>
        <p:txBody>
          <a:bodyPr/>
          <a:lstStyle/>
          <a:p>
            <a:fld id="{79C9D547-9BB8-42A5-96BF-863ADFAD1BD3}" type="datetime1">
              <a:rPr lang="id-ID" smtClean="0"/>
              <a:pPr/>
              <a:t>02/05/2013</a:t>
            </a:fld>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t>Buatlah</a:t>
            </a:r>
            <a:r>
              <a:rPr lang="en-US" dirty="0" smtClean="0"/>
              <a:t> </a:t>
            </a:r>
            <a:r>
              <a:rPr lang="en-US" dirty="0" err="1" smtClean="0"/>
              <a:t>daftar</a:t>
            </a:r>
            <a:r>
              <a:rPr lang="en-US" dirty="0" smtClean="0"/>
              <a:t> </a:t>
            </a:r>
            <a:r>
              <a:rPr lang="en-US" dirty="0" err="1" smtClean="0"/>
              <a:t>metoda</a:t>
            </a:r>
            <a:r>
              <a:rPr lang="en-US" dirty="0" smtClean="0"/>
              <a:t> KM yang </a:t>
            </a:r>
            <a:r>
              <a:rPr lang="en-US" dirty="0" err="1" smtClean="0"/>
              <a:t>Anda</a:t>
            </a:r>
            <a:r>
              <a:rPr lang="en-US" dirty="0" smtClean="0"/>
              <a:t> </a:t>
            </a:r>
            <a:r>
              <a:rPr lang="en-US" dirty="0" err="1" smtClean="0"/>
              <a:t>gunakan</a:t>
            </a:r>
            <a:r>
              <a:rPr lang="en-US" dirty="0" smtClean="0"/>
              <a:t> </a:t>
            </a:r>
            <a:r>
              <a:rPr lang="en-US" dirty="0" err="1" smtClean="0"/>
              <a:t>sehari</a:t>
            </a:r>
            <a:r>
              <a:rPr lang="en-US" dirty="0" smtClean="0"/>
              <a:t> - </a:t>
            </a:r>
            <a:r>
              <a:rPr lang="en-US" dirty="0" err="1" smtClean="0"/>
              <a:t>hari</a:t>
            </a:r>
            <a:r>
              <a:rPr lang="en-US" dirty="0" smtClean="0"/>
              <a:t> </a:t>
            </a:r>
            <a:r>
              <a:rPr lang="en-US" dirty="0" err="1" smtClean="0"/>
              <a:t>baik</a:t>
            </a:r>
            <a:r>
              <a:rPr lang="en-US" dirty="0" smtClean="0"/>
              <a:t> </a:t>
            </a:r>
            <a:r>
              <a:rPr lang="en-US" dirty="0" err="1" smtClean="0"/>
              <a:t>dalam</a:t>
            </a:r>
            <a:r>
              <a:rPr lang="en-US" dirty="0" smtClean="0"/>
              <a:t> </a:t>
            </a:r>
            <a:r>
              <a:rPr lang="en-US" dirty="0" err="1" smtClean="0"/>
              <a:t>pekerjaan</a:t>
            </a:r>
            <a:r>
              <a:rPr lang="en-US" dirty="0" smtClean="0"/>
              <a:t> </a:t>
            </a:r>
            <a:r>
              <a:rPr lang="en-US" dirty="0" err="1" smtClean="0"/>
              <a:t>maupun</a:t>
            </a:r>
            <a:r>
              <a:rPr lang="en-US" dirty="0" smtClean="0"/>
              <a:t> </a:t>
            </a:r>
            <a:r>
              <a:rPr lang="en-US" dirty="0" err="1" smtClean="0"/>
              <a:t>dalam</a:t>
            </a:r>
            <a:r>
              <a:rPr lang="en-US" dirty="0" smtClean="0"/>
              <a:t> </a:t>
            </a:r>
            <a:r>
              <a:rPr lang="en-US" dirty="0" err="1" smtClean="0"/>
              <a:t>kegiatan</a:t>
            </a:r>
            <a:r>
              <a:rPr lang="en-US" dirty="0" smtClean="0"/>
              <a:t> personal. Yang </a:t>
            </a:r>
            <a:r>
              <a:rPr lang="en-US" dirty="0" err="1" smtClean="0"/>
              <a:t>mana</a:t>
            </a:r>
            <a:r>
              <a:rPr lang="en-US" dirty="0" smtClean="0"/>
              <a:t> yang </a:t>
            </a:r>
            <a:r>
              <a:rPr lang="en-US" dirty="0" err="1" smtClean="0"/>
              <a:t>lebih</a:t>
            </a:r>
            <a:r>
              <a:rPr lang="en-US" dirty="0" smtClean="0"/>
              <a:t> </a:t>
            </a:r>
            <a:r>
              <a:rPr lang="en-US" dirty="0" err="1" smtClean="0"/>
              <a:t>efektif</a:t>
            </a:r>
            <a:r>
              <a:rPr lang="en-US" dirty="0" smtClean="0"/>
              <a:t> </a:t>
            </a:r>
            <a:r>
              <a:rPr lang="en-US" dirty="0" err="1" smtClean="0"/>
              <a:t>dan</a:t>
            </a:r>
            <a:r>
              <a:rPr lang="en-US" dirty="0" smtClean="0"/>
              <a:t> </a:t>
            </a:r>
            <a:r>
              <a:rPr lang="en-US" dirty="0" err="1" smtClean="0"/>
              <a:t>mana</a:t>
            </a:r>
            <a:r>
              <a:rPr lang="en-US" dirty="0" smtClean="0"/>
              <a:t> yang </a:t>
            </a:r>
            <a:r>
              <a:rPr lang="en-US" dirty="0" err="1" smtClean="0"/>
              <a:t>kurang</a:t>
            </a:r>
            <a:r>
              <a:rPr lang="en-US" dirty="0" smtClean="0"/>
              <a:t> </a:t>
            </a:r>
            <a:r>
              <a:rPr lang="en-US" dirty="0" err="1" smtClean="0"/>
              <a:t>efektif</a:t>
            </a:r>
            <a:r>
              <a:rPr lang="en-US" dirty="0" smtClean="0"/>
              <a:t>? </a:t>
            </a:r>
          </a:p>
          <a:p>
            <a:pPr algn="just"/>
            <a:r>
              <a:rPr lang="en-US" dirty="0" err="1" smtClean="0"/>
              <a:t>Gambarkan</a:t>
            </a:r>
            <a:r>
              <a:rPr lang="en-US" dirty="0" smtClean="0"/>
              <a:t> </a:t>
            </a:r>
            <a:r>
              <a:rPr lang="en-US" dirty="0" err="1" smtClean="0"/>
              <a:t>bagaimana</a:t>
            </a:r>
            <a:r>
              <a:rPr lang="en-US" dirty="0" smtClean="0"/>
              <a:t> </a:t>
            </a:r>
            <a:r>
              <a:rPr lang="en-US" dirty="0" err="1" smtClean="0"/>
              <a:t>mengendarai</a:t>
            </a:r>
            <a:r>
              <a:rPr lang="en-US" dirty="0" smtClean="0"/>
              <a:t> </a:t>
            </a:r>
            <a:r>
              <a:rPr lang="en-US" dirty="0" err="1" smtClean="0"/>
              <a:t>sepeda</a:t>
            </a:r>
            <a:r>
              <a:rPr lang="en-US" dirty="0" smtClean="0"/>
              <a:t> motor, </a:t>
            </a:r>
            <a:r>
              <a:rPr lang="en-US" dirty="0" err="1" smtClean="0"/>
              <a:t>menyetir</a:t>
            </a:r>
            <a:r>
              <a:rPr lang="en-US" dirty="0" smtClean="0"/>
              <a:t> </a:t>
            </a:r>
            <a:r>
              <a:rPr lang="en-US" dirty="0" err="1" smtClean="0"/>
              <a:t>mobil</a:t>
            </a:r>
            <a:r>
              <a:rPr lang="en-US" dirty="0" smtClean="0"/>
              <a:t>, </a:t>
            </a:r>
            <a:r>
              <a:rPr lang="en-US" dirty="0" err="1" smtClean="0"/>
              <a:t>membuat</a:t>
            </a:r>
            <a:r>
              <a:rPr lang="en-US" dirty="0" smtClean="0"/>
              <a:t> kopi. </a:t>
            </a:r>
            <a:r>
              <a:rPr lang="en-US" dirty="0" err="1" smtClean="0"/>
              <a:t>Lalu</a:t>
            </a:r>
            <a:r>
              <a:rPr lang="en-US" dirty="0" smtClean="0"/>
              <a:t> </a:t>
            </a:r>
            <a:r>
              <a:rPr lang="en-US" dirty="0" err="1" smtClean="0"/>
              <a:t>cobalah</a:t>
            </a:r>
            <a:r>
              <a:rPr lang="en-US" dirty="0" smtClean="0"/>
              <a:t> </a:t>
            </a:r>
            <a:r>
              <a:rPr lang="en-US" dirty="0" err="1" smtClean="0"/>
              <a:t>minta</a:t>
            </a:r>
            <a:r>
              <a:rPr lang="en-US" dirty="0" smtClean="0"/>
              <a:t> </a:t>
            </a:r>
            <a:r>
              <a:rPr lang="en-US" dirty="0" err="1" smtClean="0"/>
              <a:t>teman</a:t>
            </a:r>
            <a:r>
              <a:rPr lang="en-US" dirty="0" smtClean="0"/>
              <a:t> </a:t>
            </a:r>
            <a:r>
              <a:rPr lang="en-US" dirty="0" err="1" smtClean="0"/>
              <a:t>anda</a:t>
            </a:r>
            <a:r>
              <a:rPr lang="en-US" dirty="0" smtClean="0"/>
              <a:t> </a:t>
            </a:r>
            <a:r>
              <a:rPr lang="en-US" dirty="0" err="1" smtClean="0"/>
              <a:t>untuk</a:t>
            </a:r>
            <a:r>
              <a:rPr lang="en-US" dirty="0" smtClean="0"/>
              <a:t> </a:t>
            </a:r>
            <a:r>
              <a:rPr lang="en-US" dirty="0" err="1" smtClean="0"/>
              <a:t>melakukannya</a:t>
            </a:r>
            <a:r>
              <a:rPr lang="en-US" dirty="0" smtClean="0"/>
              <a:t> </a:t>
            </a:r>
            <a:r>
              <a:rPr lang="en-US" dirty="0" err="1" smtClean="0"/>
              <a:t>berdasarkan</a:t>
            </a:r>
            <a:r>
              <a:rPr lang="en-US" dirty="0" smtClean="0"/>
              <a:t> </a:t>
            </a:r>
            <a:r>
              <a:rPr lang="en-US" dirty="0" err="1" smtClean="0"/>
              <a:t>penjelasan</a:t>
            </a:r>
            <a:r>
              <a:rPr lang="en-US" dirty="0" smtClean="0"/>
              <a:t> </a:t>
            </a:r>
            <a:r>
              <a:rPr lang="en-US" dirty="0" err="1" smtClean="0"/>
              <a:t>anda</a:t>
            </a:r>
            <a:r>
              <a:rPr lang="en-US" dirty="0" smtClean="0"/>
              <a:t>. </a:t>
            </a:r>
            <a:r>
              <a:rPr lang="en-US" dirty="0" err="1" smtClean="0"/>
              <a:t>Bagaimana</a:t>
            </a:r>
            <a:r>
              <a:rPr lang="en-US" dirty="0" smtClean="0"/>
              <a:t> </a:t>
            </a:r>
            <a:r>
              <a:rPr lang="en-US" dirty="0" err="1" smtClean="0"/>
              <a:t>anda</a:t>
            </a:r>
            <a:r>
              <a:rPr lang="en-US" dirty="0" smtClean="0"/>
              <a:t> </a:t>
            </a:r>
            <a:r>
              <a:rPr lang="en-US" dirty="0" err="1" smtClean="0"/>
              <a:t>menerjemahkan</a:t>
            </a:r>
            <a:r>
              <a:rPr lang="en-US" dirty="0" smtClean="0"/>
              <a:t> </a:t>
            </a:r>
            <a:r>
              <a:rPr lang="en-US" dirty="0" err="1" smtClean="0"/>
              <a:t>pengetahuan</a:t>
            </a:r>
            <a:r>
              <a:rPr lang="en-US" dirty="0" smtClean="0"/>
              <a:t> </a:t>
            </a:r>
            <a:r>
              <a:rPr lang="en-US" dirty="0" err="1" smtClean="0"/>
              <a:t>ini</a:t>
            </a:r>
            <a:r>
              <a:rPr lang="en-US" dirty="0" smtClean="0"/>
              <a:t> </a:t>
            </a:r>
            <a:r>
              <a:rPr lang="en-US" dirty="0" err="1" smtClean="0"/>
              <a:t>dari</a:t>
            </a:r>
            <a:r>
              <a:rPr lang="en-US" dirty="0" smtClean="0"/>
              <a:t> tacit </a:t>
            </a:r>
            <a:r>
              <a:rPr lang="en-US" dirty="0" err="1" smtClean="0"/>
              <a:t>ke</a:t>
            </a:r>
            <a:r>
              <a:rPr lang="en-US" dirty="0" smtClean="0"/>
              <a:t> explicit ?</a:t>
            </a:r>
          </a:p>
          <a:p>
            <a:endParaRPr lang="en-US" dirty="0"/>
          </a:p>
        </p:txBody>
      </p:sp>
      <p:sp>
        <p:nvSpPr>
          <p:cNvPr id="4" name="Date Placeholder 3"/>
          <p:cNvSpPr>
            <a:spLocks noGrp="1"/>
          </p:cNvSpPr>
          <p:nvPr>
            <p:ph type="dt" sz="half" idx="10"/>
          </p:nvPr>
        </p:nvSpPr>
        <p:spPr/>
        <p:txBody>
          <a:bodyPr/>
          <a:lstStyle/>
          <a:p>
            <a:fld id="{79C9D547-9BB8-42A5-96BF-863ADFAD1BD3}" type="datetime1">
              <a:rPr lang="id-ID" smtClean="0"/>
              <a:pPr/>
              <a:t>02/05/2013</a:t>
            </a:fld>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algn="just"/>
            <a:r>
              <a:rPr lang="en-US" dirty="0" err="1" smtClean="0"/>
              <a:t>Buatlah</a:t>
            </a:r>
            <a:r>
              <a:rPr lang="en-US" dirty="0" smtClean="0"/>
              <a:t> essay </a:t>
            </a:r>
            <a:r>
              <a:rPr lang="en-US" dirty="0" err="1" smtClean="0"/>
              <a:t>tentang</a:t>
            </a:r>
            <a:r>
              <a:rPr lang="en-US" smtClean="0"/>
              <a:t> </a:t>
            </a:r>
            <a:r>
              <a:rPr lang="en-US" smtClean="0"/>
              <a:t>enterprise </a:t>
            </a:r>
            <a:r>
              <a:rPr lang="en-US" dirty="0" smtClean="0"/>
              <a:t>system </a:t>
            </a:r>
            <a:r>
              <a:rPr lang="en-US" dirty="0" err="1" smtClean="0"/>
              <a:t>dalam</a:t>
            </a:r>
            <a:r>
              <a:rPr lang="en-US" dirty="0" smtClean="0"/>
              <a:t> </a:t>
            </a:r>
            <a:r>
              <a:rPr lang="en-US" dirty="0" err="1" smtClean="0"/>
              <a:t>bahasa</a:t>
            </a:r>
            <a:r>
              <a:rPr lang="en-US" dirty="0" smtClean="0"/>
              <a:t> </a:t>
            </a:r>
            <a:r>
              <a:rPr lang="en-US" dirty="0" err="1" smtClean="0"/>
              <a:t>indonesia</a:t>
            </a:r>
            <a:r>
              <a:rPr lang="en-US" dirty="0" smtClean="0"/>
              <a:t> yang </a:t>
            </a:r>
            <a:r>
              <a:rPr lang="en-US" dirty="0" err="1" smtClean="0"/>
              <a:t>baik</a:t>
            </a:r>
            <a:r>
              <a:rPr lang="en-US" dirty="0" smtClean="0"/>
              <a:t> </a:t>
            </a:r>
            <a:r>
              <a:rPr lang="en-US" dirty="0" err="1" smtClean="0"/>
              <a:t>dan</a:t>
            </a:r>
            <a:r>
              <a:rPr lang="en-US" dirty="0" smtClean="0"/>
              <a:t> </a:t>
            </a:r>
            <a:r>
              <a:rPr lang="en-US" dirty="0" err="1" smtClean="0"/>
              <a:t>benar</a:t>
            </a:r>
            <a:r>
              <a:rPr lang="en-US" dirty="0" smtClean="0"/>
              <a:t> </a:t>
            </a:r>
            <a:r>
              <a:rPr lang="en-US" dirty="0" err="1" smtClean="0"/>
              <a:t>dengan</a:t>
            </a:r>
            <a:r>
              <a:rPr lang="en-US" dirty="0" smtClean="0"/>
              <a:t> format </a:t>
            </a:r>
            <a:r>
              <a:rPr lang="en-US" dirty="0" err="1" smtClean="0"/>
              <a:t>standar</a:t>
            </a:r>
            <a:r>
              <a:rPr lang="en-US" dirty="0" smtClean="0"/>
              <a:t> </a:t>
            </a:r>
            <a:r>
              <a:rPr lang="en-US" dirty="0" err="1" smtClean="0"/>
              <a:t>jurnal</a:t>
            </a:r>
            <a:r>
              <a:rPr lang="en-US" dirty="0" smtClean="0"/>
              <a:t> minimal 4 </a:t>
            </a:r>
            <a:r>
              <a:rPr lang="en-US" dirty="0" err="1" smtClean="0"/>
              <a:t>halaman</a:t>
            </a:r>
            <a:r>
              <a:rPr lang="en-US" dirty="0" smtClean="0"/>
              <a:t> </a:t>
            </a:r>
            <a:r>
              <a:rPr lang="en-US" dirty="0" err="1" smtClean="0"/>
              <a:t>dan</a:t>
            </a:r>
            <a:r>
              <a:rPr lang="en-US" dirty="0" smtClean="0"/>
              <a:t> </a:t>
            </a:r>
            <a:r>
              <a:rPr lang="en-US" dirty="0" err="1" smtClean="0"/>
              <a:t>maksimal</a:t>
            </a:r>
            <a:r>
              <a:rPr lang="en-US" dirty="0" smtClean="0"/>
              <a:t> 6 </a:t>
            </a:r>
            <a:r>
              <a:rPr lang="en-US" dirty="0" err="1" smtClean="0"/>
              <a:t>halaman</a:t>
            </a:r>
            <a:r>
              <a:rPr lang="en-US" dirty="0" smtClean="0"/>
              <a:t>. </a:t>
            </a:r>
            <a:r>
              <a:rPr lang="en-US" dirty="0" err="1" smtClean="0"/>
              <a:t>Dikumpulkan</a:t>
            </a:r>
            <a:r>
              <a:rPr lang="en-US" dirty="0" smtClean="0"/>
              <a:t> paling </a:t>
            </a:r>
            <a:r>
              <a:rPr lang="en-US" dirty="0" err="1" smtClean="0"/>
              <a:t>lambat</a:t>
            </a:r>
            <a:r>
              <a:rPr lang="en-US" dirty="0" smtClean="0"/>
              <a:t> </a:t>
            </a:r>
            <a:r>
              <a:rPr lang="en-US" dirty="0" err="1" smtClean="0"/>
              <a:t>tanggal</a:t>
            </a:r>
            <a:r>
              <a:rPr lang="en-US" dirty="0" smtClean="0"/>
              <a:t> </a:t>
            </a:r>
            <a:r>
              <a:rPr lang="en-US" dirty="0" smtClean="0"/>
              <a:t>17 Mei 2013 </a:t>
            </a:r>
            <a:r>
              <a:rPr lang="en-US" dirty="0" smtClean="0"/>
              <a:t>jam </a:t>
            </a:r>
            <a:r>
              <a:rPr lang="en-US" dirty="0" smtClean="0"/>
              <a:t>23</a:t>
            </a:r>
            <a:r>
              <a:rPr lang="en-US" dirty="0" smtClean="0"/>
              <a:t>.59.59 </a:t>
            </a:r>
            <a:r>
              <a:rPr lang="en-US" dirty="0" smtClean="0"/>
              <a:t>WIB </a:t>
            </a:r>
            <a:r>
              <a:rPr lang="en-US" dirty="0" err="1" smtClean="0"/>
              <a:t>dan</a:t>
            </a:r>
            <a:r>
              <a:rPr lang="en-US" dirty="0" smtClean="0"/>
              <a:t> </a:t>
            </a:r>
            <a:r>
              <a:rPr lang="en-US" dirty="0" err="1" smtClean="0"/>
              <a:t>di</a:t>
            </a:r>
            <a:r>
              <a:rPr lang="en-US" dirty="0" smtClean="0"/>
              <a:t> </a:t>
            </a:r>
            <a:r>
              <a:rPr lang="en-US" dirty="0" err="1" smtClean="0"/>
              <a:t>kirim</a:t>
            </a:r>
            <a:r>
              <a:rPr lang="en-US" dirty="0" smtClean="0"/>
              <a:t> </a:t>
            </a:r>
            <a:r>
              <a:rPr lang="en-US" dirty="0" err="1" smtClean="0"/>
              <a:t>ke</a:t>
            </a:r>
            <a:r>
              <a:rPr lang="en-US" dirty="0" smtClean="0"/>
              <a:t> </a:t>
            </a:r>
            <a:r>
              <a:rPr lang="en-US" dirty="0" err="1" smtClean="0"/>
              <a:t>kuliah</a:t>
            </a:r>
            <a:r>
              <a:rPr lang="en-US" dirty="0" smtClean="0"/>
              <a:t> online </a:t>
            </a:r>
            <a:r>
              <a:rPr lang="en-US" dirty="0" err="1" smtClean="0"/>
              <a:t>atau</a:t>
            </a:r>
            <a:r>
              <a:rPr lang="en-US" dirty="0" smtClean="0"/>
              <a:t> </a:t>
            </a:r>
            <a:r>
              <a:rPr lang="en-US" dirty="0" err="1" smtClean="0"/>
              <a:t>ke</a:t>
            </a:r>
            <a:r>
              <a:rPr lang="en-US" dirty="0" smtClean="0"/>
              <a:t> email.</a:t>
            </a:r>
          </a:p>
        </p:txBody>
      </p:sp>
      <p:sp>
        <p:nvSpPr>
          <p:cNvPr id="4" name="Date Placeholder 3"/>
          <p:cNvSpPr>
            <a:spLocks noGrp="1"/>
          </p:cNvSpPr>
          <p:nvPr>
            <p:ph type="dt" sz="half" idx="10"/>
          </p:nvPr>
        </p:nvSpPr>
        <p:spPr/>
        <p:txBody>
          <a:bodyPr/>
          <a:lstStyle/>
          <a:p>
            <a:fld id="{79C9D547-9BB8-42A5-96BF-863ADFAD1BD3}" type="datetime1">
              <a:rPr lang="id-ID" smtClean="0"/>
              <a:pPr/>
              <a:t>02/05/2013</a:t>
            </a:fld>
            <a:endParaRPr lang="en-US"/>
          </a:p>
        </p:txBody>
      </p:sp>
      <p:sp>
        <p:nvSpPr>
          <p:cNvPr id="5" name="Slide Number Placeholder 4"/>
          <p:cNvSpPr>
            <a:spLocks noGrp="1"/>
          </p:cNvSpPr>
          <p:nvPr>
            <p:ph type="sldNum" sz="quarter" idx="12"/>
          </p:nvPr>
        </p:nvSpPr>
        <p:spPr/>
        <p:txBody>
          <a:bodyPr/>
          <a:lstStyle/>
          <a:p>
            <a:fld id="{6510C29B-E608-4EF0-89BE-460DCBDCF4FE}"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lstStyle/>
          <a:p>
            <a:r>
              <a:rPr lang="en-US"/>
              <a:t>“Knowledge management (KM) is an effort to increase useful knowledge within the organization. Ways to do this include encouraging communication, offering opportunities to learn, and promoting the sharing of appropriate knowledge artifacts.”</a:t>
            </a:r>
          </a:p>
        </p:txBody>
      </p:sp>
      <p:sp>
        <p:nvSpPr>
          <p:cNvPr id="40964" name="Text Box 4"/>
          <p:cNvSpPr txBox="1">
            <a:spLocks noChangeArrowheads="1"/>
          </p:cNvSpPr>
          <p:nvPr/>
        </p:nvSpPr>
        <p:spPr bwMode="auto">
          <a:xfrm>
            <a:off x="5257800" y="5105400"/>
            <a:ext cx="3886200" cy="825500"/>
          </a:xfrm>
          <a:prstGeom prst="rect">
            <a:avLst/>
          </a:prstGeom>
          <a:noFill/>
          <a:ln w="9525">
            <a:noFill/>
            <a:miter lim="800000"/>
            <a:headEnd/>
            <a:tailEnd/>
          </a:ln>
          <a:effectLst/>
        </p:spPr>
        <p:txBody>
          <a:bodyPr>
            <a:spAutoFit/>
          </a:bodyPr>
          <a:lstStyle/>
          <a:p>
            <a:pPr>
              <a:spcBef>
                <a:spcPct val="50000"/>
              </a:spcBef>
            </a:pPr>
            <a:r>
              <a:rPr lang="en-US" sz="1600" b="1">
                <a:latin typeface="Arial" charset="0"/>
              </a:rPr>
              <a:t>McInerney, C. (2002). Knowledge management and the dynamic nature of knowledge. JASIST, 53 (2).</a:t>
            </a:r>
          </a:p>
        </p:txBody>
      </p:sp>
      <p:sp>
        <p:nvSpPr>
          <p:cNvPr id="5" name="Rectangle 2"/>
          <p:cNvSpPr txBox="1">
            <a:spLocks noChangeArrowheads="1"/>
          </p:cNvSpPr>
          <p:nvPr/>
        </p:nvSpPr>
        <p:spPr>
          <a:xfrm>
            <a:off x="428596" y="214290"/>
            <a:ext cx="8186766" cy="125272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500" b="1" i="0" u="none" strike="noStrike" kern="1200" cap="none" spc="0" normalizeH="0" baseline="0" noProof="0" dirty="0" smtClean="0">
                <a:ln>
                  <a:noFill/>
                </a:ln>
                <a:solidFill>
                  <a:schemeClr val="accent1">
                    <a:satMod val="150000"/>
                  </a:schemeClr>
                </a:solidFill>
                <a:effectLst/>
                <a:uLnTx/>
                <a:uFillTx/>
                <a:latin typeface="+mj-lt"/>
                <a:ea typeface="+mj-ea"/>
                <a:cs typeface="+mj-cs"/>
              </a:rPr>
              <a:t>Knowledge Management</a:t>
            </a:r>
          </a:p>
        </p:txBody>
      </p:sp>
      <p:sp>
        <p:nvSpPr>
          <p:cNvPr id="6" name="Date Placeholder 5"/>
          <p:cNvSpPr>
            <a:spLocks noGrp="1"/>
          </p:cNvSpPr>
          <p:nvPr>
            <p:ph type="dt" sz="half" idx="10"/>
          </p:nvPr>
        </p:nvSpPr>
        <p:spPr/>
        <p:txBody>
          <a:bodyPr/>
          <a:lstStyle/>
          <a:p>
            <a:fld id="{7B53C170-1E1E-4E5C-8FB1-6A1EB9FC8EA1}"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762000"/>
          </a:xfrm>
        </p:spPr>
        <p:txBody>
          <a:bodyPr>
            <a:normAutofit fontScale="90000"/>
          </a:bodyPr>
          <a:lstStyle/>
          <a:p>
            <a:r>
              <a:rPr lang="en-US"/>
              <a:t>Understanding KM</a:t>
            </a:r>
          </a:p>
        </p:txBody>
      </p:sp>
      <p:sp>
        <p:nvSpPr>
          <p:cNvPr id="19459" name="Rectangle 3"/>
          <p:cNvSpPr>
            <a:spLocks noGrp="1" noChangeArrowheads="1"/>
          </p:cNvSpPr>
          <p:nvPr>
            <p:ph type="body" sz="half" idx="1"/>
          </p:nvPr>
        </p:nvSpPr>
        <p:spPr>
          <a:xfrm>
            <a:off x="381000" y="1600200"/>
            <a:ext cx="5262570" cy="4648200"/>
          </a:xfrm>
        </p:spPr>
        <p:txBody>
          <a:bodyPr/>
          <a:lstStyle/>
          <a:p>
            <a:pPr algn="just">
              <a:lnSpc>
                <a:spcPct val="90000"/>
              </a:lnSpc>
            </a:pPr>
            <a:r>
              <a:rPr lang="en-US" b="1" dirty="0"/>
              <a:t>Understanding </a:t>
            </a:r>
            <a:r>
              <a:rPr lang="en-US" b="1" dirty="0" smtClean="0">
                <a:solidFill>
                  <a:schemeClr val="accent1"/>
                </a:solidFill>
              </a:rPr>
              <a:t>Knowledge Management</a:t>
            </a:r>
            <a:r>
              <a:rPr lang="en-US" b="1" dirty="0" smtClean="0"/>
              <a:t> </a:t>
            </a:r>
            <a:r>
              <a:rPr lang="en-US" b="1" dirty="0"/>
              <a:t>requires an understanding of </a:t>
            </a:r>
            <a:r>
              <a:rPr lang="en-US" b="1" dirty="0">
                <a:solidFill>
                  <a:schemeClr val="accent1"/>
                </a:solidFill>
              </a:rPr>
              <a:t>knowledge</a:t>
            </a:r>
            <a:r>
              <a:rPr lang="en-US" b="1" dirty="0"/>
              <a:t> and the knowing process and how that differs from </a:t>
            </a:r>
            <a:r>
              <a:rPr lang="en-US" b="1" dirty="0">
                <a:solidFill>
                  <a:schemeClr val="tx2"/>
                </a:solidFill>
              </a:rPr>
              <a:t>information</a:t>
            </a:r>
            <a:r>
              <a:rPr lang="en-US" b="1" dirty="0"/>
              <a:t> and </a:t>
            </a:r>
            <a:r>
              <a:rPr lang="en-US" b="1" dirty="0">
                <a:solidFill>
                  <a:schemeClr val="tx2"/>
                </a:solidFill>
              </a:rPr>
              <a:t>information management</a:t>
            </a:r>
            <a:r>
              <a:rPr lang="en-US" b="1" dirty="0"/>
              <a:t>.</a:t>
            </a:r>
          </a:p>
        </p:txBody>
      </p:sp>
      <p:pic>
        <p:nvPicPr>
          <p:cNvPr id="19462" name="Picture 6" descr="C:\My Documents\My Pictures\knowledge.gif"/>
          <p:cNvPicPr>
            <a:picLocks noGrp="1" noChangeAspect="1" noChangeArrowheads="1"/>
          </p:cNvPicPr>
          <p:nvPr>
            <p:ph type="clipArt" sz="half" idx="2"/>
          </p:nvPr>
        </p:nvPicPr>
        <p:blipFill>
          <a:blip r:embed="rId2"/>
          <a:srcRect/>
          <a:stretch>
            <a:fillRect/>
          </a:stretch>
        </p:blipFill>
        <p:spPr>
          <a:xfrm>
            <a:off x="5791200" y="2286000"/>
            <a:ext cx="2590800" cy="2590800"/>
          </a:xfrm>
          <a:noFill/>
          <a:ln/>
        </p:spPr>
      </p:pic>
      <p:sp>
        <p:nvSpPr>
          <p:cNvPr id="5" name="Date Placeholder 4"/>
          <p:cNvSpPr>
            <a:spLocks noGrp="1"/>
          </p:cNvSpPr>
          <p:nvPr>
            <p:ph type="dt" sz="half" idx="10"/>
          </p:nvPr>
        </p:nvSpPr>
        <p:spPr/>
        <p:txBody>
          <a:bodyPr/>
          <a:lstStyle/>
          <a:p>
            <a:fld id="{C2AA264F-0B85-462C-924D-E45FAC0FB19D}" type="datetime1">
              <a:rPr lang="id-ID" smtClean="0"/>
              <a:pPr/>
              <a:t>02/05/2013</a:t>
            </a:fld>
            <a:endParaRPr lang="en-US"/>
          </a:p>
        </p:txBody>
      </p:sp>
      <p:sp>
        <p:nvSpPr>
          <p:cNvPr id="6" name="Slide Number Placeholder 5"/>
          <p:cNvSpPr>
            <a:spLocks noGrp="1"/>
          </p:cNvSpPr>
          <p:nvPr>
            <p:ph type="sldNum" sz="quarter" idx="12"/>
          </p:nvPr>
        </p:nvSpPr>
        <p:spPr/>
        <p:txBody>
          <a:bodyPr/>
          <a:lstStyle/>
          <a:p>
            <a:fld id="{B78E3A8E-06F9-4496-BE2C-BD840C74D44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smtClean="0"/>
              <a:t>Knowledge</a:t>
            </a:r>
          </a:p>
        </p:txBody>
      </p:sp>
      <p:sp>
        <p:nvSpPr>
          <p:cNvPr id="6149" name="Rectangle 3"/>
          <p:cNvSpPr>
            <a:spLocks noGrp="1" noChangeArrowheads="1"/>
          </p:cNvSpPr>
          <p:nvPr>
            <p:ph type="body" idx="1"/>
          </p:nvPr>
        </p:nvSpPr>
        <p:spPr/>
        <p:txBody>
          <a:bodyPr/>
          <a:lstStyle/>
          <a:p>
            <a:pPr eaLnBrk="1" hangingPunct="1">
              <a:lnSpc>
                <a:spcPct val="80000"/>
              </a:lnSpc>
            </a:pPr>
            <a:r>
              <a:rPr lang="en-US" sz="2800" dirty="0" smtClean="0"/>
              <a:t>Data = collection of facts, measurements, statistics</a:t>
            </a:r>
          </a:p>
          <a:p>
            <a:pPr eaLnBrk="1" hangingPunct="1">
              <a:lnSpc>
                <a:spcPct val="80000"/>
              </a:lnSpc>
            </a:pPr>
            <a:r>
              <a:rPr lang="en-US" sz="2800" dirty="0" smtClean="0"/>
              <a:t>Information = organized data</a:t>
            </a:r>
          </a:p>
          <a:p>
            <a:pPr eaLnBrk="1" hangingPunct="1">
              <a:lnSpc>
                <a:spcPct val="80000"/>
              </a:lnSpc>
            </a:pPr>
            <a:r>
              <a:rPr lang="en-US" sz="2800" dirty="0" smtClean="0"/>
              <a:t>Knowledge = contextual, relevant, actionable information</a:t>
            </a:r>
          </a:p>
          <a:p>
            <a:pPr lvl="1" eaLnBrk="1" hangingPunct="1">
              <a:lnSpc>
                <a:spcPct val="80000"/>
              </a:lnSpc>
            </a:pPr>
            <a:r>
              <a:rPr lang="en-US" sz="2400" dirty="0" smtClean="0"/>
              <a:t>Strong experiential and reflective elements</a:t>
            </a:r>
          </a:p>
          <a:p>
            <a:pPr lvl="1" eaLnBrk="1" hangingPunct="1">
              <a:lnSpc>
                <a:spcPct val="80000"/>
              </a:lnSpc>
            </a:pPr>
            <a:r>
              <a:rPr lang="en-US" sz="2400" dirty="0" smtClean="0"/>
              <a:t>Good leverage and increasing returns</a:t>
            </a:r>
          </a:p>
          <a:p>
            <a:pPr lvl="1" eaLnBrk="1" hangingPunct="1">
              <a:lnSpc>
                <a:spcPct val="80000"/>
              </a:lnSpc>
            </a:pPr>
            <a:r>
              <a:rPr lang="en-US" sz="2400" dirty="0" smtClean="0"/>
              <a:t>Dynamic</a:t>
            </a:r>
          </a:p>
          <a:p>
            <a:pPr lvl="1" eaLnBrk="1" hangingPunct="1">
              <a:lnSpc>
                <a:spcPct val="80000"/>
              </a:lnSpc>
            </a:pPr>
            <a:r>
              <a:rPr lang="en-US" sz="2400" dirty="0" smtClean="0"/>
              <a:t>Branches and fragments with growth</a:t>
            </a:r>
          </a:p>
          <a:p>
            <a:pPr lvl="1" eaLnBrk="1" hangingPunct="1">
              <a:lnSpc>
                <a:spcPct val="80000"/>
              </a:lnSpc>
            </a:pPr>
            <a:r>
              <a:rPr lang="en-US" sz="2400" dirty="0" smtClean="0"/>
              <a:t>Difficult to estimate impact of investment</a:t>
            </a:r>
          </a:p>
          <a:p>
            <a:pPr lvl="1" eaLnBrk="1" hangingPunct="1">
              <a:lnSpc>
                <a:spcPct val="80000"/>
              </a:lnSpc>
            </a:pPr>
            <a:r>
              <a:rPr lang="en-US" sz="2400" dirty="0" smtClean="0"/>
              <a:t>Uncertain value in sharing</a:t>
            </a:r>
          </a:p>
          <a:p>
            <a:pPr lvl="1" eaLnBrk="1" hangingPunct="1">
              <a:lnSpc>
                <a:spcPct val="80000"/>
              </a:lnSpc>
            </a:pPr>
            <a:r>
              <a:rPr lang="en-US" sz="2400" dirty="0" smtClean="0"/>
              <a:t>Evolves over time with experience</a:t>
            </a:r>
          </a:p>
        </p:txBody>
      </p:sp>
      <p:sp>
        <p:nvSpPr>
          <p:cNvPr id="6" name="Date Placeholder 5"/>
          <p:cNvSpPr>
            <a:spLocks noGrp="1"/>
          </p:cNvSpPr>
          <p:nvPr>
            <p:ph type="dt" sz="half" idx="10"/>
          </p:nvPr>
        </p:nvSpPr>
        <p:spPr/>
        <p:txBody>
          <a:bodyPr/>
          <a:lstStyle/>
          <a:p>
            <a:fld id="{8AEE58B7-8A96-4579-9ED2-F61232575E05}"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en-US" smtClean="0"/>
              <a:t>Knowledge</a:t>
            </a:r>
          </a:p>
        </p:txBody>
      </p:sp>
      <p:sp>
        <p:nvSpPr>
          <p:cNvPr id="25603" name="Rectangle 3"/>
          <p:cNvSpPr>
            <a:spLocks noGrp="1" noChangeArrowheads="1"/>
          </p:cNvSpPr>
          <p:nvPr>
            <p:ph type="body" idx="1"/>
          </p:nvPr>
        </p:nvSpPr>
        <p:spPr>
          <a:xfrm>
            <a:off x="428596" y="1785926"/>
            <a:ext cx="8229600" cy="4625609"/>
          </a:xfrm>
        </p:spPr>
        <p:txBody>
          <a:bodyPr/>
          <a:lstStyle/>
          <a:p>
            <a:pPr eaLnBrk="1" hangingPunct="1">
              <a:lnSpc>
                <a:spcPct val="90000"/>
              </a:lnSpc>
            </a:pPr>
            <a:r>
              <a:rPr lang="en-US" sz="2800" dirty="0" smtClean="0"/>
              <a:t>Explicit knowledge</a:t>
            </a:r>
          </a:p>
          <a:p>
            <a:pPr lvl="1" eaLnBrk="1" hangingPunct="1">
              <a:lnSpc>
                <a:spcPct val="90000"/>
              </a:lnSpc>
            </a:pPr>
            <a:r>
              <a:rPr lang="en-US" sz="2400" dirty="0" smtClean="0"/>
              <a:t>Objective, rational, technical</a:t>
            </a:r>
          </a:p>
          <a:p>
            <a:pPr lvl="1" eaLnBrk="1" hangingPunct="1">
              <a:lnSpc>
                <a:spcPct val="90000"/>
              </a:lnSpc>
            </a:pPr>
            <a:r>
              <a:rPr lang="en-US" sz="2400" dirty="0" smtClean="0"/>
              <a:t>Policies, goals, strategies, papers, reports</a:t>
            </a:r>
          </a:p>
          <a:p>
            <a:pPr lvl="1" eaLnBrk="1" hangingPunct="1">
              <a:lnSpc>
                <a:spcPct val="90000"/>
              </a:lnSpc>
            </a:pPr>
            <a:r>
              <a:rPr lang="en-US" sz="2400" dirty="0" smtClean="0"/>
              <a:t>Codified </a:t>
            </a:r>
          </a:p>
          <a:p>
            <a:pPr lvl="1" eaLnBrk="1" hangingPunct="1">
              <a:lnSpc>
                <a:spcPct val="90000"/>
              </a:lnSpc>
            </a:pPr>
            <a:r>
              <a:rPr lang="en-US" sz="2400" dirty="0" smtClean="0"/>
              <a:t>Leaky knowledge</a:t>
            </a:r>
          </a:p>
          <a:p>
            <a:pPr eaLnBrk="1" hangingPunct="1">
              <a:lnSpc>
                <a:spcPct val="90000"/>
              </a:lnSpc>
            </a:pPr>
            <a:r>
              <a:rPr lang="en-US" sz="2800" dirty="0" smtClean="0"/>
              <a:t>Tacit knowledge</a:t>
            </a:r>
          </a:p>
          <a:p>
            <a:pPr lvl="1" eaLnBrk="1" hangingPunct="1">
              <a:lnSpc>
                <a:spcPct val="90000"/>
              </a:lnSpc>
            </a:pPr>
            <a:r>
              <a:rPr lang="en-US" sz="2400" dirty="0" smtClean="0"/>
              <a:t>Subjective, cognitive, experiential learning</a:t>
            </a:r>
          </a:p>
          <a:p>
            <a:pPr lvl="1" eaLnBrk="1" hangingPunct="1">
              <a:lnSpc>
                <a:spcPct val="90000"/>
              </a:lnSpc>
            </a:pPr>
            <a:r>
              <a:rPr lang="en-US" sz="2400" dirty="0" smtClean="0"/>
              <a:t>Mental maps, know – how, trade secrets, skill sets</a:t>
            </a:r>
          </a:p>
          <a:p>
            <a:pPr lvl="1" eaLnBrk="1" hangingPunct="1">
              <a:lnSpc>
                <a:spcPct val="90000"/>
              </a:lnSpc>
            </a:pPr>
            <a:r>
              <a:rPr lang="en-US" sz="2400" dirty="0" smtClean="0"/>
              <a:t>Highly personalized</a:t>
            </a:r>
          </a:p>
          <a:p>
            <a:pPr lvl="1" eaLnBrk="1" hangingPunct="1">
              <a:lnSpc>
                <a:spcPct val="90000"/>
              </a:lnSpc>
            </a:pPr>
            <a:r>
              <a:rPr lang="en-US" sz="2400" dirty="0" smtClean="0"/>
              <a:t>Difficult to formalize</a:t>
            </a:r>
          </a:p>
          <a:p>
            <a:pPr lvl="1" eaLnBrk="1" hangingPunct="1">
              <a:lnSpc>
                <a:spcPct val="90000"/>
              </a:lnSpc>
            </a:pPr>
            <a:r>
              <a:rPr lang="en-US" sz="2400" dirty="0" smtClean="0"/>
              <a:t>Sticky knowledge/embedded knowledge</a:t>
            </a:r>
          </a:p>
        </p:txBody>
      </p:sp>
      <p:sp>
        <p:nvSpPr>
          <p:cNvPr id="6" name="Date Placeholder 5"/>
          <p:cNvSpPr>
            <a:spLocks noGrp="1"/>
          </p:cNvSpPr>
          <p:nvPr>
            <p:ph type="dt" sz="half" idx="10"/>
          </p:nvPr>
        </p:nvSpPr>
        <p:spPr/>
        <p:txBody>
          <a:bodyPr/>
          <a:lstStyle/>
          <a:p>
            <a:fld id="{74C2DB92-41AB-44EE-8600-11053332483E}"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60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60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60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60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60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3">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603">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60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normAutofit fontScale="90000"/>
          </a:bodyPr>
          <a:lstStyle/>
          <a:p>
            <a:pPr eaLnBrk="1" hangingPunct="1"/>
            <a:r>
              <a:rPr lang="en-US" dirty="0" smtClean="0"/>
              <a:t>The Need of Knowledge Management</a:t>
            </a:r>
          </a:p>
        </p:txBody>
      </p:sp>
      <p:sp>
        <p:nvSpPr>
          <p:cNvPr id="8197" name="Rectangle 3"/>
          <p:cNvSpPr>
            <a:spLocks noGrp="1" noChangeArrowheads="1"/>
          </p:cNvSpPr>
          <p:nvPr>
            <p:ph type="body" idx="1"/>
          </p:nvPr>
        </p:nvSpPr>
        <p:spPr/>
        <p:txBody>
          <a:bodyPr/>
          <a:lstStyle/>
          <a:p>
            <a:pPr eaLnBrk="1" hangingPunct="1">
              <a:lnSpc>
                <a:spcPct val="90000"/>
              </a:lnSpc>
            </a:pPr>
            <a:r>
              <a:rPr lang="en-US" dirty="0" smtClean="0"/>
              <a:t>Systematic and active management of ideas, information, and knowledge residing within organization’s employees</a:t>
            </a:r>
          </a:p>
          <a:p>
            <a:pPr eaLnBrk="1" hangingPunct="1">
              <a:lnSpc>
                <a:spcPct val="90000"/>
              </a:lnSpc>
            </a:pPr>
            <a:r>
              <a:rPr lang="en-US" dirty="0" smtClean="0"/>
              <a:t>Knowledge management systems</a:t>
            </a:r>
          </a:p>
          <a:p>
            <a:pPr lvl="1" eaLnBrk="1" hangingPunct="1">
              <a:lnSpc>
                <a:spcPct val="90000"/>
              </a:lnSpc>
            </a:pPr>
            <a:r>
              <a:rPr lang="en-US" dirty="0" smtClean="0"/>
              <a:t>Use of technologies to manage knowledge</a:t>
            </a:r>
          </a:p>
          <a:p>
            <a:pPr lvl="1" eaLnBrk="1" hangingPunct="1">
              <a:lnSpc>
                <a:spcPct val="90000"/>
              </a:lnSpc>
            </a:pPr>
            <a:r>
              <a:rPr lang="en-US" dirty="0" smtClean="0"/>
              <a:t>Used with turnover, change, downsizing</a:t>
            </a:r>
          </a:p>
          <a:p>
            <a:pPr lvl="1" eaLnBrk="1" hangingPunct="1">
              <a:lnSpc>
                <a:spcPct val="90000"/>
              </a:lnSpc>
            </a:pPr>
            <a:r>
              <a:rPr lang="en-US" dirty="0" smtClean="0"/>
              <a:t>Provide consistent levels of service</a:t>
            </a:r>
          </a:p>
        </p:txBody>
      </p:sp>
      <p:sp>
        <p:nvSpPr>
          <p:cNvPr id="6" name="Date Placeholder 5"/>
          <p:cNvSpPr>
            <a:spLocks noGrp="1"/>
          </p:cNvSpPr>
          <p:nvPr>
            <p:ph type="dt" sz="half" idx="10"/>
          </p:nvPr>
        </p:nvSpPr>
        <p:spPr/>
        <p:txBody>
          <a:bodyPr/>
          <a:lstStyle/>
          <a:p>
            <a:fld id="{B845FF3C-0A65-454C-BDFE-404C67AB6C3D}"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1428736"/>
            <a:ext cx="9144000" cy="5324535"/>
          </a:xfrm>
          <a:prstGeom prst="rect">
            <a:avLst/>
          </a:prstGeom>
          <a:noFill/>
          <a:ln w="9525">
            <a:noFill/>
            <a:miter lim="800000"/>
            <a:headEnd/>
            <a:tailEnd/>
          </a:ln>
        </p:spPr>
        <p:txBody>
          <a:bodyPr wrap="square">
            <a:spAutoFit/>
          </a:bodyPr>
          <a:lstStyle/>
          <a:p>
            <a:pPr algn="ctr"/>
            <a:r>
              <a:rPr lang="en-US" sz="3200" b="1" dirty="0">
                <a:solidFill>
                  <a:srgbClr val="0000FF"/>
                </a:solidFill>
                <a:effectLst/>
                <a:latin typeface="Symbol" pitchFamily="18" charset="2"/>
                <a:cs typeface="Times" pitchFamily="-105" charset="0"/>
                <a:sym typeface="Symbol" pitchFamily="18" charset="2"/>
              </a:rPr>
              <a:t> </a:t>
            </a:r>
            <a:r>
              <a:rPr lang="en-US" sz="2800" b="1" dirty="0">
                <a:effectLst/>
              </a:rPr>
              <a:t>The Early Focus:</a:t>
            </a:r>
          </a:p>
          <a:p>
            <a:pPr algn="ctr"/>
            <a:r>
              <a:rPr lang="en-US" sz="2800" b="1" dirty="0">
                <a:effectLst/>
              </a:rPr>
              <a:t>Strengthen Operations by Improving Knowledge and Its Availability with IT and LO</a:t>
            </a:r>
          </a:p>
          <a:p>
            <a:pPr algn="ctr"/>
            <a:endParaRPr lang="en-US" sz="2800" b="1" dirty="0">
              <a:effectLst/>
            </a:endParaRPr>
          </a:p>
          <a:p>
            <a:pPr algn="ctr"/>
            <a:r>
              <a:rPr lang="en-US" sz="2800" b="1" dirty="0">
                <a:solidFill>
                  <a:srgbClr val="0000FF"/>
                </a:solidFill>
                <a:effectLst/>
                <a:latin typeface="Symbol" pitchFamily="18" charset="2"/>
                <a:cs typeface="Times" pitchFamily="-105" charset="0"/>
                <a:sym typeface="Symbol" pitchFamily="18" charset="2"/>
              </a:rPr>
              <a:t> </a:t>
            </a:r>
            <a:r>
              <a:rPr lang="en-US" sz="2800" b="1" dirty="0">
                <a:effectLst/>
              </a:rPr>
              <a:t>The Emerging Focus:</a:t>
            </a:r>
          </a:p>
          <a:p>
            <a:pPr algn="ctr"/>
            <a:r>
              <a:rPr lang="en-US" sz="2800" b="1" dirty="0">
                <a:effectLst/>
              </a:rPr>
              <a:t>Make the Enterprise More Competitive from Strategic Perspectives by Creating and Utilizing Knowledge and Personal Understanding</a:t>
            </a:r>
          </a:p>
          <a:p>
            <a:pPr algn="ctr"/>
            <a:endParaRPr lang="en-US" sz="2800" b="1" dirty="0">
              <a:solidFill>
                <a:schemeClr val="bg2"/>
              </a:solidFill>
              <a:effectLst/>
            </a:endParaRPr>
          </a:p>
          <a:p>
            <a:pPr algn="ctr"/>
            <a:r>
              <a:rPr lang="en-US" sz="2800" b="1" dirty="0">
                <a:solidFill>
                  <a:schemeClr val="bg2"/>
                </a:solidFill>
                <a:effectLst/>
              </a:rPr>
              <a:t>“To Survive and Prosper You Need to </a:t>
            </a:r>
          </a:p>
          <a:p>
            <a:pPr algn="ctr"/>
            <a:r>
              <a:rPr lang="en-US" sz="2800" b="1" i="1" dirty="0">
                <a:solidFill>
                  <a:schemeClr val="bg2"/>
                </a:solidFill>
                <a:effectLst/>
              </a:rPr>
              <a:t>Innovate Faster Than Your Competitors</a:t>
            </a:r>
          </a:p>
          <a:p>
            <a:pPr algn="ctr"/>
            <a:r>
              <a:rPr lang="en-US" sz="2800" b="1" i="1" dirty="0">
                <a:solidFill>
                  <a:schemeClr val="bg2"/>
                </a:solidFill>
                <a:effectLst/>
              </a:rPr>
              <a:t> </a:t>
            </a:r>
            <a:r>
              <a:rPr lang="en-US" sz="2800" b="1" dirty="0">
                <a:solidFill>
                  <a:schemeClr val="bg2"/>
                </a:solidFill>
                <a:effectLst/>
              </a:rPr>
              <a:t>– It is Not Enough to Learn Faster!”</a:t>
            </a:r>
            <a:endParaRPr lang="en-US" sz="2800" b="1" dirty="0">
              <a:effectLst/>
            </a:endParaRPr>
          </a:p>
        </p:txBody>
      </p:sp>
      <p:pic>
        <p:nvPicPr>
          <p:cNvPr id="5123" name="Picture 3"/>
          <p:cNvPicPr>
            <a:picLocks noChangeAspect="1" noChangeArrowheads="1"/>
          </p:cNvPicPr>
          <p:nvPr/>
        </p:nvPicPr>
        <p:blipFill>
          <a:blip r:embed="rId3"/>
          <a:srcRect/>
          <a:stretch>
            <a:fillRect/>
          </a:stretch>
        </p:blipFill>
        <p:spPr bwMode="auto">
          <a:xfrm>
            <a:off x="0" y="649288"/>
            <a:ext cx="9144000" cy="112712"/>
          </a:xfrm>
          <a:prstGeom prst="rect">
            <a:avLst/>
          </a:prstGeom>
          <a:noFill/>
          <a:ln w="12700">
            <a:noFill/>
            <a:miter lim="800000"/>
            <a:headEnd/>
            <a:tailEnd/>
          </a:ln>
        </p:spPr>
      </p:pic>
      <p:sp>
        <p:nvSpPr>
          <p:cNvPr id="346116" name="Rectangle 4"/>
          <p:cNvSpPr>
            <a:spLocks noGrp="1" noChangeArrowheads="1"/>
          </p:cNvSpPr>
          <p:nvPr>
            <p:ph type="title"/>
          </p:nvPr>
        </p:nvSpPr>
        <p:spPr>
          <a:xfrm>
            <a:off x="0" y="0"/>
            <a:ext cx="9144000" cy="762000"/>
          </a:xfrm>
        </p:spPr>
        <p:txBody>
          <a:bodyPr/>
          <a:lstStyle/>
          <a:p>
            <a:pPr>
              <a:defRPr/>
            </a:pPr>
            <a:r>
              <a:rPr lang="en-US" sz="4200" dirty="0" smtClean="0">
                <a:solidFill>
                  <a:schemeClr val="accent1"/>
                </a:solidFill>
              </a:rPr>
              <a:t>KM’s Role Is Changing </a:t>
            </a:r>
          </a:p>
        </p:txBody>
      </p:sp>
      <p:sp>
        <p:nvSpPr>
          <p:cNvPr id="5" name="Date Placeholder 4"/>
          <p:cNvSpPr>
            <a:spLocks noGrp="1"/>
          </p:cNvSpPr>
          <p:nvPr>
            <p:ph type="dt" sz="half" idx="10"/>
          </p:nvPr>
        </p:nvSpPr>
        <p:spPr/>
        <p:txBody>
          <a:bodyPr/>
          <a:lstStyle/>
          <a:p>
            <a:fld id="{B63653B5-F91A-49F3-A2B5-C1BFBC4FF3E6}" type="datetime1">
              <a:rPr lang="id-ID" smtClean="0"/>
              <a:pPr/>
              <a:t>02/05/2013</a:t>
            </a:fld>
            <a:endParaRPr lang="en-US"/>
          </a:p>
        </p:txBody>
      </p:sp>
      <p:sp>
        <p:nvSpPr>
          <p:cNvPr id="6" name="Slide Number Placeholder 5"/>
          <p:cNvSpPr>
            <a:spLocks noGrp="1"/>
          </p:cNvSpPr>
          <p:nvPr>
            <p:ph type="sldNum" sz="quarter" idx="12"/>
          </p:nvPr>
        </p:nvSpPr>
        <p:spPr/>
        <p:txBody>
          <a:bodyPr/>
          <a:lstStyle/>
          <a:p>
            <a:fld id="{6510C29B-E608-4EF0-89BE-460DCBDCF4FE}"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en-US" smtClean="0"/>
              <a:t>Organizational Learning</a:t>
            </a:r>
          </a:p>
        </p:txBody>
      </p:sp>
      <p:sp>
        <p:nvSpPr>
          <p:cNvPr id="9221" name="Rectangle 3"/>
          <p:cNvSpPr>
            <a:spLocks noGrp="1" noChangeArrowheads="1"/>
          </p:cNvSpPr>
          <p:nvPr>
            <p:ph type="body" idx="1"/>
          </p:nvPr>
        </p:nvSpPr>
        <p:spPr/>
        <p:txBody>
          <a:bodyPr/>
          <a:lstStyle/>
          <a:p>
            <a:pPr eaLnBrk="1" hangingPunct="1">
              <a:lnSpc>
                <a:spcPct val="80000"/>
              </a:lnSpc>
            </a:pPr>
            <a:r>
              <a:rPr lang="en-US" sz="2000" dirty="0" smtClean="0"/>
              <a:t>Learning organization</a:t>
            </a:r>
          </a:p>
          <a:p>
            <a:pPr lvl="1" eaLnBrk="1" hangingPunct="1">
              <a:lnSpc>
                <a:spcPct val="80000"/>
              </a:lnSpc>
            </a:pPr>
            <a:r>
              <a:rPr lang="en-US" sz="1800" dirty="0" smtClean="0"/>
              <a:t>Ability to learn from past</a:t>
            </a:r>
          </a:p>
          <a:p>
            <a:pPr lvl="1" eaLnBrk="1" hangingPunct="1">
              <a:lnSpc>
                <a:spcPct val="80000"/>
              </a:lnSpc>
            </a:pPr>
            <a:r>
              <a:rPr lang="en-US" sz="1800" dirty="0" smtClean="0"/>
              <a:t>To improve, organization must learn</a:t>
            </a:r>
          </a:p>
          <a:p>
            <a:pPr lvl="1" eaLnBrk="1" hangingPunct="1">
              <a:lnSpc>
                <a:spcPct val="80000"/>
              </a:lnSpc>
            </a:pPr>
            <a:r>
              <a:rPr lang="en-US" sz="1800" dirty="0" smtClean="0"/>
              <a:t>Issues</a:t>
            </a:r>
          </a:p>
          <a:p>
            <a:pPr lvl="2" eaLnBrk="1" hangingPunct="1">
              <a:lnSpc>
                <a:spcPct val="80000"/>
              </a:lnSpc>
            </a:pPr>
            <a:r>
              <a:rPr lang="en-US" sz="1600" dirty="0" smtClean="0"/>
              <a:t>Meaning, management, measurement</a:t>
            </a:r>
          </a:p>
          <a:p>
            <a:pPr lvl="1" eaLnBrk="1" hangingPunct="1">
              <a:lnSpc>
                <a:spcPct val="80000"/>
              </a:lnSpc>
            </a:pPr>
            <a:r>
              <a:rPr lang="en-US" sz="1800" dirty="0" smtClean="0"/>
              <a:t>Activities</a:t>
            </a:r>
          </a:p>
          <a:p>
            <a:pPr lvl="2" eaLnBrk="1" hangingPunct="1">
              <a:lnSpc>
                <a:spcPct val="80000"/>
              </a:lnSpc>
            </a:pPr>
            <a:r>
              <a:rPr lang="en-US" sz="1600" dirty="0" smtClean="0"/>
              <a:t>Problem-solving, experimentation, learning from past, learning from acknowledged best practices, transfer of knowledge within organization</a:t>
            </a:r>
          </a:p>
          <a:p>
            <a:pPr lvl="1" eaLnBrk="1" hangingPunct="1">
              <a:lnSpc>
                <a:spcPct val="80000"/>
              </a:lnSpc>
            </a:pPr>
            <a:r>
              <a:rPr lang="en-US" sz="1800" dirty="0" smtClean="0"/>
              <a:t>Must have organizational memory, way to save and share it</a:t>
            </a:r>
          </a:p>
          <a:p>
            <a:pPr eaLnBrk="1" hangingPunct="1">
              <a:lnSpc>
                <a:spcPct val="80000"/>
              </a:lnSpc>
            </a:pPr>
            <a:r>
              <a:rPr lang="en-US" sz="2000" dirty="0" smtClean="0"/>
              <a:t>Organizational learning</a:t>
            </a:r>
          </a:p>
          <a:p>
            <a:pPr lvl="1" eaLnBrk="1" hangingPunct="1">
              <a:lnSpc>
                <a:spcPct val="80000"/>
              </a:lnSpc>
            </a:pPr>
            <a:r>
              <a:rPr lang="en-US" sz="1800" dirty="0" smtClean="0"/>
              <a:t>Develop new knowledge</a:t>
            </a:r>
          </a:p>
          <a:p>
            <a:pPr lvl="1" eaLnBrk="1" hangingPunct="1">
              <a:lnSpc>
                <a:spcPct val="80000"/>
              </a:lnSpc>
            </a:pPr>
            <a:r>
              <a:rPr lang="en-US" sz="1800" dirty="0" smtClean="0"/>
              <a:t>Corporate memory critical</a:t>
            </a:r>
          </a:p>
          <a:p>
            <a:pPr eaLnBrk="1" hangingPunct="1">
              <a:lnSpc>
                <a:spcPct val="80000"/>
              </a:lnSpc>
            </a:pPr>
            <a:r>
              <a:rPr lang="en-US" sz="2000" dirty="0" smtClean="0"/>
              <a:t>Organizational culture</a:t>
            </a:r>
          </a:p>
          <a:p>
            <a:pPr lvl="1" eaLnBrk="1" hangingPunct="1">
              <a:lnSpc>
                <a:spcPct val="80000"/>
              </a:lnSpc>
            </a:pPr>
            <a:r>
              <a:rPr lang="en-US" sz="1800" dirty="0" smtClean="0"/>
              <a:t>Pattern of shared basic assumptions</a:t>
            </a:r>
          </a:p>
        </p:txBody>
      </p:sp>
      <p:sp>
        <p:nvSpPr>
          <p:cNvPr id="6" name="Date Placeholder 5"/>
          <p:cNvSpPr>
            <a:spLocks noGrp="1"/>
          </p:cNvSpPr>
          <p:nvPr>
            <p:ph type="dt" sz="half" idx="10"/>
          </p:nvPr>
        </p:nvSpPr>
        <p:spPr/>
        <p:txBody>
          <a:bodyPr/>
          <a:lstStyle/>
          <a:p>
            <a:fld id="{B30DF1AC-CDED-4B65-8853-50D011B6B942}" type="datetime1">
              <a:rPr lang="id-ID" smtClean="0"/>
              <a:pPr/>
              <a:t>02/05/2013</a:t>
            </a:fld>
            <a:endParaRPr lang="en-US"/>
          </a:p>
        </p:txBody>
      </p:sp>
      <p:sp>
        <p:nvSpPr>
          <p:cNvPr id="7" name="Slide Number Placeholder 6"/>
          <p:cNvSpPr>
            <a:spLocks noGrp="1"/>
          </p:cNvSpPr>
          <p:nvPr>
            <p:ph type="sldNum" sz="quarter" idx="12"/>
          </p:nvPr>
        </p:nvSpPr>
        <p:spPr/>
        <p:txBody>
          <a:bodyPr/>
          <a:lstStyle/>
          <a:p>
            <a:fld id="{6510C29B-E608-4EF0-89BE-460DCBDCF4FE}"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832</TotalTime>
  <Words>1324</Words>
  <Application>Microsoft Office PowerPoint</Application>
  <PresentationFormat>On-screen Show (4:3)</PresentationFormat>
  <Paragraphs>296</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Module</vt:lpstr>
      <vt:lpstr>Knowledge Management</vt:lpstr>
      <vt:lpstr>Knowledge Management</vt:lpstr>
      <vt:lpstr>Slide 3</vt:lpstr>
      <vt:lpstr>Understanding KM</vt:lpstr>
      <vt:lpstr>Knowledge</vt:lpstr>
      <vt:lpstr>Knowledge</vt:lpstr>
      <vt:lpstr>The Need of Knowledge Management</vt:lpstr>
      <vt:lpstr>KM’s Role Is Changing </vt:lpstr>
      <vt:lpstr>Organizational Learning</vt:lpstr>
      <vt:lpstr>Knowledge Management Initiatives</vt:lpstr>
      <vt:lpstr>Knowledge Management Initiatives</vt:lpstr>
      <vt:lpstr>Approaches to Knowledge Management</vt:lpstr>
      <vt:lpstr>Approaches to Knowledge Management</vt:lpstr>
      <vt:lpstr>Knowledge Management System Cycle</vt:lpstr>
      <vt:lpstr>Components of Knowledge Management Systems</vt:lpstr>
      <vt:lpstr>Components of Knowledge Management Systems</vt:lpstr>
      <vt:lpstr>Knowledge Management System Implementation</vt:lpstr>
      <vt:lpstr>Knowledge Management System Implementation</vt:lpstr>
      <vt:lpstr>Knowledge Management System Integration</vt:lpstr>
      <vt:lpstr>Knowledge Management System Integration</vt:lpstr>
      <vt:lpstr>Human Resources</vt:lpstr>
      <vt:lpstr>Knowledge Management Valuation</vt:lpstr>
      <vt:lpstr>Metrics</vt:lpstr>
      <vt:lpstr>Factors Leading to Success and Failure of Systems</vt:lpstr>
      <vt:lpstr>questions</vt:lpstr>
      <vt:lpstr>Questions</vt:lpstr>
      <vt:lpstr>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MELZZ</cp:lastModifiedBy>
  <cp:revision>14</cp:revision>
  <dcterms:created xsi:type="dcterms:W3CDTF">2010-06-24T14:11:15Z</dcterms:created>
  <dcterms:modified xsi:type="dcterms:W3CDTF">2013-05-02T07:24:26Z</dcterms:modified>
</cp:coreProperties>
</file>