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57" r:id="rId12"/>
    <p:sldId id="262" r:id="rId13"/>
    <p:sldId id="264" r:id="rId14"/>
    <p:sldId id="273" r:id="rId15"/>
    <p:sldId id="274" r:id="rId16"/>
    <p:sldId id="275" r:id="rId17"/>
    <p:sldId id="276" r:id="rId18"/>
    <p:sldId id="278" r:id="rId19"/>
    <p:sldId id="279" r:id="rId20"/>
    <p:sldId id="281" r:id="rId21"/>
    <p:sldId id="282" r:id="rId22"/>
    <p:sldId id="283" r:id="rId23"/>
    <p:sldId id="285" r:id="rId24"/>
    <p:sldId id="287" r:id="rId25"/>
    <p:sldId id="288" r:id="rId26"/>
    <p:sldId id="290" r:id="rId27"/>
    <p:sldId id="291" r:id="rId28"/>
    <p:sldId id="292" r:id="rId29"/>
    <p:sldId id="293" r:id="rId30"/>
    <p:sldId id="294" r:id="rId31"/>
    <p:sldId id="29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2FF57A"/>
    <a:srgbClr val="FFFF66"/>
    <a:srgbClr val="FFFF47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A30B99-BF27-47F6-8E28-870C73EB7F4C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079A0B-E837-4B4F-B6B6-9E30C0C3FD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E38FBF-BE73-4F3D-9714-FE2CB64718C3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F4CF12-919E-463A-B734-9C3B4C521A2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31170D-48FC-4B93-ACB5-7338C9334A9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1F085-1741-4355-8215-9BCBEB85444B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52717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5EA7-9950-46AA-9197-510D197EE836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A02C-86EC-4505-BD55-EBD84B4CD4A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98BF-7240-4E4F-B6E0-B745E88406C5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F577-2AA0-4D97-9A4B-24BFC260AF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1178-EC47-4938-AD5D-413163835E3A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9E1C-6A7E-4230-843B-3DD49017108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5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0103-E749-4CE5-955D-EB06AB2FE941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D91F-CA0D-440D-BA80-37A4B3E5060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19600"/>
            <a:ext cx="7772400" cy="1362075"/>
          </a:xfrm>
        </p:spPr>
        <p:txBody>
          <a:bodyPr anchor="t">
            <a:normAutofit/>
          </a:bodyPr>
          <a:lstStyle>
            <a:lvl1pPr algn="l">
              <a:defRPr sz="4800" b="1" cap="all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895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80CA-5E67-47EA-94FA-49C5E464A8C0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C06E-955D-4AED-BEC8-2F1EC84FE6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9830-BDB6-4430-B9C7-99784433F59A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89D0-0115-44AE-9F3D-BAB9CC1E81F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1DE7-3A9C-4119-9352-1987933A6517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91C5-2623-4EE0-82D2-9E0E513E2A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0586-C008-4B5C-9F54-566F4C1F2F83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1333-83A2-4F30-A08C-B69215402E0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CFF0-1C13-439A-913D-94F3364879C1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BF3D-7FB2-4344-91D3-71BDDA721CB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5BA-DCDD-4CE3-9449-FC562D6E587C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DB8D-D895-4980-9A61-DC195CC52CD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d-ID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8AEA-2DED-4AC3-8A88-D4ED89C8A1CD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1D52-7DC3-42BA-ADBA-9DA6AB37D59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A35EC3-4F2B-48B5-A062-00B18D32DD85}" type="datetimeFigureOut">
              <a:rPr lang="id-ID"/>
              <a:pPr>
                <a:defRPr/>
              </a:pPr>
              <a:t>05/05/2013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85F69A-E8D6-46E5-BCE7-E06BDEA7A8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604" y="3358034"/>
            <a:ext cx="4608588" cy="2735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400" b="1" dirty="0" smtClean="0"/>
              <a:t>DISTRIBUSI PELUANG &amp; SAMPLING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23528" y="908720"/>
            <a:ext cx="2807961" cy="1963854"/>
            <a:chOff x="2176" y="2229"/>
            <a:chExt cx="3147" cy="1966"/>
          </a:xfrm>
          <a:blipFill>
            <a:blip r:embed="rId3"/>
            <a:tile tx="0" ty="0" sx="100000" sy="100000" flip="none" algn="tl"/>
          </a:blipFill>
        </p:grpSpPr>
        <p:sp>
          <p:nvSpPr>
            <p:cNvPr id="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3708" y="3743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4063" y="3777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2,85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8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9" name="AutoShape 11"/>
            <p:cNvSpPr>
              <a:spLocks noChangeShapeType="1"/>
            </p:cNvSpPr>
            <p:nvPr/>
          </p:nvSpPr>
          <p:spPr bwMode="auto">
            <a:xfrm>
              <a:off x="4340" y="3132"/>
              <a:ext cx="15" cy="6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395288" y="260350"/>
            <a:ext cx="8748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solidFill>
                  <a:srgbClr val="7030A0"/>
                </a:solidFill>
                <a:latin typeface="Lucida Handwriting" pitchFamily="66" charset="0"/>
              </a:rPr>
              <a:t>Membaca Tabel Distribusi Normal Baku</a:t>
            </a: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1116013" y="2492375"/>
            <a:ext cx="642937" cy="33496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lIns="86868" tIns="43434" rIns="86868" bIns="43434">
            <a:spAutoFit/>
          </a:bodyPr>
          <a:lstStyle/>
          <a:p>
            <a:r>
              <a:rPr lang="id-ID" sz="1600" b="1">
                <a:solidFill>
                  <a:srgbClr val="000000"/>
                </a:solidFill>
                <a:cs typeface="Times New Roman" pitchFamily="18" charset="0"/>
              </a:rPr>
              <a:t>-1,35</a:t>
            </a:r>
            <a:endParaRPr lang="id-ID" sz="1600"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043782" y="1988344"/>
            <a:ext cx="10080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1331912" y="1196976"/>
            <a:ext cx="360363" cy="3603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979613" y="1484312"/>
            <a:ext cx="431800" cy="2889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0"/>
          <p:cNvGrpSpPr>
            <a:grpSpLocks noChangeAspect="1"/>
          </p:cNvGrpSpPr>
          <p:nvPr/>
        </p:nvGrpSpPr>
        <p:grpSpPr bwMode="auto">
          <a:xfrm>
            <a:off x="3203848" y="908720"/>
            <a:ext cx="2807961" cy="1963854"/>
            <a:chOff x="2176" y="2229"/>
            <a:chExt cx="3147" cy="1966"/>
          </a:xfrm>
          <a:blipFill>
            <a:blip r:embed="rId4"/>
            <a:tile tx="0" ty="0" sx="100000" sy="100000" flip="none" algn="tl"/>
          </a:blipFill>
        </p:grpSpPr>
        <p:sp>
          <p:nvSpPr>
            <p:cNvPr id="30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3548" y="3454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437" y="3777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2,50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5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6084519" y="908720"/>
            <a:ext cx="2807961" cy="1963854"/>
            <a:chOff x="2176" y="2229"/>
            <a:chExt cx="3147" cy="1966"/>
          </a:xfrm>
          <a:blipFill>
            <a:blip r:embed="rId5"/>
            <a:tile tx="0" ty="0" sx="100000" sy="100000" flip="none" algn="tl"/>
          </a:blipFill>
        </p:grpSpPr>
        <p:sp>
          <p:nvSpPr>
            <p:cNvPr id="38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3708" y="3743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953" y="3777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1,85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3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 rot="16200000" flipH="1">
            <a:off x="4197351" y="1787525"/>
            <a:ext cx="1352550" cy="28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184775" y="2312988"/>
            <a:ext cx="358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4643438" y="2446338"/>
            <a:ext cx="5746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868" tIns="43434" rIns="86868" bIns="43434">
            <a:spAutoFit/>
          </a:bodyPr>
          <a:lstStyle/>
          <a:p>
            <a:r>
              <a:rPr lang="id-ID" sz="1600" b="1">
                <a:solidFill>
                  <a:srgbClr val="000000"/>
                </a:solidFill>
                <a:cs typeface="Times New Roman" pitchFamily="18" charset="0"/>
              </a:rPr>
              <a:t>1,25</a:t>
            </a:r>
            <a:endParaRPr lang="id-ID" sz="1600"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5003800" y="1773238"/>
            <a:ext cx="433387" cy="287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7381082" y="1988344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7668419" y="1197769"/>
            <a:ext cx="431800" cy="287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6875463" y="1484313"/>
            <a:ext cx="504825" cy="5048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0"/>
          <p:cNvGrpSpPr>
            <a:grpSpLocks noChangeAspect="1"/>
          </p:cNvGrpSpPr>
          <p:nvPr/>
        </p:nvGrpSpPr>
        <p:grpSpPr bwMode="auto">
          <a:xfrm>
            <a:off x="3275856" y="3573016"/>
            <a:ext cx="2807961" cy="1963854"/>
            <a:chOff x="2176" y="2229"/>
            <a:chExt cx="3147" cy="1966"/>
          </a:xfrm>
          <a:blipFill>
            <a:blip r:embed="rId4"/>
            <a:tile tx="0" ty="0" sx="100000" sy="100000" flip="none" algn="tl"/>
          </a:blipFill>
        </p:grpSpPr>
        <p:sp>
          <p:nvSpPr>
            <p:cNvPr id="6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3548" y="3454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 Box 14"/>
            <p:cNvSpPr txBox="1">
              <a:spLocks noChangeArrowheads="1"/>
            </p:cNvSpPr>
            <p:nvPr/>
          </p:nvSpPr>
          <p:spPr bwMode="auto">
            <a:xfrm>
              <a:off x="4032" y="3815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1,85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69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sp>
        <p:nvSpPr>
          <p:cNvPr id="9234" name="TextBox 69"/>
          <p:cNvSpPr txBox="1">
            <a:spLocks noChangeArrowheads="1"/>
          </p:cNvSpPr>
          <p:nvPr/>
        </p:nvSpPr>
        <p:spPr bwMode="auto">
          <a:xfrm>
            <a:off x="755650" y="299720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3. Luas daerah = ....</a:t>
            </a:r>
          </a:p>
        </p:txBody>
      </p:sp>
      <p:sp>
        <p:nvSpPr>
          <p:cNvPr id="9235" name="TextBox 70"/>
          <p:cNvSpPr txBox="1">
            <a:spLocks noChangeArrowheads="1"/>
          </p:cNvSpPr>
          <p:nvPr/>
        </p:nvSpPr>
        <p:spPr bwMode="auto">
          <a:xfrm>
            <a:off x="3203575" y="299720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4. Luas daerah = .....</a:t>
            </a:r>
          </a:p>
        </p:txBody>
      </p:sp>
      <p:sp>
        <p:nvSpPr>
          <p:cNvPr id="9236" name="TextBox 71"/>
          <p:cNvSpPr txBox="1">
            <a:spLocks noChangeArrowheads="1"/>
          </p:cNvSpPr>
          <p:nvPr/>
        </p:nvSpPr>
        <p:spPr bwMode="auto">
          <a:xfrm>
            <a:off x="6156325" y="299720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5. Luas daerah = .....</a:t>
            </a:r>
          </a:p>
        </p:txBody>
      </p:sp>
      <p:sp>
        <p:nvSpPr>
          <p:cNvPr id="9237" name="TextBox 72"/>
          <p:cNvSpPr txBox="1">
            <a:spLocks noChangeArrowheads="1"/>
          </p:cNvSpPr>
          <p:nvPr/>
        </p:nvSpPr>
        <p:spPr bwMode="auto">
          <a:xfrm>
            <a:off x="3276600" y="5732463"/>
            <a:ext cx="24479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6. Luas daerah = .....</a:t>
            </a:r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4572793" y="4580732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219700" y="4581525"/>
            <a:ext cx="433388" cy="287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2"/>
          <p:cNvGrpSpPr/>
          <p:nvPr/>
        </p:nvGrpSpPr>
        <p:grpSpPr>
          <a:xfrm>
            <a:off x="179512" y="1301080"/>
            <a:ext cx="8568952" cy="4504184"/>
            <a:chOff x="228600" y="838200"/>
            <a:chExt cx="8915400" cy="4648200"/>
          </a:xfrm>
        </p:grpSpPr>
        <p:grpSp>
          <p:nvGrpSpPr>
            <p:cNvPr id="12" name="Group 6"/>
            <p:cNvGrpSpPr/>
            <p:nvPr/>
          </p:nvGrpSpPr>
          <p:grpSpPr>
            <a:xfrm>
              <a:off x="228600" y="1295400"/>
              <a:ext cx="4648200" cy="4191000"/>
              <a:chOff x="1600200" y="1676400"/>
              <a:chExt cx="5562600" cy="4114800"/>
            </a:xfrm>
          </p:grpSpPr>
          <p:sp>
            <p:nvSpPr>
              <p:cNvPr id="24" name="Cloud 23"/>
              <p:cNvSpPr/>
              <p:nvPr/>
            </p:nvSpPr>
            <p:spPr>
              <a:xfrm>
                <a:off x="1600200" y="1676400"/>
                <a:ext cx="5562600" cy="4114800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603292" y="2349731"/>
                <a:ext cx="216328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 smtClean="0">
                    <a:solidFill>
                      <a:schemeClr val="bg1"/>
                    </a:solidFill>
                  </a:rPr>
                  <a:t>Populasi</a:t>
                </a:r>
                <a:endParaRPr lang="en-US" sz="44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Cloud 25"/>
              <p:cNvSpPr/>
              <p:nvPr/>
            </p:nvSpPr>
            <p:spPr>
              <a:xfrm>
                <a:off x="2512102" y="3172691"/>
                <a:ext cx="2133600" cy="1905000"/>
              </a:xfrm>
              <a:prstGeom prst="clou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Sampe</a:t>
                </a:r>
                <a:r>
                  <a:rPr lang="en-US" sz="2400" b="1" dirty="0" err="1">
                    <a:solidFill>
                      <a:schemeClr val="tx2">
                        <a:lumMod val="75000"/>
                      </a:schemeClr>
                    </a:solidFill>
                  </a:rPr>
                  <a:t>l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572000" y="838200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err="1"/>
                <a:t>Populasi</a:t>
              </a:r>
              <a:r>
                <a:rPr lang="en-US" sz="2400" dirty="0"/>
                <a:t> </a:t>
              </a:r>
              <a:r>
                <a:rPr lang="en-US" sz="2400" dirty="0" err="1"/>
                <a:t>adalah</a:t>
              </a:r>
              <a:r>
                <a:rPr lang="en-US" sz="2400" dirty="0"/>
                <a:t> </a:t>
              </a:r>
              <a:r>
                <a:rPr lang="en-US" sz="2400" dirty="0" err="1"/>
                <a:t>keseluruhan</a:t>
              </a:r>
              <a:r>
                <a:rPr lang="en-US" sz="2400" dirty="0"/>
                <a:t> </a:t>
              </a:r>
              <a:r>
                <a:rPr lang="en-US" sz="2400" dirty="0" err="1"/>
                <a:t>elemen</a:t>
              </a:r>
              <a:r>
                <a:rPr lang="en-US" sz="2400" dirty="0"/>
                <a:t> </a:t>
              </a:r>
              <a:r>
                <a:rPr lang="en-US" sz="2400" dirty="0" err="1"/>
                <a:t>atau</a:t>
              </a:r>
              <a:r>
                <a:rPr lang="en-US" sz="2400" dirty="0"/>
                <a:t> </a:t>
              </a:r>
              <a:r>
                <a:rPr lang="en-US" sz="2400" dirty="0" err="1"/>
                <a:t>unsur</a:t>
              </a:r>
              <a:r>
                <a:rPr lang="en-US" sz="2400" dirty="0"/>
                <a:t> yang </a:t>
              </a:r>
              <a:r>
                <a:rPr lang="en-US" sz="2400" dirty="0" err="1"/>
                <a:t>akan</a:t>
              </a:r>
              <a:r>
                <a:rPr lang="en-US" sz="2400" dirty="0"/>
                <a:t> </a:t>
              </a:r>
              <a:r>
                <a:rPr lang="en-US" sz="2400" dirty="0" err="1"/>
                <a:t>kita</a:t>
              </a:r>
              <a:r>
                <a:rPr lang="en-US" sz="2400" dirty="0"/>
                <a:t> </a:t>
              </a:r>
              <a:r>
                <a:rPr lang="en-US" sz="2400" dirty="0" err="1"/>
                <a:t>teliti</a:t>
              </a:r>
              <a:endParaRPr lang="en-US" sz="2400" dirty="0"/>
            </a:p>
          </p:txBody>
        </p:sp>
        <p:cxnSp>
          <p:nvCxnSpPr>
            <p:cNvPr id="14" name="Curved Connector 13"/>
            <p:cNvCxnSpPr/>
            <p:nvPr/>
          </p:nvCxnSpPr>
          <p:spPr>
            <a:xfrm flipV="1">
              <a:off x="3200400" y="1295400"/>
              <a:ext cx="1371600" cy="11430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733800" y="3276600"/>
              <a:ext cx="4921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 </a:t>
              </a:r>
              <a:r>
                <a:rPr lang="en-US" sz="2400" dirty="0" err="1"/>
                <a:t>Sampel</a:t>
              </a:r>
              <a:r>
                <a:rPr lang="en-US" sz="2400" dirty="0"/>
                <a:t> </a:t>
              </a:r>
              <a:r>
                <a:rPr lang="en-US" sz="2400" dirty="0" err="1"/>
                <a:t>adalah</a:t>
              </a:r>
              <a:r>
                <a:rPr lang="en-US" sz="2400" dirty="0"/>
                <a:t> </a:t>
              </a:r>
              <a:r>
                <a:rPr lang="en-US" sz="2400" dirty="0" err="1"/>
                <a:t>sebagian</a:t>
              </a:r>
              <a:r>
                <a:rPr lang="en-US" sz="2400" dirty="0"/>
                <a:t> </a:t>
              </a:r>
              <a:r>
                <a:rPr lang="en-US" sz="2400" dirty="0" err="1"/>
                <a:t>dari</a:t>
              </a:r>
              <a:r>
                <a:rPr lang="en-US" sz="2400" dirty="0"/>
                <a:t> </a:t>
              </a:r>
              <a:r>
                <a:rPr lang="en-US" sz="2400" dirty="0" err="1"/>
                <a:t>populasi</a:t>
              </a:r>
              <a:endParaRPr lang="en-US" sz="2400" dirty="0"/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2819400" y="3505200"/>
              <a:ext cx="838200" cy="3810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Populasi VS Sampel</a:t>
            </a:r>
            <a:endParaRPr lang="id-ID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7030A0"/>
                </a:solidFill>
                <a:effectLst/>
                <a:latin typeface="+mn-lt"/>
              </a:rPr>
              <a:t>SAMPLING</a:t>
            </a:r>
            <a:endParaRPr lang="en-US" sz="5400" b="1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menyeleksi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sejumlah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elemen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mempelajari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sifat-sifat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subyek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kita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mampu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mengeneralisir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sifat-sifat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elemen-elemen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304800" y="152400"/>
            <a:ext cx="2971800" cy="2743200"/>
            <a:chOff x="685800" y="762000"/>
            <a:chExt cx="2971800" cy="2743200"/>
          </a:xfrm>
        </p:grpSpPr>
        <p:sp>
          <p:nvSpPr>
            <p:cNvPr id="6" name="Oval Callout 5"/>
            <p:cNvSpPr/>
            <p:nvPr/>
          </p:nvSpPr>
          <p:spPr>
            <a:xfrm>
              <a:off x="685800" y="762000"/>
              <a:ext cx="2971800" cy="2743200"/>
            </a:xfrm>
            <a:prstGeom prst="wedgeEllipseCallout">
              <a:avLst>
                <a:gd name="adj1" fmla="val 65231"/>
                <a:gd name="adj2" fmla="val 364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90600" y="1295400"/>
              <a:ext cx="2204450" cy="1508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err="1" smtClean="0">
                  <a:solidFill>
                    <a:schemeClr val="bg1"/>
                  </a:solidFill>
                  <a:latin typeface="Comic Sans MS" pitchFamily="66" charset="0"/>
                </a:rPr>
                <a:t>Kenapa</a:t>
              </a: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Sampling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Comic Sans MS" pitchFamily="66" charset="0"/>
                </a:rPr>
                <a:t>digunakan</a:t>
              </a: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…??</a:t>
              </a:r>
              <a:endParaRPr lang="en-US" sz="24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3657600" y="1335156"/>
            <a:ext cx="1295400" cy="1143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5187" y="1066800"/>
            <a:ext cx="3528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67200" y="247484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2057400"/>
            <a:ext cx="3867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K</a:t>
            </a:r>
            <a:r>
              <a:rPr lang="en-US" sz="2400" dirty="0" err="1" smtClean="0"/>
              <a:t>eterbatasan</a:t>
            </a:r>
            <a:r>
              <a:rPr lang="en-US" sz="2400" dirty="0" smtClean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SDM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102088" y="3173896"/>
            <a:ext cx="3718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id-ID" sz="2200" dirty="0" err="1" smtClean="0"/>
              <a:t>K</a:t>
            </a:r>
            <a:r>
              <a:rPr lang="en-US" sz="2200" dirty="0" err="1" smtClean="0"/>
              <a:t>adang</a:t>
            </a:r>
            <a:r>
              <a:rPr lang="en-US" sz="2200" dirty="0"/>
              <a:t>,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sampel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 smtClean="0"/>
              <a:t>reliabel</a:t>
            </a:r>
            <a:r>
              <a:rPr lang="id-ID" sz="2200" dirty="0" smtClean="0"/>
              <a:t> </a:t>
            </a:r>
            <a:r>
              <a:rPr lang="en-US" sz="2200" dirty="0" err="1" smtClean="0"/>
              <a:t>daripada</a:t>
            </a:r>
            <a:r>
              <a:rPr lang="en-US" sz="2200" dirty="0" smtClean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endParaRPr lang="en-US" sz="2200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3568148" y="2478156"/>
            <a:ext cx="1487556" cy="12556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7030A0"/>
                </a:solidFill>
                <a:effectLst/>
                <a:latin typeface="+mn-lt"/>
              </a:rPr>
              <a:t>SYARAT SAMPEL YANG BAIK</a:t>
            </a:r>
            <a:endParaRPr lang="en-US" sz="4800" b="1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8000"/>
            </a:schemeClr>
          </a:solidFill>
        </p:spPr>
        <p:txBody>
          <a:bodyPr>
            <a:no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ewakili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sebanyak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mungkin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karakteristik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populasi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id-ID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engukuran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vali</a:t>
            </a:r>
            <a:r>
              <a:rPr lang="id-ID" dirty="0" smtClean="0">
                <a:solidFill>
                  <a:schemeClr val="tx1"/>
                </a:solidFill>
                <a:latin typeface="+mj-lt"/>
              </a:rPr>
              <a:t>d </a:t>
            </a:r>
            <a:r>
              <a:rPr lang="id-ID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mengukur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seharusnya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diukur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endParaRPr lang="id-ID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ditentukan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2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pertimbangan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Akurasi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ketepatan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tingkat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ketidakadaan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“bias” (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kekeliruan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sample. </a:t>
            </a:r>
            <a:endParaRPr lang="id-ID" sz="2800" dirty="0" smtClean="0">
              <a:solidFill>
                <a:schemeClr val="tx1"/>
              </a:solidFill>
              <a:latin typeface="+mj-lt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Presisi</a:t>
            </a:r>
            <a:r>
              <a:rPr lang="id-ID" sz="280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sedekat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mana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estimasi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kita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karakteristik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populasi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Presisi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diukur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simpangan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baku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standard error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+mn-lt"/>
              </a:rPr>
              <a:t>UKURAN SAMPEL</a:t>
            </a:r>
            <a:endParaRPr lang="en-US" b="1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8000"/>
            </a:schemeClr>
          </a:solidFill>
        </p:spPr>
        <p:txBody>
          <a:bodyPr>
            <a:noAutofit/>
          </a:bodyPr>
          <a:lstStyle/>
          <a:p>
            <a:pPr>
              <a:buFontTx/>
              <a:buChar char="•"/>
              <a:defRPr/>
            </a:pPr>
            <a:r>
              <a:rPr lang="en-US" kern="0" dirty="0" err="1">
                <a:latin typeface="+mn-lt"/>
              </a:rPr>
              <a:t>Banyak</a:t>
            </a:r>
            <a:r>
              <a:rPr lang="en-US" kern="0" dirty="0">
                <a:latin typeface="+mn-lt"/>
              </a:rPr>
              <a:t>  </a:t>
            </a:r>
            <a:r>
              <a:rPr lang="en-US" kern="0" dirty="0" err="1">
                <a:latin typeface="+mn-lt"/>
              </a:rPr>
              <a:t>cara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menentukan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ukuran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sampel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dari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suatu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populasi</a:t>
            </a:r>
            <a:r>
              <a:rPr lang="en-US" kern="0" dirty="0">
                <a:latin typeface="+mn-lt"/>
              </a:rPr>
              <a:t>.</a:t>
            </a:r>
          </a:p>
          <a:p>
            <a:pPr>
              <a:buFontTx/>
              <a:buChar char="•"/>
              <a:defRPr/>
            </a:pPr>
            <a:r>
              <a:rPr lang="en-US" kern="0" dirty="0" err="1" smtClean="0">
                <a:latin typeface="+mn-lt"/>
              </a:rPr>
              <a:t>Faktor-faktor</a:t>
            </a:r>
            <a:r>
              <a:rPr lang="en-US" kern="0" dirty="0" smtClean="0">
                <a:latin typeface="+mn-lt"/>
              </a:rPr>
              <a:t> yang</a:t>
            </a:r>
            <a:r>
              <a:rPr lang="id-ID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mempengaruhi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ukuran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sampel</a:t>
            </a:r>
            <a:endParaRPr lang="en-US" kern="0" dirty="0" smtClean="0">
              <a:latin typeface="+mn-lt"/>
            </a:endParaRPr>
          </a:p>
          <a:p>
            <a:pPr lvl="1"/>
            <a:r>
              <a:rPr lang="en-US" sz="2800" dirty="0" err="1" smtClean="0">
                <a:latin typeface="+mn-lt"/>
              </a:rPr>
              <a:t>tingkat</a:t>
            </a:r>
            <a:r>
              <a:rPr lang="en-US" sz="2800" dirty="0" smtClean="0">
                <a:latin typeface="+mn-lt"/>
              </a:rPr>
              <a:t> </a:t>
            </a:r>
            <a:r>
              <a:rPr lang="id-ID" sz="2800" dirty="0" smtClean="0">
                <a:latin typeface="+mn-lt"/>
              </a:rPr>
              <a:t>presisi yang diinginkan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level of precisions</a:t>
            </a:r>
            <a:r>
              <a:rPr lang="en-US" sz="2800" dirty="0" smtClean="0">
                <a:latin typeface="+mn-lt"/>
              </a:rPr>
              <a:t>)</a:t>
            </a:r>
          </a:p>
          <a:p>
            <a:pPr lvl="1"/>
            <a:r>
              <a:rPr lang="en-US" sz="2800" dirty="0" err="1" smtClean="0">
                <a:latin typeface="+mn-lt"/>
              </a:rPr>
              <a:t>derajat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keseragaman</a:t>
            </a:r>
            <a:r>
              <a:rPr lang="en-US" sz="2800" dirty="0" smtClean="0">
                <a:latin typeface="+mn-lt"/>
              </a:rPr>
              <a:t> (</a:t>
            </a:r>
            <a:r>
              <a:rPr lang="en-US" sz="2800" i="1" dirty="0" smtClean="0">
                <a:latin typeface="+mn-lt"/>
              </a:rPr>
              <a:t>degree of </a:t>
            </a:r>
            <a:r>
              <a:rPr lang="en-US" sz="2800" i="1" dirty="0" err="1" smtClean="0">
                <a:latin typeface="+mn-lt"/>
              </a:rPr>
              <a:t>homogenity</a:t>
            </a:r>
            <a:r>
              <a:rPr lang="en-US" sz="2800" dirty="0" smtClean="0">
                <a:latin typeface="+mn-lt"/>
              </a:rPr>
              <a:t>). </a:t>
            </a:r>
          </a:p>
          <a:p>
            <a:pPr lvl="1"/>
            <a:r>
              <a:rPr lang="id-ID" sz="2800" dirty="0" smtClean="0">
                <a:latin typeface="+mn-lt"/>
              </a:rPr>
              <a:t>Banyaknya variabel yang diteliti dan </a:t>
            </a:r>
            <a:r>
              <a:rPr lang="en-US" sz="2800" dirty="0" smtClean="0">
                <a:latin typeface="+mn-lt"/>
              </a:rPr>
              <a:t>r</a:t>
            </a:r>
            <a:r>
              <a:rPr lang="id-ID" sz="2800" dirty="0" smtClean="0">
                <a:latin typeface="+mn-lt"/>
              </a:rPr>
              <a:t>ancangan </a:t>
            </a:r>
            <a:r>
              <a:rPr lang="en-US" sz="2800" dirty="0" err="1" smtClean="0">
                <a:latin typeface="+mn-lt"/>
              </a:rPr>
              <a:t>analisis</a:t>
            </a:r>
            <a:endParaRPr lang="en-US" sz="2800" dirty="0" smtClean="0">
              <a:latin typeface="+mn-lt"/>
            </a:endParaRPr>
          </a:p>
          <a:p>
            <a:pPr lvl="1"/>
            <a:r>
              <a:rPr lang="en-US" sz="2800" dirty="0" err="1" smtClean="0">
                <a:latin typeface="+mn-lt"/>
              </a:rPr>
              <a:t>biaya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 err="1" smtClean="0">
                <a:latin typeface="+mn-lt"/>
              </a:rPr>
              <a:t>waktu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 err="1" smtClean="0">
                <a:latin typeface="+mn-lt"/>
              </a:rPr>
              <a:t>dan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tenaga</a:t>
            </a:r>
            <a:r>
              <a:rPr lang="en-US" sz="2800" dirty="0" smtClean="0">
                <a:latin typeface="+mn-lt"/>
              </a:rPr>
              <a:t> yang </a:t>
            </a:r>
            <a:r>
              <a:rPr lang="en-US" sz="2800" dirty="0" err="1" smtClean="0">
                <a:latin typeface="+mn-lt"/>
              </a:rPr>
              <a:t>tersedia</a:t>
            </a:r>
            <a:r>
              <a:rPr lang="en-US" sz="2800" dirty="0" smtClean="0">
                <a:latin typeface="+mn-lt"/>
              </a:rPr>
              <a:t> .</a:t>
            </a:r>
            <a:endParaRPr lang="id-ID" sz="2800" dirty="0" smtClean="0">
              <a:latin typeface="+mn-lt"/>
            </a:endParaRPr>
          </a:p>
          <a:p>
            <a:pPr lvl="1">
              <a:buFontTx/>
              <a:buNone/>
            </a:pPr>
            <a:r>
              <a:rPr lang="id-ID" sz="2800" dirty="0" smtClean="0">
                <a:latin typeface="+mn-lt"/>
              </a:rPr>
              <a:t>    (Singarimbun dan Effendy, 1989).</a:t>
            </a:r>
            <a:endParaRPr lang="en-US" sz="2800" dirty="0" smtClean="0">
              <a:latin typeface="+mn-lt"/>
            </a:endParaRPr>
          </a:p>
          <a:p>
            <a:pPr lvl="1">
              <a:buFontTx/>
              <a:buChar char="•"/>
              <a:defRPr/>
            </a:pPr>
            <a:endParaRPr lang="en-US" sz="2800" kern="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bg1">
              <a:alpha val="78000"/>
            </a:schemeClr>
          </a:solidFill>
        </p:spPr>
        <p:txBody>
          <a:bodyPr>
            <a:normAutofit/>
          </a:bodyPr>
          <a:lstStyle/>
          <a:p>
            <a:pPr marL="514350" indent="-514350" algn="just">
              <a:buClr>
                <a:schemeClr val="accent3"/>
              </a:buClr>
              <a:defRPr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3"/>
              </a:buCl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Derajat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degree of </a:t>
            </a:r>
            <a:r>
              <a:rPr lang="en-US" i="1" dirty="0" err="1" smtClean="0">
                <a:solidFill>
                  <a:schemeClr val="tx1"/>
                </a:solidFill>
              </a:rPr>
              <a:t>homogenity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homogenitas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begitupula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sebaliknya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3"/>
              </a:buCl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3"/>
              </a:buClr>
              <a:defRPr/>
            </a:pPr>
            <a:r>
              <a:rPr lang="en-US" dirty="0" smtClean="0">
                <a:solidFill>
                  <a:schemeClr val="tx1"/>
                </a:solidFill>
              </a:rPr>
              <a:t>Tingkat </a:t>
            </a:r>
            <a:r>
              <a:rPr lang="en-US" dirty="0" err="1" smtClean="0">
                <a:solidFill>
                  <a:schemeClr val="tx1"/>
                </a:solidFill>
              </a:rPr>
              <a:t>Presisi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level of precisions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pesisi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defRPr/>
            </a:pPr>
            <a:endParaRPr lang="en-US" sz="2400" dirty="0" smtClean="0"/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id-ID" sz="4800" b="1" dirty="0" smtClean="0">
                <a:solidFill>
                  <a:srgbClr val="7030A0"/>
                </a:solidFill>
                <a:effectLst/>
                <a:latin typeface="+mn-lt"/>
              </a:rPr>
              <a:t>Derajat Keseragaman &amp; Presisi</a:t>
            </a:r>
            <a:endParaRPr lang="en-US" sz="4800" b="1" dirty="0">
              <a:solidFill>
                <a:srgbClr val="7030A0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/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/>
                <a:latin typeface="+mn-lt"/>
              </a:rPr>
              <a:t>ROSCOE  (1975) </a:t>
            </a:r>
            <a:r>
              <a:rPr lang="en-US" sz="6600" dirty="0" smtClean="0">
                <a:solidFill>
                  <a:srgbClr val="7030A0"/>
                </a:solidFill>
                <a:effectLst/>
                <a:latin typeface="+mn-lt"/>
              </a:rPr>
              <a:t/>
            </a:r>
            <a:br>
              <a:rPr lang="en-US" sz="6600" dirty="0" smtClean="0">
                <a:solidFill>
                  <a:srgbClr val="7030A0"/>
                </a:solidFill>
                <a:effectLst/>
                <a:latin typeface="+mn-lt"/>
              </a:rPr>
            </a:br>
            <a:endParaRPr lang="en-US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solidFill>
            <a:schemeClr val="bg1">
              <a:alpha val="75000"/>
            </a:schemeClr>
          </a:solidFill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Sebaiknya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 30 s/d 500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dipecah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subsampel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laki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perempuan</a:t>
            </a:r>
            <a:r>
              <a:rPr lang="en-US" dirty="0" smtClean="0">
                <a:solidFill>
                  <a:schemeClr val="tx1"/>
                </a:solidFill>
              </a:rPr>
              <a:t>, SD/SLTP/SMU), </a:t>
            </a:r>
            <a:r>
              <a:rPr lang="id-ID" dirty="0" smtClean="0">
                <a:solidFill>
                  <a:schemeClr val="tx1"/>
                </a:solidFill>
              </a:rPr>
              <a:t>jumlah </a:t>
            </a:r>
            <a:r>
              <a:rPr lang="en-US" dirty="0" smtClean="0">
                <a:solidFill>
                  <a:schemeClr val="tx1"/>
                </a:solidFill>
              </a:rPr>
              <a:t>minimum </a:t>
            </a:r>
            <a:r>
              <a:rPr lang="en-US" dirty="0" err="1" smtClean="0">
                <a:solidFill>
                  <a:schemeClr val="tx1"/>
                </a:solidFill>
              </a:rPr>
              <a:t>subsampel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30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multivariate (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regresi</a:t>
            </a:r>
            <a:r>
              <a:rPr lang="en-US" dirty="0" smtClean="0">
                <a:solidFill>
                  <a:schemeClr val="tx1"/>
                </a:solidFill>
              </a:rPr>
              <a:t> multivariate)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(10 kali)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variable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dianalisis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eksperimen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sederhana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pengendalian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ketat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10 s/d 20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TIPE DESAIN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PROBABILITY SAMPLING</a:t>
            </a:r>
          </a:p>
          <a:p>
            <a:r>
              <a:rPr lang="en-US" dirty="0" err="1" smtClean="0">
                <a:cs typeface="Times New Roman" pitchFamily="18" charset="0"/>
              </a:rPr>
              <a:t>Setiap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elemen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dalam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populasi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id-ID" dirty="0" smtClean="0">
                <a:cs typeface="Times New Roman" pitchFamily="18" charset="0"/>
              </a:rPr>
              <a:t>punya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kesempatan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sama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diseleksi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subyek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dalam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sampel</a:t>
            </a:r>
            <a:r>
              <a:rPr lang="en-US" dirty="0" smtClean="0">
                <a:cs typeface="Times New Roman" pitchFamily="18" charset="0"/>
              </a:rPr>
              <a:t>. </a:t>
            </a:r>
            <a:r>
              <a:rPr lang="en-US" dirty="0" err="1" smtClean="0">
                <a:cs typeface="Times New Roman" pitchFamily="18" charset="0"/>
              </a:rPr>
              <a:t>Representatif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penting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generalisasi</a:t>
            </a:r>
            <a:r>
              <a:rPr lang="en-US" dirty="0" smtClean="0"/>
              <a:t>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NONPROBABILITY SAMPLING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id-ID" dirty="0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diseleksi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endParaRPr lang="en-US" dirty="0" smtClean="0"/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0120"/>
            <a:ext cx="8820472" cy="5589240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andom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Sampling</a:t>
            </a: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 tiap elemen punya </a:t>
            </a:r>
            <a:r>
              <a:rPr lang="id-ID" sz="2600" b="1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kesempatan sama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untuk diambil sebagai subyek dalam sampel. Jumlah populasi diketahui.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Cara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bisa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melalui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undian</a:t>
            </a: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emiliki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bias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terkecil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generalisasi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tinggi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200150" lvl="1" indent="-742950"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Stratified Random Sampling</a:t>
            </a: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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ntuk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mengurangi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pengaruh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faktor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heterogen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melakukan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pembagian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elemen-elemen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populasi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ke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strata.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asing-masing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strata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dipilih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sampelnya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secara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random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sesuai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proporsinya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D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igunakan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mempelajari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karakteristik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berbeda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sekolah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ada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kls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I,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kls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II,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kls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III.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dibedakan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menurut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jenis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kelamin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;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laki-laki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&amp;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perempuan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endParaRPr lang="id-ID" sz="2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4046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 smtClean="0">
                <a:solidFill>
                  <a:srgbClr val="7030A0"/>
                </a:solidFill>
                <a:latin typeface="Comic Sans MS" pitchFamily="66" charset="0"/>
              </a:rPr>
              <a:t>PROBABILITY SAMPLING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11560" y="188640"/>
            <a:ext cx="68405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4400" b="1" dirty="0" smtClean="0">
                <a:solidFill>
                  <a:srgbClr val="7030A0"/>
                </a:solidFill>
              </a:rPr>
              <a:t>Distribusi Peluang</a:t>
            </a:r>
            <a:endParaRPr lang="id-ID" sz="4400" b="1" dirty="0">
              <a:solidFill>
                <a:srgbClr val="7030A0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9552" y="1145650"/>
            <a:ext cx="8136904" cy="5262979"/>
          </a:xfrm>
          <a:prstGeom prst="rect">
            <a:avLst/>
          </a:prstGeom>
          <a:solidFill>
            <a:schemeClr val="bg1">
              <a:alpha val="7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Titik-titik sampel di Ruang 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ampel (S) dapat disajikan dalam bentuk numerik/bilangan.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Fungsi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mendefinisikan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titik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sampel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ruang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sampel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sehingga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memiliki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berupa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bilangan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nyata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variabel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/random variable/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stochastic variable.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Notasi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X (X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kapital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X 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dinyatakan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x (huruf kecil x).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8200" y="3140968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458272" y="4725144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05200" y="47244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47244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29400" y="3276600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81400" y="32004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21336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4200" y="1066800"/>
            <a:ext cx="3352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515813"/>
            <a:ext cx="8892480" cy="6369571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Contoh</a:t>
            </a:r>
            <a:r>
              <a:rPr lang="en-US" sz="4000" b="1" dirty="0" smtClean="0">
                <a:solidFill>
                  <a:srgbClr val="7030A0"/>
                </a:solidFill>
              </a:rPr>
              <a:t> Stratified Random Sampling: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d-ID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900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										                 </a:t>
            </a:r>
            <a:r>
              <a:rPr lang="id-ID" dirty="0" smtClean="0">
                <a:solidFill>
                  <a:schemeClr val="tx1"/>
                </a:solidFill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tiga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</a:t>
            </a:r>
            <a:r>
              <a:rPr lang="en-US" sz="2800" dirty="0" err="1" smtClean="0">
                <a:solidFill>
                  <a:schemeClr val="tx1"/>
                </a:solidFill>
              </a:rPr>
              <a:t>Gr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gol.II</a:t>
            </a:r>
            <a:r>
              <a:rPr lang="en-US" sz="2800" dirty="0" smtClean="0">
                <a:solidFill>
                  <a:schemeClr val="tx1"/>
                </a:solidFill>
              </a:rPr>
              <a:t> 			</a:t>
            </a:r>
            <a:r>
              <a:rPr lang="en-US" sz="2800" dirty="0" err="1" smtClean="0">
                <a:solidFill>
                  <a:schemeClr val="tx1"/>
                </a:solidFill>
              </a:rPr>
              <a:t>Gr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gol</a:t>
            </a:r>
            <a:r>
              <a:rPr lang="en-US" sz="2800" dirty="0" smtClean="0">
                <a:solidFill>
                  <a:schemeClr val="tx1"/>
                </a:solidFill>
              </a:rPr>
              <a:t>. III 		</a:t>
            </a:r>
            <a:r>
              <a:rPr lang="en-US" sz="2800" dirty="0" err="1" smtClean="0">
                <a:solidFill>
                  <a:schemeClr val="tx1"/>
                </a:solidFill>
              </a:rPr>
              <a:t>Gr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gol</a:t>
            </a:r>
            <a:r>
              <a:rPr lang="en-US" sz="2800" dirty="0" smtClean="0">
                <a:solidFill>
                  <a:schemeClr val="tx1"/>
                </a:solidFill>
              </a:rPr>
              <a:t>. IV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 300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	          300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		300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acak</a:t>
            </a:r>
            <a:r>
              <a:rPr lang="en-US" sz="2800" dirty="0" smtClean="0">
                <a:solidFill>
                  <a:schemeClr val="tx1"/>
                </a:solidFill>
              </a:rPr>
              <a:t> 	    </a:t>
            </a:r>
            <a:r>
              <a:rPr lang="en-US" sz="2800" dirty="0" err="1" smtClean="0">
                <a:solidFill>
                  <a:schemeClr val="tx1"/>
                </a:solidFill>
              </a:rPr>
              <a:t>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acak</a:t>
            </a:r>
            <a:r>
              <a:rPr lang="en-US" sz="2800" dirty="0" smtClean="0">
                <a:solidFill>
                  <a:schemeClr val="tx1"/>
                </a:solidFill>
              </a:rPr>
              <a:t>        </a:t>
            </a:r>
            <a:r>
              <a:rPr lang="en-US" sz="2800" dirty="0" err="1" smtClean="0">
                <a:solidFill>
                  <a:schemeClr val="tx1"/>
                </a:solidFill>
              </a:rPr>
              <a:t>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acak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90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90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     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90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4577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81500" y="2933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58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478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467600" y="4572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48200" y="2667000"/>
            <a:ext cx="2971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676400" y="2667000"/>
            <a:ext cx="2971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1" indent="-342900">
              <a:buNone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3. Clustering Sampling</a:t>
            </a:r>
          </a:p>
          <a:p>
            <a:pPr marL="342900" lvl="1" indent="-342900">
              <a:buFont typeface="Arial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Pengambilan sampel dari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guru SD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Kota Bogor.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Kota Bogor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enam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masing-masing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kecamatan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diambil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perwakilannya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tiap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kecamatan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diambil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proporsional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9632" y="3645024"/>
            <a:ext cx="6624736" cy="2782639"/>
            <a:chOff x="1598" y="13724"/>
            <a:chExt cx="7020" cy="216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598" y="13724"/>
              <a:ext cx="2880" cy="21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400" dirty="0">
                  <a:latin typeface="Calibri" pitchFamily="34" charset="0"/>
                </a:rPr>
                <a:t>  </a:t>
              </a: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A            B</a:t>
              </a:r>
            </a:p>
            <a:p>
              <a:pPr>
                <a:spcAft>
                  <a:spcPts val="1000"/>
                </a:spcAft>
              </a:pPr>
              <a:endParaRPr lang="en-US" sz="2400" b="1" dirty="0">
                <a:solidFill>
                  <a:srgbClr val="FFFF00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 C                 D</a:t>
              </a: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       E     F 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2678" y="13724"/>
              <a:ext cx="54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3038" y="1426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 flipV="1">
              <a:off x="1658" y="14444"/>
              <a:ext cx="13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997" y="14643"/>
              <a:ext cx="795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1778" y="14625"/>
              <a:ext cx="1260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6819" y="14159"/>
              <a:ext cx="1799" cy="162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800"/>
                </a:spcAft>
                <a:defRPr/>
              </a:pPr>
              <a:r>
                <a:rPr lang="en-US" sz="1000">
                  <a:solidFill>
                    <a:srgbClr val="FFFF00"/>
                  </a:solidFill>
                  <a:latin typeface="Calibri" pitchFamily="34" charset="0"/>
                </a:rPr>
                <a:t>  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A           B</a:t>
              </a:r>
            </a:p>
            <a:p>
              <a:pPr>
                <a:spcAft>
                  <a:spcPts val="1800"/>
                </a:spcAft>
                <a:defRPr/>
              </a:pP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  C          D</a:t>
              </a:r>
            </a:p>
            <a:p>
              <a:pPr>
                <a:spcAft>
                  <a:spcPts val="1800"/>
                </a:spcAft>
                <a:defRPr/>
              </a:pPr>
              <a:r>
                <a:rPr lang="en-US">
                  <a:latin typeface="Calibri" pitchFamily="34" charset="0"/>
                </a:rPr>
                <a:t>   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E     F </a:t>
              </a: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7493" y="14159"/>
              <a:ext cx="36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7763" y="14549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6818" y="14699"/>
              <a:ext cx="90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7733" y="14740"/>
              <a:ext cx="525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6923" y="14699"/>
              <a:ext cx="795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498" y="14865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83568" y="4046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 smtClean="0">
                <a:solidFill>
                  <a:srgbClr val="7030A0"/>
                </a:solidFill>
                <a:latin typeface="Comic Sans MS" pitchFamily="66" charset="0"/>
              </a:rPr>
              <a:t>PROBABILITY SAMPLING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4. Sistematics Sampling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Wingdings" pitchFamily="2" charset="2"/>
              </a:rPr>
              <a:t> E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lemen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pertama dari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dipilih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secara random lalu selanjutnya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dipilih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sampelnya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jarak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interval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tertentu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id-ID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Jarak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interval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misalnya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ditentukan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angka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pembagi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5,6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10.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urutan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abjad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Syarat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lain :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adanya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daftar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populasi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 smtClean="0">
                <a:solidFill>
                  <a:srgbClr val="7030A0"/>
                </a:solidFill>
                <a:latin typeface="Comic Sans MS" pitchFamily="66" charset="0"/>
              </a:rPr>
              <a:t>PROBABILITY SAMPLING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92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mengukur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sejauh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mana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karakteristik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sampel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mendekati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par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meter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induknya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peneliti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m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engidentifikasikan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induk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sama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sekali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 </a:t>
            </a:r>
            <a:endParaRPr lang="id-ID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ampel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diambil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digeneralisasikan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sampel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diambil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ampling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Nonprobabilitas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dirancang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u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ntuk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menyaji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an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nferensial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GB" sz="2400" dirty="0" err="1" smtClean="0">
                <a:solidFill>
                  <a:schemeClr val="tx1"/>
                </a:solidFill>
                <a:latin typeface="+mn-lt"/>
              </a:rPr>
              <a:t>Kelemahan</a:t>
            </a:r>
            <a:r>
              <a:rPr lang="en-GB" sz="240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ada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kontrol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terhadap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investigator bias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dalam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pemilihan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sampel</a:t>
            </a:r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80000"/>
              </a:lnSpc>
            </a:pPr>
            <a:r>
              <a:rPr lang="id-ID" dirty="0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idak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bisa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menghitung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sampling error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sample precision.</a:t>
            </a: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174" y="332656"/>
            <a:ext cx="7414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NON PROBABILITY SAMPLING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TEKNIK NON PROBABILITY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9341"/>
            <a:ext cx="8075240" cy="4525963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Accidental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Kebetulan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Purposive sampling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Bertujuan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Quota sampling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Jatah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Snowball Sampling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TEKNIK ACCIDENTAL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Teknik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sampling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faktor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spontanitas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siapa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saja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sengaja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bertemu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peneliti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dijadikan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endParaRPr lang="id-ID" dirty="0" smtClean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Peneliti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ingin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minat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siswa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mengunjungi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perpustakaan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peneliti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memberikan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angket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pengunjung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perpustakaan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dijadikan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PURPOSIVE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buFont typeface="Wingdings 2" pitchFamily="18" charset="2"/>
              <a:buChar char=""/>
            </a:pPr>
            <a:r>
              <a:rPr lang="en-US" sz="2800" dirty="0" err="1" smtClean="0">
                <a:solidFill>
                  <a:schemeClr val="tx1"/>
                </a:solidFill>
              </a:rPr>
              <a:t>Pemilihan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sampel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karakteristik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dianggap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karakteristik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populasi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sudah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diketahui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sebelumnya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639763" lvl="1" indent="-246063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639763" lvl="1" indent="-246063">
              <a:buFont typeface="Wingdings 2" pitchFamily="18" charset="2"/>
              <a:buChar char=""/>
            </a:pP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sampel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kelompok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wilayah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sekelompok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individu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pertimbangan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diyakini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mewakili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semua</a:t>
            </a:r>
            <a:r>
              <a:rPr lang="en-US" sz="2800" dirty="0" smtClean="0">
                <a:solidFill>
                  <a:schemeClr val="tx1"/>
                </a:solidFill>
              </a:rPr>
              <a:t> unit </a:t>
            </a:r>
            <a:r>
              <a:rPr lang="en-US" sz="2800" dirty="0" err="1" smtClean="0">
                <a:solidFill>
                  <a:schemeClr val="tx1"/>
                </a:solidFill>
              </a:rPr>
              <a:t>analisis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ada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QUOTA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sampling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ciri-ciri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kuota</a:t>
            </a:r>
            <a:r>
              <a:rPr lang="en-US" dirty="0" smtClean="0">
                <a:solidFill>
                  <a:schemeClr val="tx1"/>
                </a:solidFill>
              </a:rPr>
              <a:t>) yang d</a:t>
            </a:r>
            <a:r>
              <a:rPr lang="id-ID" dirty="0" smtClean="0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tercapai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1000 guru PNS.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 </a:t>
            </a:r>
            <a:r>
              <a:rPr lang="en-US" dirty="0" err="1" smtClean="0">
                <a:solidFill>
                  <a:schemeClr val="tx1"/>
                </a:solidFill>
              </a:rPr>
              <a:t>dibutuhkan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100 guru,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karakteristik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SNOWBALL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sampling yang </a:t>
            </a:r>
            <a:r>
              <a:rPr lang="en-US" dirty="0" err="1" smtClean="0">
                <a:solidFill>
                  <a:schemeClr val="tx1"/>
                </a:solidFill>
              </a:rPr>
              <a:t>semula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sedikit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responden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menunjuk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temannnya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776864" cy="3108543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pPr lvl="0" eaLnBrk="0" hangingPunct="0">
              <a:buFontTx/>
              <a:buChar char="•"/>
              <a:tabLst>
                <a:tab pos="269875" algn="l"/>
              </a:tabLst>
            </a:pP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Bila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peubah acak X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memiliki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peluang untuk setiap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X=x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dan jumlah peluang yang dihasilkan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=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1, maka dikatakan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distribusi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probabilitas/distribusi peluang untuk peubah acak X telah terbentuk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endParaRPr lang="id-ID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tabLst>
                <a:tab pos="269875" algn="l"/>
              </a:tabLst>
            </a:pPr>
            <a:endParaRPr lang="id-ID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269875" algn="l"/>
              </a:tabLst>
            </a:pP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Jadi </a:t>
            </a:r>
            <a:r>
              <a:rPr lang="sv-SE" sz="2800" i="1" u="sng" dirty="0">
                <a:latin typeface="+mn-lt"/>
                <a:ea typeface="Times New Roman" pitchFamily="18" charset="0"/>
                <a:cs typeface="Arial" pitchFamily="34" charset="0"/>
              </a:rPr>
              <a:t>distribusi peluang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 adalah himpunan pasangan terurut antara peubah acak dan peluangnya.</a:t>
            </a:r>
            <a:endParaRPr lang="id-ID" sz="28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116632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Contoh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11560" y="804768"/>
            <a:ext cx="8028384" cy="3416320"/>
          </a:xfrm>
          <a:prstGeom prst="rect">
            <a:avLst/>
          </a:prstGeom>
          <a:solidFill>
            <a:schemeClr val="bg1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Pelemparan s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buah uang logam seimbang 3 Kali.</a:t>
            </a:r>
            <a:r>
              <a:rPr lang="id-ID" sz="2400" dirty="0">
                <a:latin typeface="+mn-lt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 = {GGG, GGA, GAG, AGG, GAA, AGA, AAG, AAA},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dimana G = GAMBAR dan A = ANGKA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 Misalkan: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X = setiap satu sisi GAMBAR bernilai satu (G = 1)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 = {GGG, GGA, GAG, AGG, GAA, AGA, AAG, AAA}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3        2         2        2       1  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1        1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0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Perhatikan X = { 0, 1, 2, 3}</a:t>
            </a:r>
            <a:r>
              <a:rPr lang="id-ID" sz="2400" dirty="0" smtClean="0">
                <a:latin typeface="+mn-lt"/>
                <a:cs typeface="Arial" pitchFamily="34" charset="0"/>
              </a:rPr>
              <a:t>,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0, 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1 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2, 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3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algn="just" eaLnBrk="0" hangingPunct="0"/>
            <a:r>
              <a:rPr lang="fi-FI" sz="2400" dirty="0">
                <a:latin typeface="+mn-lt"/>
                <a:ea typeface="Times New Roman" pitchFamily="18" charset="0"/>
                <a:cs typeface="Arial" pitchFamily="34" charset="0"/>
              </a:rPr>
              <a:t>Maka distribusi peluang untuk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pelemparan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uang loga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m 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seimbang </a:t>
            </a:r>
            <a:r>
              <a:rPr lang="sv-SE" sz="2400" dirty="0">
                <a:latin typeface="+mn-lt"/>
                <a:ea typeface="Times New Roman" pitchFamily="18" charset="0"/>
                <a:cs typeface="Arial" pitchFamily="34" charset="0"/>
              </a:rPr>
              <a:t>sebanyak 3 Kali 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d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inyatakan </a:t>
            </a:r>
            <a:r>
              <a:rPr lang="sv-SE" sz="2400" dirty="0">
                <a:latin typeface="+mn-lt"/>
                <a:ea typeface="Times New Roman" pitchFamily="18" charset="0"/>
                <a:cs typeface="Arial" pitchFamily="34" charset="0"/>
              </a:rPr>
              <a:t>dalam tabel berikut 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:</a:t>
            </a: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915816" y="4365104"/>
          <a:ext cx="49202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04"/>
                <a:gridCol w="246010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P(X)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Jumlah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776864" cy="5262979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pPr algn="just" eaLnBrk="0" hangingPunct="0">
              <a:tabLst>
                <a:tab pos="900113" algn="l"/>
              </a:tabLst>
            </a:pPr>
            <a:r>
              <a:rPr lang="id-ID" sz="2400" b="1" i="1" dirty="0" smtClean="0">
                <a:latin typeface="+mn-lt"/>
                <a:ea typeface="Times New Roman" pitchFamily="18" charset="0"/>
                <a:cs typeface="Arial" pitchFamily="34" charset="0"/>
              </a:rPr>
              <a:t>P</a:t>
            </a:r>
            <a:r>
              <a:rPr lang="fi-FI" sz="2400" b="1" i="1" dirty="0">
                <a:latin typeface="+mn-lt"/>
                <a:ea typeface="Times New Roman" pitchFamily="18" charset="0"/>
                <a:cs typeface="Arial" pitchFamily="34" charset="0"/>
              </a:rPr>
              <a:t>eubah Acak Diskrit</a:t>
            </a:r>
            <a:r>
              <a:rPr lang="fi-FI" sz="2400" dirty="0">
                <a:latin typeface="+mn-lt"/>
                <a:ea typeface="Times New Roman" pitchFamily="18" charset="0"/>
                <a:cs typeface="Arial" pitchFamily="34" charset="0"/>
              </a:rPr>
              <a:t> : nilainya selalu bilangan cacah/bilangan bulat, dapat dihitung dan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terhingga</a:t>
            </a:r>
            <a:r>
              <a:rPr lang="en-US" sz="24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(untuk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hal-hal </a:t>
            </a:r>
            <a:r>
              <a:rPr lang="fi-FI" sz="2400" dirty="0">
                <a:latin typeface="+mn-lt"/>
                <a:ea typeface="Times New Roman" pitchFamily="18" charset="0"/>
                <a:cs typeface="Arial" pitchFamily="34" charset="0"/>
              </a:rPr>
              <a:t>yang dapat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dicacah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).</a:t>
            </a:r>
            <a:endParaRPr lang="id-ID" sz="2400" dirty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Misal : Banyaknya produk yang rusak  = 12 buah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Banyak pegawai yang di-PHK  =  5 orang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nb-NO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 Acak Kontinu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: nilainya berupa selang bilangan, tidak dapat dihitung dan tidak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terhingga (bilangan bulat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/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bilangan pecahan )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untuk hal-hal yang diukur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cth:</a:t>
            </a:r>
            <a:r>
              <a:rPr kumimoji="0" lang="id-ID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jarak, waktu, berat, volume)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Misal :  Jarak Pabrik ke Pasar = 35,57 km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Waktu produksi per unit   = 15,07 menit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Berat bersih produk = 210 gram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Volume kemasan = 100,00 cc</a:t>
            </a:r>
            <a:endParaRPr lang="id-ID" sz="24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 Teoritis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496944" cy="3539430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Rumus</a:t>
            </a:r>
            <a:r>
              <a:rPr lang="en-US" sz="2800" dirty="0"/>
              <a:t> yang </a:t>
            </a:r>
            <a:r>
              <a:rPr lang="en-US" sz="2800" dirty="0" err="1"/>
              <a:t>mencantumkan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peubah</a:t>
            </a:r>
            <a:r>
              <a:rPr lang="en-US" sz="2800" dirty="0"/>
              <a:t> </a:t>
            </a:r>
            <a:r>
              <a:rPr lang="en-US" sz="2800" dirty="0" err="1"/>
              <a:t>acak</a:t>
            </a:r>
            <a:r>
              <a:rPr lang="en-US" sz="2800" dirty="0"/>
              <a:t> </a:t>
            </a:r>
            <a:r>
              <a:rPr lang="en-US" sz="2800" dirty="0" err="1" smtClean="0"/>
              <a:t>berikut</a:t>
            </a:r>
            <a:r>
              <a:rPr lang="id-ID" sz="2800" dirty="0" smtClean="0"/>
              <a:t> </a:t>
            </a:r>
            <a:r>
              <a:rPr lang="en-US" sz="2800" dirty="0" err="1" smtClean="0"/>
              <a:t>peluangnya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 smtClean="0"/>
          </a:p>
          <a:p>
            <a:r>
              <a:rPr lang="id-ID" sz="2800" dirty="0" smtClean="0"/>
              <a:t>a</a:t>
            </a:r>
            <a:r>
              <a:rPr lang="id-ID" sz="2800" dirty="0"/>
              <a:t>. Distribusi Peluang Diskrit : </a:t>
            </a:r>
          </a:p>
          <a:p>
            <a:r>
              <a:rPr lang="id-ID" sz="2800" dirty="0"/>
              <a:t>    </a:t>
            </a:r>
            <a:r>
              <a:rPr lang="id-ID" sz="2800" dirty="0" smtClean="0"/>
              <a:t>Seragam, Binomial, Hipergeometrik, Poisson</a:t>
            </a:r>
          </a:p>
          <a:p>
            <a:endParaRPr lang="id-ID" sz="2800" dirty="0"/>
          </a:p>
          <a:p>
            <a:r>
              <a:rPr lang="id-ID" sz="2800" dirty="0"/>
              <a:t>b. Distribusi Peluang Kontinu : </a:t>
            </a:r>
          </a:p>
          <a:p>
            <a:r>
              <a:rPr lang="de-DE" sz="2800" dirty="0"/>
              <a:t>    </a:t>
            </a:r>
            <a:r>
              <a:rPr lang="de-DE" sz="2800" dirty="0" smtClean="0"/>
              <a:t>Normal, </a:t>
            </a:r>
            <a:r>
              <a:rPr lang="de-DE" sz="2800" dirty="0"/>
              <a:t>t , F, </a:t>
            </a:r>
            <a:r>
              <a:rPr lang="en-US" sz="2800" dirty="0"/>
              <a:t>χ</a:t>
            </a:r>
            <a:r>
              <a:rPr lang="de-DE" sz="2800" dirty="0"/>
              <a:t>²(chi kuadrat)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776864" cy="3108543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pPr lvl="0" eaLnBrk="0" hangingPunct="0">
              <a:buFontTx/>
              <a:buChar char="•"/>
              <a:tabLst>
                <a:tab pos="269875" algn="l"/>
              </a:tabLst>
            </a:pP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Bila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peubah acak X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memiliki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peluang untuk setiap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X=x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dan jumlah peluang yang dihasilkan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=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1, maka dikatakan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distribusi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probabilitas/distribusi peluang untuk peubah acak X telah terbentuk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endParaRPr lang="id-ID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tabLst>
                <a:tab pos="269875" algn="l"/>
              </a:tabLst>
            </a:pPr>
            <a:endParaRPr lang="id-ID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269875" algn="l"/>
              </a:tabLst>
            </a:pP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Jadi </a:t>
            </a:r>
            <a:r>
              <a:rPr lang="sv-SE" sz="2800" i="1" u="sng" dirty="0">
                <a:latin typeface="+mn-lt"/>
                <a:ea typeface="Times New Roman" pitchFamily="18" charset="0"/>
                <a:cs typeface="Arial" pitchFamily="34" charset="0"/>
              </a:rPr>
              <a:t>distribusi peluang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 adalah himpunan pasangan terurut antara peubah acak dan peluangnya.</a:t>
            </a:r>
            <a:endParaRPr lang="id-ID" sz="28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250825" y="333375"/>
            <a:ext cx="4608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solidFill>
                  <a:srgbClr val="7030A0"/>
                </a:solidFill>
                <a:latin typeface="Lucida Handwriting" pitchFamily="66" charset="0"/>
              </a:rPr>
              <a:t>Distribusi</a:t>
            </a:r>
            <a:r>
              <a:rPr lang="id-ID" sz="3200">
                <a:solidFill>
                  <a:srgbClr val="7030A0"/>
                </a:solidFill>
                <a:latin typeface="Lucida Handwriting" pitchFamily="66" charset="0"/>
              </a:rPr>
              <a:t> </a:t>
            </a:r>
            <a:r>
              <a:rPr lang="id-ID" sz="3200" b="1">
                <a:solidFill>
                  <a:srgbClr val="7030A0"/>
                </a:solidFill>
                <a:latin typeface="Lucida Handwriting" pitchFamily="66" charset="0"/>
              </a:rPr>
              <a:t>Normal</a:t>
            </a:r>
          </a:p>
        </p:txBody>
      </p:sp>
      <p:sp>
        <p:nvSpPr>
          <p:cNvPr id="1031" name="TextBox 4"/>
          <p:cNvSpPr txBox="1">
            <a:spLocks noChangeArrowheads="1"/>
          </p:cNvSpPr>
          <p:nvPr/>
        </p:nvSpPr>
        <p:spPr bwMode="auto">
          <a:xfrm>
            <a:off x="1763713" y="1484313"/>
            <a:ext cx="676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84213" y="981075"/>
          <a:ext cx="3435350" cy="1152525"/>
        </p:xfrm>
        <a:graphic>
          <a:graphicData uri="http://schemas.openxmlformats.org/presentationml/2006/ole">
            <p:oleObj spid="_x0000_s1026" name="Equation" r:id="rId4" imgW="1333500" imgH="508000" progId="Equation.DSMT4">
              <p:embed/>
            </p:oleObj>
          </a:graphicData>
        </a:graphic>
      </p:graphicFrame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47813" y="2205038"/>
          <a:ext cx="1339850" cy="260350"/>
        </p:xfrm>
        <a:graphic>
          <a:graphicData uri="http://schemas.openxmlformats.org/presentationml/2006/ole">
            <p:oleObj spid="_x0000_s1027" name="Equation" r:id="rId5" imgW="774028" imgH="126890" progId="Equation.DSMT4">
              <p:embed/>
            </p:oleObj>
          </a:graphicData>
        </a:graphic>
      </p:graphicFrame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1547813" y="2509838"/>
            <a:ext cx="6911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μ = parameter (merupakan rata-rata distribusi)</a:t>
            </a:r>
            <a:endParaRPr lang="id-ID" sz="240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σ = parameter (merupakan simpangan baku distribusi)</a:t>
            </a:r>
            <a:endParaRPr lang="id-ID" sz="2400">
              <a:latin typeface="Calibri" pitchFamily="34" charset="0"/>
              <a:cs typeface="Times New Roman" pitchFamily="18" charset="0"/>
            </a:endParaRPr>
          </a:p>
          <a:p>
            <a:pPr algn="just">
              <a:tabLst>
                <a:tab pos="1143000" algn="l"/>
              </a:tabLst>
            </a:pPr>
            <a:r>
              <a:rPr lang="id-ID" sz="2400">
                <a:latin typeface="Calibri" pitchFamily="34" charset="0"/>
                <a:cs typeface="Times New Roman" pitchFamily="18" charset="0"/>
              </a:rPr>
              <a:t>   </a:t>
            </a:r>
            <a:r>
              <a:rPr lang="sv-SE" sz="2400">
                <a:latin typeface="Calibri" pitchFamily="34" charset="0"/>
                <a:cs typeface="Times New Roman" pitchFamily="18" charset="0"/>
              </a:rPr>
              <a:t>= konstanta bernilai 3,1416</a:t>
            </a:r>
            <a:endParaRPr lang="id-ID" sz="2400">
              <a:latin typeface="Calibri" pitchFamily="34" charset="0"/>
            </a:endParaRPr>
          </a:p>
          <a:p>
            <a:pPr algn="just" eaLnBrk="0" hangingPunct="0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e = konstanta bernilai 2,7183</a:t>
            </a:r>
            <a:endParaRPr lang="sv-SE" sz="2400">
              <a:latin typeface="Calibri" pitchFamily="34" charset="0"/>
            </a:endParaRPr>
          </a:p>
          <a:p>
            <a:pPr algn="just" eaLnBrk="0" hangingPunct="0">
              <a:tabLst>
                <a:tab pos="1143000" algn="l"/>
              </a:tabLst>
            </a:pPr>
            <a:endParaRPr lang="id-ID" sz="2400">
              <a:latin typeface="Calibri" pitchFamily="34" charset="0"/>
            </a:endParaRPr>
          </a:p>
          <a:p>
            <a:pPr algn="just" eaLnBrk="0" hangingPunct="0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	</a:t>
            </a:r>
            <a:endParaRPr lang="sv-SE" sz="2400">
              <a:latin typeface="Calibri" pitchFamily="34" charset="0"/>
            </a:endParaRPr>
          </a:p>
        </p:txBody>
      </p:sp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1582738" y="3284538"/>
          <a:ext cx="325437" cy="360362"/>
        </p:xfrm>
        <a:graphic>
          <a:graphicData uri="http://schemas.openxmlformats.org/presentationml/2006/ole">
            <p:oleObj spid="_x0000_s1028" name="Equation" r:id="rId6" imgW="139700" imgH="139700" progId="Equation.DSMT4">
              <p:embed/>
            </p:oleObj>
          </a:graphicData>
        </a:graphic>
      </p:graphicFrame>
      <p:sp>
        <p:nvSpPr>
          <p:cNvPr id="10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4788024" y="116631"/>
            <a:ext cx="4230637" cy="2520281"/>
            <a:chOff x="2053" y="2157"/>
            <a:chExt cx="3604" cy="2160"/>
          </a:xfrm>
          <a:solidFill>
            <a:srgbClr val="FFFFCC"/>
          </a:solidFill>
        </p:grpSpPr>
        <p:sp>
          <p:nvSpPr>
            <p:cNvPr id="1639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053" y="2157"/>
              <a:ext cx="3604" cy="2160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2380" y="2339"/>
              <a:ext cx="2740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766" y="3700"/>
              <a:ext cx="250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293" y="3638"/>
              <a:ext cx="234" cy="2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rot="5400000">
            <a:off x="6156325" y="1196976"/>
            <a:ext cx="158432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17"/>
          <p:cNvGraphicFramePr>
            <a:graphicFrameLocks noChangeAspect="1"/>
          </p:cNvGraphicFramePr>
          <p:nvPr/>
        </p:nvGraphicFramePr>
        <p:xfrm>
          <a:off x="4859338" y="188913"/>
          <a:ext cx="1296987" cy="304800"/>
        </p:xfrm>
        <a:graphic>
          <a:graphicData uri="http://schemas.openxmlformats.org/presentationml/2006/ole">
            <p:oleObj spid="_x0000_s1029" name="Equation" r:id="rId7" imgW="863280" imgH="203040" progId="Equation.DSMT4">
              <p:embed/>
            </p:oleObj>
          </a:graphicData>
        </a:graphic>
      </p:graphicFrame>
      <p:sp>
        <p:nvSpPr>
          <p:cNvPr id="1038" name="TextBox 23"/>
          <p:cNvSpPr txBox="1">
            <a:spLocks noChangeArrowheads="1"/>
          </p:cNvSpPr>
          <p:nvPr/>
        </p:nvSpPr>
        <p:spPr bwMode="auto">
          <a:xfrm>
            <a:off x="6443911" y="2266950"/>
            <a:ext cx="100840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dirty="0" smtClean="0">
                <a:latin typeface="Calibri" pitchFamily="34" charset="0"/>
              </a:rPr>
              <a:t>Simetris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268538" y="4231997"/>
            <a:ext cx="6696075" cy="2092881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FF0000"/>
              </a:buClr>
              <a:buSzPct val="90000"/>
              <a:buFont typeface="Wingdings 2" pitchFamily="18" charset="2"/>
              <a:buChar char=""/>
              <a:tabLst>
                <a:tab pos="269875" algn="l"/>
              </a:tabLst>
            </a:pPr>
            <a:r>
              <a:rPr lang="sv-SE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Grafiknya selalu ada di atas sumbu datar x</a:t>
            </a: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. </a:t>
            </a:r>
          </a:p>
          <a:p>
            <a:pPr eaLnBrk="0" hangingPunct="0">
              <a:buClr>
                <a:srgbClr val="FF0000"/>
              </a:buClr>
              <a:buSzPct val="90000"/>
              <a:buFont typeface="Wingdings 2" pitchFamily="18" charset="2"/>
              <a:buChar char=""/>
              <a:tabLst>
                <a:tab pos="269875" algn="l"/>
              </a:tabLst>
            </a:pPr>
            <a:r>
              <a:rPr lang="sv-SE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Luas daerah grafik </a:t>
            </a: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=nilai peluang peubah acak       </a:t>
            </a:r>
          </a:p>
          <a:p>
            <a:pPr eaLnBrk="0" hangingPunct="0">
              <a:buClr>
                <a:srgbClr val="FF0000"/>
              </a:buClr>
              <a:buSzPct val="90000"/>
              <a:tabLst>
                <a:tab pos="269875" algn="l"/>
              </a:tabLst>
            </a:pP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dinyatakan dalam luas da</a:t>
            </a: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erah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 di bawah kurva</a:t>
            </a:r>
            <a:endParaRPr lang="id-ID" sz="2600" dirty="0">
              <a:solidFill>
                <a:srgbClr val="17375E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Clr>
                <a:srgbClr val="FF0000"/>
              </a:buClr>
              <a:buSzPct val="90000"/>
              <a:tabLst>
                <a:tab pos="269875" algn="l"/>
              </a:tabLst>
            </a:pP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berbentuk genta\lonceng (</a:t>
            </a:r>
            <a:r>
              <a:rPr lang="pt-BR" sz="2600" i="1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bell shaped curve)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id-ID" sz="2600" dirty="0">
              <a:solidFill>
                <a:srgbClr val="17375E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buClr>
                <a:srgbClr val="FF0000"/>
              </a:buClr>
              <a:buSzPct val="90000"/>
              <a:buFont typeface="Wingdings 2" pitchFamily="18" charset="2"/>
              <a:buChar char=""/>
              <a:tabLst>
                <a:tab pos="269875" algn="l"/>
              </a:tabLst>
            </a:pP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Keseluruhan luas kurva bernilai </a:t>
            </a:r>
            <a:r>
              <a:rPr lang="id-ID" sz="2600" dirty="0" smtClean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id-ID" sz="2600" dirty="0">
              <a:solidFill>
                <a:srgbClr val="17375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4" grpId="0"/>
      <p:bldP spid="1038" grpId="0"/>
      <p:bldP spid="1640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539750" y="333375"/>
          <a:ext cx="3435350" cy="1152525"/>
        </p:xfrm>
        <a:graphic>
          <a:graphicData uri="http://schemas.openxmlformats.org/presentationml/2006/ole">
            <p:oleObj spid="_x0000_s2050" name="Equation" r:id="rId4" imgW="1333500" imgH="508000" progId="Equation.DSMT4">
              <p:embed/>
            </p:oleObj>
          </a:graphicData>
        </a:graphic>
      </p:graphicFrame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6084888" y="1771650"/>
          <a:ext cx="2590800" cy="1009650"/>
        </p:xfrm>
        <a:graphic>
          <a:graphicData uri="http://schemas.openxmlformats.org/presentationml/2006/ole">
            <p:oleObj spid="_x0000_s2051" name="Equation" r:id="rId5" imgW="1028700" imgH="457200" progId="Equation.DSMT4">
              <p:embed/>
            </p:oleObj>
          </a:graphicData>
        </a:graphic>
      </p:graphicFrame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59563" y="2852738"/>
          <a:ext cx="1317625" cy="260350"/>
        </p:xfrm>
        <a:graphic>
          <a:graphicData uri="http://schemas.openxmlformats.org/presentationml/2006/ole">
            <p:oleObj spid="_x0000_s2052" name="Equation" r:id="rId6" imgW="748975" imgH="126945" progId="Equation.DSMT4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547813" y="1557338"/>
          <a:ext cx="1339850" cy="260350"/>
        </p:xfrm>
        <a:graphic>
          <a:graphicData uri="http://schemas.openxmlformats.org/presentationml/2006/ole">
            <p:oleObj spid="_x0000_s2053" name="Equation" r:id="rId7" imgW="774028" imgH="126890" progId="Equation.DSMT4">
              <p:embed/>
            </p:oleObj>
          </a:graphicData>
        </a:graphic>
      </p:graphicFrame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4211638" y="1147763"/>
          <a:ext cx="1439862" cy="912812"/>
        </p:xfrm>
        <a:graphic>
          <a:graphicData uri="http://schemas.openxmlformats.org/presentationml/2006/ole">
            <p:oleObj spid="_x0000_s2054" name="Equation" r:id="rId8" imgW="609336" imgH="393529" progId="Equation.DSMT4">
              <p:embed/>
            </p:oleObj>
          </a:graphicData>
        </a:graphic>
      </p:graphicFrame>
      <p:sp>
        <p:nvSpPr>
          <p:cNvPr id="2059" name="TextBox 9"/>
          <p:cNvSpPr txBox="1">
            <a:spLocks noChangeArrowheads="1"/>
          </p:cNvSpPr>
          <p:nvPr/>
        </p:nvSpPr>
        <p:spPr bwMode="auto">
          <a:xfrm>
            <a:off x="6084888" y="692150"/>
            <a:ext cx="790575" cy="3698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Z = X</a:t>
            </a:r>
          </a:p>
        </p:txBody>
      </p: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4211638" y="254000"/>
          <a:ext cx="1368425" cy="438150"/>
        </p:xfrm>
        <a:graphic>
          <a:graphicData uri="http://schemas.openxmlformats.org/presentationml/2006/ole">
            <p:oleObj spid="_x0000_s2055" name="Equation" r:id="rId9" imgW="749160" imgH="203040" progId="Equation.DSMT4">
              <p:embed/>
            </p:oleObj>
          </a:graphicData>
        </a:graphic>
      </p:graphicFrame>
      <p:sp>
        <p:nvSpPr>
          <p:cNvPr id="15" name="Bent Arrow 14"/>
          <p:cNvSpPr/>
          <p:nvPr/>
        </p:nvSpPr>
        <p:spPr>
          <a:xfrm flipV="1">
            <a:off x="3132138" y="1484313"/>
            <a:ext cx="2879725" cy="1152525"/>
          </a:xfrm>
          <a:prstGeom prst="bentArrow">
            <a:avLst>
              <a:gd name="adj1" fmla="val 25000"/>
              <a:gd name="adj2" fmla="val 25651"/>
              <a:gd name="adj3" fmla="val 25000"/>
              <a:gd name="adj4" fmla="val 43750"/>
            </a:avLst>
          </a:prstGeom>
          <a:solidFill>
            <a:srgbClr val="2FF5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79156" y="943769"/>
            <a:ext cx="504825" cy="1588"/>
          </a:xfrm>
          <a:prstGeom prst="straightConnector1">
            <a:avLst/>
          </a:prstGeom>
          <a:ln w="50800"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ent Arrow 21"/>
          <p:cNvSpPr/>
          <p:nvPr/>
        </p:nvSpPr>
        <p:spPr>
          <a:xfrm rot="5400000">
            <a:off x="6876256" y="764382"/>
            <a:ext cx="1008063" cy="100965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2FF5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/>
          <p:nvPr/>
        </p:nvCxnSpPr>
        <p:spPr>
          <a:xfrm flipV="1">
            <a:off x="5651500" y="1133475"/>
            <a:ext cx="828675" cy="350838"/>
          </a:xfrm>
          <a:prstGeom prst="bentConnector2">
            <a:avLst/>
          </a:prstGeom>
          <a:ln w="50800"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16238" y="2636838"/>
            <a:ext cx="3095625" cy="461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+mn-lt"/>
                <a:cs typeface="+mn-cs"/>
              </a:rPr>
              <a:t>Distribusi Normal Baku</a:t>
            </a:r>
          </a:p>
        </p:txBody>
      </p:sp>
      <p:sp>
        <p:nvSpPr>
          <p:cNvPr id="2065" name="TextBox 32"/>
          <p:cNvSpPr txBox="1">
            <a:spLocks noChangeArrowheads="1"/>
          </p:cNvSpPr>
          <p:nvPr/>
        </p:nvSpPr>
        <p:spPr bwMode="auto">
          <a:xfrm>
            <a:off x="1331913" y="3284538"/>
            <a:ext cx="7632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b="1">
                <a:solidFill>
                  <a:srgbClr val="7030A0"/>
                </a:solidFill>
                <a:latin typeface="Lucida Handwriting" pitchFamily="66" charset="0"/>
              </a:rPr>
              <a:t>Membaca Tabel Distribusi Normal Baku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2268093" y="3932970"/>
            <a:ext cx="2807961" cy="1963854"/>
            <a:chOff x="2176" y="2229"/>
            <a:chExt cx="3147" cy="1966"/>
          </a:xfrm>
          <a:blipFill>
            <a:blip r:embed="rId10"/>
            <a:tile tx="0" ty="0" sx="100000" sy="100000" flip="none" algn="tl"/>
          </a:blipFill>
        </p:grpSpPr>
        <p:sp>
          <p:nvSpPr>
            <p:cNvPr id="12305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673" y="3777"/>
              <a:ext cx="281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4063" y="3777"/>
              <a:ext cx="578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2,85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300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299" name="AutoShape 11"/>
            <p:cNvSpPr>
              <a:spLocks noChangeShapeType="1"/>
            </p:cNvSpPr>
            <p:nvPr/>
          </p:nvSpPr>
          <p:spPr bwMode="auto">
            <a:xfrm>
              <a:off x="4349" y="3132"/>
              <a:ext cx="15" cy="6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rot="5400000">
            <a:off x="3815556" y="4401344"/>
            <a:ext cx="504825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1"/>
          <p:cNvGrpSpPr/>
          <p:nvPr/>
        </p:nvGrpSpPr>
        <p:grpSpPr>
          <a:xfrm>
            <a:off x="5580112" y="3861048"/>
            <a:ext cx="2807961" cy="1963854"/>
            <a:chOff x="5580112" y="4005064"/>
            <a:chExt cx="2807961" cy="1963854"/>
          </a:xfrm>
          <a:blipFill>
            <a:blip r:embed="rId11"/>
            <a:tile tx="0" ty="0" sx="100000" sy="100000" flip="none" algn="tl"/>
          </a:blipFill>
        </p:grpSpPr>
        <p:sp>
          <p:nvSpPr>
            <p:cNvPr id="46" name="AutoShape 17"/>
            <p:cNvSpPr>
              <a:spLocks noChangeAspect="1" noChangeArrowheads="1" noTextEdit="1"/>
            </p:cNvSpPr>
            <p:nvPr/>
          </p:nvSpPr>
          <p:spPr bwMode="auto">
            <a:xfrm>
              <a:off x="5580112" y="4005064"/>
              <a:ext cx="2807961" cy="1963854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5816562" y="4114944"/>
              <a:ext cx="2354690" cy="1314564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6947956" y="5584338"/>
              <a:ext cx="250727" cy="3646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6227897" y="5589333"/>
              <a:ext cx="701321" cy="3646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-1,52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5630971" y="5551374"/>
              <a:ext cx="273033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>
          <a:xfrm rot="5400000">
            <a:off x="6300788" y="5013325"/>
            <a:ext cx="863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444456" y="4725194"/>
            <a:ext cx="12969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516688" y="4148137"/>
            <a:ext cx="495300" cy="352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TextBox 59"/>
          <p:cNvSpPr txBox="1">
            <a:spLocks noChangeArrowheads="1"/>
          </p:cNvSpPr>
          <p:nvPr/>
        </p:nvSpPr>
        <p:spPr bwMode="auto">
          <a:xfrm>
            <a:off x="2051050" y="5949950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Luas daerah yang diarsir = ....</a:t>
            </a:r>
          </a:p>
        </p:txBody>
      </p:sp>
      <p:sp>
        <p:nvSpPr>
          <p:cNvPr id="2074" name="TextBox 60"/>
          <p:cNvSpPr txBox="1">
            <a:spLocks noChangeArrowheads="1"/>
          </p:cNvSpPr>
          <p:nvPr/>
        </p:nvSpPr>
        <p:spPr bwMode="auto">
          <a:xfrm>
            <a:off x="5435600" y="5940425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Luas daerah yang diarsir =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32" grpId="0" animBg="1"/>
      <p:bldP spid="2065" grpId="0"/>
      <p:bldP spid="2073" grpId="0"/>
      <p:bldP spid="2074" grpId="0"/>
    </p:bldLst>
  </p:timing>
</p:sld>
</file>

<file path=ppt/theme/theme1.xml><?xml version="1.0" encoding="utf-8"?>
<a:theme xmlns:a="http://schemas.openxmlformats.org/drawingml/2006/main" name="TS0300029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C6C2FF0A-A1DF-46B9-BBFA-F6FA220531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2BBB23-E259-4013-B79F-3BF474358D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2209B0-2BAB-4B81-8713-59B0B67C325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TS030002916</Template>
  <TotalTime>457</TotalTime>
  <Words>1458</Words>
  <Application>Microsoft Office PowerPoint</Application>
  <PresentationFormat>On-screen Show (4:3)</PresentationFormat>
  <Paragraphs>223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TS030002916</vt:lpstr>
      <vt:lpstr>Equation</vt:lpstr>
      <vt:lpstr>DISTRIBUSI PELUANG &amp; SAMPLING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SAMPLING</vt:lpstr>
      <vt:lpstr>Slide 13</vt:lpstr>
      <vt:lpstr>SYARAT SAMPEL YANG BAIK</vt:lpstr>
      <vt:lpstr>UKURAN SAMPEL</vt:lpstr>
      <vt:lpstr>Derajat Keseragaman &amp; Presisi</vt:lpstr>
      <vt:lpstr>  ROSCOE  (1975)  </vt:lpstr>
      <vt:lpstr>TIPE DESAIN SAMPLING</vt:lpstr>
      <vt:lpstr>Slide 19</vt:lpstr>
      <vt:lpstr>Slide 20</vt:lpstr>
      <vt:lpstr>Slide 21</vt:lpstr>
      <vt:lpstr>Slide 22</vt:lpstr>
      <vt:lpstr>Slide 23</vt:lpstr>
      <vt:lpstr>TEKNIK NON PROBABILITY SAMPLING</vt:lpstr>
      <vt:lpstr>TEKNIK ACCIDENTAL</vt:lpstr>
      <vt:lpstr>PURPOSIVE SAMPLING</vt:lpstr>
      <vt:lpstr>QUOTA SAMPLING</vt:lpstr>
      <vt:lpstr>SNOWBALL SAMPLING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PROBABILITAS KONTINU</dc:title>
  <dc:creator>Edna</dc:creator>
  <cp:lastModifiedBy>Edna</cp:lastModifiedBy>
  <cp:revision>35</cp:revision>
  <dcterms:created xsi:type="dcterms:W3CDTF">2011-07-14T03:49:53Z</dcterms:created>
  <dcterms:modified xsi:type="dcterms:W3CDTF">2013-05-05T03:31:15Z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TC300029169990</vt:lpwstr>
  </property>
</Properties>
</file>