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8" r:id="rId10"/>
    <p:sldId id="269" r:id="rId11"/>
    <p:sldId id="263" r:id="rId12"/>
    <p:sldId id="278" r:id="rId13"/>
    <p:sldId id="272" r:id="rId14"/>
    <p:sldId id="274" r:id="rId15"/>
    <p:sldId id="281" r:id="rId16"/>
    <p:sldId id="282" r:id="rId17"/>
    <p:sldId id="283" r:id="rId18"/>
    <p:sldId id="284" r:id="rId19"/>
    <p:sldId id="285" r:id="rId20"/>
    <p:sldId id="286" r:id="rId21"/>
    <p:sldId id="292" r:id="rId22"/>
    <p:sldId id="287" r:id="rId23"/>
    <p:sldId id="290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56" autoAdjust="0"/>
  </p:normalViewPr>
  <p:slideViewPr>
    <p:cSldViewPr>
      <p:cViewPr>
        <p:scale>
          <a:sx n="56" d="100"/>
          <a:sy n="5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58E5-BAD2-4E75-801F-3A4A53245C6A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8F71-457F-49E3-9BEB-2765D630C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18F71-457F-49E3-9BEB-2765D630CA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1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A733-0905-489A-ABBA-B7620463733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A361-4907-4F2F-972E-D772FF9E7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21804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1" y="381000"/>
            <a:ext cx="77724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2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INVESTASI </a:t>
            </a:r>
            <a:r>
              <a:rPr lang="en-US" sz="10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EMAS</a:t>
            </a:r>
            <a:endParaRPr lang="en-US" sz="102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b="1" dirty="0" smtClean="0">
                <a:solidFill>
                  <a:srgbClr val="FFC000"/>
                </a:solidFill>
                <a:latin typeface="Baskerville Old Face" pitchFamily="18" charset="0"/>
              </a:rPr>
              <a:t>GOLD </a:t>
            </a:r>
            <a:r>
              <a:rPr lang="en-US" sz="6000" b="1" dirty="0" smtClean="0">
                <a:solidFill>
                  <a:srgbClr val="00B050"/>
                </a:solidFill>
                <a:latin typeface="Baskerville Old Face" pitchFamily="18" charset="0"/>
              </a:rPr>
              <a:t>RETURN</a:t>
            </a:r>
            <a:r>
              <a:rPr lang="en-US" sz="6000" b="1" dirty="0">
                <a:solidFill>
                  <a:srgbClr val="00B050"/>
                </a:solidFill>
                <a:latin typeface="Baskerville Old Face" pitchFamily="18" charset="0"/>
              </a:rPr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30145" cy="506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0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TIPS BERINVESTASI </a:t>
            </a:r>
            <a:r>
              <a:rPr lang="en-US" b="1" dirty="0" smtClean="0">
                <a:solidFill>
                  <a:srgbClr val="FFC000"/>
                </a:solidFill>
              </a:rPr>
              <a:t>EMAS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bersertifikasi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&amp; </a:t>
            </a:r>
            <a:r>
              <a:rPr lang="en-US" dirty="0" err="1" smtClean="0"/>
              <a:t>menengah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Hindari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tawaran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investasi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wujud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emasnya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pegang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Transaksi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sebaiknya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dihindari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i="1" dirty="0" smtClean="0"/>
              <a:t>deposit box </a:t>
            </a:r>
            <a:r>
              <a:rPr lang="en-US" dirty="0" smtClean="0"/>
              <a:t>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mencicil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30%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/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INVESTASI OR PENIPUAN???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9206"/>
            <a:ext cx="4953000" cy="510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0" y="6266754"/>
            <a:ext cx="3842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http://www.gtisyariahbanjarbaru.com/</a:t>
            </a:r>
          </a:p>
        </p:txBody>
      </p:sp>
    </p:spTree>
    <p:extLst>
      <p:ext uri="{BB962C8B-B14F-4D97-AF65-F5344CB8AC3E}">
        <p14:creationId xmlns:p14="http://schemas.microsoft.com/office/powerpoint/2010/main" val="11341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T4 BELI 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algn="ctr"/>
            <a:r>
              <a:rPr lang="en-US" dirty="0" err="1" smtClean="0"/>
              <a:t>Pegadaian</a:t>
            </a:r>
            <a:endParaRPr lang="en-US" dirty="0" smtClean="0"/>
          </a:p>
          <a:p>
            <a:pPr algn="ctr"/>
            <a:r>
              <a:rPr lang="en-US" dirty="0" smtClean="0"/>
              <a:t>BRI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algn="ctr"/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algn="ctr"/>
            <a:r>
              <a:rPr lang="en-US" dirty="0" smtClean="0"/>
              <a:t>PT </a:t>
            </a:r>
            <a:r>
              <a:rPr lang="en-US" dirty="0" err="1" smtClean="0"/>
              <a:t>Antam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HARGA EMAS BATANGAN PT ANTAM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08364" y="1676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Date 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</a:rPr>
              <a:t>19-04-2013 </a:t>
            </a:r>
            <a:r>
              <a:rPr lang="en-US" sz="2000" dirty="0" smtClean="0">
                <a:solidFill>
                  <a:srgbClr val="0070C0"/>
                </a:solidFill>
              </a:rPr>
              <a:t>8:10:00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Gram      </a:t>
            </a:r>
            <a:r>
              <a:rPr lang="en-US" sz="2000" dirty="0" smtClean="0"/>
              <a:t>Price per Bar(</a:t>
            </a:r>
            <a:r>
              <a:rPr lang="en-US" sz="2000" dirty="0" err="1" smtClean="0"/>
              <a:t>Rp</a:t>
            </a:r>
            <a:r>
              <a:rPr lang="en-US" sz="2000" dirty="0" smtClean="0"/>
              <a:t>)	  Price per Gram  </a:t>
            </a:r>
            <a:endParaRPr lang="en-US" sz="2000" dirty="0" smtClean="0"/>
          </a:p>
          <a:p>
            <a:r>
              <a:rPr lang="en-US" sz="2000" dirty="0" smtClean="0"/>
              <a:t>250</a:t>
            </a:r>
            <a:r>
              <a:rPr lang="en-US" sz="2000" dirty="0"/>
              <a:t>	125.500.000	502.000	</a:t>
            </a:r>
          </a:p>
          <a:p>
            <a:r>
              <a:rPr lang="en-US" sz="2000" dirty="0" smtClean="0"/>
              <a:t>100	50.250.000</a:t>
            </a:r>
            <a:r>
              <a:rPr lang="en-US" sz="2000" dirty="0"/>
              <a:t>	502.500	</a:t>
            </a:r>
            <a:endParaRPr lang="en-US" sz="2000" dirty="0" smtClean="0"/>
          </a:p>
          <a:p>
            <a:r>
              <a:rPr lang="en-US" sz="2000" dirty="0" smtClean="0"/>
              <a:t>50</a:t>
            </a:r>
            <a:r>
              <a:rPr lang="en-US" sz="2000" dirty="0"/>
              <a:t>	25.150.000	503.000	</a:t>
            </a:r>
          </a:p>
          <a:p>
            <a:r>
              <a:rPr lang="en-US" sz="2000" dirty="0"/>
              <a:t>25	12.600.000	504.000	</a:t>
            </a:r>
          </a:p>
          <a:p>
            <a:r>
              <a:rPr lang="en-US" sz="2000" dirty="0"/>
              <a:t>10	5.070.000	507.000	</a:t>
            </a:r>
          </a:p>
          <a:p>
            <a:r>
              <a:rPr lang="en-US" sz="2000" dirty="0"/>
              <a:t>5	2.560.000	512.000	</a:t>
            </a:r>
            <a:endParaRPr lang="en-US" sz="2000" dirty="0" smtClean="0"/>
          </a:p>
          <a:p>
            <a:r>
              <a:rPr lang="en-US" sz="2000" dirty="0" smtClean="0"/>
              <a:t>4	2.048.000	512.000	</a:t>
            </a:r>
          </a:p>
          <a:p>
            <a:r>
              <a:rPr lang="en-US" sz="2000" dirty="0" smtClean="0"/>
              <a:t>3</a:t>
            </a:r>
            <a:r>
              <a:rPr lang="en-US" sz="2000" dirty="0"/>
              <a:t>	1.545.000	515.000	</a:t>
            </a:r>
          </a:p>
          <a:p>
            <a:r>
              <a:rPr lang="en-US" sz="2000" dirty="0"/>
              <a:t>2.5	1.292.500	517.000	</a:t>
            </a:r>
          </a:p>
          <a:p>
            <a:r>
              <a:rPr lang="en-US" sz="2000" dirty="0"/>
              <a:t>2	1.042.000	521.000	</a:t>
            </a:r>
          </a:p>
          <a:p>
            <a:pPr marL="914400" lvl="1" indent="-457200">
              <a:buAutoNum type="arabicPlain"/>
            </a:pPr>
            <a:r>
              <a:rPr lang="en-US" sz="2000" dirty="0" smtClean="0"/>
              <a:t>541.000</a:t>
            </a:r>
            <a:r>
              <a:rPr lang="en-US" sz="2000" dirty="0"/>
              <a:t>	</a:t>
            </a:r>
            <a:r>
              <a:rPr lang="en-US" sz="2000" dirty="0" smtClean="0"/>
              <a:t>	541.000</a:t>
            </a:r>
            <a:r>
              <a:rPr lang="en-US" sz="2000" dirty="0"/>
              <a:t>	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Buy </a:t>
            </a:r>
            <a:r>
              <a:rPr lang="en-US" sz="2000" dirty="0"/>
              <a:t>Back Price :</a:t>
            </a:r>
            <a:r>
              <a:rPr lang="en-US" sz="2000" dirty="0" err="1"/>
              <a:t>Rp</a:t>
            </a:r>
            <a:r>
              <a:rPr lang="en-US" sz="2000" dirty="0"/>
              <a:t> 431.000/Gram</a:t>
            </a:r>
          </a:p>
          <a:p>
            <a:pPr marL="457200" indent="-457200">
              <a:buAutoNum type="arabicPlain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3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TEKNIS MEMBELI EMAS BATANGAN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TEKNIS MEMBELI EMAS BATANGAN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MEMBELI EMAS SECARA TUNAI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100 gram </a:t>
            </a:r>
            <a:r>
              <a:rPr lang="en-US" dirty="0" err="1" smtClean="0"/>
              <a:t>adalah</a:t>
            </a:r>
            <a:r>
              <a:rPr lang="en-US" dirty="0" smtClean="0"/>
              <a:t> Rp.50.250.000, </a:t>
            </a:r>
            <a:r>
              <a:rPr lang="en-US" dirty="0" err="1" smtClean="0"/>
              <a:t>dan</a:t>
            </a:r>
            <a:r>
              <a:rPr lang="en-US" dirty="0" smtClean="0"/>
              <a:t> margin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pegadaian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&amp; </a:t>
            </a:r>
            <a:r>
              <a:rPr lang="en-US" dirty="0" err="1" smtClean="0"/>
              <a:t>ongkir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175,100,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Rp.50.250.000+0.03*50.25000 + 175.100 = Rp.51.932.600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MEMBELI </a:t>
            </a:r>
            <a:r>
              <a:rPr lang="en-US" dirty="0" smtClean="0"/>
              <a:t>EMAS </a:t>
            </a:r>
            <a:r>
              <a:rPr lang="en-US" dirty="0"/>
              <a:t>SECARA </a:t>
            </a:r>
            <a:r>
              <a:rPr lang="en-US" dirty="0" smtClean="0"/>
              <a:t>KREDIT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36266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PERSENTASE MARGIN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UANG MUKA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Tunai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Persen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6 </a:t>
                      </a:r>
                      <a:r>
                        <a:rPr lang="en-US" dirty="0" err="1" smtClean="0"/>
                        <a:t>bulan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12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24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30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Kredit</a:t>
                      </a:r>
                      <a:r>
                        <a:rPr lang="en-US" dirty="0" smtClean="0"/>
                        <a:t> 36 </a:t>
                      </a:r>
                      <a:r>
                        <a:rPr lang="en-US" dirty="0" err="1" smtClean="0"/>
                        <a:t>bulan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</a:t>
                      </a:r>
                      <a:r>
                        <a:rPr lang="en-US" dirty="0" err="1" smtClean="0"/>
                        <a:t>Persen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PERHITUNGAN BIAYA PEMBELIAN SECARA KREDIT DI PEGADAIAN SYARIAH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PK = HE + (HE X %MK)</a:t>
            </a:r>
          </a:p>
          <a:p>
            <a:r>
              <a:rPr lang="en-US" dirty="0" smtClean="0"/>
              <a:t>UM = PU X PK</a:t>
            </a:r>
          </a:p>
          <a:p>
            <a:r>
              <a:rPr lang="en-US" dirty="0" smtClean="0"/>
              <a:t>AB = (PK-UM)/JW</a:t>
            </a:r>
          </a:p>
          <a:p>
            <a:r>
              <a:rPr lang="en-US" sz="2000" dirty="0" smtClean="0"/>
              <a:t>PK =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endParaRPr lang="en-US" sz="2000" dirty="0" smtClean="0"/>
          </a:p>
          <a:p>
            <a:r>
              <a:rPr lang="en-US" sz="2000" dirty="0" smtClean="0"/>
              <a:t>HE =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/>
              <a:t>E</a:t>
            </a:r>
            <a:r>
              <a:rPr lang="en-US" sz="2000" dirty="0" err="1" smtClean="0"/>
              <a:t>mas</a:t>
            </a:r>
            <a:r>
              <a:rPr lang="en-US" sz="2000" dirty="0" smtClean="0"/>
              <a:t> </a:t>
            </a:r>
            <a:r>
              <a:rPr lang="en-US" sz="2000" dirty="0" err="1"/>
              <a:t>B</a:t>
            </a:r>
            <a:r>
              <a:rPr lang="en-US" sz="2000" dirty="0" err="1" smtClean="0"/>
              <a:t>atangan</a:t>
            </a:r>
            <a:endParaRPr lang="en-US" sz="2000" dirty="0" smtClean="0"/>
          </a:p>
          <a:p>
            <a:r>
              <a:rPr lang="en-US" sz="2000" dirty="0" smtClean="0"/>
              <a:t>MK = Margin </a:t>
            </a:r>
            <a:r>
              <a:rPr lang="en-US" sz="2000" dirty="0" err="1" smtClean="0"/>
              <a:t>Keuntungan</a:t>
            </a:r>
            <a:endParaRPr lang="en-US" sz="2000" dirty="0" smtClean="0"/>
          </a:p>
          <a:p>
            <a:r>
              <a:rPr lang="en-US" sz="2000" dirty="0" smtClean="0"/>
              <a:t>UM =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endParaRPr lang="en-US" sz="2000" dirty="0" smtClean="0"/>
          </a:p>
          <a:p>
            <a:r>
              <a:rPr lang="en-US" sz="2000" dirty="0" smtClean="0"/>
              <a:t>PU = </a:t>
            </a:r>
            <a:r>
              <a:rPr lang="en-US" sz="2000" dirty="0" err="1" smtClean="0"/>
              <a:t>Persentase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endParaRPr lang="en-US" sz="2000" dirty="0" smtClean="0"/>
          </a:p>
          <a:p>
            <a:r>
              <a:rPr lang="en-US" sz="2000" dirty="0" smtClean="0"/>
              <a:t>AB = </a:t>
            </a:r>
            <a:r>
              <a:rPr lang="en-US" sz="2000" dirty="0" err="1" smtClean="0"/>
              <a:t>Angsuran</a:t>
            </a:r>
            <a:r>
              <a:rPr lang="en-US" sz="2000" dirty="0" smtClean="0"/>
              <a:t> </a:t>
            </a:r>
            <a:r>
              <a:rPr lang="en-US" sz="2000" dirty="0" err="1" smtClean="0"/>
              <a:t>Perbulan</a:t>
            </a:r>
            <a:endParaRPr lang="en-US" sz="2000" dirty="0" smtClean="0"/>
          </a:p>
          <a:p>
            <a:r>
              <a:rPr lang="en-US" sz="2000" dirty="0" smtClean="0"/>
              <a:t>JW =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9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Halim, D.S., 8 Kunci Sukses Investasi Emas &amp; Dinar, Chivita Books, 2012.</a:t>
            </a:r>
            <a:endParaRPr lang="en-US" dirty="0" smtClean="0"/>
          </a:p>
          <a:p>
            <a:r>
              <a:rPr lang="en-US" dirty="0" err="1" smtClean="0"/>
              <a:t>Mahadana</a:t>
            </a:r>
            <a:r>
              <a:rPr lang="en-US" dirty="0" smtClean="0"/>
              <a:t>, R.,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</a:t>
            </a:r>
            <a:r>
              <a:rPr lang="en-US" dirty="0" err="1" smtClean="0"/>
              <a:t>Gajian</a:t>
            </a:r>
            <a:r>
              <a:rPr lang="en-US" dirty="0" smtClean="0"/>
              <a:t>, </a:t>
            </a:r>
            <a:r>
              <a:rPr lang="en-US" dirty="0" err="1" smtClean="0"/>
              <a:t>Khitah</a:t>
            </a:r>
            <a:r>
              <a:rPr lang="en-US" dirty="0" smtClean="0"/>
              <a:t> Publishing, 2012.</a:t>
            </a:r>
            <a:endParaRPr lang="id-ID" dirty="0" smtClean="0"/>
          </a:p>
          <a:p>
            <a:r>
              <a:rPr lang="en-US" dirty="0" smtClean="0"/>
              <a:t>Maloney, </a:t>
            </a:r>
            <a:r>
              <a:rPr lang="en-US" dirty="0"/>
              <a:t>M</a:t>
            </a:r>
            <a:r>
              <a:rPr lang="en-US" dirty="0" smtClean="0"/>
              <a:t>., Guide to Investing in Gold &amp; Silver,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2012.</a:t>
            </a:r>
          </a:p>
          <a:p>
            <a:r>
              <a:rPr lang="en-US" dirty="0" err="1" smtClean="0"/>
              <a:t>Kusnandar</a:t>
            </a:r>
            <a:r>
              <a:rPr lang="en-US" dirty="0" smtClean="0"/>
              <a:t>, R., Cara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Berkebun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Transmedia</a:t>
            </a:r>
            <a:r>
              <a:rPr lang="en-US" dirty="0" smtClean="0"/>
              <a:t>, 2010.</a:t>
            </a:r>
            <a:endParaRPr lang="id-ID" dirty="0" smtClean="0"/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Februari</a:t>
            </a:r>
            <a:r>
              <a:rPr lang="en-US" dirty="0" smtClean="0"/>
              <a:t>  2013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175656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7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emas</a:t>
            </a:r>
            <a:r>
              <a:rPr lang="en-US" sz="2400" dirty="0" smtClean="0"/>
              <a:t> </a:t>
            </a:r>
            <a:r>
              <a:rPr lang="en-US" sz="2400" dirty="0" err="1" smtClean="0"/>
              <a:t>batangan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seberat</a:t>
            </a:r>
            <a:r>
              <a:rPr lang="en-US" sz="2400" dirty="0" smtClean="0"/>
              <a:t> 100 gram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pegadaian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mengangsur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6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emas</a:t>
            </a:r>
            <a:r>
              <a:rPr lang="en-US" sz="2400" dirty="0" smtClean="0"/>
              <a:t> </a:t>
            </a:r>
            <a:r>
              <a:rPr lang="en-US" sz="2400" dirty="0" err="1" smtClean="0"/>
              <a:t>batangan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seberat</a:t>
            </a:r>
            <a:r>
              <a:rPr lang="en-US" sz="2400" dirty="0" smtClean="0"/>
              <a:t> 100 gram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50.250.000,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175.100,-</a:t>
            </a:r>
          </a:p>
          <a:p>
            <a:endParaRPr lang="en-US" sz="1400" dirty="0" smtClean="0"/>
          </a:p>
          <a:p>
            <a:r>
              <a:rPr lang="en-US" sz="2000" dirty="0"/>
              <a:t>PK = HE + (HE X %MK</a:t>
            </a:r>
            <a:r>
              <a:rPr lang="en-US" sz="2000" dirty="0" smtClean="0"/>
              <a:t>) = 50.250.000 + </a:t>
            </a:r>
            <a:r>
              <a:rPr lang="en-US" sz="2000" dirty="0" smtClean="0"/>
              <a:t>50.250.000x0.06= </a:t>
            </a:r>
            <a:r>
              <a:rPr lang="en-US" sz="2000" dirty="0" err="1" smtClean="0"/>
              <a:t>Rp</a:t>
            </a:r>
            <a:r>
              <a:rPr lang="en-US" sz="2000" dirty="0" smtClean="0"/>
              <a:t>. 53.265.000,-</a:t>
            </a:r>
            <a:endParaRPr lang="en-US" sz="2000" dirty="0"/>
          </a:p>
          <a:p>
            <a:r>
              <a:rPr lang="en-US" sz="2000" dirty="0"/>
              <a:t>UM = PU X </a:t>
            </a:r>
            <a:r>
              <a:rPr lang="en-US" sz="2000" dirty="0" smtClean="0"/>
              <a:t>PK = 0.3 x </a:t>
            </a:r>
            <a:r>
              <a:rPr lang="en-US" sz="2000" dirty="0" err="1" smtClean="0"/>
              <a:t>Rp</a:t>
            </a:r>
            <a:r>
              <a:rPr lang="en-US" sz="2000" dirty="0" smtClean="0"/>
              <a:t>. 53.65.000  = Rp.15.979.500,-</a:t>
            </a:r>
            <a:endParaRPr lang="en-US" sz="2000" dirty="0"/>
          </a:p>
          <a:p>
            <a:r>
              <a:rPr lang="en-US" sz="2000" dirty="0"/>
              <a:t>AB = (PK-UM)/</a:t>
            </a:r>
            <a:r>
              <a:rPr lang="en-US" sz="2000" dirty="0" smtClean="0"/>
              <a:t>JW = (53.265.000-15.979.500)/6 = </a:t>
            </a:r>
            <a:r>
              <a:rPr lang="en-US" sz="2000" dirty="0" err="1" smtClean="0"/>
              <a:t>Rp</a:t>
            </a:r>
            <a:r>
              <a:rPr lang="en-US" sz="2000" dirty="0" smtClean="0"/>
              <a:t>. 6.214.250,-</a:t>
            </a:r>
          </a:p>
          <a:p>
            <a:r>
              <a:rPr lang="en-US" sz="1600" b="1" dirty="0" err="1" smtClean="0"/>
              <a:t>Catatan</a:t>
            </a:r>
            <a:r>
              <a:rPr lang="en-US" sz="1600" b="1" dirty="0" smtClean="0"/>
              <a:t>:</a:t>
            </a:r>
          </a:p>
          <a:p>
            <a:r>
              <a:rPr lang="en-US" sz="1600" dirty="0" err="1" smtClean="0"/>
              <a:t>Angsuran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lewat</a:t>
            </a:r>
            <a:r>
              <a:rPr lang="en-US" sz="1600" dirty="0" smtClean="0"/>
              <a:t> </a:t>
            </a:r>
            <a:r>
              <a:rPr lang="en-US" sz="1600" dirty="0" err="1" smtClean="0"/>
              <a:t>tanggal</a:t>
            </a:r>
            <a:r>
              <a:rPr lang="en-US" sz="1600" dirty="0" smtClean="0"/>
              <a:t> </a:t>
            </a:r>
            <a:r>
              <a:rPr lang="en-US" sz="1600" dirty="0" err="1" smtClean="0"/>
              <a:t>akad</a:t>
            </a:r>
            <a:r>
              <a:rPr lang="en-US" sz="1600" dirty="0" smtClean="0"/>
              <a:t>, </a:t>
            </a:r>
            <a:r>
              <a:rPr lang="en-US" sz="1600" dirty="0" err="1" smtClean="0"/>
              <a:t>telat</a:t>
            </a:r>
            <a:r>
              <a:rPr lang="en-US" sz="1600" dirty="0" smtClean="0"/>
              <a:t> 1-7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denda</a:t>
            </a:r>
            <a:r>
              <a:rPr lang="en-US" sz="1600" dirty="0" smtClean="0"/>
              <a:t> 2 </a:t>
            </a:r>
            <a:r>
              <a:rPr lang="en-US" sz="1600" dirty="0" err="1" smtClean="0"/>
              <a:t>persen</a:t>
            </a:r>
            <a:r>
              <a:rPr lang="en-US" sz="1600" dirty="0" smtClean="0"/>
              <a:t>. </a:t>
            </a:r>
            <a:r>
              <a:rPr lang="en-US" sz="1600" dirty="0" err="1" smtClean="0"/>
              <a:t>Denda</a:t>
            </a:r>
            <a:r>
              <a:rPr lang="en-US" sz="1600" dirty="0" smtClean="0"/>
              <a:t>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 5%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angsuran</a:t>
            </a:r>
            <a:endParaRPr lang="en-US" sz="1600" dirty="0" smtClean="0"/>
          </a:p>
          <a:p>
            <a:r>
              <a:rPr lang="en-US" sz="1600" dirty="0" err="1" smtClean="0"/>
              <a:t>Persyaratan</a:t>
            </a:r>
            <a:r>
              <a:rPr lang="en-US" sz="1600" dirty="0" smtClean="0"/>
              <a:t>: copy KTP, </a:t>
            </a:r>
            <a:r>
              <a:rPr lang="en-US" sz="1600" dirty="0" err="1" smtClean="0"/>
              <a:t>Kartu</a:t>
            </a:r>
            <a:r>
              <a:rPr lang="en-US" sz="1600" dirty="0" smtClean="0"/>
              <a:t> </a:t>
            </a:r>
            <a:r>
              <a:rPr lang="en-US" sz="1600" dirty="0" err="1" smtClean="0"/>
              <a:t>Keluarga</a:t>
            </a:r>
            <a:r>
              <a:rPr lang="en-US" sz="1600" dirty="0" smtClean="0"/>
              <a:t>, </a:t>
            </a:r>
            <a:r>
              <a:rPr lang="en-US" sz="1600" dirty="0" err="1" smtClean="0"/>
              <a:t>mengisi</a:t>
            </a:r>
            <a:r>
              <a:rPr lang="en-US" sz="1600" dirty="0" smtClean="0"/>
              <a:t> </a:t>
            </a:r>
            <a:r>
              <a:rPr lang="en-US" sz="1600" dirty="0" err="1" smtClean="0"/>
              <a:t>formulir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menyerahkan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muka</a:t>
            </a:r>
            <a:endParaRPr lang="en-US" sz="1600" dirty="0" smtClean="0"/>
          </a:p>
          <a:p>
            <a:r>
              <a:rPr lang="en-US" sz="1600" dirty="0" err="1" smtClean="0"/>
              <a:t>Emas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lunas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48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KREDIT EMAS PEGADAIAN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http://kredit-emas.blogspot.com/p/tabel-kredit-emas.html</a:t>
            </a:r>
          </a:p>
        </p:txBody>
      </p:sp>
    </p:spTree>
    <p:extLst>
      <p:ext uri="{BB962C8B-B14F-4D97-AF65-F5344CB8AC3E}">
        <p14:creationId xmlns:p14="http://schemas.microsoft.com/office/powerpoint/2010/main" val="39385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80%-95%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titip</a:t>
            </a:r>
            <a:r>
              <a:rPr lang="en-US" dirty="0" smtClean="0"/>
              <a:t> = (</a:t>
            </a:r>
            <a:r>
              <a:rPr lang="en-US" dirty="0" err="1" smtClean="0"/>
              <a:t>taksiran</a:t>
            </a:r>
            <a:r>
              <a:rPr lang="en-US" dirty="0" smtClean="0"/>
              <a:t>/10000)</a:t>
            </a:r>
            <a:r>
              <a:rPr lang="en-US" dirty="0" err="1" smtClean="0"/>
              <a:t>xRp.tarif</a:t>
            </a:r>
            <a:r>
              <a:rPr lang="en-US" dirty="0" smtClean="0"/>
              <a:t> x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/10 </a:t>
            </a:r>
            <a:r>
              <a:rPr lang="en-US" dirty="0" err="1" smtClean="0"/>
              <a:t>hari</a:t>
            </a:r>
            <a:r>
              <a:rPr lang="en-US" dirty="0" smtClean="0"/>
              <a:t>; </a:t>
            </a:r>
            <a:r>
              <a:rPr lang="en-US" dirty="0" smtClean="0"/>
              <a:t>  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Rp.85 (</a:t>
            </a:r>
            <a:r>
              <a:rPr lang="en-US" dirty="0" err="1" smtClean="0"/>
              <a:t>misal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Kita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menggadaikan</a:t>
            </a:r>
            <a:r>
              <a:rPr lang="en-US" dirty="0" smtClean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batangan</a:t>
            </a:r>
            <a:r>
              <a:rPr lang="en-US" dirty="0"/>
              <a:t> </a:t>
            </a:r>
            <a:r>
              <a:rPr lang="en-US" dirty="0" err="1"/>
              <a:t>seberat</a:t>
            </a:r>
            <a:r>
              <a:rPr lang="en-US" dirty="0"/>
              <a:t> 100 gram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smtClean="0"/>
              <a:t>BRI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90%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Pinjaman</a:t>
            </a:r>
            <a:r>
              <a:rPr lang="en-US" sz="2400" dirty="0" smtClean="0"/>
              <a:t> = 0.9x50.250.000 = </a:t>
            </a:r>
            <a:r>
              <a:rPr lang="en-US" sz="2400" dirty="0" err="1" smtClean="0"/>
              <a:t>Rp</a:t>
            </a:r>
            <a:r>
              <a:rPr lang="en-US" sz="2400" dirty="0" smtClean="0"/>
              <a:t>. 45.225.000,-</a:t>
            </a:r>
          </a:p>
          <a:p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Titip</a:t>
            </a:r>
            <a:r>
              <a:rPr lang="en-US" sz="2400" dirty="0" smtClean="0"/>
              <a:t> = (50.250.000/10.000)x85x(60/10)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= </a:t>
            </a:r>
            <a:r>
              <a:rPr lang="en-US" sz="2400" dirty="0" err="1" smtClean="0"/>
              <a:t>Rp</a:t>
            </a:r>
            <a:r>
              <a:rPr lang="en-US" sz="2400" dirty="0" smtClean="0"/>
              <a:t>. 2.562.750,-</a:t>
            </a:r>
          </a:p>
          <a:p>
            <a:pPr marL="0" indent="0">
              <a:buNone/>
            </a:pPr>
            <a:r>
              <a:rPr lang="en-US" sz="2400" dirty="0" smtClean="0"/>
              <a:t>Total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menebus</a:t>
            </a:r>
            <a:r>
              <a:rPr lang="en-US" sz="2400" dirty="0" smtClean="0"/>
              <a:t> = </a:t>
            </a:r>
            <a:r>
              <a:rPr lang="en-US" sz="2400" dirty="0" err="1" smtClean="0"/>
              <a:t>Rp</a:t>
            </a:r>
            <a:r>
              <a:rPr lang="en-US" sz="2400" dirty="0" smtClean="0"/>
              <a:t>. 47.787.750 (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</a:t>
            </a:r>
            <a:r>
              <a:rPr lang="en-US" sz="2400" dirty="0" smtClean="0"/>
              <a:t> di </a:t>
            </a:r>
            <a:r>
              <a:rPr lang="en-US" sz="2400" dirty="0" err="1" smtClean="0"/>
              <a:t>muka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penitipan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gadai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4 </a:t>
            </a:r>
            <a:r>
              <a:rPr lang="en-US" sz="2400" dirty="0" err="1" smtClean="0"/>
              <a:t>bulan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titip</a:t>
            </a:r>
            <a:r>
              <a:rPr lang="en-US" sz="2400" dirty="0" smtClean="0"/>
              <a:t> 4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umbersleuth.org/worlds-gold/gold-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716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52400"/>
            <a:ext cx="822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Selamat berinvestasi</a:t>
            </a:r>
            <a:endParaRPr lang="en-US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 NEGARA CADANGAN EMAS TERBESAR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7266"/>
              </p:ext>
            </p:extLst>
          </p:nvPr>
        </p:nvGraphicFramePr>
        <p:xfrm>
          <a:off x="762000" y="1397001"/>
          <a:ext cx="76962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447800"/>
                <a:gridCol w="1600200"/>
                <a:gridCol w="1981200"/>
              </a:tblGrid>
              <a:tr h="657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Ranking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Cadangan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Emas</a:t>
                      </a:r>
                      <a:r>
                        <a:rPr lang="en-US" sz="2000" dirty="0" smtClean="0"/>
                        <a:t> (Ton)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Cadangan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Devisa</a:t>
                      </a:r>
                      <a:r>
                        <a:rPr lang="en-US" sz="2000" dirty="0" smtClean="0"/>
                        <a:t> (Billion USD)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</a:t>
                      </a:r>
                      <a:r>
                        <a:rPr lang="en-US" sz="2000" dirty="0" err="1" smtClean="0"/>
                        <a:t>Cadangan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Emas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trhadap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Devisa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146,665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76.1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Germany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238,858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73.2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Italy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173,202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72.5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France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172,206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72.0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China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3,285,090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1.7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Swiss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526,226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11.0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Russia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498,649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9.8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Japan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1,295,840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3.3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Netherland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56,095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60.3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296,688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10.3</a:t>
                      </a:r>
                      <a:endParaRPr lang="en-US" sz="2000" dirty="0"/>
                    </a:p>
                  </a:txBody>
                  <a:tcPr/>
                </a:tc>
              </a:tr>
              <a:tr h="381219">
                <a:tc gridSpan="5">
                  <a:txBody>
                    <a:bodyPr/>
                    <a:lstStyle/>
                    <a:p>
                      <a:r>
                        <a:rPr lang="en-US" sz="2000" dirty="0" smtClean="0"/>
                        <a:t>World Gold Council, </a:t>
                      </a:r>
                      <a:r>
                        <a:rPr lang="en-US" sz="2000" dirty="0" err="1" smtClean="0"/>
                        <a:t>Desember</a:t>
                      </a:r>
                      <a:r>
                        <a:rPr lang="en-US" sz="2000" dirty="0" smtClean="0"/>
                        <a:t> 2012 / Business Insider, January 2013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 NEGARA PRODUSEN EMAS TERBESAR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59262"/>
              </p:ext>
            </p:extLst>
          </p:nvPr>
        </p:nvGraphicFramePr>
        <p:xfrm>
          <a:off x="990600" y="1295400"/>
          <a:ext cx="7315200" cy="532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709333"/>
                <a:gridCol w="2573867"/>
              </a:tblGrid>
              <a:tr h="6638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Ranking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Produksi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Emas</a:t>
                      </a:r>
                      <a:r>
                        <a:rPr lang="en-US" sz="2000" dirty="0" smtClean="0"/>
                        <a:t> (Ton/</a:t>
                      </a:r>
                      <a:r>
                        <a:rPr lang="en-US" sz="2000" dirty="0" err="1" smtClean="0"/>
                        <a:t>tahun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China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355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Australia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237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Rusia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Afrika</a:t>
                      </a:r>
                      <a:r>
                        <a:rPr lang="en-US" sz="2000" dirty="0" smtClean="0"/>
                        <a:t> Selatan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Canada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Ghana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Indonesia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75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Usbekistan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663864">
                <a:tc gridSpan="3">
                  <a:txBody>
                    <a:bodyPr/>
                    <a:lstStyle/>
                    <a:p>
                      <a:r>
                        <a:rPr lang="en-US" sz="2000" dirty="0" err="1" smtClean="0"/>
                        <a:t>Majalah</a:t>
                      </a:r>
                      <a:r>
                        <a:rPr lang="en-US" sz="2000" dirty="0" smtClean="0"/>
                        <a:t> Investor, </a:t>
                      </a:r>
                      <a:r>
                        <a:rPr lang="en-US" sz="2000" dirty="0" err="1" smtClean="0"/>
                        <a:t>Februari</a:t>
                      </a:r>
                      <a:r>
                        <a:rPr lang="en-US" sz="2000" dirty="0" smtClean="0"/>
                        <a:t> 2013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id-ID" dirty="0" smtClean="0"/>
              <a:t>ENAPA </a:t>
            </a:r>
            <a:r>
              <a:rPr lang="en-US" dirty="0" smtClean="0"/>
              <a:t>INVESTASI EMAS</a:t>
            </a:r>
            <a:r>
              <a:rPr lang="id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lindung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rendah-menengah</a:t>
            </a:r>
            <a:endParaRPr lang="en-US" dirty="0" smtClean="0"/>
          </a:p>
          <a:p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(tangible)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dicairkan</a:t>
            </a:r>
            <a:endParaRPr lang="en-US" dirty="0" smtClean="0"/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id-ID" dirty="0" smtClean="0"/>
              <a:t> (*)</a:t>
            </a:r>
            <a:endParaRPr lang="en-US" dirty="0" smtClean="0"/>
          </a:p>
          <a:p>
            <a:r>
              <a:rPr lang="en-US" dirty="0" err="1" smtClean="0"/>
              <a:t>Terjangkau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r>
              <a:rPr lang="en-US" dirty="0" err="1" smtClean="0"/>
              <a:t>Tahan</a:t>
            </a:r>
            <a:r>
              <a:rPr lang="en-US" dirty="0" smtClean="0"/>
              <a:t> lama</a:t>
            </a:r>
          </a:p>
          <a:p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3 BENTUK EMAS YANG BEREDAR DIPASARAN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Algerian" pitchFamily="82" charset="0"/>
              </a:rPr>
              <a:t>Perhiasan</a:t>
            </a: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lgerian" pitchFamily="82" charset="0"/>
              </a:rPr>
              <a:t>Koin</a:t>
            </a: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lgerian" pitchFamily="82" charset="0"/>
              </a:rPr>
              <a:t>BatangAN</a:t>
            </a:r>
            <a:endParaRPr lang="en-US" dirty="0" smtClean="0">
              <a:latin typeface="Algerian" pitchFamily="82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52109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0856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23145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KARAT?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24 Karat?</a:t>
            </a:r>
          </a:p>
          <a:p>
            <a:pPr algn="ctr"/>
            <a:r>
              <a:rPr lang="en-US" dirty="0" smtClean="0">
                <a:latin typeface="Berlin Sans FB Demi" pitchFamily="34" charset="0"/>
              </a:rPr>
              <a:t>12 Karat?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Blue Gold</a:t>
            </a:r>
            <a:r>
              <a:rPr lang="id-ID" dirty="0" smtClean="0">
                <a:solidFill>
                  <a:srgbClr val="0070C0"/>
                </a:solidFill>
              </a:rPr>
              <a:t> (Au+Fe</a:t>
            </a:r>
            <a:r>
              <a:rPr lang="id-ID" dirty="0" smtClean="0"/>
              <a:t>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Green Gold</a:t>
            </a:r>
            <a:r>
              <a:rPr lang="id-ID" dirty="0" smtClean="0">
                <a:solidFill>
                  <a:srgbClr val="00B050"/>
                </a:solidFill>
              </a:rPr>
              <a:t> (Au+Ag+Cd+Cu</a:t>
            </a:r>
            <a:r>
              <a:rPr lang="id-ID" dirty="0" smtClean="0"/>
              <a:t>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FF0066"/>
                </a:solidFill>
              </a:rPr>
              <a:t>Pink Gold </a:t>
            </a:r>
            <a:r>
              <a:rPr lang="id-ID" dirty="0" smtClean="0">
                <a:solidFill>
                  <a:srgbClr val="FF0066"/>
                </a:solidFill>
              </a:rPr>
              <a:t>/</a:t>
            </a:r>
            <a:r>
              <a:rPr lang="en-US" dirty="0" smtClean="0">
                <a:solidFill>
                  <a:srgbClr val="FF0066"/>
                </a:solidFill>
              </a:rPr>
              <a:t>Rose Gold</a:t>
            </a:r>
            <a:r>
              <a:rPr lang="id-ID" dirty="0" smtClean="0">
                <a:solidFill>
                  <a:srgbClr val="FF0066"/>
                </a:solidFill>
              </a:rPr>
              <a:t> (Au+Ag+Cu</a:t>
            </a:r>
            <a:r>
              <a:rPr lang="en-US" dirty="0" smtClean="0">
                <a:solidFill>
                  <a:srgbClr val="FF0066"/>
                </a:solidFill>
              </a:rPr>
              <a:t>)</a:t>
            </a:r>
          </a:p>
          <a:p>
            <a:pPr algn="ctr"/>
            <a:r>
              <a:rPr lang="en-US" dirty="0" smtClean="0"/>
              <a:t>White Gold</a:t>
            </a:r>
            <a:r>
              <a:rPr lang="id-ID" dirty="0" smtClean="0"/>
              <a:t> (Au+Sn+Ni)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Yellow Gold</a:t>
            </a:r>
            <a:r>
              <a:rPr lang="id-ID" dirty="0" smtClean="0">
                <a:solidFill>
                  <a:srgbClr val="FFFF00"/>
                </a:solidFill>
              </a:rPr>
              <a:t> (Au+Ag)</a:t>
            </a:r>
          </a:p>
          <a:p>
            <a:pPr algn="ctr"/>
            <a:r>
              <a:rPr lang="id-ID" dirty="0" smtClean="0">
                <a:solidFill>
                  <a:srgbClr val="FF0000"/>
                </a:solidFill>
              </a:rPr>
              <a:t>Red Gold (Au+Cu)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C000"/>
                </a:solidFill>
                <a:latin typeface="Algerian" pitchFamily="82" charset="0"/>
              </a:rPr>
              <a:t>GOLD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RETURN?</a:t>
            </a:r>
            <a:endParaRPr lang="en-US" b="1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64507"/>
            <a:ext cx="7703059" cy="532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6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797</Words>
  <Application>Microsoft Office PowerPoint</Application>
  <PresentationFormat>On-screen Show (4:3)</PresentationFormat>
  <Paragraphs>234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Bahan Bacaan</vt:lpstr>
      <vt:lpstr>10 NEGARA CADANGAN EMAS TERBESAR</vt:lpstr>
      <vt:lpstr>10 NEGARA PRODUSEN EMAS TERBESAR</vt:lpstr>
      <vt:lpstr>KENAPA INVESTASI EMAS?</vt:lpstr>
      <vt:lpstr>3 BENTUK EMAS YANG BEREDAR DIPASARAN</vt:lpstr>
      <vt:lpstr>KARAT?</vt:lpstr>
      <vt:lpstr>NAMA EMAS</vt:lpstr>
      <vt:lpstr>GOLD RETURN?</vt:lpstr>
      <vt:lpstr>GOLD RETURN?</vt:lpstr>
      <vt:lpstr>TIPS BERINVESTASI EMAS</vt:lpstr>
      <vt:lpstr>INVESTASI OR PENIPUAN???</vt:lpstr>
      <vt:lpstr>T4 BELI EMAS</vt:lpstr>
      <vt:lpstr>HARGA EMAS BATANGAN PT ANTAM</vt:lpstr>
      <vt:lpstr>TEKNIS MEMBELI EMAS BATANGAN</vt:lpstr>
      <vt:lpstr>TEKNIS MEMBELI EMAS BATANGAN</vt:lpstr>
      <vt:lpstr>MEMBELI EMAS SECARA TUNAI</vt:lpstr>
      <vt:lpstr>MEMBELI EMAS SECARA KREDIT</vt:lpstr>
      <vt:lpstr>PERHITUNGAN BIAYA PEMBELIAN SECARA KREDIT DI PEGADAIAN SYARIAH</vt:lpstr>
      <vt:lpstr>CONTOH</vt:lpstr>
      <vt:lpstr>KREDIT EMAS PEGADAIAN</vt:lpstr>
      <vt:lpstr>GADAI</vt:lpstr>
      <vt:lpstr>CONTOH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Universitas Komputer Indonesia</cp:lastModifiedBy>
  <cp:revision>46</cp:revision>
  <dcterms:created xsi:type="dcterms:W3CDTF">2013-04-18T15:45:27Z</dcterms:created>
  <dcterms:modified xsi:type="dcterms:W3CDTF">2013-04-21T02:06:51Z</dcterms:modified>
</cp:coreProperties>
</file>