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66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A849D-EF4E-4211-90DC-49524B85A1D8}" type="datetimeFigureOut">
              <a:rPr lang="id-ID" smtClean="0"/>
              <a:t>06/05/2013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BC344-B16D-465B-8E43-BA0FF68128B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2516-BA37-4043-B7C7-E73EBEBDA2B8}" type="datetimeFigureOut">
              <a:rPr lang="id-ID" smtClean="0"/>
              <a:pPr/>
              <a:t>06/05/2013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A63BF-896E-4AA7-8F1F-AD2650E5297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0AC3-FF4E-4CB7-9F60-CC457D3C55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DB01-DB93-4D17-8B5E-CF24DE6A055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6B11-4AE2-4B8D-A4C7-4B1CF19FFE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5675C-087E-4A93-9F2D-2CECAB17AF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04B47-AAE8-4D45-BCE4-32FED43BF81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3895E-80E8-4350-96EA-89198C24A04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DCA87-BB38-4C76-9A1F-9A5969CA2F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7D0A8-137D-4BC9-B220-1B554D9746A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2329A-4756-4054-9156-14014D2E76A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07A27-297C-43A0-B88B-C778FAA7E9C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B7A76-6557-429B-9185-D46F578A8D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ED9AE8-4067-4ECD-855C-CDDE0460CE3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4213" y="2708275"/>
            <a:ext cx="8064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d-ID" sz="4400" dirty="0" smtClean="0"/>
              <a:t>Interpolasi Polinom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Kuadratik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Misalkan tiga buah data</a:t>
            </a:r>
          </a:p>
          <a:p>
            <a:pPr>
              <a:buNone/>
            </a:pPr>
            <a:r>
              <a:rPr lang="id-ID" dirty="0" smtClean="0"/>
              <a:t>	maka dengan substitusi ke</a:t>
            </a:r>
          </a:p>
          <a:p>
            <a:pPr>
              <a:buNone/>
            </a:pPr>
            <a:r>
              <a:rPr lang="id-ID" dirty="0" smtClean="0"/>
              <a:t>	sehingga diperoleh: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Hitung nilai              dari SPL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66893" y="1628800"/>
          <a:ext cx="3121531" cy="542875"/>
        </p:xfrm>
        <a:graphic>
          <a:graphicData uri="http://schemas.openxmlformats.org/presentationml/2006/ole">
            <p:oleObj spid="_x0000_s31746" name="Equation" r:id="rId4" imgW="14601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96136" y="2204864"/>
          <a:ext cx="3106197" cy="536525"/>
        </p:xfrm>
        <a:graphic>
          <a:graphicData uri="http://schemas.openxmlformats.org/presentationml/2006/ole">
            <p:oleObj spid="_x0000_s31747" name="Equation" r:id="rId5" imgW="1396800" imgH="2412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131840" y="3284984"/>
          <a:ext cx="3483093" cy="648642"/>
        </p:xfrm>
        <a:graphic>
          <a:graphicData uri="http://schemas.openxmlformats.org/presentationml/2006/ole">
            <p:oleObj spid="_x0000_s31748" name="Equation" r:id="rId6" imgW="1295280" imgH="24120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131840" y="4653136"/>
          <a:ext cx="3398936" cy="632970"/>
        </p:xfrm>
        <a:graphic>
          <a:graphicData uri="http://schemas.openxmlformats.org/presentationml/2006/ole">
            <p:oleObj spid="_x0000_s31750" name="Equation" r:id="rId7" imgW="1295280" imgH="24120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3131840" y="3933056"/>
          <a:ext cx="3384376" cy="655917"/>
        </p:xfrm>
        <a:graphic>
          <a:graphicData uri="http://schemas.openxmlformats.org/presentationml/2006/ole">
            <p:oleObj spid="_x0000_s31751" name="Equation" r:id="rId8" imgW="1244520" imgH="2412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87824" y="5661248"/>
          <a:ext cx="1440160" cy="617212"/>
        </p:xfrm>
        <a:graphic>
          <a:graphicData uri="http://schemas.openxmlformats.org/presentationml/2006/ole">
            <p:oleObj spid="_x0000_s31752" name="Equation" r:id="rId9" imgW="533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Kekurangan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Secara umum interpolasi yang dilakukan dengan metode diatas kurang disukai karena SPL mungkin memiliki kondisi buruk, terutama jika derajat polinom lebih tinggi</a:t>
            </a:r>
          </a:p>
          <a:p>
            <a:r>
              <a:rPr lang="id-ID" dirty="0" smtClean="0"/>
              <a:t>Solusi dengan Polinom Lagrange, Polinom Newton, dan Polinom Newton Gregory.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1143000"/>
          </a:xfrm>
        </p:spPr>
        <p:txBody>
          <a:bodyPr/>
          <a:lstStyle/>
          <a:p>
            <a:r>
              <a:rPr lang="id-ID" b="1" dirty="0" smtClean="0"/>
              <a:t>polyfit(xi,yi,n) dan polyval (p,x)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95325"/>
            <a:ext cx="8686800" cy="4525963"/>
          </a:xfrm>
        </p:spPr>
        <p:txBody>
          <a:bodyPr/>
          <a:lstStyle/>
          <a:p>
            <a:r>
              <a:rPr lang="id-ID" dirty="0" smtClean="0"/>
              <a:t>polyfit(xi,yi,n) untuk menentukan nilai polinom dari kumpulan titik</a:t>
            </a:r>
          </a:p>
          <a:p>
            <a:r>
              <a:rPr lang="id-ID" dirty="0" smtClean="0"/>
              <a:t>xi = vektor baris minimal berukuran n</a:t>
            </a:r>
          </a:p>
          <a:p>
            <a:r>
              <a:rPr lang="id-ID" dirty="0" smtClean="0"/>
              <a:t>yi = vektor baris minimal berukuran n</a:t>
            </a:r>
          </a:p>
          <a:p>
            <a:r>
              <a:rPr lang="id-ID" dirty="0" smtClean="0"/>
              <a:t>n = derajat polinom yang diinginkan</a:t>
            </a:r>
          </a:p>
          <a:p>
            <a:r>
              <a:rPr lang="id-ID" dirty="0" smtClean="0"/>
              <a:t>polyval (p,x) fungsi untuk mengevaluasi nilai polinom p untuk suatu nilai x</a:t>
            </a:r>
          </a:p>
          <a:p>
            <a:r>
              <a:rPr lang="id-ID" dirty="0" smtClean="0"/>
              <a:t>p vektor baris berisi koefisen dari polinom mulai dari derajat tertinggi sampai terendah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Polinom Lagrange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478091"/>
          </a:xfrm>
        </p:spPr>
        <p:txBody>
          <a:bodyPr/>
          <a:lstStyle/>
          <a:p>
            <a:r>
              <a:rPr lang="id-ID" sz="2800" dirty="0" smtClean="0"/>
              <a:t>Secara umum polinom Lagrange untuk (n+1) titik berbeda dituliskan: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Dimana                                   dan </a:t>
            </a:r>
          </a:p>
          <a:p>
            <a:endParaRPr lang="id-ID" sz="2800" dirty="0" smtClean="0"/>
          </a:p>
          <a:p>
            <a:r>
              <a:rPr lang="id-ID" sz="2800" dirty="0" smtClean="0"/>
              <a:t>Untuk </a:t>
            </a:r>
          </a:p>
          <a:p>
            <a:r>
              <a:rPr lang="id-ID" sz="2800" dirty="0" smtClean="0"/>
              <a:t>Dengan </a:t>
            </a:r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endParaRPr lang="id-ID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99592" y="2100555"/>
          <a:ext cx="7560840" cy="1040413"/>
        </p:xfrm>
        <a:graphic>
          <a:graphicData uri="http://schemas.openxmlformats.org/presentationml/2006/ole">
            <p:oleObj spid="_x0000_s34818" name="Equation" r:id="rId4" imgW="3136680" imgH="4316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84450" y="3013075"/>
          <a:ext cx="2822575" cy="1279525"/>
        </p:xfrm>
        <a:graphic>
          <a:graphicData uri="http://schemas.openxmlformats.org/presentationml/2006/ole">
            <p:oleObj spid="_x0000_s34819" name="Equation" r:id="rId5" imgW="1231560" imgH="55872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411760" y="4149080"/>
          <a:ext cx="5472608" cy="1027615"/>
        </p:xfrm>
        <a:graphic>
          <a:graphicData uri="http://schemas.openxmlformats.org/presentationml/2006/ole">
            <p:oleObj spid="_x0000_s34820" name="Equation" r:id="rId6" imgW="2298600" imgH="431640" progId="Equation.DSMT4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11560" y="5301208"/>
          <a:ext cx="3909045" cy="1147544"/>
        </p:xfrm>
        <a:graphic>
          <a:graphicData uri="http://schemas.openxmlformats.org/presentationml/2006/ole">
            <p:oleObj spid="_x0000_s34821" name="Equation" r:id="rId7" imgW="1904760" imgH="558720" progId="Equation.DSMT4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945063" y="5301208"/>
          <a:ext cx="3883025" cy="1147762"/>
        </p:xfrm>
        <a:graphic>
          <a:graphicData uri="http://schemas.openxmlformats.org/presentationml/2006/ole">
            <p:oleObj spid="_x0000_s34822" name="Equation" r:id="rId8" imgW="1892160" imgH="558720" progId="Equation.DSMT4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6372200" y="3337173"/>
          <a:ext cx="989013" cy="523875"/>
        </p:xfrm>
        <a:graphic>
          <a:graphicData uri="http://schemas.openxmlformats.org/presentationml/2006/ole">
            <p:oleObj spid="_x0000_s34824" name="Equation" r:id="rId9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Gunakan soal sebelumnya untuk melakukan interpolasi dengan menggunakan polinom lagrange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Diberikan nilai dari konsentrasi larutan oksigen jenuh dalam air dalam bentuk tabel berikut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polinom lagrange untuk menghitung nilai konsentrasi oksigen saat suhu 22.4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3356992"/>
          <a:ext cx="7560840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id-ID" sz="5400" dirty="0" smtClean="0">
                <a:ln>
                  <a:solidFill>
                    <a:srgbClr val="003300"/>
                  </a:solidFill>
                </a:ln>
                <a:solidFill>
                  <a:sysClr val="windowText" lastClr="000000"/>
                </a:solidFill>
              </a:rPr>
              <a:t>Fungsi</a:t>
            </a:r>
            <a:endParaRPr lang="es-ES" sz="5400" dirty="0">
              <a:ln>
                <a:solidFill>
                  <a:srgbClr val="0033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90214">
            <a:off x="1073754" y="2216097"/>
            <a:ext cx="167276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bliqueBottomLeft">
                <a:rot lat="0" lon="0" rev="9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bg1"/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D</a:t>
            </a:r>
            <a:r>
              <a:rPr lang="en-US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bg1"/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A</a:t>
            </a:r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bg1"/>
                    </a:gs>
                  </a:gsLst>
                  <a:lin ang="5400000" scaled="1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TA</a:t>
            </a:r>
          </a:p>
        </p:txBody>
      </p:sp>
      <p:sp>
        <p:nvSpPr>
          <p:cNvPr id="6" name="Freeform 5"/>
          <p:cNvSpPr/>
          <p:nvPr/>
        </p:nvSpPr>
        <p:spPr>
          <a:xfrm>
            <a:off x="-180528" y="1196752"/>
            <a:ext cx="9526979" cy="3208687"/>
          </a:xfrm>
          <a:custGeom>
            <a:avLst/>
            <a:gdLst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6056415 w 9880270"/>
              <a:gd name="connsiteY4" fmla="*/ 1900052 h 2101933"/>
              <a:gd name="connsiteX5" fmla="*/ 7992093 w 9880270"/>
              <a:gd name="connsiteY5" fmla="*/ 1282535 h 2101933"/>
              <a:gd name="connsiteX6" fmla="*/ 9880270 w 9880270"/>
              <a:gd name="connsiteY6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7992093 w 9880270"/>
              <a:gd name="connsiteY4" fmla="*/ 1282535 h 2101933"/>
              <a:gd name="connsiteX5" fmla="*/ 9880270 w 9880270"/>
              <a:gd name="connsiteY5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4785756 w 9880270"/>
              <a:gd name="connsiteY3" fmla="*/ 16387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5655039 w 9880270"/>
              <a:gd name="connsiteY3" fmla="*/ 18673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3135085 w 9880270"/>
              <a:gd name="connsiteY2" fmla="*/ 570016 h 2101933"/>
              <a:gd name="connsiteX3" fmla="*/ 5655039 w 9880270"/>
              <a:gd name="connsiteY3" fmla="*/ 1867395 h 2101933"/>
              <a:gd name="connsiteX4" fmla="*/ 9880270 w 9880270"/>
              <a:gd name="connsiteY4" fmla="*/ 0 h 2101933"/>
              <a:gd name="connsiteX0" fmla="*/ 0 w 9880270"/>
              <a:gd name="connsiteY0" fmla="*/ 2101933 h 2101933"/>
              <a:gd name="connsiteX1" fmla="*/ 1270660 w 9880270"/>
              <a:gd name="connsiteY1" fmla="*/ 771896 h 2101933"/>
              <a:gd name="connsiteX2" fmla="*/ 5655039 w 9880270"/>
              <a:gd name="connsiteY2" fmla="*/ 1867395 h 2101933"/>
              <a:gd name="connsiteX3" fmla="*/ 9880270 w 9880270"/>
              <a:gd name="connsiteY3" fmla="*/ 0 h 2101933"/>
              <a:gd name="connsiteX0" fmla="*/ 0 w 9880270"/>
              <a:gd name="connsiteY0" fmla="*/ 2101933 h 2217717"/>
              <a:gd name="connsiteX1" fmla="*/ 5655039 w 9880270"/>
              <a:gd name="connsiteY1" fmla="*/ 1867395 h 2217717"/>
              <a:gd name="connsiteX2" fmla="*/ 9880270 w 9880270"/>
              <a:gd name="connsiteY2" fmla="*/ 0 h 2217717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3063215"/>
              <a:gd name="connsiteX1" fmla="*/ 5655039 w 9880270"/>
              <a:gd name="connsiteY1" fmla="*/ 2712893 h 3063215"/>
              <a:gd name="connsiteX2" fmla="*/ 9880270 w 9880270"/>
              <a:gd name="connsiteY2" fmla="*/ 845498 h 3063215"/>
              <a:gd name="connsiteX0" fmla="*/ 0 w 9880270"/>
              <a:gd name="connsiteY0" fmla="*/ 2947431 h 2947431"/>
              <a:gd name="connsiteX1" fmla="*/ 5655039 w 9880270"/>
              <a:gd name="connsiteY1" fmla="*/ 2712893 h 2947431"/>
              <a:gd name="connsiteX2" fmla="*/ 9880270 w 9880270"/>
              <a:gd name="connsiteY2" fmla="*/ 845498 h 2947431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017693"/>
              <a:gd name="connsiteX1" fmla="*/ 5655039 w 9880270"/>
              <a:gd name="connsiteY1" fmla="*/ 3017693 h 3017693"/>
              <a:gd name="connsiteX2" fmla="*/ 9880270 w 9880270"/>
              <a:gd name="connsiteY2" fmla="*/ 845498 h 3017693"/>
              <a:gd name="connsiteX0" fmla="*/ 0 w 9880270"/>
              <a:gd name="connsiteY0" fmla="*/ 2947431 h 3398693"/>
              <a:gd name="connsiteX1" fmla="*/ 6208220 w 9880270"/>
              <a:gd name="connsiteY1" fmla="*/ 3398693 h 3398693"/>
              <a:gd name="connsiteX2" fmla="*/ 9880270 w 9880270"/>
              <a:gd name="connsiteY2" fmla="*/ 845498 h 3398693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2947431"/>
              <a:gd name="connsiteX1" fmla="*/ 5417962 w 9880270"/>
              <a:gd name="connsiteY1" fmla="*/ 2560493 h 2947431"/>
              <a:gd name="connsiteX2" fmla="*/ 9880270 w 9880270"/>
              <a:gd name="connsiteY2" fmla="*/ 845498 h 2947431"/>
              <a:gd name="connsiteX0" fmla="*/ 0 w 9880270"/>
              <a:gd name="connsiteY0" fmla="*/ 2947431 h 3208687"/>
              <a:gd name="connsiteX1" fmla="*/ 5417962 w 9880270"/>
              <a:gd name="connsiteY1" fmla="*/ 2560493 h 3208687"/>
              <a:gd name="connsiteX2" fmla="*/ 9880270 w 9880270"/>
              <a:gd name="connsiteY2" fmla="*/ 845498 h 32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80270" h="3208687">
                <a:moveTo>
                  <a:pt x="0" y="2947431"/>
                </a:moveTo>
                <a:cubicBezTo>
                  <a:pt x="1473710" y="0"/>
                  <a:pt x="4011405" y="2061729"/>
                  <a:pt x="5417962" y="2560493"/>
                </a:cubicBezTo>
                <a:cubicBezTo>
                  <a:pt x="7056340" y="3208687"/>
                  <a:pt x="9065226" y="1703491"/>
                  <a:pt x="9880270" y="845498"/>
                </a:cubicBezTo>
              </a:path>
            </a:pathLst>
          </a:custGeom>
          <a:ln w="19050">
            <a:solidFill>
              <a:schemeClr val="bg1">
                <a:lumMod val="65000"/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307420">
            <a:off x="3310060" y="5406558"/>
            <a:ext cx="5580112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NILAI ANTAR TITIK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339752" y="3140968"/>
            <a:ext cx="504056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275856" y="4725144"/>
            <a:ext cx="504056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307420">
            <a:off x="5069233" y="2275330"/>
            <a:ext cx="3136088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Regresi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07420">
            <a:off x="2968214" y="1383658"/>
            <a:ext cx="4231183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Interpolasi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10800000">
            <a:off x="3851920" y="2564903"/>
            <a:ext cx="504056" cy="122413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5652120" y="3212976"/>
            <a:ext cx="504056" cy="5760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307420">
            <a:off x="2232114" y="3771583"/>
            <a:ext cx="4492342" cy="10156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bliqueBottomLeft">
                <a:rot lat="0" lon="0" rev="300000"/>
              </a:camera>
              <a:lightRig rig="threePt" dir="t"/>
            </a:scene3d>
          </a:bodyPr>
          <a:lstStyle/>
          <a:p>
            <a:r>
              <a:rPr lang="id-ID" sz="6000" dirty="0" smtClean="0">
                <a:ln w="31750">
                  <a:solidFill>
                    <a:srgbClr val="003300"/>
                  </a:solidFill>
                </a:ln>
                <a:gradFill>
                  <a:gsLst>
                    <a:gs pos="0">
                      <a:schemeClr val="bg1">
                        <a:alpha val="50000"/>
                      </a:schemeClr>
                    </a:gs>
                    <a:gs pos="85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101600" dist="381000" dir="8100000" algn="tr" rotWithShape="0">
                    <a:schemeClr val="tx1">
                      <a:alpha val="18000"/>
                    </a:schemeClr>
                  </a:outerShdw>
                </a:effectLst>
                <a:latin typeface="Impact" pitchFamily="34" charset="0"/>
              </a:rPr>
              <a:t>Kurva Fungsi</a:t>
            </a:r>
            <a:endParaRPr lang="en-US" sz="6000" dirty="0">
              <a:ln w="31750">
                <a:solidFill>
                  <a:srgbClr val="003300"/>
                </a:solidFill>
              </a:ln>
              <a:gradFill>
                <a:gsLst>
                  <a:gs pos="0">
                    <a:schemeClr val="bg1">
                      <a:alpha val="50000"/>
                    </a:schemeClr>
                  </a:gs>
                  <a:gs pos="85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01600" dist="381000" dir="8100000" algn="tr" rotWithShape="0">
                  <a:schemeClr val="tx1">
                    <a:alpha val="18000"/>
                  </a:scheme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Data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79302"/>
            <a:ext cx="8568952" cy="4525962"/>
          </a:xfrm>
        </p:spPr>
        <p:txBody>
          <a:bodyPr/>
          <a:lstStyle/>
          <a:p>
            <a:r>
              <a:rPr lang="id-ID" sz="2800" dirty="0" smtClean="0"/>
              <a:t>Misalkan ada sekumpulan data yang menggambarkan hubungan antara tegangan pada baja antikarat dengan waktu patah sbb: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2708920"/>
          <a:ext cx="6984774" cy="7920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8678"/>
                <a:gridCol w="751051"/>
                <a:gridCol w="751051"/>
                <a:gridCol w="751051"/>
                <a:gridCol w="751051"/>
                <a:gridCol w="675946"/>
                <a:gridCol w="675946"/>
              </a:tblGrid>
              <a:tr h="396044">
                <a:tc>
                  <a:txBody>
                    <a:bodyPr/>
                    <a:lstStyle/>
                    <a:p>
                      <a:r>
                        <a:rPr lang="id-ID" dirty="0" smtClean="0"/>
                        <a:t>Tegangan kg/mm2 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id-ID" dirty="0" smtClean="0"/>
                        <a:t>Waktu</a:t>
                      </a:r>
                      <a:r>
                        <a:rPr lang="id-ID" baseline="0" dirty="0" smtClean="0"/>
                        <a:t> patah jam (y)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989" y="3356992"/>
            <a:ext cx="4560507" cy="342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410999"/>
            <a:ext cx="4536503" cy="340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688" y="188640"/>
            <a:ext cx="8686800" cy="1143000"/>
          </a:xfrm>
        </p:spPr>
        <p:txBody>
          <a:bodyPr/>
          <a:lstStyle/>
          <a:p>
            <a:r>
              <a:rPr lang="id-ID" sz="4000" b="1" dirty="0" smtClean="0">
                <a:solidFill>
                  <a:schemeClr val="tx1"/>
                </a:solidFill>
              </a:rPr>
              <a:t>Perbedaan Interpolasi dan Regresi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0768"/>
            <a:ext cx="4038600" cy="532859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Interpolasi</a:t>
            </a:r>
          </a:p>
          <a:p>
            <a:r>
              <a:rPr lang="id-ID" dirty="0" smtClean="0"/>
              <a:t>Data memiliki ketelitian sangat tinggi </a:t>
            </a:r>
          </a:p>
          <a:p>
            <a:r>
              <a:rPr lang="id-ID" dirty="0" smtClean="0"/>
              <a:t>Kurva melalui semua titik dari data yang diberikan</a:t>
            </a:r>
          </a:p>
          <a:p>
            <a:r>
              <a:rPr lang="id-ID" dirty="0" smtClean="0"/>
              <a:t>Contoh : fungsi trigonometri, ln, exp </a:t>
            </a:r>
            <a:endParaRPr lang="es-ES" dirty="0"/>
          </a:p>
        </p:txBody>
      </p:sp>
      <p:sp>
        <p:nvSpPr>
          <p:cNvPr id="8" name="Text Placeholder 7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Regresi</a:t>
            </a:r>
          </a:p>
          <a:p>
            <a:r>
              <a:rPr lang="id-ID" dirty="0" smtClean="0"/>
              <a:t>Pencocokan data dimana tidak semua titik data perlu dilalui </a:t>
            </a:r>
          </a:p>
          <a:p>
            <a:r>
              <a:rPr lang="id-ID" dirty="0" smtClean="0"/>
              <a:t>Kurva hampiran dibuat agar selisih titik data dengan titik hampiran di kurva sekecil mungkin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99592" y="5589240"/>
          <a:ext cx="2592288" cy="825862"/>
        </p:xfrm>
        <a:graphic>
          <a:graphicData uri="http://schemas.openxmlformats.org/presentationml/2006/ole">
            <p:oleObj spid="_x0000_s2051" name="Equation" r:id="rId4" imgW="1434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Interpolasi Polinom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568952" cy="5328592"/>
          </a:xfrm>
        </p:spPr>
        <p:txBody>
          <a:bodyPr/>
          <a:lstStyle/>
          <a:p>
            <a:r>
              <a:rPr lang="id-ID" dirty="0" smtClean="0"/>
              <a:t>Cara menginterpolasi salah satunya dengan menggunakan fungsi polinom</a:t>
            </a:r>
          </a:p>
          <a:p>
            <a:r>
              <a:rPr lang="id-ID" dirty="0" smtClean="0"/>
              <a:t>Fungsi Polinom dapat dituliskan dengan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11213" y="3213100"/>
          <a:ext cx="2827337" cy="577850"/>
        </p:xfrm>
        <a:graphic>
          <a:graphicData uri="http://schemas.openxmlformats.org/presentationml/2006/ole">
            <p:oleObj spid="_x0000_s3075" name="Equation" r:id="rId4" imgW="1117440" imgH="22860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979712" y="2708920"/>
          <a:ext cx="5168900" cy="609600"/>
        </p:xfrm>
        <a:graphic>
          <a:graphicData uri="http://schemas.openxmlformats.org/presentationml/2006/ole">
            <p:oleObj spid="_x0000_s3077" name="Equation" r:id="rId5" imgW="2044440" imgH="24120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608513" y="3179763"/>
          <a:ext cx="3886200" cy="609600"/>
        </p:xfrm>
        <a:graphic>
          <a:graphicData uri="http://schemas.openxmlformats.org/presentationml/2006/ole">
            <p:oleObj spid="_x0000_s3078" name="Equation" r:id="rId6" imgW="1536480" imgH="24120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755775" y="3716338"/>
          <a:ext cx="4848225" cy="609600"/>
        </p:xfrm>
        <a:graphic>
          <a:graphicData uri="http://schemas.openxmlformats.org/presentationml/2006/ole">
            <p:oleObj spid="_x0000_s3079" name="Equation" r:id="rId7" imgW="1917360" imgH="241200" progId="Equation.DSMT4">
              <p:embed/>
            </p:oleObj>
          </a:graphicData>
        </a:graphic>
      </p:graphicFrame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4509120"/>
            <a:ext cx="4464496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Polinom</a:t>
            </a:r>
            <a:endParaRPr lang="id-ID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7344816" cy="475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Linear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196752"/>
            <a:ext cx="8363272" cy="4525963"/>
          </a:xfrm>
        </p:spPr>
        <p:txBody>
          <a:bodyPr/>
          <a:lstStyle/>
          <a:p>
            <a:r>
              <a:rPr lang="id-ID" dirty="0" smtClean="0"/>
              <a:t>Interpolasi menggunakan dua titik (x</a:t>
            </a:r>
            <a:r>
              <a:rPr lang="id-ID" sz="1600" dirty="0" smtClean="0"/>
              <a:t>0</a:t>
            </a:r>
            <a:r>
              <a:rPr lang="id-ID" dirty="0" smtClean="0"/>
              <a:t>,y</a:t>
            </a:r>
            <a:r>
              <a:rPr lang="id-ID" sz="1600" dirty="0" smtClean="0"/>
              <a:t>0</a:t>
            </a:r>
            <a:r>
              <a:rPr lang="id-ID" dirty="0" smtClean="0"/>
              <a:t>) dan (x</a:t>
            </a:r>
            <a:r>
              <a:rPr lang="id-ID" sz="1600" dirty="0" smtClean="0"/>
              <a:t>1</a:t>
            </a:r>
            <a:r>
              <a:rPr lang="id-ID" dirty="0" smtClean="0"/>
              <a:t>,y</a:t>
            </a:r>
            <a:r>
              <a:rPr lang="id-ID" sz="1600" dirty="0" smtClean="0"/>
              <a:t>1</a:t>
            </a:r>
            <a:r>
              <a:rPr lang="id-ID" dirty="0" smtClean="0"/>
              <a:t>) dengan sebuah garis lurus</a:t>
            </a:r>
          </a:p>
          <a:p>
            <a:pPr>
              <a:buNone/>
            </a:pPr>
            <a:r>
              <a:rPr lang="id-ID" dirty="0" smtClean="0"/>
              <a:t>	misalkan                         dengan substitusi diperoleh dua persamaan yaitu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dengan substitusi diperoleh 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99792" y="2276872"/>
          <a:ext cx="2506663" cy="577850"/>
        </p:xfrm>
        <a:graphic>
          <a:graphicData uri="http://schemas.openxmlformats.org/presentationml/2006/ole">
            <p:oleObj spid="_x0000_s5122" name="Equation" r:id="rId4" imgW="990360" imgH="2286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131840" y="3211190"/>
          <a:ext cx="2120900" cy="577850"/>
        </p:xfrm>
        <a:graphic>
          <a:graphicData uri="http://schemas.openxmlformats.org/presentationml/2006/ole">
            <p:oleObj spid="_x0000_s5123" name="Equation" r:id="rId5" imgW="838080" imgH="2286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163888" y="3787254"/>
          <a:ext cx="2057400" cy="577850"/>
        </p:xfrm>
        <a:graphic>
          <a:graphicData uri="http://schemas.openxmlformats.org/presentationml/2006/ole">
            <p:oleObj spid="_x0000_s5124" name="Equation" r:id="rId6" imgW="812520" imgH="22860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763688" y="5085184"/>
          <a:ext cx="1895475" cy="1092200"/>
        </p:xfrm>
        <a:graphic>
          <a:graphicData uri="http://schemas.openxmlformats.org/presentationml/2006/ole">
            <p:oleObj spid="_x0000_s5126" name="Equation" r:id="rId7" imgW="749160" imgH="43164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148064" y="5013176"/>
          <a:ext cx="2505075" cy="1092200"/>
        </p:xfrm>
        <a:graphic>
          <a:graphicData uri="http://schemas.openxmlformats.org/presentationml/2006/ole">
            <p:oleObj spid="_x0000_s5127" name="Equation" r:id="rId8" imgW="9903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Interpolasi Linear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Subsitusi                   dan                        dan diperoleh :</a:t>
            </a:r>
          </a:p>
          <a:p>
            <a:pPr>
              <a:buNone/>
            </a:pPr>
            <a:r>
              <a:rPr lang="id-ID" dirty="0" smtClean="0"/>
              <a:t>     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Persamaan ini dimanipulasi menjadi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699792" y="1340768"/>
          <a:ext cx="1895475" cy="1092200"/>
        </p:xfrm>
        <a:graphic>
          <a:graphicData uri="http://schemas.openxmlformats.org/presentationml/2006/ole">
            <p:oleObj spid="_x0000_s28674" name="Equation" r:id="rId4" imgW="749160" imgH="43164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436096" y="1340768"/>
          <a:ext cx="2505075" cy="1092200"/>
        </p:xfrm>
        <a:graphic>
          <a:graphicData uri="http://schemas.openxmlformats.org/presentationml/2006/ole">
            <p:oleObj spid="_x0000_s28676" name="Equation" r:id="rId5" imgW="990360" imgH="43164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907704" y="2636912"/>
          <a:ext cx="5043488" cy="1220787"/>
        </p:xfrm>
        <a:graphic>
          <a:graphicData uri="http://schemas.openxmlformats.org/presentationml/2006/ole">
            <p:oleObj spid="_x0000_s28678" name="Equation" r:id="rId6" imgW="1993680" imgH="48240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155825" y="4508500"/>
          <a:ext cx="4689475" cy="1220788"/>
        </p:xfrm>
        <a:graphic>
          <a:graphicData uri="http://schemas.openxmlformats.org/presentationml/2006/ole">
            <p:oleObj spid="_x0000_s28679" name="Equation" r:id="rId7" imgW="18540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Berikut ini adalah 2 nilai dari fungsi eksponen 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interpolasi 2 titik untuk menghitung nilai x = 1.8. </a:t>
            </a:r>
          </a:p>
          <a:p>
            <a:r>
              <a:rPr lang="id-ID" dirty="0" smtClean="0"/>
              <a:t>Gunakan                                     untuk menghitung nilai x = 1.8 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852936"/>
          <a:ext cx="60960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y=f(x)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0.04979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0.01832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0.00674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1840" y="2083079"/>
          <a:ext cx="1080120" cy="486054"/>
        </p:xfrm>
        <a:graphic>
          <a:graphicData uri="http://schemas.openxmlformats.org/presentationml/2006/ole">
            <p:oleObj spid="_x0000_s30722" name="Equation" r:id="rId4" imgW="507960" imgH="22860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538413" y="4941888"/>
          <a:ext cx="4146550" cy="609600"/>
        </p:xfrm>
        <a:graphic>
          <a:graphicData uri="http://schemas.openxmlformats.org/presentationml/2006/ole">
            <p:oleObj spid="_x0000_s30725" name="Equation" r:id="rId5" imgW="16380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378</Words>
  <Application>Microsoft Office PowerPoint</Application>
  <PresentationFormat>On-screen Show (4:3)</PresentationFormat>
  <Paragraphs>134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Diseño predeterminado</vt:lpstr>
      <vt:lpstr>Equation</vt:lpstr>
      <vt:lpstr>Slide 1</vt:lpstr>
      <vt:lpstr>Fungsi</vt:lpstr>
      <vt:lpstr>Data</vt:lpstr>
      <vt:lpstr>Perbedaan Interpolasi dan Regresi</vt:lpstr>
      <vt:lpstr>Interpolasi Polinom</vt:lpstr>
      <vt:lpstr>Interpolasi Polinom</vt:lpstr>
      <vt:lpstr>Interpolasi Linear</vt:lpstr>
      <vt:lpstr>Interpolasi Linear</vt:lpstr>
      <vt:lpstr>Latihan</vt:lpstr>
      <vt:lpstr>Interpolasi Kuadratik</vt:lpstr>
      <vt:lpstr>Kekurangan</vt:lpstr>
      <vt:lpstr>polyfit(xi,yi,n) dan polyval (p,x)</vt:lpstr>
      <vt:lpstr>Polinom Lagrange</vt:lpstr>
      <vt:lpstr>Latihan</vt:lpstr>
      <vt:lpstr>Latihan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Edna</cp:lastModifiedBy>
  <cp:revision>41</cp:revision>
  <dcterms:created xsi:type="dcterms:W3CDTF">2008-10-16T00:38:52Z</dcterms:created>
  <dcterms:modified xsi:type="dcterms:W3CDTF">2013-05-05T22:48:13Z</dcterms:modified>
</cp:coreProperties>
</file>