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5"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1DE6F2B-99D5-43E5-9D95-C5D1F54681CB}" type="datetimeFigureOut">
              <a:rPr lang="id-ID" smtClean="0"/>
              <a:pPr/>
              <a:t>20/03/2013</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89FA536-94B0-4B64-A227-376401C8C52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DE6F2B-99D5-43E5-9D95-C5D1F54681CB}" type="datetimeFigureOut">
              <a:rPr lang="id-ID" smtClean="0"/>
              <a:pPr/>
              <a:t>20/03/2013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89FA536-94B0-4B64-A227-376401C8C52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DE6F2B-99D5-43E5-9D95-C5D1F54681CB}" type="datetimeFigureOut">
              <a:rPr lang="id-ID" smtClean="0"/>
              <a:pPr/>
              <a:t>20/03/2013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89FA536-94B0-4B64-A227-376401C8C52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DE6F2B-99D5-43E5-9D95-C5D1F54681CB}" type="datetimeFigureOut">
              <a:rPr lang="id-ID" smtClean="0"/>
              <a:pPr/>
              <a:t>20/03/2013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89FA536-94B0-4B64-A227-376401C8C52D}"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1DE6F2B-99D5-43E5-9D95-C5D1F54681CB}" type="datetimeFigureOut">
              <a:rPr lang="id-ID" smtClean="0"/>
              <a:pPr/>
              <a:t>20/03/2013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89FA536-94B0-4B64-A227-376401C8C52D}"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DE6F2B-99D5-43E5-9D95-C5D1F54681CB}" type="datetimeFigureOut">
              <a:rPr lang="id-ID" smtClean="0"/>
              <a:pPr/>
              <a:t>20/03/2013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89FA536-94B0-4B64-A227-376401C8C52D}"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1DE6F2B-99D5-43E5-9D95-C5D1F54681CB}" type="datetimeFigureOut">
              <a:rPr lang="id-ID" smtClean="0"/>
              <a:pPr/>
              <a:t>20/03/2013</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D89FA536-94B0-4B64-A227-376401C8C52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1DE6F2B-99D5-43E5-9D95-C5D1F54681CB}" type="datetimeFigureOut">
              <a:rPr lang="id-ID" smtClean="0"/>
              <a:pPr/>
              <a:t>20/03/2013</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D89FA536-94B0-4B64-A227-376401C8C52D}"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1DE6F2B-99D5-43E5-9D95-C5D1F54681CB}" type="datetimeFigureOut">
              <a:rPr lang="id-ID" smtClean="0"/>
              <a:pPr/>
              <a:t>20/03/2013</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D89FA536-94B0-4B64-A227-376401C8C52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1DE6F2B-99D5-43E5-9D95-C5D1F54681CB}" type="datetimeFigureOut">
              <a:rPr lang="id-ID" smtClean="0"/>
              <a:pPr/>
              <a:t>20/03/2013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89FA536-94B0-4B64-A227-376401C8C52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1DE6F2B-99D5-43E5-9D95-C5D1F54681CB}" type="datetimeFigureOut">
              <a:rPr lang="id-ID" smtClean="0"/>
              <a:pPr/>
              <a:t>20/03/2013</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89FA536-94B0-4B64-A227-376401C8C52D}"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1DE6F2B-99D5-43E5-9D95-C5D1F54681CB}" type="datetimeFigureOut">
              <a:rPr lang="id-ID" smtClean="0"/>
              <a:pPr/>
              <a:t>20/03/2013</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89FA536-94B0-4B64-A227-376401C8C52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p:cNvSpPr>
            <a:spLocks noChangeArrowheads="1"/>
          </p:cNvSpPr>
          <p:nvPr/>
        </p:nvSpPr>
        <p:spPr bwMode="auto">
          <a:xfrm>
            <a:off x="1455738" y="5029200"/>
            <a:ext cx="5907087" cy="1676400"/>
          </a:xfrm>
          <a:prstGeom prst="rect">
            <a:avLst/>
          </a:prstGeom>
          <a:noFill/>
          <a:ln w="9525">
            <a:noFill/>
            <a:miter lim="800000"/>
            <a:headEnd/>
            <a:tailEnd/>
          </a:ln>
          <a:effectLst/>
        </p:spPr>
        <p:txBody>
          <a:bodyPr lIns="87276" tIns="43638" rIns="87276" bIns="43638"/>
          <a:lstStyle/>
          <a:p>
            <a:pPr marL="326748" indent="-326748" algn="ctr" defTabSz="873090">
              <a:lnSpc>
                <a:spcPct val="80000"/>
              </a:lnSpc>
              <a:spcBef>
                <a:spcPct val="20000"/>
              </a:spcBef>
              <a:buClr>
                <a:schemeClr val="hlink"/>
              </a:buClr>
              <a:defRPr/>
            </a:pPr>
            <a:r>
              <a:rPr lang="en-US" sz="2200" b="1" dirty="0">
                <a:effectLst>
                  <a:outerShdw blurRad="38100" dist="38100" dir="2700000" algn="tl">
                    <a:srgbClr val="000000"/>
                  </a:outerShdw>
                </a:effectLst>
                <a:latin typeface="Tahoma" pitchFamily="34" charset="0"/>
              </a:rPr>
              <a:t>Program </a:t>
            </a:r>
            <a:r>
              <a:rPr lang="en-US" sz="2200" b="1" dirty="0" err="1">
                <a:effectLst>
                  <a:outerShdw blurRad="38100" dist="38100" dir="2700000" algn="tl">
                    <a:srgbClr val="000000"/>
                  </a:outerShdw>
                </a:effectLst>
                <a:latin typeface="Tahoma" pitchFamily="34" charset="0"/>
              </a:rPr>
              <a:t>Studi</a:t>
            </a:r>
            <a:r>
              <a:rPr lang="en-US" sz="2200" b="1" dirty="0">
                <a:effectLst>
                  <a:outerShdw blurRad="38100" dist="38100" dir="2700000" algn="tl">
                    <a:srgbClr val="000000"/>
                  </a:outerShdw>
                </a:effectLst>
                <a:latin typeface="Tahoma" pitchFamily="34" charset="0"/>
              </a:rPr>
              <a:t> </a:t>
            </a:r>
            <a:r>
              <a:rPr lang="en-US" sz="2200" b="1" dirty="0" err="1">
                <a:effectLst>
                  <a:outerShdw blurRad="38100" dist="38100" dir="2700000" algn="tl">
                    <a:srgbClr val="000000"/>
                  </a:outerShdw>
                </a:effectLst>
                <a:latin typeface="Tahoma" pitchFamily="34" charset="0"/>
              </a:rPr>
              <a:t>Sistem</a:t>
            </a:r>
            <a:r>
              <a:rPr lang="en-US" sz="2200" b="1" dirty="0">
                <a:effectLst>
                  <a:outerShdw blurRad="38100" dist="38100" dir="2700000" algn="tl">
                    <a:srgbClr val="000000"/>
                  </a:outerShdw>
                </a:effectLst>
                <a:latin typeface="Tahoma" pitchFamily="34" charset="0"/>
              </a:rPr>
              <a:t> </a:t>
            </a:r>
            <a:r>
              <a:rPr lang="en-US" sz="2200" b="1" dirty="0" err="1">
                <a:effectLst>
                  <a:outerShdw blurRad="38100" dist="38100" dir="2700000" algn="tl">
                    <a:srgbClr val="000000"/>
                  </a:outerShdw>
                </a:effectLst>
                <a:latin typeface="Tahoma" pitchFamily="34" charset="0"/>
              </a:rPr>
              <a:t>Informasi</a:t>
            </a:r>
            <a:endParaRPr lang="en-US" sz="2200" b="1">
              <a:effectLst>
                <a:outerShdw blurRad="38100" dist="38100" dir="2700000" algn="tl">
                  <a:srgbClr val="000000"/>
                </a:outerShdw>
              </a:effectLst>
              <a:latin typeface="Tahoma" pitchFamily="34" charset="0"/>
            </a:endParaRPr>
          </a:p>
          <a:p>
            <a:pPr marL="326748" indent="-326748" algn="ctr" defTabSz="873090">
              <a:lnSpc>
                <a:spcPct val="80000"/>
              </a:lnSpc>
              <a:spcBef>
                <a:spcPct val="20000"/>
              </a:spcBef>
              <a:buClr>
                <a:schemeClr val="hlink"/>
              </a:buClr>
              <a:defRPr/>
            </a:pPr>
            <a:r>
              <a:rPr lang="en-US" sz="2200" b="1" smtClean="0">
                <a:effectLst>
                  <a:outerShdw blurRad="38100" dist="38100" dir="2700000" algn="tl">
                    <a:srgbClr val="000000"/>
                  </a:outerShdw>
                </a:effectLst>
                <a:latin typeface="Tahoma" pitchFamily="34" charset="0"/>
              </a:rPr>
              <a:t>Fakultas</a:t>
            </a:r>
            <a:r>
              <a:rPr lang="en-US" sz="2200" b="1" dirty="0" smtClean="0">
                <a:effectLst>
                  <a:outerShdw blurRad="38100" dist="38100" dir="2700000" algn="tl">
                    <a:srgbClr val="000000"/>
                  </a:outerShdw>
                </a:effectLst>
                <a:latin typeface="Tahoma" pitchFamily="34" charset="0"/>
              </a:rPr>
              <a:t> </a:t>
            </a:r>
            <a:r>
              <a:rPr lang="en-US" sz="2200" b="1" dirty="0" err="1">
                <a:effectLst>
                  <a:outerShdw blurRad="38100" dist="38100" dir="2700000" algn="tl">
                    <a:srgbClr val="000000"/>
                  </a:outerShdw>
                </a:effectLst>
                <a:latin typeface="Tahoma" pitchFamily="34" charset="0"/>
              </a:rPr>
              <a:t>Teknik</a:t>
            </a:r>
            <a:r>
              <a:rPr lang="en-US" sz="2200" b="1" dirty="0">
                <a:effectLst>
                  <a:outerShdw blurRad="38100" dist="38100" dir="2700000" algn="tl">
                    <a:srgbClr val="000000"/>
                  </a:outerShdw>
                </a:effectLst>
                <a:latin typeface="Tahoma" pitchFamily="34" charset="0"/>
              </a:rPr>
              <a:t> </a:t>
            </a:r>
            <a:r>
              <a:rPr lang="en-US" sz="2200" b="1" dirty="0" err="1">
                <a:effectLst>
                  <a:outerShdw blurRad="38100" dist="38100" dir="2700000" algn="tl">
                    <a:srgbClr val="000000"/>
                  </a:outerShdw>
                </a:effectLst>
                <a:latin typeface="Tahoma" pitchFamily="34" charset="0"/>
              </a:rPr>
              <a:t>dan</a:t>
            </a:r>
            <a:r>
              <a:rPr lang="en-US" sz="2200" b="1" dirty="0">
                <a:effectLst>
                  <a:outerShdw blurRad="38100" dist="38100" dir="2700000" algn="tl">
                    <a:srgbClr val="000000"/>
                  </a:outerShdw>
                </a:effectLst>
                <a:latin typeface="Tahoma" pitchFamily="34" charset="0"/>
              </a:rPr>
              <a:t> </a:t>
            </a:r>
            <a:r>
              <a:rPr lang="en-US" sz="2200" b="1" dirty="0" err="1">
                <a:effectLst>
                  <a:outerShdw blurRad="38100" dist="38100" dir="2700000" algn="tl">
                    <a:srgbClr val="000000"/>
                  </a:outerShdw>
                </a:effectLst>
                <a:latin typeface="Tahoma" pitchFamily="34" charset="0"/>
              </a:rPr>
              <a:t>Ilmu</a:t>
            </a:r>
            <a:r>
              <a:rPr lang="en-US" sz="2200" b="1" dirty="0">
                <a:effectLst>
                  <a:outerShdw blurRad="38100" dist="38100" dir="2700000" algn="tl">
                    <a:srgbClr val="000000"/>
                  </a:outerShdw>
                </a:effectLst>
                <a:latin typeface="Tahoma" pitchFamily="34" charset="0"/>
              </a:rPr>
              <a:t> </a:t>
            </a:r>
            <a:r>
              <a:rPr lang="en-US" sz="2200" b="1" dirty="0" err="1">
                <a:effectLst>
                  <a:outerShdw blurRad="38100" dist="38100" dir="2700000" algn="tl">
                    <a:srgbClr val="000000"/>
                  </a:outerShdw>
                </a:effectLst>
                <a:latin typeface="Tahoma" pitchFamily="34" charset="0"/>
              </a:rPr>
              <a:t>Komputer</a:t>
            </a:r>
            <a:endParaRPr lang="en-US" sz="2200" b="1" dirty="0">
              <a:effectLst>
                <a:outerShdw blurRad="38100" dist="38100" dir="2700000" algn="tl">
                  <a:srgbClr val="000000"/>
                </a:outerShdw>
              </a:effectLst>
              <a:latin typeface="Tahoma" pitchFamily="34" charset="0"/>
            </a:endParaRPr>
          </a:p>
          <a:p>
            <a:pPr marL="326748" indent="-326748" algn="ctr" defTabSz="873090">
              <a:lnSpc>
                <a:spcPct val="80000"/>
              </a:lnSpc>
              <a:spcBef>
                <a:spcPct val="20000"/>
              </a:spcBef>
              <a:buClr>
                <a:schemeClr val="hlink"/>
              </a:buClr>
              <a:defRPr/>
            </a:pPr>
            <a:r>
              <a:rPr lang="en-US" sz="2200" b="1" dirty="0" err="1">
                <a:effectLst>
                  <a:outerShdw blurRad="38100" dist="38100" dir="2700000" algn="tl">
                    <a:srgbClr val="000000"/>
                  </a:outerShdw>
                </a:effectLst>
                <a:latin typeface="Tahoma" pitchFamily="34" charset="0"/>
              </a:rPr>
              <a:t>Universitas</a:t>
            </a:r>
            <a:r>
              <a:rPr lang="en-US" sz="2200" b="1" dirty="0">
                <a:effectLst>
                  <a:outerShdw blurRad="38100" dist="38100" dir="2700000" algn="tl">
                    <a:srgbClr val="000000"/>
                  </a:outerShdw>
                </a:effectLst>
                <a:latin typeface="Tahoma" pitchFamily="34" charset="0"/>
              </a:rPr>
              <a:t> </a:t>
            </a:r>
            <a:r>
              <a:rPr lang="en-US" sz="2200" b="1" dirty="0" err="1">
                <a:effectLst>
                  <a:outerShdw blurRad="38100" dist="38100" dir="2700000" algn="tl">
                    <a:srgbClr val="000000"/>
                  </a:outerShdw>
                </a:effectLst>
                <a:latin typeface="Tahoma" pitchFamily="34" charset="0"/>
              </a:rPr>
              <a:t>Komputer</a:t>
            </a:r>
            <a:r>
              <a:rPr lang="en-US" sz="2200" b="1" dirty="0">
                <a:effectLst>
                  <a:outerShdw blurRad="38100" dist="38100" dir="2700000" algn="tl">
                    <a:srgbClr val="000000"/>
                  </a:outerShdw>
                </a:effectLst>
                <a:latin typeface="Tahoma" pitchFamily="34" charset="0"/>
              </a:rPr>
              <a:t> Indonesia</a:t>
            </a:r>
          </a:p>
          <a:p>
            <a:pPr marL="326748" indent="-326748" algn="ctr" defTabSz="873090">
              <a:lnSpc>
                <a:spcPct val="80000"/>
              </a:lnSpc>
              <a:spcBef>
                <a:spcPct val="20000"/>
              </a:spcBef>
              <a:buClr>
                <a:schemeClr val="hlink"/>
              </a:buClr>
              <a:defRPr/>
            </a:pPr>
            <a:r>
              <a:rPr lang="en-US" sz="2200" b="1" dirty="0">
                <a:effectLst>
                  <a:outerShdw blurRad="38100" dist="38100" dir="2700000" algn="tl">
                    <a:srgbClr val="000000"/>
                  </a:outerShdw>
                </a:effectLst>
                <a:latin typeface="Tahoma" pitchFamily="34" charset="0"/>
              </a:rPr>
              <a:t>Bandung </a:t>
            </a:r>
          </a:p>
          <a:p>
            <a:pPr marL="326748" indent="-326748" algn="ctr" defTabSz="873090">
              <a:lnSpc>
                <a:spcPct val="80000"/>
              </a:lnSpc>
              <a:spcBef>
                <a:spcPct val="20000"/>
              </a:spcBef>
              <a:buClr>
                <a:schemeClr val="hlink"/>
              </a:buClr>
              <a:defRPr/>
            </a:pPr>
            <a:r>
              <a:rPr lang="en-US" sz="2200" b="1" dirty="0">
                <a:effectLst>
                  <a:outerShdw blurRad="38100" dist="38100" dir="2700000" algn="tl">
                    <a:srgbClr val="000000"/>
                  </a:outerShdw>
                </a:effectLst>
                <a:latin typeface="Tahoma" pitchFamily="34" charset="0"/>
              </a:rPr>
              <a:t>200</a:t>
            </a:r>
            <a:r>
              <a:rPr lang="id-ID" sz="2200" b="1" dirty="0">
                <a:effectLst>
                  <a:outerShdw blurRad="38100" dist="38100" dir="2700000" algn="tl">
                    <a:srgbClr val="000000"/>
                  </a:outerShdw>
                </a:effectLst>
                <a:latin typeface="Tahoma" pitchFamily="34" charset="0"/>
              </a:rPr>
              <a:t>9</a:t>
            </a:r>
            <a:endParaRPr lang="en-US" sz="2200" b="1" dirty="0">
              <a:effectLst>
                <a:outerShdw blurRad="38100" dist="38100" dir="2700000" algn="tl">
                  <a:srgbClr val="000000"/>
                </a:outerShdw>
              </a:effectLst>
              <a:latin typeface="Tahoma" pitchFamily="34" charset="0"/>
            </a:endParaRPr>
          </a:p>
        </p:txBody>
      </p:sp>
      <p:sp>
        <p:nvSpPr>
          <p:cNvPr id="34822" name="Rectangle 6"/>
          <p:cNvSpPr>
            <a:spLocks noGrp="1" noChangeArrowheads="1"/>
          </p:cNvSpPr>
          <p:nvPr>
            <p:ph type="title"/>
          </p:nvPr>
        </p:nvSpPr>
        <p:spPr>
          <a:xfrm>
            <a:off x="762000" y="838200"/>
            <a:ext cx="8382000" cy="1066800"/>
          </a:xfrm>
        </p:spPr>
        <p:txBody>
          <a:bodyPr/>
          <a:lstStyle/>
          <a:p>
            <a:pPr algn="ctr" eaLnBrk="1" hangingPunct="1"/>
            <a:r>
              <a:rPr lang="en-US" sz="3200" dirty="0" err="1" smtClean="0"/>
              <a:t>Konsep</a:t>
            </a:r>
            <a:r>
              <a:rPr lang="en-US" sz="3200" dirty="0" smtClean="0"/>
              <a:t> </a:t>
            </a:r>
            <a:r>
              <a:rPr lang="en-US" sz="3200" dirty="0" err="1" smtClean="0"/>
              <a:t>Manajemen</a:t>
            </a:r>
            <a:r>
              <a:rPr lang="en-US" sz="3200" dirty="0" smtClean="0"/>
              <a:t> </a:t>
            </a:r>
            <a:r>
              <a:rPr lang="id-ID" sz="3200" dirty="0" smtClean="0"/>
              <a:t>Keuangan </a:t>
            </a:r>
            <a:endParaRPr lang="en-US" sz="3200" dirty="0" smtClean="0">
              <a:latin typeface="Arial Black" pitchFamily="34" charset="0"/>
            </a:endParaRPr>
          </a:p>
        </p:txBody>
      </p:sp>
      <p:pic>
        <p:nvPicPr>
          <p:cNvPr id="3077" name="Picture 8" descr="Graphic5"/>
          <p:cNvPicPr>
            <a:picLocks noChangeAspect="1" noChangeArrowheads="1"/>
          </p:cNvPicPr>
          <p:nvPr/>
        </p:nvPicPr>
        <p:blipFill>
          <a:blip r:embed="rId2"/>
          <a:srcRect/>
          <a:stretch>
            <a:fillRect/>
          </a:stretch>
        </p:blipFill>
        <p:spPr bwMode="auto">
          <a:xfrm>
            <a:off x="3786182" y="3286124"/>
            <a:ext cx="1463675" cy="1584325"/>
          </a:xfrm>
          <a:prstGeom prst="rect">
            <a:avLst/>
          </a:prstGeom>
          <a:noFill/>
          <a:ln w="9525">
            <a:noFill/>
            <a:miter lim="800000"/>
            <a:headEnd/>
            <a:tailEnd/>
          </a:ln>
        </p:spPr>
      </p:pic>
      <p:sp>
        <p:nvSpPr>
          <p:cNvPr id="3078" name="Text Box 9"/>
          <p:cNvSpPr txBox="1">
            <a:spLocks noChangeArrowheads="1"/>
          </p:cNvSpPr>
          <p:nvPr/>
        </p:nvSpPr>
        <p:spPr bwMode="auto">
          <a:xfrm>
            <a:off x="3297238" y="120650"/>
            <a:ext cx="2105025" cy="354013"/>
          </a:xfrm>
          <a:prstGeom prst="rect">
            <a:avLst/>
          </a:prstGeom>
          <a:noFill/>
          <a:ln w="9525">
            <a:noFill/>
            <a:miter lim="800000"/>
            <a:headEnd/>
            <a:tailEnd/>
          </a:ln>
        </p:spPr>
        <p:txBody>
          <a:bodyPr lIns="76197" tIns="38098" rIns="76197" bIns="38098">
            <a:spAutoFit/>
          </a:bodyPr>
          <a:lstStyle/>
          <a:p>
            <a:pPr algn="ctr" defTabSz="871538">
              <a:spcBef>
                <a:spcPct val="50000"/>
              </a:spcBef>
            </a:pPr>
            <a:r>
              <a:rPr lang="en-US" dirty="0" err="1"/>
              <a:t>Pertemuan</a:t>
            </a:r>
            <a:r>
              <a:rPr lang="en-US" dirty="0"/>
              <a:t> </a:t>
            </a:r>
            <a:r>
              <a:rPr lang="id-ID" dirty="0" smtClean="0"/>
              <a:t>XIII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4822"/>
                                        </p:tgtEl>
                                        <p:attrNameLst>
                                          <p:attrName>style.visibility</p:attrName>
                                        </p:attrNameLst>
                                      </p:cBhvr>
                                      <p:to>
                                        <p:strVal val="visible"/>
                                      </p:to>
                                    </p:set>
                                    <p:animEffect transition="in" filter="fade">
                                      <p:cBhvr>
                                        <p:cTn id="7" dur="500"/>
                                        <p:tgtEl>
                                          <p:spTgt spid="34822"/>
                                        </p:tgtEl>
                                      </p:cBhvr>
                                    </p:animEffect>
                                    <p:anim calcmode="lin" valueType="num">
                                      <p:cBhvr>
                                        <p:cTn id="8" dur="500" fill="hold"/>
                                        <p:tgtEl>
                                          <p:spTgt spid="34822"/>
                                        </p:tgtEl>
                                        <p:attrNameLst>
                                          <p:attrName>ppt_w</p:attrName>
                                        </p:attrNameLst>
                                      </p:cBhvr>
                                      <p:tavLst>
                                        <p:tav tm="0" fmla="#ppt_w*sin(2.5*pi*$)">
                                          <p:val>
                                            <p:fltVal val="0"/>
                                          </p:val>
                                        </p:tav>
                                        <p:tav tm="100000">
                                          <p:val>
                                            <p:fltVal val="1"/>
                                          </p:val>
                                        </p:tav>
                                      </p:tavLst>
                                    </p:anim>
                                    <p:anim calcmode="lin" valueType="num">
                                      <p:cBhvr>
                                        <p:cTn id="9" dur="500" fill="hold"/>
                                        <p:tgtEl>
                                          <p:spTgt spid="348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id-ID" dirty="0" smtClean="0"/>
              <a:t>Adalah suatu proses dalam pengaturan aktifitas atau kegiatan keuangan dalam suatu organisasi, dimana di dalamnya termasuk kegiatan planning, analisis dan pengendalian terhadap kegiatan keuangan yang biasanya dilakukan oleh manajer keuangan.</a:t>
            </a:r>
          </a:p>
          <a:p>
            <a:r>
              <a:rPr lang="id-ID" dirty="0" smtClean="0"/>
              <a:t>Adalah seluruh aktivitas kegiatan perusahaan yang berhubungan dengan upaya untuk mendapatkan dana perusahaan dengan meminimalkan biaya serta upaya penggunaan dan pengalokasian dana tersebut secara efesien.</a:t>
            </a:r>
            <a:endParaRPr lang="id-ID" dirty="0"/>
          </a:p>
        </p:txBody>
      </p:sp>
      <p:sp>
        <p:nvSpPr>
          <p:cNvPr id="3" name="Title 2"/>
          <p:cNvSpPr>
            <a:spLocks noGrp="1"/>
          </p:cNvSpPr>
          <p:nvPr>
            <p:ph type="title"/>
          </p:nvPr>
        </p:nvSpPr>
        <p:spPr/>
        <p:txBody>
          <a:bodyPr>
            <a:normAutofit fontScale="90000"/>
          </a:bodyPr>
          <a:lstStyle/>
          <a:p>
            <a:pPr algn="ctr"/>
            <a:r>
              <a:rPr lang="id-ID" dirty="0" smtClean="0"/>
              <a:t>KONSEP MANAJEMEN KEUANGAN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Menetapkan pengalokasian dana (investment decision)</a:t>
            </a:r>
          </a:p>
          <a:p>
            <a:r>
              <a:rPr lang="id-ID" dirty="0" smtClean="0"/>
              <a:t>Memutuskan alternatif pembiayaan (financial decision)</a:t>
            </a:r>
          </a:p>
          <a:p>
            <a:r>
              <a:rPr lang="id-ID" dirty="0" smtClean="0"/>
              <a:t>Kebijakan dalam pembagian dividen (dividend decision)</a:t>
            </a:r>
            <a:endParaRPr lang="id-ID" dirty="0"/>
          </a:p>
        </p:txBody>
      </p:sp>
      <p:sp>
        <p:nvSpPr>
          <p:cNvPr id="3" name="Title 2"/>
          <p:cNvSpPr>
            <a:spLocks noGrp="1"/>
          </p:cNvSpPr>
          <p:nvPr>
            <p:ph type="title"/>
          </p:nvPr>
        </p:nvSpPr>
        <p:spPr/>
        <p:txBody>
          <a:bodyPr>
            <a:normAutofit fontScale="90000"/>
          </a:bodyPr>
          <a:lstStyle/>
          <a:p>
            <a:pPr algn="ctr"/>
            <a:r>
              <a:rPr lang="id-ID" dirty="0" smtClean="0"/>
              <a:t>FUNGSI MANAJEMEN KEUANGAN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Adalah keputusan yang diambil oleh manajer keuangan dalam pengalokasian dana dalam bentuk investasi yang dapat menghasilkan laba di masa yang akan datang.</a:t>
            </a:r>
          </a:p>
          <a:p>
            <a:r>
              <a:rPr lang="id-ID" dirty="0" smtClean="0"/>
              <a:t>Keputusan ini akan tergambar dari aktiva perusahaan, dan mempengaruhi struktur kekayaan perusahaan yaitu perbandingan antara current assets  dengan fixed assets.</a:t>
            </a:r>
            <a:endParaRPr lang="id-ID" dirty="0"/>
          </a:p>
        </p:txBody>
      </p:sp>
      <p:sp>
        <p:nvSpPr>
          <p:cNvPr id="3" name="Title 2"/>
          <p:cNvSpPr>
            <a:spLocks noGrp="1"/>
          </p:cNvSpPr>
          <p:nvPr>
            <p:ph type="title"/>
          </p:nvPr>
        </p:nvSpPr>
        <p:spPr/>
        <p:txBody>
          <a:bodyPr/>
          <a:lstStyle/>
          <a:p>
            <a:pPr algn="ctr"/>
            <a:r>
              <a:rPr lang="id-ID" dirty="0" smtClean="0"/>
              <a:t>Investment Decision</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Adalah keputusan manajemen keuangan dalam melakukan pertimbangan dan analisis perpaduan antara sumber-sumber dana yang  paling ekonomis bagi perusahaan untuk mendanai kebutuhan-kebutuhan investasi serta kegiatan operasional perusahaan.</a:t>
            </a:r>
          </a:p>
          <a:p>
            <a:r>
              <a:rPr lang="id-ID" dirty="0" smtClean="0"/>
              <a:t>Keputusan pendanaan akan tercermin dalam sisi pasiva perusahaan yang akan mempengaruhi financial structure  maupun capital structure.</a:t>
            </a:r>
          </a:p>
          <a:p>
            <a:endParaRPr lang="id-ID" dirty="0"/>
          </a:p>
        </p:txBody>
      </p:sp>
      <p:sp>
        <p:nvSpPr>
          <p:cNvPr id="3" name="Title 2"/>
          <p:cNvSpPr>
            <a:spLocks noGrp="1"/>
          </p:cNvSpPr>
          <p:nvPr>
            <p:ph type="title"/>
          </p:nvPr>
        </p:nvSpPr>
        <p:spPr/>
        <p:txBody>
          <a:bodyPr/>
          <a:lstStyle/>
          <a:p>
            <a:pPr algn="ctr"/>
            <a:r>
              <a:rPr lang="id-ID" dirty="0" smtClean="0"/>
              <a:t>Financial Decision</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481328"/>
            <a:ext cx="8715436" cy="4525963"/>
          </a:xfrm>
        </p:spPr>
        <p:txBody>
          <a:bodyPr>
            <a:normAutofit lnSpcReduction="10000"/>
          </a:bodyPr>
          <a:lstStyle/>
          <a:p>
            <a:r>
              <a:rPr lang="id-ID" dirty="0" smtClean="0"/>
              <a:t>Dividen merupakan bagian dari keuntungan suatu perusahaan yang dibayarkan kepada para pemegang saham.</a:t>
            </a:r>
          </a:p>
          <a:p>
            <a:r>
              <a:rPr lang="id-ID" dirty="0" smtClean="0"/>
              <a:t>Keputusan dividen adalah keputusan manajemen keuangan dalam menentukan besarnya proporsi laba yang akan dibagikan kepada para pemegang saham dan proporsi dana yang akan disimpan di perusahaan sebagai laba ditahan untuk pertumbuhan perusahaan.</a:t>
            </a:r>
          </a:p>
          <a:p>
            <a:r>
              <a:rPr lang="id-ID" dirty="0" smtClean="0"/>
              <a:t>Kebijakan ini juga akan mempengaruhi financial structure maupun capital structure </a:t>
            </a:r>
          </a:p>
          <a:p>
            <a:endParaRPr lang="id-ID" dirty="0"/>
          </a:p>
        </p:txBody>
      </p:sp>
      <p:sp>
        <p:nvSpPr>
          <p:cNvPr id="3" name="Title 2"/>
          <p:cNvSpPr>
            <a:spLocks noGrp="1"/>
          </p:cNvSpPr>
          <p:nvPr>
            <p:ph type="title"/>
          </p:nvPr>
        </p:nvSpPr>
        <p:spPr/>
        <p:txBody>
          <a:bodyPr/>
          <a:lstStyle/>
          <a:p>
            <a:pPr algn="ctr"/>
            <a:r>
              <a:rPr lang="id-ID" dirty="0" smtClean="0"/>
              <a:t>Dividend Decision</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smtClean="0"/>
              <a:t>Memaksimalkan kesejahteraan pemilik</a:t>
            </a:r>
            <a:r>
              <a:rPr lang="id-ID" dirty="0" smtClean="0"/>
              <a:t> </a:t>
            </a:r>
            <a:r>
              <a:rPr lang="fi-FI" dirty="0" smtClean="0"/>
              <a:t>perusahaan atau memaksimalkan nilai</a:t>
            </a:r>
            <a:r>
              <a:rPr lang="id-ID" dirty="0" smtClean="0"/>
              <a:t> </a:t>
            </a:r>
            <a:r>
              <a:rPr lang="fi-FI" dirty="0" smtClean="0"/>
              <a:t>perusahaan</a:t>
            </a:r>
            <a:r>
              <a:rPr lang="id-ID" dirty="0" smtClean="0"/>
              <a:t>.</a:t>
            </a:r>
          </a:p>
          <a:p>
            <a:r>
              <a:rPr lang="fi-FI" dirty="0" smtClean="0"/>
              <a:t>Menjaga kelangsungan hidup perusahaan</a:t>
            </a:r>
            <a:r>
              <a:rPr lang="id-ID" dirty="0" smtClean="0"/>
              <a:t> </a:t>
            </a:r>
            <a:r>
              <a:rPr lang="fi-FI" dirty="0" smtClean="0"/>
              <a:t>(going concern)</a:t>
            </a:r>
            <a:r>
              <a:rPr lang="id-ID" dirty="0" smtClean="0"/>
              <a:t>.</a:t>
            </a:r>
            <a:endParaRPr lang="fi-FI" dirty="0" smtClean="0"/>
          </a:p>
          <a:p>
            <a:r>
              <a:rPr lang="id-ID" dirty="0" smtClean="0"/>
              <a:t>Mencapai kesejahteraan masyarakat sebagai tanggung jawab sosial Perusahaan.</a:t>
            </a:r>
          </a:p>
        </p:txBody>
      </p:sp>
      <p:sp>
        <p:nvSpPr>
          <p:cNvPr id="3" name="Title 2"/>
          <p:cNvSpPr>
            <a:spLocks noGrp="1"/>
          </p:cNvSpPr>
          <p:nvPr>
            <p:ph type="title"/>
          </p:nvPr>
        </p:nvSpPr>
        <p:spPr/>
        <p:txBody>
          <a:bodyPr/>
          <a:lstStyle/>
          <a:p>
            <a:pPr algn="ctr"/>
            <a:r>
              <a:rPr lang="id-ID" dirty="0" smtClean="0"/>
              <a:t>Tujuan Manajemen Keuangan</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Nilai perusahaan yang sudah go public tercermin dalam harga pasar saham Perusahaan.</a:t>
            </a:r>
          </a:p>
          <a:p>
            <a:r>
              <a:rPr lang="id-ID" dirty="0" smtClean="0"/>
              <a:t>Nilai perusahaan yang belum go public nilainya terealisasi apabila perusahaan akan dijual (total aktiva dan prospek perusahaan, resiko usaha, lingkungan usaha, dll).</a:t>
            </a:r>
          </a:p>
          <a:p>
            <a:endParaRPr lang="id-ID" dirty="0" smtClean="0"/>
          </a:p>
        </p:txBody>
      </p:sp>
      <p:sp>
        <p:nvSpPr>
          <p:cNvPr id="3" name="Title 2"/>
          <p:cNvSpPr>
            <a:spLocks noGrp="1"/>
          </p:cNvSpPr>
          <p:nvPr>
            <p:ph type="title"/>
          </p:nvPr>
        </p:nvSpPr>
        <p:spPr/>
        <p:txBody>
          <a:bodyPr/>
          <a:lstStyle/>
          <a:p>
            <a:pPr algn="ctr"/>
            <a:r>
              <a:rPr lang="id-ID" dirty="0" smtClean="0"/>
              <a:t>NILAI PERUSAHAAN</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5992"/>
            <a:ext cx="8229600" cy="3721299"/>
          </a:xfrm>
        </p:spPr>
        <p:txBody>
          <a:bodyPr/>
          <a:lstStyle/>
          <a:p>
            <a:r>
              <a:rPr lang="id-ID" dirty="0" smtClean="0"/>
              <a:t>Fungsional Perusahaan</a:t>
            </a:r>
          </a:p>
          <a:p>
            <a:r>
              <a:rPr lang="id-ID" dirty="0" smtClean="0"/>
              <a:t>Posisi manajer keuangan dalam struktur organisasi</a:t>
            </a:r>
          </a:p>
          <a:p>
            <a:r>
              <a:rPr lang="id-ID" dirty="0" smtClean="0"/>
              <a:t>Pengembangan karir manajer keuangan</a:t>
            </a:r>
          </a:p>
          <a:p>
            <a:r>
              <a:rPr lang="id-ID" dirty="0" smtClean="0"/>
              <a:t>Kesempatan berkarir</a:t>
            </a:r>
            <a:endParaRPr lang="id-ID" dirty="0"/>
          </a:p>
        </p:txBody>
      </p:sp>
      <p:sp>
        <p:nvSpPr>
          <p:cNvPr id="3" name="Title 2"/>
          <p:cNvSpPr>
            <a:spLocks noGrp="1"/>
          </p:cNvSpPr>
          <p:nvPr>
            <p:ph type="title"/>
          </p:nvPr>
        </p:nvSpPr>
        <p:spPr>
          <a:xfrm>
            <a:off x="0" y="274638"/>
            <a:ext cx="9144000" cy="1143000"/>
          </a:xfrm>
        </p:spPr>
        <p:txBody>
          <a:bodyPr>
            <a:normAutofit fontScale="90000"/>
          </a:bodyPr>
          <a:lstStyle/>
          <a:p>
            <a:pPr algn="ctr"/>
            <a:r>
              <a:rPr lang="id-ID" dirty="0" smtClean="0"/>
              <a:t>Peranan dan arti penting Manajemen </a:t>
            </a:r>
            <a:br>
              <a:rPr lang="id-ID" dirty="0" smtClean="0"/>
            </a:br>
            <a:r>
              <a:rPr lang="id-ID" dirty="0" smtClean="0"/>
              <a:t>Keuangan</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TotalTime>
  <Words>350</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Konsep Manajemen Keuangan </vt:lpstr>
      <vt:lpstr>KONSEP MANAJEMEN KEUANGAN</vt:lpstr>
      <vt:lpstr>FUNGSI MANAJEMEN KEUANGAN</vt:lpstr>
      <vt:lpstr>Investment Decision</vt:lpstr>
      <vt:lpstr>Financial Decision</vt:lpstr>
      <vt:lpstr>Dividend Decision</vt:lpstr>
      <vt:lpstr>Tujuan Manajemen Keuangan</vt:lpstr>
      <vt:lpstr>NILAI PERUSAHAAN</vt:lpstr>
      <vt:lpstr>Peranan dan arti penting Manajemen  Keuangan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MANAJEMEN KEUANGAN</dc:title>
  <dc:creator>juli abdul ghapur</dc:creator>
  <cp:lastModifiedBy>KOMPUTER ES-I</cp:lastModifiedBy>
  <cp:revision>3</cp:revision>
  <dcterms:created xsi:type="dcterms:W3CDTF">2009-08-18T04:23:18Z</dcterms:created>
  <dcterms:modified xsi:type="dcterms:W3CDTF">2013-03-20T06:10:33Z</dcterms:modified>
</cp:coreProperties>
</file>