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2094F-F605-464F-93A8-AFB41275039D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B91B-9C20-4DBE-ABFC-6956655ED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65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A70CF-D17C-4A1E-BE46-BFBB26CD1584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AF756-37D9-4988-AA94-60CF1D2E3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3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40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26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5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65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95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14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26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56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76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227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58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430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880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86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380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623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503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890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2A1E7-1670-475A-A6C6-F0E403F40B0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686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27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67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95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90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95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38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AF756-37D9-4988-AA94-60CF1D2E33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3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9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6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8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5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2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6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2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0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47958-A261-467A-971E-F2BD6BB8346B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E1674-D24C-4070-B0C4-B2558A75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3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82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Mode </a:t>
            </a:r>
            <a:r>
              <a:rPr lang="en-US" b="1" dirty="0" err="1"/>
              <a:t>produksi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bidang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: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Pertanian</a:t>
            </a:r>
            <a:r>
              <a:rPr lang="en-US" dirty="0"/>
              <a:t>, </a:t>
            </a:r>
            <a:r>
              <a:rPr lang="en-US" dirty="0" err="1"/>
              <a:t>pertambangan</a:t>
            </a:r>
            <a:r>
              <a:rPr lang="en-US" dirty="0"/>
              <a:t>, </a:t>
            </a:r>
            <a:r>
              <a:rPr lang="en-US" dirty="0" err="1"/>
              <a:t>perikanan</a:t>
            </a:r>
            <a:r>
              <a:rPr lang="en-US" dirty="0"/>
              <a:t>, </a:t>
            </a:r>
            <a:r>
              <a:rPr lang="en-US" dirty="0" err="1"/>
              <a:t>peternakan</a:t>
            </a:r>
            <a:r>
              <a:rPr lang="en-US" dirty="0"/>
              <a:t>.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agraris</a:t>
            </a:r>
            <a:r>
              <a:rPr lang="en-US" b="1" i="1" dirty="0"/>
              <a:t> </a:t>
            </a:r>
            <a:r>
              <a:rPr lang="en-US" b="1" i="1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Produksi</a:t>
            </a:r>
            <a:r>
              <a:rPr lang="en-US" dirty="0"/>
              <a:t>,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;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.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industri</a:t>
            </a:r>
            <a:r>
              <a:rPr lang="en-US" b="1" i="1" dirty="0"/>
              <a:t> 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Transportasi</a:t>
            </a:r>
            <a:r>
              <a:rPr lang="en-US" dirty="0"/>
              <a:t>, </a:t>
            </a:r>
            <a:r>
              <a:rPr lang="en-US" dirty="0" err="1"/>
              <a:t>perdagangan</a:t>
            </a:r>
            <a:r>
              <a:rPr lang="en-US" dirty="0"/>
              <a:t>, </a:t>
            </a:r>
            <a:r>
              <a:rPr lang="en-US" dirty="0" err="1"/>
              <a:t>asuransi</a:t>
            </a:r>
            <a:r>
              <a:rPr lang="en-US" dirty="0"/>
              <a:t>, real estate,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rekreasi</a:t>
            </a:r>
            <a:r>
              <a:rPr lang="en-US" dirty="0"/>
              <a:t>,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pemerintahan</a:t>
            </a:r>
            <a:r>
              <a:rPr lang="en-US" dirty="0"/>
              <a:t>.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informasi</a:t>
            </a:r>
            <a:r>
              <a:rPr lang="en-US" b="1" i="1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38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Dampak</a:t>
            </a:r>
            <a:r>
              <a:rPr lang="en-US" b="1" dirty="0" smtClean="0"/>
              <a:t> </a:t>
            </a:r>
            <a:r>
              <a:rPr lang="en-US" b="1" dirty="0" err="1" smtClean="0"/>
              <a:t>Positif</a:t>
            </a:r>
            <a:r>
              <a:rPr lang="en-US" b="1" dirty="0" smtClean="0"/>
              <a:t>: </a:t>
            </a:r>
            <a:endParaRPr lang="en-US" dirty="0" smtClean="0"/>
          </a:p>
          <a:p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up to date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prosesnya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internet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Media </a:t>
            </a:r>
            <a:r>
              <a:rPr lang="en-US" dirty="0" err="1" smtClean="0"/>
              <a:t>pertukaran</a:t>
            </a:r>
            <a:r>
              <a:rPr lang="en-US" dirty="0" smtClean="0"/>
              <a:t> data,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email, </a:t>
            </a:r>
            <a:r>
              <a:rPr lang="en-US" i="1" dirty="0" smtClean="0"/>
              <a:t>newsgroup</a:t>
            </a:r>
            <a:r>
              <a:rPr lang="en-US" dirty="0" smtClean="0"/>
              <a:t>, ftp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www</a:t>
            </a:r>
            <a:r>
              <a:rPr lang="en-US" dirty="0" smtClean="0"/>
              <a:t> (world wide web /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situs-situs</a:t>
            </a:r>
            <a:r>
              <a:rPr lang="en-US" dirty="0" smtClean="0"/>
              <a:t> web)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internet di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bertukar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Dengan</a:t>
            </a:r>
            <a:r>
              <a:rPr lang="en-US" dirty="0" smtClean="0"/>
              <a:t> internet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menghemat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bertukar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pos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pun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bertransaksi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berbisnis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/</a:t>
            </a:r>
            <a:r>
              <a:rPr lang="en-US" dirty="0" err="1" smtClean="0"/>
              <a:t>penjualan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kebudayaan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lain-lain.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47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Penipuan</a:t>
            </a:r>
            <a:endParaRPr lang="en-US" dirty="0" smtClean="0"/>
          </a:p>
          <a:p>
            <a:r>
              <a:rPr lang="en-US" dirty="0" err="1" smtClean="0"/>
              <a:t>Pornografi</a:t>
            </a:r>
            <a:endParaRPr lang="en-US" dirty="0" smtClean="0"/>
          </a:p>
          <a:p>
            <a:r>
              <a:rPr lang="en-US" dirty="0" err="1" smtClean="0"/>
              <a:t>Perjudian</a:t>
            </a:r>
            <a:endParaRPr lang="en-US" dirty="0" smtClean="0"/>
          </a:p>
          <a:p>
            <a:r>
              <a:rPr lang="en-US" dirty="0" smtClean="0"/>
              <a:t>Carding(</a:t>
            </a:r>
            <a:r>
              <a:rPr lang="en-US" dirty="0" err="1" smtClean="0"/>
              <a:t>pembajakan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Dari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lain;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internet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bertemu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(face to face).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Dari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Kejahatan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menipu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mencuri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di internet (</a:t>
            </a:r>
            <a:r>
              <a:rPr lang="en-US" dirty="0" err="1" smtClean="0"/>
              <a:t>kejahatan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kecanduan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yang </a:t>
            </a:r>
            <a:r>
              <a:rPr lang="en-US" dirty="0" err="1" smtClean="0"/>
              <a:t>menyangkut</a:t>
            </a:r>
            <a:r>
              <a:rPr lang="en-US" dirty="0" smtClean="0"/>
              <a:t> </a:t>
            </a:r>
            <a:r>
              <a:rPr lang="en-US" dirty="0" err="1" smtClean="0"/>
              <a:t>pornografi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menghabiskan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kecanduan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16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KEAMANAN SUMBER DAYA INFORMASI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29625" cy="533082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Keamanan sistem ialah proteksi untuk segala sumberdaya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informasi dr penggunaan pihak-pihak yg tak berwenang.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Perusahaan menerapkan systems security yg efektif dgn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cara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informasi yg rawan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gangguan &amp; menerapkan tolok ukur &amp; cara pengamanan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karena: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a. Operasi kritis/penting perusahaan sangat tergantung pada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    sistem informasi,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b. </a:t>
            </a:r>
            <a:r>
              <a:rPr lang="en-US" dirty="0" err="1" smtClean="0"/>
              <a:t>Sistem</a:t>
            </a:r>
            <a:r>
              <a:rPr lang="en-US" dirty="0" smtClean="0"/>
              <a:t> saat ini umumnya memiliki akses online dari user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    yang berlokasi di seluruh perusahaan,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c. Kebanyakan end user umumnya lalai dalam mengamankan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    dan menjaga sistem.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10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security </a:t>
            </a:r>
            <a:r>
              <a:rPr lang="en-US" dirty="0" err="1" smtClean="0"/>
              <a:t>diarahkan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r>
              <a:rPr lang="en-US" dirty="0" err="1" smtClean="0"/>
              <a:t>Kerahasiaan</a:t>
            </a:r>
            <a:r>
              <a:rPr lang="en-US" dirty="0" smtClean="0"/>
              <a:t>, </a:t>
            </a:r>
            <a:r>
              <a:rPr lang="en-US" dirty="0" err="1" smtClean="0"/>
              <a:t>Ketersediaan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09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TUJUAN KEAMANAN - 2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85750" y="1071563"/>
            <a:ext cx="8429625" cy="5402262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/>
              <a:t>Kerahasiaan</a:t>
            </a:r>
            <a:r>
              <a:rPr lang="en-US" b="1" dirty="0" smtClean="0"/>
              <a:t> (confidentiality).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Perusahaan </a:t>
            </a:r>
            <a:r>
              <a:rPr lang="en-US" dirty="0" err="1" smtClean="0"/>
              <a:t>berupaya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data &amp;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 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penyusupan</a:t>
            </a:r>
            <a:r>
              <a:rPr lang="en-US" dirty="0" smtClean="0"/>
              <a:t> orang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berwenang</a:t>
            </a:r>
            <a:r>
              <a:rPr lang="en-US" dirty="0" smtClean="0"/>
              <a:t>.</a:t>
            </a:r>
          </a:p>
          <a:p>
            <a:pPr marL="514350" indent="-514350" eaLnBrk="1" hangingPunct="1">
              <a:buFont typeface="+mj-lt"/>
              <a:buAutoNum type="arabicPeriod" startAt="2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(HRIS)</a:t>
            </a:r>
          </a:p>
          <a:p>
            <a:pPr marL="515938" indent="-515938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thd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  </a:t>
            </a:r>
            <a:r>
              <a:rPr lang="en-US" dirty="0" err="1" smtClean="0"/>
              <a:t>kepegawaian</a:t>
            </a:r>
            <a:r>
              <a:rPr lang="en-US" dirty="0" smtClean="0"/>
              <a:t>.</a:t>
            </a:r>
          </a:p>
          <a:p>
            <a:pPr marL="514350" indent="-514350" eaLnBrk="1" hangingPunct="1">
              <a:buFont typeface="+mj-lt"/>
              <a:buAutoNum type="arabicPeriod" startAt="3"/>
            </a:pPr>
            <a:r>
              <a:rPr lang="en-US" dirty="0" err="1" smtClean="0"/>
              <a:t>Sistem-sistem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account receivable, </a:t>
            </a:r>
          </a:p>
          <a:p>
            <a:pPr marL="515938" indent="-515938" eaLnBrk="1" hangingPunct="1">
              <a:buFont typeface="Wingdings" pitchFamily="2" charset="2"/>
              <a:buNone/>
            </a:pPr>
            <a:r>
              <a:rPr lang="en-US" dirty="0" smtClean="0"/>
              <a:t>      purchasing, </a:t>
            </a:r>
            <a:r>
              <a:rPr lang="en-US" dirty="0" err="1" smtClean="0"/>
              <a:t>dan</a:t>
            </a:r>
            <a:r>
              <a:rPr lang="en-US" dirty="0" smtClean="0"/>
              <a:t> account payable </a:t>
            </a:r>
            <a:r>
              <a:rPr lang="en-US" dirty="0" err="1" smtClean="0"/>
              <a:t>bertanggung</a:t>
            </a:r>
            <a:r>
              <a:rPr lang="en-US" dirty="0"/>
              <a:t>  </a:t>
            </a:r>
            <a:r>
              <a:rPr lang="en-US" dirty="0" smtClean="0"/>
              <a:t>  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elemen-elemen</a:t>
            </a:r>
            <a:r>
              <a:rPr lang="en-US" dirty="0" smtClean="0"/>
              <a:t> 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935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TUJUAN KEAMANAN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4000" b="1" dirty="0" smtClean="0"/>
              <a:t>Ketersediaan (availability).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000" dirty="0" err="1" smtClean="0"/>
              <a:t>Tujuan</a:t>
            </a:r>
            <a:r>
              <a:rPr lang="en-US" sz="4000" dirty="0" smtClean="0"/>
              <a:t> sistem informasi berbasis komputer (CBIS)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000" dirty="0" smtClean="0"/>
              <a:t>	   ialah menyediakan data dan informasi untuk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000" dirty="0" smtClean="0"/>
              <a:t>	   orang-orang yang berwenang menggunakannya.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4000" dirty="0" err="1"/>
              <a:t>T</a:t>
            </a:r>
            <a:r>
              <a:rPr lang="en-US" sz="4000" dirty="0" err="1" smtClean="0"/>
              <a:t>ujuan</a:t>
            </a:r>
            <a:r>
              <a:rPr lang="en-US" sz="4000" dirty="0" smtClean="0"/>
              <a:t> ini sangat penting terutama untuk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000" dirty="0" smtClean="0"/>
              <a:t>	   subsistem-subsistem pada CBIS yang berorientasi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000" dirty="0" smtClean="0"/>
              <a:t>	   informasi.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4000" b="1" dirty="0" smtClean="0"/>
              <a:t>Integritas (Integrity).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000" dirty="0" err="1" smtClean="0"/>
              <a:t>Semua</a:t>
            </a:r>
            <a:r>
              <a:rPr lang="en-US" sz="4000" dirty="0" smtClean="0"/>
              <a:t> </a:t>
            </a:r>
            <a:r>
              <a:rPr lang="en-US" sz="4000" dirty="0" err="1" smtClean="0"/>
              <a:t>subsistem</a:t>
            </a:r>
            <a:r>
              <a:rPr lang="en-US" sz="4000" dirty="0" smtClean="0"/>
              <a:t> </a:t>
            </a:r>
            <a:r>
              <a:rPr lang="en-US" sz="4000" dirty="0" err="1" smtClean="0"/>
              <a:t>harus</a:t>
            </a:r>
            <a:r>
              <a:rPr lang="en-US" sz="4000" dirty="0" smtClean="0"/>
              <a:t> </a:t>
            </a:r>
            <a:r>
              <a:rPr lang="en-US" sz="4000" dirty="0" err="1" smtClean="0"/>
              <a:t>terhubung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sistemnya</a:t>
            </a:r>
            <a:endParaRPr lang="en-US" sz="4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40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Mengelola Keamanan Data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b="1" smtClean="0"/>
              <a:t>Tujuan keamanan database: melindungi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data dari ancaman yang disengaja atau tidak disengaja terhadap akses dan integritas</a:t>
            </a:r>
          </a:p>
          <a:p>
            <a:pPr eaLnBrk="1" hangingPunct="1"/>
            <a:r>
              <a:rPr lang="en-US" smtClean="0"/>
              <a:t>Ancaman bertambah karena adanya akses melalui Internet atau teknologi bergerak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947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Ancaman terhadap Keamanan Data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/>
              <a:t>Kehilangan</a:t>
            </a:r>
            <a:r>
              <a:rPr lang="en-US" b="1" dirty="0" smtClean="0"/>
              <a:t> yang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disengaja</a:t>
            </a: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–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diakibatkan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n-US" dirty="0" smtClean="0"/>
              <a:t>	• </a:t>
            </a:r>
            <a:r>
              <a:rPr lang="en-US" sz="2200" dirty="0" err="1" smtClean="0"/>
              <a:t>Kesalahan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endParaRPr lang="en-US" sz="2200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n-US" sz="2200" dirty="0" smtClean="0"/>
              <a:t>	• </a:t>
            </a:r>
            <a:r>
              <a:rPr lang="en-US" sz="2200" dirty="0" err="1" smtClean="0"/>
              <a:t>Kesalahan</a:t>
            </a:r>
            <a:r>
              <a:rPr lang="en-US" sz="2200" dirty="0" smtClean="0"/>
              <a:t> </a:t>
            </a:r>
            <a:r>
              <a:rPr lang="en-US" sz="2200" dirty="0" err="1" smtClean="0"/>
              <a:t>sotware</a:t>
            </a:r>
            <a:endParaRPr lang="en-US" sz="2200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n-US" sz="2200" dirty="0" smtClean="0"/>
              <a:t>	• </a:t>
            </a:r>
            <a:r>
              <a:rPr lang="en-US" sz="2200" dirty="0" err="1" smtClean="0"/>
              <a:t>Kegagalan</a:t>
            </a:r>
            <a:r>
              <a:rPr lang="en-US" sz="2200" dirty="0" smtClean="0"/>
              <a:t> hardware</a:t>
            </a:r>
          </a:p>
          <a:p>
            <a:pPr eaLnBrk="1" hangingPunct="1"/>
            <a:r>
              <a:rPr lang="en-US" b="1" dirty="0" err="1" smtClean="0"/>
              <a:t>Penyusupan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err="1" smtClean="0"/>
              <a:t>Pengaksesan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orang yang </a:t>
            </a:r>
            <a:r>
              <a:rPr lang="en-US" dirty="0" err="1" smtClean="0"/>
              <a:t>tidakberhak</a:t>
            </a:r>
            <a:endParaRPr lang="en-US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data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65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Ancaman terhadap Keamanan Data</a:t>
            </a:r>
            <a:br>
              <a:rPr lang="en-US" dirty="0" smtClean="0"/>
            </a:br>
            <a:r>
              <a:rPr lang="en-US" dirty="0" smtClean="0"/>
              <a:t>(Lanjutan…)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467600" cy="4876799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Kehilangan Privasi atau Kerahasiaan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– Kehilangan privasi berarti kehilangan proteksi yang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   dirasakan oleh seseorang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– Kehilangan kerahasiaan berarti kebocoran data yang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   bersifat penting bagi perusahaan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Kehilangan Integritas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– Bila integritas dilanggar, data menjadi tidak valid atau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   bahkan rusak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– Bisa menimbulkan kesalahan dalam pengambilan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      keputusan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Kehilangan Ketersediaan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– Bisa disebabkan sabotase pada H/W, jaringan, dan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      aplikasi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– Penetrasi virus yang dimaksud merusak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4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6629400" cy="5181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 smtClean="0"/>
              <a:t>Information society </a:t>
            </a:r>
            <a:r>
              <a:rPr lang="en-US" sz="3600" b="1" dirty="0" err="1" smtClean="0"/>
              <a:t>atau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masyarakat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Informasi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adalah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sebuah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istilah</a:t>
            </a:r>
            <a:r>
              <a:rPr lang="en-US" sz="3600" b="1" dirty="0" smtClean="0"/>
              <a:t> yang </a:t>
            </a:r>
            <a:r>
              <a:rPr lang="en-US" sz="3600" b="1" dirty="0" err="1" smtClean="0"/>
              <a:t>digunakan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untuk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mendeskripsikan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sebuah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masyarakat</a:t>
            </a:r>
            <a:r>
              <a:rPr lang="en-US" sz="3600" b="1" dirty="0" smtClean="0"/>
              <a:t> yang </a:t>
            </a:r>
            <a:r>
              <a:rPr lang="en-US" sz="3600" b="1" dirty="0" err="1" smtClean="0"/>
              <a:t>dapat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membuat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kemungkinan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terbaik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menggunakan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informasi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teknologi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komunikasi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baru</a:t>
            </a:r>
            <a:r>
              <a:rPr lang="en-US" sz="3600" b="1" dirty="0" smtClean="0"/>
              <a:t> (new information and communication technologies(ICT's)).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8577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Rencana Keamanan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Proteksi</a:t>
            </a:r>
            <a:r>
              <a:rPr lang="en-US" dirty="0" smtClean="0"/>
              <a:t> perangkat lunak </a:t>
            </a:r>
            <a:r>
              <a:rPr lang="en-US" dirty="0" err="1" smtClean="0"/>
              <a:t>manajemen</a:t>
            </a:r>
            <a:r>
              <a:rPr lang="en-US" dirty="0" smtClean="0"/>
              <a:t> data: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Aturan</a:t>
            </a:r>
            <a:r>
              <a:rPr lang="en-US" dirty="0" smtClean="0"/>
              <a:t> otorisasi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Prosedur</a:t>
            </a:r>
            <a:r>
              <a:rPr lang="en-US" dirty="0" smtClean="0"/>
              <a:t> enkripsi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dirty="0" err="1" smtClean="0"/>
              <a:t>Skema</a:t>
            </a:r>
            <a:r>
              <a:rPr lang="en-US" dirty="0" smtClean="0"/>
              <a:t> otentikasi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Aturan Otorisasi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b="1" smtClean="0"/>
              <a:t>Aturan otorisasi: kontrol yang melekat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dalam sistem manajemen data yang membatasi akses terhadap data dan tindakan tindakan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yang dapat dilakukan oleh orang</a:t>
            </a:r>
          </a:p>
          <a:p>
            <a:pPr eaLnBrk="1" hangingPunct="1"/>
            <a:r>
              <a:rPr lang="en-US" smtClean="0"/>
              <a:t>Contoh, orang yang berhak mengakes data bisa membaca seluruh </a:t>
            </a:r>
            <a:r>
              <a:rPr lang="en-US" i="1" smtClean="0"/>
              <a:t>database </a:t>
            </a:r>
            <a:r>
              <a:rPr lang="en-US" smtClean="0"/>
              <a:t>tetapi tidak bisa mengubah data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738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Contoh Aturan Otorisasi</a:t>
            </a:r>
            <a:endParaRPr lang="en-US" dirty="0"/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571625"/>
            <a:ext cx="7888287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43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Contoh Skenario Hak Akses</a:t>
            </a:r>
            <a:endParaRPr lang="en-US" dirty="0"/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1000125"/>
            <a:ext cx="5643562" cy="567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3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Enkripsi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err="1" smtClean="0"/>
              <a:t>Enkripsi</a:t>
            </a:r>
            <a:r>
              <a:rPr lang="en-US" dirty="0" smtClean="0"/>
              <a:t>: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pengodean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pengacakan</a:t>
            </a:r>
            <a:r>
              <a:rPr lang="en-US" dirty="0" smtClean="0"/>
              <a:t> data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orang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membacanya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Kerahasiaan</a:t>
            </a:r>
            <a:r>
              <a:rPr lang="en-US" dirty="0" smtClean="0"/>
              <a:t> Data</a:t>
            </a:r>
          </a:p>
          <a:p>
            <a:pPr eaLnBrk="1" hangingPunct="1"/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r>
              <a:rPr lang="en-US" dirty="0" smtClean="0"/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(</a:t>
            </a:r>
            <a:r>
              <a:rPr lang="en-US" dirty="0" err="1" smtClean="0"/>
              <a:t>Contoh</a:t>
            </a:r>
            <a:r>
              <a:rPr lang="en-US" dirty="0" smtClean="0"/>
              <a:t> DES-Data Encryption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  Standard).</a:t>
            </a:r>
          </a:p>
          <a:p>
            <a:pPr marL="514350" indent="-514350" algn="just" eaLnBrk="1" hangingPunct="1">
              <a:buFont typeface="+mj-lt"/>
              <a:buAutoNum type="arabicPeriod" startAt="2"/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(</a:t>
            </a:r>
            <a:r>
              <a:rPr lang="en-US" dirty="0" err="1" smtClean="0"/>
              <a:t>Contoh</a:t>
            </a:r>
            <a:r>
              <a:rPr lang="en-US" dirty="0" smtClean="0"/>
              <a:t> SSL –Secure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  Layer).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46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Teknik ENKRIPSI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161448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	Istilah yang digunakan :</a:t>
            </a:r>
          </a:p>
          <a:p>
            <a:pPr lvl="1" eaLnBrk="1" hangingPunct="1"/>
            <a:r>
              <a:rPr lang="en-US" smtClean="0"/>
              <a:t>Kryptografi : Ilmu matematik Persandian</a:t>
            </a:r>
          </a:p>
          <a:p>
            <a:pPr lvl="1" eaLnBrk="1" hangingPunct="1"/>
            <a:r>
              <a:rPr lang="en-US" smtClean="0"/>
              <a:t>Enkripsi : Menyandikan Data</a:t>
            </a:r>
          </a:p>
          <a:p>
            <a:pPr lvl="1" eaLnBrk="1" hangingPunct="1"/>
            <a:r>
              <a:rPr lang="en-US" smtClean="0"/>
              <a:t>Dekripsi : Membuka Sandi menjadi data</a:t>
            </a:r>
          </a:p>
          <a:p>
            <a:pPr eaLnBrk="1" hangingPunct="1"/>
            <a:endParaRPr lang="en-US" smtClean="0"/>
          </a:p>
        </p:txBody>
      </p:sp>
      <p:pic>
        <p:nvPicPr>
          <p:cNvPr id="430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357563"/>
            <a:ext cx="7596187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7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Skema Otentikasi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Skema otentikasi digunakan untuk menentukan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seseorang apakah orang tersebut berhak atau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tidak untuk mengakses sistem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Perwujudan yang biasa dilakukan: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Pengamanan</a:t>
            </a:r>
            <a:r>
              <a:rPr lang="en-US" dirty="0" smtClean="0"/>
              <a:t> dokumen elektronik dengan </a:t>
            </a:r>
            <a:r>
              <a:rPr lang="en-US" i="1" dirty="0" smtClean="0"/>
              <a:t>digital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i="1" dirty="0" smtClean="0"/>
              <a:t>	   signature.</a:t>
            </a:r>
            <a:endParaRPr lang="en-US" i="1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dirty="0" err="1" smtClean="0"/>
              <a:t>Melalui</a:t>
            </a:r>
            <a:r>
              <a:rPr lang="en-US" dirty="0" smtClean="0"/>
              <a:t> identifikasi yang diketahui oleh dirinya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     sendiri berupa password </a:t>
            </a:r>
            <a:r>
              <a:rPr lang="en-US" dirty="0" err="1" smtClean="0"/>
              <a:t>atau</a:t>
            </a:r>
            <a:r>
              <a:rPr lang="en-US" dirty="0" smtClean="0"/>
              <a:t> PIN.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dirty="0" err="1" smtClean="0"/>
              <a:t>Menggunakan</a:t>
            </a:r>
            <a:r>
              <a:rPr lang="en-US" dirty="0" smtClean="0"/>
              <a:t> alat </a:t>
            </a:r>
            <a:r>
              <a:rPr lang="en-US" dirty="0" err="1" smtClean="0"/>
              <a:t>seperti</a:t>
            </a:r>
            <a:r>
              <a:rPr lang="en-US" dirty="0" smtClean="0"/>
              <a:t> smartcard.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dirty="0" err="1" smtClean="0"/>
              <a:t>Menggunakan</a:t>
            </a:r>
            <a:r>
              <a:rPr lang="en-US" dirty="0" smtClean="0"/>
              <a:t> sesuatu yang bersifat unik,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sidik</a:t>
            </a:r>
            <a:r>
              <a:rPr lang="en-US" dirty="0" smtClean="0"/>
              <a:t> jari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kalian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E- Service.</a:t>
            </a:r>
          </a:p>
          <a:p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E- 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ICT's </a:t>
            </a:r>
            <a:r>
              <a:rPr lang="en-US" b="1" dirty="0" err="1" smtClean="0"/>
              <a:t>adalah</a:t>
            </a:r>
            <a:r>
              <a:rPr lang="en-US" b="1" dirty="0" smtClean="0"/>
              <a:t>: ATM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penarikan</a:t>
            </a:r>
            <a:r>
              <a:rPr lang="en-US" b="1" dirty="0" smtClean="0"/>
              <a:t> </a:t>
            </a:r>
            <a:r>
              <a:rPr lang="en-US" b="1" dirty="0" err="1" smtClean="0"/>
              <a:t>tunai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pelayan</a:t>
            </a:r>
            <a:r>
              <a:rPr lang="en-US" b="1" dirty="0" smtClean="0"/>
              <a:t> </a:t>
            </a:r>
            <a:r>
              <a:rPr lang="en-US" b="1" dirty="0" err="1" smtClean="0"/>
              <a:t>perbankan</a:t>
            </a:r>
            <a:r>
              <a:rPr lang="en-US" b="1" dirty="0" smtClean="0"/>
              <a:t> </a:t>
            </a:r>
            <a:r>
              <a:rPr lang="en-US" b="1" dirty="0" err="1" smtClean="0"/>
              <a:t>lainnya</a:t>
            </a:r>
            <a:r>
              <a:rPr lang="en-US" b="1" dirty="0" smtClean="0"/>
              <a:t>, </a:t>
            </a:r>
            <a:r>
              <a:rPr lang="en-US" b="1" dirty="0" err="1" smtClean="0"/>
              <a:t>telepon</a:t>
            </a:r>
            <a:r>
              <a:rPr lang="en-US" b="1" dirty="0" smtClean="0"/>
              <a:t> </a:t>
            </a:r>
            <a:r>
              <a:rPr lang="en-US" b="1" dirty="0" err="1" smtClean="0"/>
              <a:t>genggam</a:t>
            </a:r>
            <a:r>
              <a:rPr lang="en-US" b="1" dirty="0" smtClean="0"/>
              <a:t>(</a:t>
            </a:r>
            <a:r>
              <a:rPr lang="en-US" b="1" dirty="0" err="1" smtClean="0"/>
              <a:t>handphone</a:t>
            </a:r>
            <a:r>
              <a:rPr lang="en-US" b="1" dirty="0" smtClean="0"/>
              <a:t>), </a:t>
            </a:r>
            <a:r>
              <a:rPr lang="en-US" b="1" dirty="0" err="1" smtClean="0"/>
              <a:t>teletext</a:t>
            </a:r>
            <a:r>
              <a:rPr lang="en-US" b="1" dirty="0" smtClean="0"/>
              <a:t> television, faxes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pelayan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b="1" dirty="0" err="1" smtClean="0"/>
              <a:t>seperti</a:t>
            </a:r>
            <a:r>
              <a:rPr lang="en-US" b="1" dirty="0" smtClean="0"/>
              <a:t> </a:t>
            </a:r>
            <a:r>
              <a:rPr lang="en-US" b="1" dirty="0" err="1" smtClean="0"/>
              <a:t>juga</a:t>
            </a:r>
            <a:r>
              <a:rPr lang="en-US" b="1" dirty="0" smtClean="0"/>
              <a:t> internet, e-mail, </a:t>
            </a:r>
            <a:r>
              <a:rPr lang="en-US" b="1" dirty="0" err="1" smtClean="0"/>
              <a:t>mailinglist</a:t>
            </a:r>
            <a:r>
              <a:rPr lang="en-US" b="1" dirty="0" smtClean="0"/>
              <a:t>, </a:t>
            </a:r>
            <a:r>
              <a:rPr lang="en-US" b="1" dirty="0" err="1" smtClean="0"/>
              <a:t>serta</a:t>
            </a:r>
            <a:r>
              <a:rPr lang="en-US" b="1" dirty="0" smtClean="0"/>
              <a:t> </a:t>
            </a:r>
            <a:r>
              <a:rPr lang="en-US" b="1" dirty="0" err="1" smtClean="0"/>
              <a:t>komunitas</a:t>
            </a:r>
            <a:r>
              <a:rPr lang="en-US" b="1" dirty="0" smtClean="0"/>
              <a:t> </a:t>
            </a:r>
            <a:r>
              <a:rPr lang="en-US" b="1" dirty="0" err="1" smtClean="0"/>
              <a:t>maya</a:t>
            </a:r>
            <a:r>
              <a:rPr lang="en-US" b="1" dirty="0" smtClean="0"/>
              <a:t> (virtual community) </a:t>
            </a:r>
            <a:r>
              <a:rPr lang="en-US" b="1" dirty="0" err="1" smtClean="0"/>
              <a:t>lainnya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605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6781800" cy="42973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/>
              <a:t>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information </a:t>
            </a:r>
            <a:r>
              <a:rPr lang="en-US" dirty="0"/>
              <a:t>society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luang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044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diperbaharui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. </a:t>
            </a:r>
          </a:p>
          <a:p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dididik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  <a:p>
            <a:r>
              <a:rPr lang="fi-FI" dirty="0"/>
              <a:t>Bisnis harus online jika mereka ingin menjadi sukses. </a:t>
            </a:r>
          </a:p>
          <a:p>
            <a:r>
              <a:rPr lang="sv-SE" dirty="0"/>
              <a:t>Pelayanan pemerintah harus tersedia secara elektronik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5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Ciri</a:t>
            </a:r>
            <a:r>
              <a:rPr lang="en-US" b="1" dirty="0"/>
              <a:t> – </a:t>
            </a:r>
            <a:r>
              <a:rPr lang="en-US" b="1" dirty="0" err="1"/>
              <a:t>ciri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 </a:t>
            </a:r>
            <a:endParaRPr lang="en-US" dirty="0"/>
          </a:p>
          <a:p>
            <a:r>
              <a:rPr lang="sv-SE" dirty="0"/>
              <a:t> Adanya level intensitas informasi yang tinggi (kebutuhan informasi yang tinggi) dalam kehidupan masyarakatnya sehari – hari pada organisasi – organisasi yang ada, dan tempat– tempat kerja </a:t>
            </a:r>
          </a:p>
          <a:p>
            <a:r>
              <a:rPr lang="nn-NO" dirty="0"/>
              <a:t> Penggunaan teknologi informasi untuk kegiatan sosial, pengajaran dan bisnis, serta kegiatan– kegiatan lainnya. </a:t>
            </a:r>
          </a:p>
          <a:p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data digital yang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yang </a:t>
            </a:r>
            <a:r>
              <a:rPr lang="en-US" dirty="0" err="1"/>
              <a:t>jauh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36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Agraris</a:t>
            </a:r>
            <a:r>
              <a:rPr lang="en-US" b="1" dirty="0"/>
              <a:t>,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Industri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Sumber</a:t>
            </a:r>
            <a:r>
              <a:rPr lang="en-US" b="1" dirty="0"/>
              <a:t> </a:t>
            </a:r>
            <a:r>
              <a:rPr lang="en-US" b="1" dirty="0" err="1"/>
              <a:t>daya</a:t>
            </a:r>
            <a:r>
              <a:rPr lang="en-US" b="1" dirty="0"/>
              <a:t> yang </a:t>
            </a:r>
            <a:r>
              <a:rPr lang="en-US" b="1" dirty="0" err="1"/>
              <a:t>diolah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smtClean="0"/>
              <a:t>SDA </a:t>
            </a:r>
            <a:r>
              <a:rPr lang="en-US" dirty="0"/>
              <a:t>(</a:t>
            </a:r>
            <a:r>
              <a:rPr lang="en-US" dirty="0" err="1"/>
              <a:t>angin</a:t>
            </a:r>
            <a:r>
              <a:rPr lang="en-US" dirty="0"/>
              <a:t>, air, </a:t>
            </a:r>
            <a:r>
              <a:rPr lang="en-US" dirty="0" err="1"/>
              <a:t>tanah</a:t>
            </a:r>
            <a:r>
              <a:rPr lang="en-US" dirty="0"/>
              <a:t>, </a:t>
            </a:r>
            <a:r>
              <a:rPr lang="en-US" dirty="0" err="1"/>
              <a:t>manusia</a:t>
            </a:r>
            <a:r>
              <a:rPr lang="en-US" dirty="0"/>
              <a:t>)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agraris</a:t>
            </a:r>
            <a:r>
              <a:rPr lang="en-US" b="1" i="1" dirty="0"/>
              <a:t> </a:t>
            </a:r>
            <a:r>
              <a:rPr lang="en-US" dirty="0"/>
              <a:t>-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(</a:t>
            </a:r>
            <a:r>
              <a:rPr lang="en-US" dirty="0" err="1"/>
              <a:t>listrik</a:t>
            </a:r>
            <a:r>
              <a:rPr lang="en-US" dirty="0"/>
              <a:t>,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bakar</a:t>
            </a:r>
            <a:r>
              <a:rPr lang="en-US" dirty="0"/>
              <a:t>)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industri</a:t>
            </a:r>
            <a:r>
              <a:rPr lang="en-US" b="1" i="1" dirty="0"/>
              <a:t> </a:t>
            </a:r>
            <a:r>
              <a:rPr lang="en-US" dirty="0"/>
              <a:t>- </a:t>
            </a:r>
            <a:r>
              <a:rPr lang="en-US" dirty="0" err="1"/>
              <a:t>Informasi</a:t>
            </a:r>
            <a:r>
              <a:rPr lang="en-US" dirty="0"/>
              <a:t> (</a:t>
            </a:r>
            <a:r>
              <a:rPr lang="en-US" dirty="0" err="1"/>
              <a:t>transmisi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)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9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err="1"/>
              <a:t>Sumber</a:t>
            </a:r>
            <a:r>
              <a:rPr lang="en-US" b="1" dirty="0"/>
              <a:t> </a:t>
            </a:r>
            <a:r>
              <a:rPr lang="en-US" b="1" dirty="0" err="1"/>
              <a:t>daya</a:t>
            </a:r>
            <a:r>
              <a:rPr lang="en-US" b="1" dirty="0"/>
              <a:t> yang </a:t>
            </a:r>
            <a:r>
              <a:rPr lang="en-US" b="1" dirty="0" err="1"/>
              <a:t>dibutuhkan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/>
              <a:t>mentah</a:t>
            </a:r>
            <a:r>
              <a:rPr lang="en-US" dirty="0"/>
              <a:t> /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agraris</a:t>
            </a:r>
            <a:r>
              <a:rPr lang="en-US" b="1" i="1" dirty="0" smtClean="0"/>
              <a:t>.</a:t>
            </a:r>
          </a:p>
          <a:p>
            <a:r>
              <a:rPr lang="en-US" dirty="0" smtClean="0"/>
              <a:t>Modal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industri</a:t>
            </a:r>
            <a:r>
              <a:rPr lang="en-US" b="1" i="1" dirty="0"/>
              <a:t> 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informasi</a:t>
            </a:r>
            <a:r>
              <a:rPr lang="en-US" b="1" i="1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err="1"/>
              <a:t>Keahlian</a:t>
            </a:r>
            <a:r>
              <a:rPr lang="en-US" b="1" dirty="0"/>
              <a:t> SDM yang </a:t>
            </a:r>
            <a:r>
              <a:rPr lang="en-US" b="1" dirty="0" err="1"/>
              <a:t>dibutuhkan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Petani</a:t>
            </a:r>
            <a:r>
              <a:rPr lang="en-US" dirty="0"/>
              <a:t>,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skill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agraris</a:t>
            </a:r>
            <a:r>
              <a:rPr lang="en-US" b="1" i="1" dirty="0" smtClean="0"/>
              <a:t>. </a:t>
            </a:r>
            <a:endParaRPr lang="en-US" dirty="0"/>
          </a:p>
          <a:p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/>
              <a:t>mesin</a:t>
            </a:r>
            <a:r>
              <a:rPr lang="en-US" dirty="0"/>
              <a:t>,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skill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industri</a:t>
            </a:r>
            <a:r>
              <a:rPr lang="en-US" b="1" i="1" dirty="0" smtClean="0"/>
              <a:t>. </a:t>
            </a:r>
            <a:endParaRPr lang="en-US" dirty="0"/>
          </a:p>
          <a:p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/>
              <a:t>profesional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skill </a:t>
            </a:r>
            <a:r>
              <a:rPr lang="en-US" dirty="0" err="1"/>
              <a:t>tinggi</a:t>
            </a:r>
            <a:r>
              <a:rPr lang="en-US" dirty="0"/>
              <a:t>)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informasi</a:t>
            </a:r>
            <a:r>
              <a:rPr lang="en-US" b="1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78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Teknologi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Alat-alat</a:t>
            </a:r>
            <a:r>
              <a:rPr lang="en-US" dirty="0" smtClean="0"/>
              <a:t> </a:t>
            </a:r>
            <a:r>
              <a:rPr lang="en-US" dirty="0"/>
              <a:t>manual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agraris</a:t>
            </a:r>
            <a:r>
              <a:rPr lang="en-US" b="1" i="1" dirty="0"/>
              <a:t> </a:t>
            </a:r>
            <a:endParaRPr lang="en-US" dirty="0" smtClean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industri</a:t>
            </a:r>
            <a:r>
              <a:rPr lang="en-US" b="1" i="1" dirty="0"/>
              <a:t> </a:t>
            </a:r>
            <a:endParaRPr lang="en-US" dirty="0"/>
          </a:p>
          <a:p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/>
              <a:t>cerdas</a:t>
            </a:r>
            <a:r>
              <a:rPr lang="en-US" dirty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/>
              <a:t>informasi</a:t>
            </a:r>
            <a:r>
              <a:rPr lang="en-US" b="1" i="1" dirty="0"/>
              <a:t> </a:t>
            </a:r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perkembangan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agraris</a:t>
            </a:r>
            <a:r>
              <a:rPr lang="en-US" b="1" i="1" dirty="0" smtClean="0"/>
              <a:t>. </a:t>
            </a:r>
            <a:endParaRPr lang="en-US" dirty="0" smtClean="0"/>
          </a:p>
          <a:p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b="1" i="1" dirty="0" err="1"/>
              <a:t>masyarakat</a:t>
            </a:r>
            <a:r>
              <a:rPr lang="en-US" b="1" i="1" dirty="0"/>
              <a:t> </a:t>
            </a:r>
            <a:r>
              <a:rPr lang="en-US" b="1" i="1" dirty="0" err="1" smtClean="0"/>
              <a:t>industri</a:t>
            </a:r>
            <a:r>
              <a:rPr lang="en-US" b="1" i="1" dirty="0" smtClean="0"/>
              <a:t>.</a:t>
            </a:r>
          </a:p>
          <a:p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. </a:t>
            </a:r>
            <a:r>
              <a:rPr lang="en-US" b="1" i="1" dirty="0" err="1" smtClean="0"/>
              <a:t>masyarakat</a:t>
            </a:r>
            <a:r>
              <a:rPr lang="en-US" b="1" i="1" dirty="0" smtClean="0"/>
              <a:t> </a:t>
            </a:r>
            <a:r>
              <a:rPr lang="en-US" b="1" i="1" dirty="0" err="1"/>
              <a:t>informasi</a:t>
            </a:r>
            <a:r>
              <a:rPr lang="en-US" b="1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357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844</Words>
  <Application>Microsoft Office PowerPoint</Application>
  <PresentationFormat>On-screen Show (4:3)</PresentationFormat>
  <Paragraphs>189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Pertemuan 3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Dampak positif  teknologi informasi</vt:lpstr>
      <vt:lpstr>Dampak negatif teknologi informasi</vt:lpstr>
      <vt:lpstr>KEAMANAN SUMBER DAYA INFORMASI</vt:lpstr>
      <vt:lpstr>Tujuan Keamanan </vt:lpstr>
      <vt:lpstr>TUJUAN KEAMANAN - 2</vt:lpstr>
      <vt:lpstr>TUJUAN KEAMANAN - 3</vt:lpstr>
      <vt:lpstr>Mengelola Keamanan Data</vt:lpstr>
      <vt:lpstr>Ancaman terhadap Keamanan Data</vt:lpstr>
      <vt:lpstr>Ancaman terhadap Keamanan Data (Lanjutan…)</vt:lpstr>
      <vt:lpstr>Rencana Keamanan Data</vt:lpstr>
      <vt:lpstr>Aturan Otorisasi</vt:lpstr>
      <vt:lpstr>Contoh Aturan Otorisasi</vt:lpstr>
      <vt:lpstr>Contoh Skenario Hak Akses</vt:lpstr>
      <vt:lpstr>Enkripsi</vt:lpstr>
      <vt:lpstr>Teknik ENKRIPSI</vt:lpstr>
      <vt:lpstr>Skema Otentikasi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5</dc:title>
  <dc:creator>andris</dc:creator>
  <cp:lastModifiedBy>Phantom Assassin</cp:lastModifiedBy>
  <cp:revision>16</cp:revision>
  <cp:lastPrinted>2012-11-07T05:22:34Z</cp:lastPrinted>
  <dcterms:created xsi:type="dcterms:W3CDTF">2012-07-28T00:59:53Z</dcterms:created>
  <dcterms:modified xsi:type="dcterms:W3CDTF">2012-11-07T05:22:37Z</dcterms:modified>
</cp:coreProperties>
</file>