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6" r:id="rId9"/>
    <p:sldId id="277" r:id="rId10"/>
    <p:sldId id="279" r:id="rId11"/>
    <p:sldId id="282" r:id="rId12"/>
    <p:sldId id="278" r:id="rId13"/>
    <p:sldId id="280" r:id="rId14"/>
    <p:sldId id="281" r:id="rId15"/>
    <p:sldId id="283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501FE-9769-4CD1-8B99-FE5E7E9F6FD2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8E4D-7B48-42D7-B8DA-11E727B58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56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310D-89A5-4C93-9967-FB04F8DB0E7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E6FE6-1821-4796-A3B1-0B39B4519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E6FE6-1821-4796-A3B1-0B39B4519C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5FADF-B01A-4FA1-B7C4-966BAF62B3B6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B6161-69F4-4B49-9D65-0D36E61BFD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7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A83C7-ECCF-423E-9BF9-890A02FC89B5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4B77F-32F4-4F64-8CAC-59F7A6E501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8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EEF6B-C977-4E14-9603-AFDA66BE768A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6755A-2CC9-4952-841B-8780BF7E0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11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0CBDD1-46DF-4FA9-8EB1-A1910A4D7EE3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5794F-6507-4921-B27C-4688DCA18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80E0F-A127-490F-97ED-A69B2C32943C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4309F-8239-4CE3-B6A0-2AED0F15CE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7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DA0E15-ED4D-4A7A-8425-7E9651CA7C34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A425A-0BE6-41A8-8926-0129EBFC8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5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9AE21A-4037-482D-BAE4-223114F16EB7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DC9AB-FD4D-4C0A-BC83-6B65DBE02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71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D79A-9CBD-4A85-9E8A-29C10C7379DF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8174A-1311-4F6D-A1A6-AAB2145F93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5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A1BBE-20F2-43BC-8AD8-B498B1F0BE8A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634A6-E61B-46DA-A4AD-10C744031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1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C4A719-B0BA-4865-9650-6077F897CDF0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1DACF-EEA7-4322-AB5A-391CBD3339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02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3C157-EAA3-4969-A6A8-E22641A31A42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6C91-7675-449A-9D3C-1B52C9D12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4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D4C0AF-437B-412A-AA59-EB182BC88B97}" type="datetimeFigureOut">
              <a:rPr lang="en-US" smtClean="0"/>
              <a:pPr>
                <a:defRPr/>
              </a:pPr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7D65F7-39B0-45BA-B80C-51D4C55BF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6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447800"/>
            <a:ext cx="6246813" cy="2051050"/>
          </a:xfrm>
        </p:spPr>
        <p:txBody>
          <a:bodyPr/>
          <a:lstStyle/>
          <a:p>
            <a:pPr defTabSz="915001" eaLnBrk="1" hangingPunct="1">
              <a:defRPr/>
            </a:pPr>
            <a:r>
              <a:rPr lang="en-US" sz="4400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KONSEP DASAR</a:t>
            </a:r>
            <a:endParaRPr lang="en-US" sz="4400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533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Materi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ke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Data   Terisolasi ……….2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z="1800" smtClean="0">
                <a:latin typeface="Kristen ITC" pitchFamily="66" charset="0"/>
              </a:rPr>
              <a:t>File Mahasiswa                       File Minat_Mhs</a:t>
            </a: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1800" smtClean="0">
                <a:latin typeface="Kristen ITC" pitchFamily="66" charset="0"/>
              </a:rPr>
              <a:t>File Pembimbing Minat</a:t>
            </a:r>
          </a:p>
          <a:p>
            <a:pPr marL="514350" indent="-514350" eaLnBrk="1" hangingPunct="1"/>
            <a:endParaRPr lang="en-US" sz="1800" smtClean="0">
              <a:latin typeface="Kristen ITC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00200"/>
          <a:ext cx="224737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5779"/>
                <a:gridCol w="13115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Nama_Mhs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Ilham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Azizah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Asyfia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1600200"/>
          <a:ext cx="2594293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5274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Minat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Pemrograman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Basis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Multimedia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4648200"/>
          <a:ext cx="414718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2793"/>
                <a:gridCol w="21243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Pembimbing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Nama_Pembimbing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Wahyuni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Yasmi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Kristen ITC" pitchFamily="66" charset="0"/>
              </a:rPr>
              <a:t>Integritas Data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Kristen ITC" pitchFamily="66" charset="0"/>
              </a:rPr>
              <a:t>Berkaitan dengan unjuk kerja sistem untuk dapat menjaga data-data dalam basis data agar selalu berada dalam kondisi yang benar (tipe &amp; ukuran datanya), Up to date (sesuai dengan kondisi aktual), konsisten, dan selalu tersedia)</a:t>
            </a:r>
          </a:p>
          <a:p>
            <a:endParaRPr lang="en-US" sz="2800" smtClean="0">
              <a:latin typeface="Kristen ITC" pitchFamily="66" charset="0"/>
            </a:endParaRPr>
          </a:p>
          <a:p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Integritas data berhubungan dengan 2 aspek</a:t>
            </a:r>
          </a:p>
          <a:p>
            <a:pPr marL="857250" lvl="1" indent="-457200">
              <a:buFontTx/>
              <a:buAutoNum type="arabicPeriod"/>
            </a:pPr>
            <a:r>
              <a:rPr lang="en-US" sz="2000" smtClean="0">
                <a:solidFill>
                  <a:srgbClr val="0070C0"/>
                </a:solidFill>
                <a:latin typeface="Kristen ITC" pitchFamily="66" charset="0"/>
              </a:rPr>
              <a:t>Integritas domain</a:t>
            </a:r>
          </a:p>
          <a:p>
            <a:pPr marL="857250" lvl="1" indent="-457200">
              <a:buFontTx/>
              <a:buAutoNum type="arabicPeriod"/>
            </a:pPr>
            <a:r>
              <a:rPr lang="en-US" sz="2000" smtClean="0">
                <a:solidFill>
                  <a:srgbClr val="0070C0"/>
                </a:solidFill>
                <a:latin typeface="Kristen ITC" pitchFamily="66" charset="0"/>
              </a:rPr>
              <a:t>Key Constraints</a:t>
            </a:r>
            <a:r>
              <a:rPr lang="en-US" sz="2000" smtClean="0">
                <a:latin typeface="Kristen ITC" pitchFamily="66" charset="0"/>
              </a:rPr>
              <a:t>, berkaitan dengan 2 hal, yaitu :</a:t>
            </a:r>
          </a:p>
          <a:p>
            <a:pPr marL="1257300" lvl="2" indent="-457200"/>
            <a:r>
              <a:rPr lang="en-US" sz="2000" smtClean="0">
                <a:solidFill>
                  <a:srgbClr val="00B050"/>
                </a:solidFill>
                <a:latin typeface="Kristen ITC" pitchFamily="66" charset="0"/>
              </a:rPr>
              <a:t>Integritas Entitas </a:t>
            </a:r>
            <a:r>
              <a:rPr lang="en-US" sz="2000" smtClean="0">
                <a:latin typeface="Kristen ITC" pitchFamily="66" charset="0"/>
              </a:rPr>
              <a:t>pada kunci relasi</a:t>
            </a:r>
          </a:p>
          <a:p>
            <a:pPr marL="1257300" lvl="2" indent="-457200"/>
            <a:r>
              <a:rPr lang="en-US" sz="2000" smtClean="0">
                <a:solidFill>
                  <a:srgbClr val="00B050"/>
                </a:solidFill>
                <a:latin typeface="Kristen ITC" pitchFamily="66" charset="0"/>
              </a:rPr>
              <a:t>Integritas Referensial </a:t>
            </a:r>
            <a:r>
              <a:rPr lang="en-US" sz="2000" smtClean="0">
                <a:latin typeface="Kristen ITC" pitchFamily="66" charset="0"/>
              </a:rPr>
              <a:t>pada kunci penghubung relasi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Kristen ITC" pitchFamily="66" charset="0"/>
              </a:rPr>
              <a:t>Keamanan Data ……….1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Prinsip dasar </a:t>
            </a:r>
            <a:r>
              <a:rPr lang="en-US" sz="2800" smtClean="0">
                <a:latin typeface="Kristen ITC" pitchFamily="66" charset="0"/>
              </a:rPr>
              <a:t>dari keamanan dalam basis data adalah bahwa data-data dalam basis data merupakan sumber informasi yag bersifat sangat penting dan rahasia.</a:t>
            </a:r>
            <a:endParaRPr lang="en-US" sz="2400" smtClean="0">
              <a:latin typeface="Kristen ITC" pitchFamily="66" charset="0"/>
            </a:endParaRPr>
          </a:p>
          <a:p>
            <a:endParaRPr lang="en-US" sz="800" smtClean="0">
              <a:latin typeface="Kristen ITC" pitchFamily="66" charset="0"/>
            </a:endParaRPr>
          </a:p>
          <a:p>
            <a:r>
              <a:rPr lang="en-US" sz="2800" b="1" smtClean="0">
                <a:solidFill>
                  <a:srgbClr val="FF0000"/>
                </a:solidFill>
                <a:latin typeface="Kristen ITC" pitchFamily="66" charset="0"/>
              </a:rPr>
              <a:t>Aspek keamanan basis data meliputi:</a:t>
            </a:r>
          </a:p>
          <a:p>
            <a:pPr marL="914400" lvl="1" indent="-514350">
              <a:buFontTx/>
              <a:buAutoNum type="arabicPeriod"/>
            </a:pPr>
            <a:r>
              <a:rPr lang="en-US" sz="2400" smtClean="0">
                <a:latin typeface="Kristen ITC" pitchFamily="66" charset="0"/>
              </a:rPr>
              <a:t>Recovery</a:t>
            </a:r>
          </a:p>
          <a:p>
            <a:pPr marL="914400" lvl="1" indent="-514350">
              <a:buFontTx/>
              <a:buAutoNum type="arabicPeriod"/>
            </a:pPr>
            <a:r>
              <a:rPr lang="en-US" sz="2400" smtClean="0">
                <a:latin typeface="Kristen ITC" pitchFamily="66" charset="0"/>
              </a:rPr>
              <a:t>Integrity</a:t>
            </a:r>
          </a:p>
          <a:p>
            <a:pPr marL="914400" lvl="1" indent="-514350">
              <a:buFontTx/>
              <a:buAutoNum type="arabicPeriod"/>
            </a:pPr>
            <a:r>
              <a:rPr lang="en-US" sz="2400" smtClean="0">
                <a:latin typeface="Kristen ITC" pitchFamily="66" charset="0"/>
              </a:rPr>
              <a:t>Concurency</a:t>
            </a:r>
          </a:p>
          <a:p>
            <a:pPr marL="914400" lvl="1" indent="-514350">
              <a:buFontTx/>
              <a:buAutoNum type="arabicPeriod"/>
            </a:pPr>
            <a:r>
              <a:rPr lang="en-US" sz="2400" smtClean="0">
                <a:latin typeface="Kristen ITC" pitchFamily="66" charset="0"/>
              </a:rPr>
              <a:t>Privasy</a:t>
            </a:r>
          </a:p>
          <a:p>
            <a:pPr marL="914400" lvl="1" indent="-514350">
              <a:buFontTx/>
              <a:buAutoNum type="arabicPeriod"/>
            </a:pPr>
            <a:r>
              <a:rPr lang="en-US" sz="2400" smtClean="0">
                <a:latin typeface="Kristen ITC" pitchFamily="66" charset="0"/>
              </a:rPr>
              <a:t>Security</a:t>
            </a:r>
          </a:p>
          <a:p>
            <a:pPr>
              <a:buFontTx/>
              <a:buAutoNum type="arabicPeriod"/>
            </a:pPr>
            <a:endParaRPr lang="en-US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Kristen ITC" pitchFamily="66" charset="0"/>
              </a:rPr>
              <a:t>Keamanan Data ……….2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solidFill>
                  <a:srgbClr val="FF0000"/>
                </a:solidFill>
                <a:latin typeface="Kristen ITC" pitchFamily="66" charset="0"/>
              </a:rPr>
              <a:t>RECOVERY</a:t>
            </a:r>
            <a:r>
              <a:rPr lang="en-US" sz="2400" smtClean="0">
                <a:latin typeface="Kristen ITC" pitchFamily="66" charset="0"/>
              </a:rPr>
              <a:t>, adalah suatu proses mnggunakan/ mengambil kembali basis data dari media penyimpanan cadangan untuk mengembalikan data pada kondisi yang benar karena terjadi kerusakan/kehilangan data akibat kerusakan media penyimpanan, program aplikai, OS, basis data, hw dll</a:t>
            </a:r>
          </a:p>
          <a:p>
            <a:endParaRPr lang="en-US" sz="2400" smtClean="0">
              <a:latin typeface="Kristen ITC" pitchFamily="66" charset="0"/>
            </a:endParaRPr>
          </a:p>
          <a:p>
            <a:r>
              <a:rPr lang="en-US" sz="2400" smtClean="0">
                <a:latin typeface="Kristen ITC" pitchFamily="66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Kristen ITC" pitchFamily="66" charset="0"/>
              </a:rPr>
              <a:t>INTEGRITY</a:t>
            </a:r>
            <a:r>
              <a:rPr lang="en-US" sz="2400" smtClean="0">
                <a:latin typeface="Kristen ITC" pitchFamily="66" charset="0"/>
              </a:rPr>
              <a:t>, berkaitan dengan unjuk kerja sistem untuk dapat menjaga data-data dalam basis data agar selalu berada dalam kondisi yang benar (tipe &amp; ukuran datanya), Up to date (sesuai dengan kondisi aktual), konsisten, dan selalu tersedia)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Kristen ITC" pitchFamily="66" charset="0"/>
              </a:rPr>
              <a:t>Keamanan Data ……….2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>
                <a:solidFill>
                  <a:srgbClr val="FF0000"/>
                </a:solidFill>
                <a:latin typeface="Kristen ITC" pitchFamily="66" charset="0"/>
              </a:rPr>
              <a:t>CONCURENCY</a:t>
            </a:r>
            <a:r>
              <a:rPr lang="en-US" sz="2000" smtClean="0">
                <a:latin typeface="Kristen ITC" pitchFamily="66" charset="0"/>
              </a:rPr>
              <a:t>,  berkaitan dengan mekanisme pengendalian basis data saat digunakan oleh beberapa pemakai secara bersamaan agar terhindar dari kesalahan-kesalahan akibat beberapa transaksi berbeda yg dilakukan secara bersamaan</a:t>
            </a:r>
          </a:p>
          <a:p>
            <a:endParaRPr lang="en-US" sz="800" smtClean="0">
              <a:latin typeface="Kristen ITC" pitchFamily="66" charset="0"/>
            </a:endParaRPr>
          </a:p>
          <a:p>
            <a:r>
              <a:rPr lang="en-US" sz="2000" smtClean="0">
                <a:latin typeface="Kristen ITC" pitchFamily="66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Kristen ITC" pitchFamily="66" charset="0"/>
              </a:rPr>
              <a:t>PRIVACY</a:t>
            </a:r>
            <a:r>
              <a:rPr lang="en-US" sz="2000" smtClean="0">
                <a:latin typeface="Kristen ITC" pitchFamily="66" charset="0"/>
              </a:rPr>
              <a:t>,  yaitu dimaksudkkan sebagai pembatasan kewenangan akses data dalam basis data untuk mencegah dan melindungi basis  data dari penggunaan oleh orang2 yang tidak berhak dan pengubahan yang tidak dihendaki</a:t>
            </a:r>
          </a:p>
          <a:p>
            <a:endParaRPr lang="en-US" sz="800" smtClean="0">
              <a:latin typeface="Kristen ITC" pitchFamily="66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Kristen ITC" pitchFamily="66" charset="0"/>
              </a:rPr>
              <a:t>SECURITY</a:t>
            </a:r>
            <a:r>
              <a:rPr lang="en-US" sz="2000" smtClean="0">
                <a:latin typeface="Kristen ITC" pitchFamily="66" charset="0"/>
              </a:rPr>
              <a:t>, adalah suatu mekanisme sisem untuk mencegah dan melindungi basis data dari kehilangan akibat kerusakan pada fisk media penyimpanan, kebakaran, banjir, badai, huruhara dll</a:t>
            </a:r>
            <a:endParaRPr lang="en-US" sz="2000" b="1" smtClean="0">
              <a:solidFill>
                <a:srgbClr val="FF0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2676525" y="1376363"/>
            <a:ext cx="6246813" cy="985837"/>
          </a:xfrm>
        </p:spPr>
        <p:txBody>
          <a:bodyPr/>
          <a:lstStyle/>
          <a:p>
            <a:r>
              <a:rPr lang="en-US" sz="6600" smtClean="0">
                <a:solidFill>
                  <a:srgbClr val="FF0000"/>
                </a:solidFill>
                <a:latin typeface="Forte" pitchFamily="66" charset="0"/>
              </a:rPr>
              <a:t>Question  ?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2209800" y="2362200"/>
            <a:ext cx="6713538" cy="1116013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  <a:latin typeface="Kristen ITC" pitchFamily="66" charset="0"/>
              </a:rPr>
              <a:t>Silakan ada yg mau bertanya </a:t>
            </a:r>
            <a:r>
              <a:rPr lang="en-US" sz="5400" b="1" smtClean="0">
                <a:solidFill>
                  <a:srgbClr val="FF0000"/>
                </a:solidFill>
                <a:latin typeface="Kristen ITC" pitchFamily="66" charset="0"/>
              </a:rPr>
              <a:t>?</a:t>
            </a:r>
          </a:p>
        </p:txBody>
      </p:sp>
      <p:pic>
        <p:nvPicPr>
          <p:cNvPr id="4" name="Picture 6" descr="j028374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066800"/>
            <a:ext cx="838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Nongol dan Dag"/>
          <p:cNvPicPr>
            <a:picLocks noChangeAspect="1" noChangeArrowheads="1" noCrop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371600" y="1676400"/>
            <a:ext cx="746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405063" y="2617788"/>
            <a:ext cx="5503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000">
                <a:solidFill>
                  <a:srgbClr val="9900CC"/>
                </a:solidFill>
                <a:latin typeface="Monotype Corsiva" pitchFamily="66" charset="0"/>
              </a:rPr>
              <a:t>thank you very much indeed...</a:t>
            </a:r>
          </a:p>
          <a:p>
            <a:pPr algn="r"/>
            <a:r>
              <a:rPr lang="en-US" sz="4000">
                <a:solidFill>
                  <a:srgbClr val="9900CC"/>
                </a:solidFill>
                <a:latin typeface="Monotype Corsiva" pitchFamily="66" charset="0"/>
              </a:rPr>
              <a:t>and see you</a:t>
            </a:r>
          </a:p>
        </p:txBody>
      </p:sp>
      <p:pic>
        <p:nvPicPr>
          <p:cNvPr id="28676" name="Picture 7" descr="chrome_shimmer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6225" y="2052638"/>
            <a:ext cx="6683375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Keuntungan Basis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Kerangkapan</a:t>
            </a:r>
            <a:r>
              <a:rPr lang="en-US" sz="2800" dirty="0" smtClean="0">
                <a:latin typeface="Kristen ITC" pitchFamily="66" charset="0"/>
              </a:rPr>
              <a:t> data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diminimalkan</a:t>
            </a:r>
            <a:endParaRPr lang="en-US" sz="28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Inkonsistensi</a:t>
            </a:r>
            <a:r>
              <a:rPr lang="en-US" sz="2800" dirty="0" smtClean="0">
                <a:latin typeface="Kristen ITC" pitchFamily="66" charset="0"/>
              </a:rPr>
              <a:t> data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dihindari</a:t>
            </a:r>
            <a:endParaRPr lang="en-US" sz="28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Kristen ITC" pitchFamily="66" charset="0"/>
              </a:rPr>
              <a:t>Data </a:t>
            </a:r>
            <a:r>
              <a:rPr lang="en-US" sz="2800" dirty="0" err="1" smtClean="0">
                <a:latin typeface="Kristen ITC" pitchFamily="66" charset="0"/>
              </a:rPr>
              <a:t>dalam</a:t>
            </a:r>
            <a:r>
              <a:rPr lang="en-US" sz="2800" dirty="0" smtClean="0">
                <a:latin typeface="Kristen ITC" pitchFamily="66" charset="0"/>
              </a:rPr>
              <a:t> basis data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digunakan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secara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bersama</a:t>
            </a:r>
            <a:r>
              <a:rPr lang="en-US" sz="2800" dirty="0" smtClean="0">
                <a:latin typeface="Kristen ITC" pitchFamily="66" charset="0"/>
              </a:rPr>
              <a:t> (multiuser)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Standarisasi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dilakukan</a:t>
            </a:r>
            <a:endParaRPr lang="en-US" sz="28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Pembatasan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untuk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keamanan</a:t>
            </a:r>
            <a:r>
              <a:rPr lang="en-US" sz="2800" dirty="0" smtClean="0">
                <a:latin typeface="Kristen ITC" pitchFamily="66" charset="0"/>
              </a:rPr>
              <a:t> data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diterapkan</a:t>
            </a:r>
            <a:endParaRPr lang="en-US" sz="28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Integritas</a:t>
            </a:r>
            <a:r>
              <a:rPr lang="en-US" sz="2800" dirty="0" smtClean="0">
                <a:latin typeface="Kristen ITC" pitchFamily="66" charset="0"/>
              </a:rPr>
              <a:t> data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terpelihara</a:t>
            </a:r>
            <a:endParaRPr lang="en-US" sz="28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Perbedaan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kebutuhan</a:t>
            </a:r>
            <a:r>
              <a:rPr lang="en-US" sz="2800" dirty="0" smtClean="0">
                <a:latin typeface="Kristen ITC" pitchFamily="66" charset="0"/>
              </a:rPr>
              <a:t> data </a:t>
            </a:r>
            <a:r>
              <a:rPr lang="en-US" sz="2800" dirty="0" err="1" smtClean="0">
                <a:latin typeface="Kristen ITC" pitchFamily="66" charset="0"/>
              </a:rPr>
              <a:t>dapat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di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seimbangkan</a:t>
            </a:r>
            <a:endParaRPr lang="en-US" sz="2800" dirty="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Kristen ITC" pitchFamily="66" charset="0"/>
              </a:rPr>
              <a:t>Kekangan /aturan  Basis  Data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None/>
            </a:pPr>
            <a:r>
              <a:rPr lang="en-US" sz="2800" b="1" dirty="0" err="1" smtClean="0"/>
              <a:t>Syarat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batasan</a:t>
            </a:r>
            <a:r>
              <a:rPr lang="en-US" sz="2800" dirty="0" smtClean="0"/>
              <a:t> 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patuhi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file basis data agar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krioteria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basis data.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Kerangkapan</a:t>
            </a:r>
            <a:r>
              <a:rPr lang="en-US" sz="2800" dirty="0" smtClean="0">
                <a:latin typeface="Kristen ITC" pitchFamily="66" charset="0"/>
              </a:rPr>
              <a:t> data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Inkonsistensi</a:t>
            </a:r>
            <a:r>
              <a:rPr lang="en-US" sz="2800" dirty="0" smtClean="0">
                <a:latin typeface="Kristen ITC" pitchFamily="66" charset="0"/>
              </a:rPr>
              <a:t> data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smtClean="0">
                <a:latin typeface="Kristen ITC" pitchFamily="66" charset="0"/>
              </a:rPr>
              <a:t>Data </a:t>
            </a:r>
            <a:r>
              <a:rPr lang="en-US" sz="2800" dirty="0" err="1" smtClean="0">
                <a:latin typeface="Kristen ITC" pitchFamily="66" charset="0"/>
              </a:rPr>
              <a:t>terisolasi</a:t>
            </a:r>
            <a:endParaRPr lang="en-US" sz="28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Integritas</a:t>
            </a:r>
            <a:r>
              <a:rPr lang="en-US" sz="2800" dirty="0" smtClean="0">
                <a:latin typeface="Kristen ITC" pitchFamily="66" charset="0"/>
              </a:rPr>
              <a:t> data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z="2800" dirty="0" err="1" smtClean="0">
                <a:latin typeface="Kristen ITC" pitchFamily="66" charset="0"/>
              </a:rPr>
              <a:t>Keamanan</a:t>
            </a:r>
            <a:r>
              <a:rPr lang="en-US" sz="2800" dirty="0" smtClean="0">
                <a:latin typeface="Kristen ITC" pitchFamily="66" charset="0"/>
              </a:rPr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Kristen ITC" pitchFamily="66" charset="0"/>
              </a:rPr>
              <a:t>Kerangkapan  Data (Data Redundancy)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z="2000" dirty="0" err="1" smtClean="0">
                <a:latin typeface="Kristen ITC" pitchFamily="66" charset="0"/>
              </a:rPr>
              <a:t>Yaitu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munculnya</a:t>
            </a:r>
            <a:r>
              <a:rPr lang="en-US" sz="2000" dirty="0" smtClean="0">
                <a:latin typeface="Kristen ITC" pitchFamily="66" charset="0"/>
              </a:rPr>
              <a:t> data-data yang </a:t>
            </a:r>
            <a:r>
              <a:rPr lang="en-US" sz="2000" dirty="0" err="1" smtClean="0">
                <a:latin typeface="Kristen ITC" pitchFamily="66" charset="0"/>
              </a:rPr>
              <a:t>secara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berulang</a:t>
            </a:r>
            <a:r>
              <a:rPr lang="en-US" sz="2000" dirty="0" smtClean="0">
                <a:latin typeface="Kristen ITC" pitchFamily="66" charset="0"/>
              </a:rPr>
              <a:t> kali </a:t>
            </a:r>
            <a:r>
              <a:rPr lang="en-US" sz="2000" dirty="0" err="1" smtClean="0">
                <a:latin typeface="Kristen ITC" pitchFamily="66" charset="0"/>
              </a:rPr>
              <a:t>pada</a:t>
            </a:r>
            <a:r>
              <a:rPr lang="en-US" sz="2000" dirty="0" smtClean="0">
                <a:latin typeface="Kristen ITC" pitchFamily="66" charset="0"/>
              </a:rPr>
              <a:t> file basis data yang </a:t>
            </a:r>
            <a:r>
              <a:rPr lang="en-US" sz="2000" dirty="0" err="1" smtClean="0">
                <a:latin typeface="Kristen ITC" pitchFamily="66" charset="0"/>
              </a:rPr>
              <a:t>semestinya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tidak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diperlukan</a:t>
            </a:r>
            <a:r>
              <a:rPr lang="en-US" sz="2000" dirty="0" smtClean="0">
                <a:latin typeface="Kristen ITC" pitchFamily="66" charset="0"/>
              </a:rPr>
              <a:t>.</a:t>
            </a:r>
          </a:p>
          <a:p>
            <a:pPr marL="514350" indent="-514350" eaLnBrk="1" hangingPunct="1"/>
            <a:r>
              <a:rPr lang="en-US" sz="2000" dirty="0" err="1" smtClean="0">
                <a:latin typeface="Kristen ITC" pitchFamily="66" charset="0"/>
              </a:rPr>
              <a:t>Jika</a:t>
            </a:r>
            <a:r>
              <a:rPr lang="en-US" sz="2000" dirty="0" smtClean="0">
                <a:latin typeface="Kristen ITC" pitchFamily="66" charset="0"/>
              </a:rPr>
              <a:t> file-file </a:t>
            </a:r>
            <a:r>
              <a:rPr lang="en-US" sz="2000" dirty="0" err="1" smtClean="0">
                <a:latin typeface="Kristen ITC" pitchFamily="66" charset="0"/>
              </a:rPr>
              <a:t>dan</a:t>
            </a:r>
            <a:r>
              <a:rPr lang="en-US" sz="2000" dirty="0" smtClean="0">
                <a:latin typeface="Kristen ITC" pitchFamily="66" charset="0"/>
              </a:rPr>
              <a:t> program </a:t>
            </a:r>
            <a:r>
              <a:rPr lang="en-US" sz="2000" dirty="0" err="1" smtClean="0">
                <a:latin typeface="Kristen ITC" pitchFamily="66" charset="0"/>
              </a:rPr>
              <a:t>aplikasi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diciptakan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oleh</a:t>
            </a:r>
            <a:r>
              <a:rPr lang="en-US" sz="2000" dirty="0" smtClean="0">
                <a:latin typeface="Kristen ITC" pitchFamily="66" charset="0"/>
              </a:rPr>
              <a:t> programmer yang </a:t>
            </a:r>
            <a:r>
              <a:rPr lang="en-US" sz="2000" dirty="0" err="1" smtClean="0">
                <a:latin typeface="Kristen ITC" pitchFamily="66" charset="0"/>
              </a:rPr>
              <a:t>berbeda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pada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waktu</a:t>
            </a:r>
            <a:r>
              <a:rPr lang="en-US" sz="2000" dirty="0" smtClean="0">
                <a:latin typeface="Kristen ITC" pitchFamily="66" charset="0"/>
              </a:rPr>
              <a:t> yang </a:t>
            </a:r>
            <a:r>
              <a:rPr lang="en-US" sz="2000" dirty="0" err="1" smtClean="0">
                <a:latin typeface="Kristen ITC" pitchFamily="66" charset="0"/>
              </a:rPr>
              <a:t>berselang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cukup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panjang</a:t>
            </a:r>
            <a:r>
              <a:rPr lang="en-US" sz="2000" dirty="0" smtClean="0">
                <a:latin typeface="Kristen ITC" pitchFamily="66" charset="0"/>
              </a:rPr>
              <a:t>, </a:t>
            </a:r>
            <a:r>
              <a:rPr lang="en-US" sz="2000" dirty="0" err="1" smtClean="0">
                <a:latin typeface="Kristen ITC" pitchFamily="66" charset="0"/>
              </a:rPr>
              <a:t>maka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ada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beberapa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bagian</a:t>
            </a:r>
            <a:r>
              <a:rPr lang="en-US" sz="2000" dirty="0" smtClean="0">
                <a:latin typeface="Kristen ITC" pitchFamily="66" charset="0"/>
              </a:rPr>
              <a:t> data yang </a:t>
            </a:r>
            <a:r>
              <a:rPr lang="en-US" sz="2000" dirty="0" err="1" smtClean="0">
                <a:latin typeface="Kristen ITC" pitchFamily="66" charset="0"/>
              </a:rPr>
              <a:t>mengalami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pengandaan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pada</a:t>
            </a:r>
            <a:r>
              <a:rPr lang="en-US" sz="2000" dirty="0" smtClean="0">
                <a:latin typeface="Kristen ITC" pitchFamily="66" charset="0"/>
              </a:rPr>
              <a:t> file yang </a:t>
            </a:r>
            <a:r>
              <a:rPr lang="en-US" sz="2000" dirty="0" err="1" smtClean="0">
                <a:latin typeface="Kristen ITC" pitchFamily="66" charset="0"/>
              </a:rPr>
              <a:t>berbeda</a:t>
            </a:r>
            <a:r>
              <a:rPr lang="en-US" sz="2000" dirty="0" smtClean="0">
                <a:latin typeface="Kristen ITC" pitchFamily="66" charset="0"/>
              </a:rPr>
              <a:t>.</a:t>
            </a:r>
          </a:p>
          <a:p>
            <a:pPr marL="514350" indent="-514350" eaLnBrk="1" hangingPunct="1"/>
            <a:endParaRPr lang="en-US" sz="600" dirty="0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2000" b="1" dirty="0" err="1" smtClean="0">
                <a:solidFill>
                  <a:srgbClr val="FF0000"/>
                </a:solidFill>
                <a:latin typeface="Kristen ITC" pitchFamily="66" charset="0"/>
              </a:rPr>
              <a:t>Akibat</a:t>
            </a:r>
            <a:r>
              <a:rPr lang="en-US" sz="20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Kristen ITC" pitchFamily="66" charset="0"/>
              </a:rPr>
              <a:t>dari</a:t>
            </a:r>
            <a:r>
              <a:rPr lang="en-US" sz="2000" b="1" dirty="0" smtClean="0">
                <a:solidFill>
                  <a:srgbClr val="FF0000"/>
                </a:solidFill>
                <a:latin typeface="Kristen ITC" pitchFamily="66" charset="0"/>
              </a:rPr>
              <a:t> data yang </a:t>
            </a:r>
            <a:r>
              <a:rPr lang="en-US" sz="2000" b="1" dirty="0" err="1" smtClean="0">
                <a:solidFill>
                  <a:srgbClr val="FF0000"/>
                </a:solidFill>
                <a:latin typeface="Kristen ITC" pitchFamily="66" charset="0"/>
              </a:rPr>
              <a:t>redudancy</a:t>
            </a:r>
            <a:endParaRPr lang="en-US" sz="2400" b="1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Pemborosan</a:t>
            </a:r>
            <a:r>
              <a:rPr lang="en-US" sz="2000" dirty="0" smtClean="0">
                <a:latin typeface="Kristen ITC" pitchFamily="66" charset="0"/>
              </a:rPr>
              <a:t> media </a:t>
            </a:r>
            <a:r>
              <a:rPr lang="en-US" sz="2000" dirty="0" err="1" smtClean="0">
                <a:latin typeface="Kristen ITC" pitchFamily="66" charset="0"/>
              </a:rPr>
              <a:t>penyimpanan</a:t>
            </a:r>
            <a:r>
              <a:rPr lang="en-US" sz="2000" dirty="0" smtClean="0">
                <a:latin typeface="Kristen ITC" pitchFamily="66" charset="0"/>
              </a:rPr>
              <a:t> 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Biaya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penyimpanan</a:t>
            </a:r>
            <a:r>
              <a:rPr lang="en-US" sz="2000" dirty="0" smtClean="0">
                <a:latin typeface="Kristen ITC" pitchFamily="66" charset="0"/>
              </a:rPr>
              <a:t> yang </a:t>
            </a:r>
            <a:r>
              <a:rPr lang="en-US" sz="2000" dirty="0" err="1" smtClean="0">
                <a:latin typeface="Kristen ITC" pitchFamily="66" charset="0"/>
              </a:rPr>
              <a:t>semakin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besar</a:t>
            </a:r>
            <a:endParaRPr lang="en-US" sz="2000" dirty="0" smtClean="0">
              <a:latin typeface="Kristen ITC" pitchFamily="66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Kesulitan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dalam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pengolahan</a:t>
            </a:r>
            <a:r>
              <a:rPr lang="en-US" sz="2000" dirty="0" smtClean="0">
                <a:latin typeface="Kristen ITC" pitchFamily="66" charset="0"/>
              </a:rPr>
              <a:t> data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Pemborosan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waktu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dalam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pengolahan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daa</a:t>
            </a:r>
            <a:endParaRPr lang="en-US" sz="2000" dirty="0" smtClean="0">
              <a:latin typeface="Kristen ITC" pitchFamily="66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Semakin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besar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kemungkinan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muncuk</a:t>
            </a:r>
            <a:r>
              <a:rPr lang="en-US" sz="2000" dirty="0" smtClean="0">
                <a:latin typeface="Kristen ITC" pitchFamily="66" charset="0"/>
              </a:rPr>
              <a:t> data </a:t>
            </a:r>
            <a:r>
              <a:rPr lang="en-US" sz="2000" dirty="0" err="1" smtClean="0">
                <a:latin typeface="Kristen ITC" pitchFamily="66" charset="0"/>
              </a:rPr>
              <a:t>tidak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konsisten</a:t>
            </a:r>
            <a:endParaRPr lang="en-US" sz="2000" dirty="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Kerangkapan  Data ……….2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z="2800" dirty="0" err="1" smtClean="0">
                <a:latin typeface="Kristen ITC" pitchFamily="66" charset="0"/>
              </a:rPr>
              <a:t>Kerangkapan</a:t>
            </a:r>
            <a:r>
              <a:rPr lang="en-US" sz="2800" dirty="0" smtClean="0">
                <a:latin typeface="Kristen ITC" pitchFamily="66" charset="0"/>
              </a:rPr>
              <a:t> data </a:t>
            </a:r>
            <a:r>
              <a:rPr lang="en-US" sz="2800" dirty="0" err="1" smtClean="0">
                <a:latin typeface="Kristen ITC" pitchFamily="66" charset="0"/>
              </a:rPr>
              <a:t>ada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dua</a:t>
            </a:r>
            <a:r>
              <a:rPr lang="en-US" sz="2800" dirty="0" smtClean="0">
                <a:latin typeface="Kristen ITC" pitchFamily="66" charset="0"/>
              </a:rPr>
              <a:t> </a:t>
            </a:r>
            <a:r>
              <a:rPr lang="en-US" sz="2800" dirty="0" err="1" smtClean="0">
                <a:latin typeface="Kristen ITC" pitchFamily="66" charset="0"/>
              </a:rPr>
              <a:t>kemungkinan</a:t>
            </a:r>
            <a:r>
              <a:rPr lang="en-US" sz="2800" dirty="0" smtClean="0">
                <a:latin typeface="Kristen ITC" pitchFamily="66" charset="0"/>
              </a:rPr>
              <a:t>, </a:t>
            </a:r>
            <a:r>
              <a:rPr lang="en-US" sz="2800" dirty="0" err="1" smtClean="0">
                <a:latin typeface="Kristen ITC" pitchFamily="66" charset="0"/>
              </a:rPr>
              <a:t>yaitu</a:t>
            </a:r>
            <a:endParaRPr lang="en-US" sz="2800" dirty="0" smtClean="0">
              <a:latin typeface="Kristen ITC" pitchFamily="66" charset="0"/>
            </a:endParaRPr>
          </a:p>
          <a:p>
            <a:pPr marL="914400" lvl="1" indent="-514350" eaLnBrk="1" hangingPunct="1"/>
            <a:r>
              <a:rPr lang="en-US" sz="2400" dirty="0" err="1" smtClean="0">
                <a:latin typeface="Kristen ITC" pitchFamily="66" charset="0"/>
              </a:rPr>
              <a:t>Kerangkapan</a:t>
            </a:r>
            <a:r>
              <a:rPr lang="en-US" sz="2400" dirty="0" smtClean="0">
                <a:latin typeface="Kristen ITC" pitchFamily="66" charset="0"/>
              </a:rPr>
              <a:t> data </a:t>
            </a:r>
            <a:r>
              <a:rPr lang="en-US" sz="2400" dirty="0" err="1" smtClean="0">
                <a:latin typeface="Kristen ITC" pitchFamily="66" charset="0"/>
              </a:rPr>
              <a:t>dalam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satu</a:t>
            </a:r>
            <a:r>
              <a:rPr lang="en-US" sz="2400" dirty="0" smtClean="0">
                <a:latin typeface="Kristen ITC" pitchFamily="66" charset="0"/>
              </a:rPr>
              <a:t> file</a:t>
            </a:r>
          </a:p>
          <a:p>
            <a:pPr marL="914400" lvl="1" indent="-514350" eaLnBrk="1" hangingPunct="1">
              <a:buFontTx/>
              <a:buNone/>
            </a:pPr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>
              <a:buFontTx/>
              <a:buNone/>
            </a:pPr>
            <a:r>
              <a:rPr lang="en-US" sz="2400" dirty="0" smtClean="0">
                <a:latin typeface="Kristen ITC" pitchFamily="66" charset="0"/>
              </a:rPr>
              <a:t>       </a:t>
            </a:r>
            <a:r>
              <a:rPr lang="en-US" sz="1800" dirty="0" smtClean="0">
                <a:latin typeface="Kristen ITC" pitchFamily="66" charset="0"/>
              </a:rPr>
              <a:t>File </a:t>
            </a:r>
            <a:r>
              <a:rPr lang="en-US" sz="1800" dirty="0" err="1" smtClean="0">
                <a:latin typeface="Kristen ITC" pitchFamily="66" charset="0"/>
              </a:rPr>
              <a:t>Karyawan</a:t>
            </a:r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514350" indent="-514350" eaLnBrk="1" hangingPunct="1">
              <a:buFontTx/>
              <a:buNone/>
            </a:pPr>
            <a:endParaRPr lang="en-US" sz="2400" dirty="0" smtClean="0">
              <a:latin typeface="Kristen ITC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124200"/>
          <a:ext cx="71628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9084"/>
                <a:gridCol w="1812808"/>
                <a:gridCol w="1987573"/>
                <a:gridCol w="596118"/>
                <a:gridCol w="20172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Nama_Karyawan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Gaji_Pokok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Riau 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K002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Gatsu</a:t>
                      </a:r>
                      <a:r>
                        <a:rPr lang="en-US" baseline="0" dirty="0" smtClean="0"/>
                        <a:t> 82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Dago</a:t>
                      </a:r>
                      <a:r>
                        <a:rPr lang="en-US" baseline="0" dirty="0" smtClean="0"/>
                        <a:t> 20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Azizah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Merdeka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Asyfia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Kircon</a:t>
                      </a:r>
                      <a:r>
                        <a:rPr lang="en-US" dirty="0" smtClean="0"/>
                        <a:t> 5 </a:t>
                      </a:r>
                      <a:r>
                        <a:rPr lang="en-US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Kerangkapan  Data ……….2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mtClean="0">
                <a:latin typeface="Kristen ITC" pitchFamily="66" charset="0"/>
              </a:rPr>
              <a:t>Kerangkapan data dalam beberapa file</a:t>
            </a:r>
          </a:p>
          <a:p>
            <a:pPr marL="514350" indent="-514350" eaLnBrk="1" hangingPunct="1"/>
            <a:endParaRPr lang="en-US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1800" smtClean="0">
                <a:latin typeface="Kristen ITC" pitchFamily="66" charset="0"/>
              </a:rPr>
              <a:t>File Mahasiswa                       File Minat_Mhs</a:t>
            </a:r>
          </a:p>
          <a:p>
            <a:pPr marL="914400" lvl="1" indent="-514350" eaLnBrk="1" hangingPunct="1"/>
            <a:endParaRPr lang="en-US" sz="160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160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160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16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819400"/>
          <a:ext cx="224737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5779"/>
                <a:gridCol w="13115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Nama_Mhs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Ilham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Azizah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Asyfia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86200" y="2819400"/>
          <a:ext cx="3905886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311593"/>
                <a:gridCol w="15274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Nama_Mhs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Minat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Pemrograman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Azizah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Basis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Asyfia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Multimedia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Data  Inconsistency……….1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z="2400" dirty="0" err="1" smtClean="0">
                <a:latin typeface="Kristen ITC" pitchFamily="66" charset="0"/>
              </a:rPr>
              <a:t>Yaitu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munculnya</a:t>
            </a:r>
            <a:r>
              <a:rPr lang="en-US" sz="2400" dirty="0" smtClean="0">
                <a:latin typeface="Kristen ITC" pitchFamily="66" charset="0"/>
              </a:rPr>
              <a:t> data yang  </a:t>
            </a:r>
            <a:r>
              <a:rPr lang="en-US" sz="2400" dirty="0" err="1" smtClean="0">
                <a:latin typeface="Kristen ITC" pitchFamily="66" charset="0"/>
              </a:rPr>
              <a:t>tidak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konsisten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pada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atribut</a:t>
            </a:r>
            <a:r>
              <a:rPr lang="en-US" sz="2400" dirty="0" smtClean="0">
                <a:latin typeface="Kristen ITC" pitchFamily="66" charset="0"/>
              </a:rPr>
              <a:t>/</a:t>
            </a:r>
            <a:r>
              <a:rPr lang="en-US" sz="2400" dirty="0" err="1" smtClean="0">
                <a:latin typeface="Kristen ITC" pitchFamily="66" charset="0"/>
              </a:rPr>
              <a:t>kolom</a:t>
            </a:r>
            <a:r>
              <a:rPr lang="en-US" sz="2400" dirty="0" smtClean="0">
                <a:latin typeface="Kristen ITC" pitchFamily="66" charset="0"/>
              </a:rPr>
              <a:t> yang </a:t>
            </a:r>
            <a:r>
              <a:rPr lang="en-US" sz="2400" dirty="0" err="1" smtClean="0">
                <a:latin typeface="Kristen ITC" pitchFamily="66" charset="0"/>
              </a:rPr>
              <a:t>sama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dalam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satu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atau</a:t>
            </a:r>
            <a:r>
              <a:rPr lang="en-US" sz="2400" dirty="0" smtClean="0">
                <a:latin typeface="Kristen ITC" pitchFamily="66" charset="0"/>
              </a:rPr>
              <a:t> </a:t>
            </a:r>
            <a:r>
              <a:rPr lang="en-US" sz="2400" dirty="0" err="1" smtClean="0">
                <a:latin typeface="Kristen ITC" pitchFamily="66" charset="0"/>
              </a:rPr>
              <a:t>beberapa</a:t>
            </a:r>
            <a:r>
              <a:rPr lang="en-US" sz="2400" dirty="0" smtClean="0">
                <a:latin typeface="Kristen ITC" pitchFamily="66" charset="0"/>
              </a:rPr>
              <a:t> file data yang </a:t>
            </a:r>
            <a:r>
              <a:rPr lang="en-US" sz="2400" dirty="0" err="1" smtClean="0">
                <a:latin typeface="Kristen ITC" pitchFamily="66" charset="0"/>
              </a:rPr>
              <a:t>dihubungkan</a:t>
            </a:r>
            <a:r>
              <a:rPr lang="en-US" sz="2400" dirty="0" smtClean="0">
                <a:latin typeface="Kristen ITC" pitchFamily="66" charset="0"/>
              </a:rPr>
              <a:t>/</a:t>
            </a:r>
            <a:r>
              <a:rPr lang="en-US" sz="2400" dirty="0" err="1" smtClean="0">
                <a:latin typeface="Kristen ITC" pitchFamily="66" charset="0"/>
              </a:rPr>
              <a:t>direlasikan</a:t>
            </a:r>
            <a:r>
              <a:rPr lang="en-US" sz="2400" smtClean="0">
                <a:latin typeface="Kristen ITC" pitchFamily="66" charset="0"/>
              </a:rPr>
              <a:t>.</a:t>
            </a:r>
          </a:p>
          <a:p>
            <a:pPr marL="514350" indent="-514350" eaLnBrk="1" hangingPunct="1"/>
            <a:endParaRPr lang="en-US" sz="800" dirty="0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Data </a:t>
            </a:r>
            <a:r>
              <a:rPr lang="en-US" sz="2400" b="1" dirty="0" err="1" smtClean="0">
                <a:solidFill>
                  <a:srgbClr val="FF0000"/>
                </a:solidFill>
                <a:latin typeface="Kristen ITC" pitchFamily="66" charset="0"/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risten ITC" pitchFamily="66" charset="0"/>
              </a:rPr>
              <a:t>konsisten</a:t>
            </a:r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risten ITC" pitchFamily="66" charset="0"/>
              </a:rPr>
              <a:t>dapat</a:t>
            </a:r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risten ITC" pitchFamily="66" charset="0"/>
              </a:rPr>
              <a:t>terjadi</a:t>
            </a:r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risten ITC" pitchFamily="66" charset="0"/>
              </a:rPr>
              <a:t>diakibatkan</a:t>
            </a:r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Kristen ITC" pitchFamily="66" charset="0"/>
              </a:rPr>
              <a:t>oleh</a:t>
            </a:r>
            <a:r>
              <a:rPr lang="en-US" sz="2400" b="1" dirty="0" smtClean="0">
                <a:solidFill>
                  <a:srgbClr val="FF0000"/>
                </a:solidFill>
                <a:latin typeface="Kristen ITC" pitchFamily="66" charset="0"/>
              </a:rPr>
              <a:t>: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Proses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pemasukan</a:t>
            </a:r>
            <a:r>
              <a:rPr lang="en-US" sz="2000" dirty="0" smtClean="0">
                <a:latin typeface="Kristen ITC" pitchFamily="66" charset="0"/>
              </a:rPr>
              <a:t> data yang </a:t>
            </a:r>
            <a:r>
              <a:rPr lang="en-US" sz="2000" dirty="0" err="1" smtClean="0">
                <a:latin typeface="Kristen ITC" pitchFamily="66" charset="0"/>
              </a:rPr>
              <a:t>tidak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benar</a:t>
            </a:r>
            <a:endParaRPr lang="en-US" sz="2000" dirty="0" smtClean="0">
              <a:latin typeface="Kristen ITC" pitchFamily="66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Proses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pembaharuan</a:t>
            </a:r>
            <a:r>
              <a:rPr lang="en-US" sz="2000" dirty="0" smtClean="0">
                <a:latin typeface="Kristen ITC" pitchFamily="66" charset="0"/>
              </a:rPr>
              <a:t> data yang </a:t>
            </a:r>
            <a:r>
              <a:rPr lang="en-US" sz="2000" dirty="0" err="1" smtClean="0">
                <a:latin typeface="Kristen ITC" pitchFamily="66" charset="0"/>
              </a:rPr>
              <a:t>tidak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benar</a:t>
            </a:r>
            <a:endParaRPr lang="en-US" sz="2000" dirty="0" smtClean="0">
              <a:latin typeface="Kristen ITC" pitchFamily="66" charset="0"/>
            </a:endParaRP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dirty="0" err="1" smtClean="0">
                <a:latin typeface="Kristen ITC" pitchFamily="66" charset="0"/>
              </a:rPr>
              <a:t>Pengendalian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sistem</a:t>
            </a:r>
            <a:r>
              <a:rPr lang="en-US" sz="2000" dirty="0" smtClean="0">
                <a:latin typeface="Kristen ITC" pitchFamily="66" charset="0"/>
              </a:rPr>
              <a:t> yang </a:t>
            </a:r>
            <a:r>
              <a:rPr lang="en-US" sz="2000" dirty="0" err="1" smtClean="0">
                <a:latin typeface="Kristen ITC" pitchFamily="66" charset="0"/>
              </a:rPr>
              <a:t>tidak</a:t>
            </a:r>
            <a:r>
              <a:rPr lang="en-US" sz="2000" dirty="0" smtClean="0">
                <a:latin typeface="Kristen ITC" pitchFamily="66" charset="0"/>
              </a:rPr>
              <a:t> </a:t>
            </a:r>
            <a:r>
              <a:rPr lang="en-US" sz="2000" dirty="0" err="1" smtClean="0">
                <a:latin typeface="Kristen ITC" pitchFamily="66" charset="0"/>
              </a:rPr>
              <a:t>baik</a:t>
            </a:r>
            <a:r>
              <a:rPr lang="en-US" sz="2000" dirty="0" smtClean="0">
                <a:latin typeface="Kristen ITC" pitchFamily="66" charset="0"/>
              </a:rPr>
              <a:t>/</a:t>
            </a:r>
            <a:r>
              <a:rPr lang="en-US" sz="2000" dirty="0" err="1" smtClean="0">
                <a:latin typeface="Kristen ITC" pitchFamily="66" charset="0"/>
              </a:rPr>
              <a:t>terkontrol</a:t>
            </a:r>
            <a:endParaRPr lang="en-US" sz="2000" dirty="0" smtClean="0">
              <a:latin typeface="Kristen ITC" pitchFamily="66" charset="0"/>
            </a:endParaRPr>
          </a:p>
          <a:p>
            <a:pPr marL="914400" lvl="1" indent="-514350" eaLnBrk="1" hangingPunct="1">
              <a:buFontTx/>
              <a:buAutoNum type="arabicPeriod"/>
            </a:pPr>
            <a:endParaRPr lang="en-US" sz="1800" dirty="0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2200" b="1" dirty="0" err="1" smtClean="0">
                <a:solidFill>
                  <a:srgbClr val="FF0000"/>
                </a:solidFill>
                <a:latin typeface="Kristen ITC" pitchFamily="66" charset="0"/>
              </a:rPr>
              <a:t>Penyebab</a:t>
            </a:r>
            <a:r>
              <a:rPr lang="en-US" sz="22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Kristen ITC" pitchFamily="66" charset="0"/>
              </a:rPr>
              <a:t>utama</a:t>
            </a:r>
            <a:r>
              <a:rPr lang="en-US" sz="2200" b="1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en-US" sz="2200" dirty="0" err="1" smtClean="0">
                <a:latin typeface="Kristen ITC" pitchFamily="66" charset="0"/>
              </a:rPr>
              <a:t>munculnya</a:t>
            </a:r>
            <a:r>
              <a:rPr lang="en-US" sz="2200" dirty="0" smtClean="0">
                <a:latin typeface="Kristen ITC" pitchFamily="66" charset="0"/>
              </a:rPr>
              <a:t> data </a:t>
            </a:r>
            <a:r>
              <a:rPr lang="en-US" sz="2200" dirty="0" err="1" smtClean="0">
                <a:latin typeface="Kristen ITC" pitchFamily="66" charset="0"/>
              </a:rPr>
              <a:t>tidak</a:t>
            </a:r>
            <a:r>
              <a:rPr lang="en-US" sz="2200" dirty="0" smtClean="0">
                <a:latin typeface="Kristen ITC" pitchFamily="66" charset="0"/>
              </a:rPr>
              <a:t> </a:t>
            </a:r>
            <a:r>
              <a:rPr lang="en-US" sz="2200" dirty="0" err="1" smtClean="0">
                <a:latin typeface="Kristen ITC" pitchFamily="66" charset="0"/>
              </a:rPr>
              <a:t>konsisten</a:t>
            </a:r>
            <a:r>
              <a:rPr lang="en-US" sz="2200" dirty="0" smtClean="0">
                <a:latin typeface="Kristen ITC" pitchFamily="66" charset="0"/>
              </a:rPr>
              <a:t>  </a:t>
            </a:r>
            <a:r>
              <a:rPr lang="en-US" sz="2200" dirty="0" err="1" smtClean="0">
                <a:latin typeface="Kristen ITC" pitchFamily="66" charset="0"/>
              </a:rPr>
              <a:t>adalah</a:t>
            </a:r>
            <a:r>
              <a:rPr lang="en-US" sz="2200" dirty="0" smtClean="0">
                <a:latin typeface="Kristen ITC" pitchFamily="66" charset="0"/>
              </a:rPr>
              <a:t> </a:t>
            </a:r>
            <a:r>
              <a:rPr lang="en-US" sz="2200" dirty="0" err="1" smtClean="0">
                <a:latin typeface="Kristen ITC" pitchFamily="66" charset="0"/>
              </a:rPr>
              <a:t>akibat</a:t>
            </a:r>
            <a:r>
              <a:rPr lang="en-US" sz="2200" dirty="0" smtClean="0">
                <a:latin typeface="Kristen ITC" pitchFamily="66" charset="0"/>
              </a:rPr>
              <a:t> </a:t>
            </a:r>
            <a:r>
              <a:rPr lang="en-US" sz="2200" dirty="0" err="1" smtClean="0">
                <a:latin typeface="Kristen ITC" pitchFamily="66" charset="0"/>
              </a:rPr>
              <a:t>munculnya</a:t>
            </a:r>
            <a:r>
              <a:rPr lang="en-US" sz="2200" dirty="0" smtClean="0">
                <a:latin typeface="Kristen ITC" pitchFamily="66" charset="0"/>
              </a:rPr>
              <a:t> </a:t>
            </a:r>
            <a:r>
              <a:rPr lang="en-US" sz="2200" dirty="0" err="1" smtClean="0">
                <a:latin typeface="Kristen ITC" pitchFamily="66" charset="0"/>
              </a:rPr>
              <a:t>kerangkapan</a:t>
            </a:r>
            <a:r>
              <a:rPr lang="en-US" sz="2200" dirty="0" smtClean="0">
                <a:latin typeface="Kristen ITC" pitchFamily="66" charset="0"/>
              </a:rPr>
              <a:t> data </a:t>
            </a:r>
            <a:r>
              <a:rPr lang="en-US" sz="2200" dirty="0" err="1" smtClean="0">
                <a:latin typeface="Kristen ITC" pitchFamily="66" charset="0"/>
              </a:rPr>
              <a:t>dalam</a:t>
            </a:r>
            <a:r>
              <a:rPr lang="en-US" sz="2200" dirty="0" smtClean="0">
                <a:latin typeface="Kristen ITC" pitchFamily="66" charset="0"/>
              </a:rPr>
              <a:t> </a:t>
            </a:r>
            <a:r>
              <a:rPr lang="en-US" sz="2200" dirty="0" err="1" smtClean="0">
                <a:latin typeface="Kristen ITC" pitchFamily="66" charset="0"/>
              </a:rPr>
              <a:t>fila</a:t>
            </a:r>
            <a:endParaRPr lang="en-US" sz="22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1600" dirty="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dirty="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dirty="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Data  Inconsistency……….2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 eaLnBrk="1" hangingPunct="1"/>
            <a:endParaRPr lang="en-US" sz="16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295400"/>
          <a:ext cx="7911467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6305"/>
                <a:gridCol w="1311593"/>
                <a:gridCol w="1878330"/>
                <a:gridCol w="746760"/>
                <a:gridCol w="860743"/>
                <a:gridCol w="1527493"/>
                <a:gridCol w="6702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Nama_Mhs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Matakuliah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Riau 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Pemrograman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Gatsu</a:t>
                      </a:r>
                      <a:r>
                        <a:rPr lang="en-US" baseline="0" dirty="0" smtClean="0"/>
                        <a:t> 82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Dago</a:t>
                      </a:r>
                      <a:r>
                        <a:rPr lang="en-US" baseline="0" dirty="0" smtClean="0"/>
                        <a:t> 20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Azizah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Merdeka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Basis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Asyfia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Kircon</a:t>
                      </a:r>
                      <a:r>
                        <a:rPr lang="en-US" dirty="0" smtClean="0"/>
                        <a:t> 5 </a:t>
                      </a:r>
                      <a:r>
                        <a:rPr lang="en-US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Ghazi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</a:t>
                      </a:r>
                      <a:r>
                        <a:rPr lang="en-US" baseline="0" dirty="0" smtClean="0"/>
                        <a:t> Dago 14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Riau 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Gatsu</a:t>
                      </a:r>
                      <a:r>
                        <a:rPr lang="en-US" baseline="0" dirty="0" smtClean="0"/>
                        <a:t> 82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Basis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Azizah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Merdeka</a:t>
                      </a:r>
                      <a:r>
                        <a:rPr lang="en-US" dirty="0" smtClean="0"/>
                        <a:t> 3 </a:t>
                      </a:r>
                      <a:r>
                        <a:rPr lang="en-US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Pemrograman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Asyfia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Kircon</a:t>
                      </a:r>
                      <a:r>
                        <a:rPr lang="en-US" dirty="0" smtClean="0"/>
                        <a:t> 5 </a:t>
                      </a:r>
                      <a:r>
                        <a:rPr lang="en-US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Ghazi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</a:t>
                      </a:r>
                      <a:r>
                        <a:rPr lang="en-US" baseline="0" dirty="0" smtClean="0"/>
                        <a:t> Dago 14 </a:t>
                      </a:r>
                      <a:r>
                        <a:rPr lang="en-US" baseline="0" dirty="0" err="1" smtClean="0"/>
                        <a:t>Bdg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isten ITC" pitchFamily="66" charset="0"/>
              </a:rPr>
              <a:t>Data   Terisolasi ……….1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/>
            <a:r>
              <a:rPr lang="en-US" sz="2400" smtClean="0">
                <a:latin typeface="Kristen ITC" pitchFamily="66" charset="0"/>
              </a:rPr>
              <a:t>Data Terisolasi disebabkan oleh pemakai beberapa file basisdata dimana program aplikasi tidak dapat mengakses data-data dari file tertentu kecuali program aplikasi diubah atau ditambah.</a:t>
            </a:r>
          </a:p>
          <a:p>
            <a:pPr marL="514350" indent="-514350" eaLnBrk="1" hangingPunct="1">
              <a:buFontTx/>
              <a:buNone/>
            </a:pPr>
            <a:endParaRPr lang="en-US" sz="800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2400" smtClean="0">
                <a:latin typeface="Kristen ITC" pitchFamily="66" charset="0"/>
              </a:rPr>
              <a:t>Data terisolasi mengakibatkan tidak lengkapnya  informasi yang dihasilkan dari pengolahan daya dalam basis data</a:t>
            </a:r>
          </a:p>
          <a:p>
            <a:pPr marL="514350" indent="-514350" eaLnBrk="1" hangingPunct="1"/>
            <a:endParaRPr lang="en-US" sz="800" smtClean="0">
              <a:latin typeface="Kristen ITC" pitchFamily="66" charset="0"/>
            </a:endParaRPr>
          </a:p>
          <a:p>
            <a:pPr marL="514350" indent="-514350" eaLnBrk="1" hangingPunct="1"/>
            <a:r>
              <a:rPr lang="en-US" sz="2400" b="1" smtClean="0">
                <a:solidFill>
                  <a:srgbClr val="FF0000"/>
                </a:solidFill>
                <a:latin typeface="Kristen ITC" pitchFamily="66" charset="0"/>
              </a:rPr>
              <a:t>Data terisolasi dapat terjadi diakibatkan oleh: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smtClean="0">
                <a:latin typeface="Kristen ITC" pitchFamily="66" charset="0"/>
              </a:rPr>
              <a:t>Tidak adanya kemungkinan untuk menghubungkan antar data dalam file</a:t>
            </a:r>
          </a:p>
          <a:p>
            <a:pPr marL="914400" lvl="1" indent="-514350" eaLnBrk="1" hangingPunct="1">
              <a:buFontTx/>
              <a:buAutoNum type="arabicPeriod"/>
            </a:pPr>
            <a:r>
              <a:rPr lang="en-US" sz="2000" smtClean="0">
                <a:latin typeface="Kristen ITC" pitchFamily="66" charset="0"/>
              </a:rPr>
              <a:t>Tidak adanya standarisasi data (berkaitan dengan domain/format data (tipe dan ukuran data)</a:t>
            </a:r>
          </a:p>
          <a:p>
            <a:pPr marL="914400" lvl="1" indent="-514350" eaLnBrk="1" hangingPunct="1">
              <a:buFontTx/>
              <a:buAutoNum type="arabicPeriod"/>
            </a:pPr>
            <a:endParaRPr lang="en-US" sz="1800" smtClean="0">
              <a:latin typeface="Kristen ITC" pitchFamily="66" charset="0"/>
            </a:endParaRPr>
          </a:p>
          <a:p>
            <a:pPr marL="914400" lvl="1" indent="-514350" eaLnBrk="1" hangingPunct="1"/>
            <a:endParaRPr lang="en-US" sz="16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  <a:p>
            <a:pPr marL="514350" indent="-514350" eaLnBrk="1" hangingPunct="1"/>
            <a:endParaRPr lang="en-US" sz="240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925</Words>
  <Application>Microsoft Office PowerPoint</Application>
  <PresentationFormat>On-screen Show (4:3)</PresentationFormat>
  <Paragraphs>309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KONSEP DASAR</vt:lpstr>
      <vt:lpstr>Keuntungan Basis Data</vt:lpstr>
      <vt:lpstr>Kekangan /aturan  Basis  Data</vt:lpstr>
      <vt:lpstr>Kerangkapan  Data (Data Redundancy)</vt:lpstr>
      <vt:lpstr>Kerangkapan  Data ……….2</vt:lpstr>
      <vt:lpstr>Kerangkapan  Data ……….2</vt:lpstr>
      <vt:lpstr>Data  Inconsistency……….1</vt:lpstr>
      <vt:lpstr>Data  Inconsistency……….2</vt:lpstr>
      <vt:lpstr>Data   Terisolasi ……….1</vt:lpstr>
      <vt:lpstr>Data   Terisolasi ……….2</vt:lpstr>
      <vt:lpstr>Integritas Data</vt:lpstr>
      <vt:lpstr>Keamanan Data ……….1</vt:lpstr>
      <vt:lpstr>Keamanan Data ……….2</vt:lpstr>
      <vt:lpstr>Keamanan Data ……….2</vt:lpstr>
      <vt:lpstr>Question  ?</vt:lpstr>
      <vt:lpstr>PowerPoint Presentation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100</cp:revision>
  <cp:lastPrinted>2012-11-05T06:33:29Z</cp:lastPrinted>
  <dcterms:created xsi:type="dcterms:W3CDTF">2008-09-03T17:00:19Z</dcterms:created>
  <dcterms:modified xsi:type="dcterms:W3CDTF">2012-11-05T06:33:32Z</dcterms:modified>
</cp:coreProperties>
</file>