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37" autoAdjust="0"/>
  </p:normalViewPr>
  <p:slideViewPr>
    <p:cSldViewPr>
      <p:cViewPr varScale="1">
        <p:scale>
          <a:sx n="45" d="100"/>
          <a:sy n="45" d="100"/>
        </p:scale>
        <p:origin x="-11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98F419-122C-42A6-9511-8B1FA4772A51}" type="datetimeFigureOut">
              <a:rPr lang="en-US" smtClean="0"/>
              <a:t>11/5/2012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4E1EBC-CD96-4A8C-A302-AEB2CEC38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7348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F870CE-57A4-4C85-8151-5C20DCF85E46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B1ABF1-B765-418E-B670-77D3FC9C02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62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B1ABF1-B765-418E-B670-77D3FC9C027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B1ABF1-B765-418E-B670-77D3FC9C027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B1ABF1-B765-418E-B670-77D3FC9C027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B1ABF1-B765-418E-B670-77D3FC9C027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B1ABF1-B765-418E-B670-77D3FC9C027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B1ABF1-B765-418E-B670-77D3FC9C027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B1ABF1-B765-418E-B670-77D3FC9C027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B1ABF1-B765-418E-B670-77D3FC9C027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B1ABF1-B765-418E-B670-77D3FC9C027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B1ABF1-B765-418E-B670-77D3FC9C027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4991-66E5-4BEF-8770-1C058E53EE92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FF97-CACE-4DB6-9DBC-26C573FF5E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909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 advAuto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4991-66E5-4BEF-8770-1C058E53EE92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FF97-CACE-4DB6-9DBC-26C573FF5E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631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4991-66E5-4BEF-8770-1C058E53EE92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FF97-CACE-4DB6-9DBC-26C573FF5E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30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4991-66E5-4BEF-8770-1C058E53EE92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FF97-CACE-4DB6-9DBC-26C573FF5E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322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4991-66E5-4BEF-8770-1C058E53EE92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FF97-CACE-4DB6-9DBC-26C573FF5E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767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4991-66E5-4BEF-8770-1C058E53EE92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FF97-CACE-4DB6-9DBC-26C573FF5E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8937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4991-66E5-4BEF-8770-1C058E53EE92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FF97-CACE-4DB6-9DBC-26C573FF5E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21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4991-66E5-4BEF-8770-1C058E53EE92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FF97-CACE-4DB6-9DBC-26C573FF5E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031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4991-66E5-4BEF-8770-1C058E53EE92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FF97-CACE-4DB6-9DBC-26C573FF5E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81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4991-66E5-4BEF-8770-1C058E53EE92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FF97-CACE-4DB6-9DBC-26C573FF5E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277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4991-66E5-4BEF-8770-1C058E53EE92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FF97-CACE-4DB6-9DBC-26C573FF5E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382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E4991-66E5-4BEF-8770-1C058E53EE92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DFF97-CACE-4DB6-9DBC-26C573FF5E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315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/>
    </p:bld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24000"/>
            <a:ext cx="8991600" cy="2051232"/>
          </a:xfrm>
        </p:spPr>
        <p:txBody>
          <a:bodyPr/>
          <a:lstStyle/>
          <a:p>
            <a:r>
              <a:rPr lang="en-US" sz="4400" b="1" spc="600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itchFamily="66" charset="0"/>
              </a:rPr>
              <a:t>Pengguna</a:t>
            </a:r>
            <a:r>
              <a:rPr lang="en-US" sz="4400" b="1" spc="6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itchFamily="66" charset="0"/>
              </a:rPr>
              <a:t> Basis Data</a:t>
            </a:r>
            <a:endParaRPr lang="en-US" sz="4400" b="1" spc="6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isten ITC" pitchFamily="66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724400" y="533400"/>
            <a:ext cx="37338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Kristen ITC" pitchFamily="66" charset="0"/>
                <a:ea typeface="+mj-ea"/>
                <a:cs typeface="+mj-cs"/>
              </a:rPr>
              <a:t>Materi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Kristen ITC" pitchFamily="66" charset="0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Kristen ITC" pitchFamily="66" charset="0"/>
                <a:ea typeface="+mj-ea"/>
                <a:cs typeface="+mj-cs"/>
              </a:rPr>
              <a:t>ke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Kristen ITC" pitchFamily="66" charset="0"/>
                <a:ea typeface="+mj-ea"/>
                <a:cs typeface="+mj-cs"/>
              </a:rPr>
              <a:t> 5 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Kristen ITC" pitchFamily="66" charset="0"/>
                <a:ea typeface="+mj-ea"/>
                <a:cs typeface="+mj-cs"/>
              </a:rPr>
              <a:t>  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Kristen ITC" pitchFamily="66" charset="0"/>
              <a:ea typeface="+mj-ea"/>
              <a:cs typeface="+mj-cs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 smtClean="0"/>
              <a:t>Hubungan</a:t>
            </a:r>
            <a:r>
              <a:rPr lang="en-US" sz="2800" dirty="0" smtClean="0"/>
              <a:t> </a:t>
            </a:r>
            <a:r>
              <a:rPr lang="en-US" sz="2800" dirty="0" err="1" smtClean="0"/>
              <a:t>antara</a:t>
            </a:r>
            <a:r>
              <a:rPr lang="en-US" sz="2800" dirty="0" smtClean="0"/>
              <a:t> user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dilihat</a:t>
            </a:r>
            <a:r>
              <a:rPr lang="en-US" sz="2800" dirty="0" smtClean="0"/>
              <a:t> </a:t>
            </a:r>
            <a:r>
              <a:rPr lang="en-US" sz="2800" dirty="0" err="1" smtClean="0"/>
              <a:t>digambar</a:t>
            </a:r>
            <a:r>
              <a:rPr lang="en-US" sz="2800" dirty="0" smtClean="0"/>
              <a:t> </a:t>
            </a:r>
            <a:r>
              <a:rPr lang="en-US" sz="2800" dirty="0" err="1" smtClean="0"/>
              <a:t>berikut</a:t>
            </a:r>
            <a:r>
              <a:rPr lang="en-US" sz="2800" dirty="0" smtClean="0"/>
              <a:t> :</a:t>
            </a:r>
            <a:endParaRPr lang="en-US" sz="2800" dirty="0"/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r"/>
                <a:tab pos="2743200" algn="ctr"/>
                <a:tab pos="5486400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r"/>
                <a:tab pos="2743200" algn="ctr"/>
                <a:tab pos="5486400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5542" name="Group 6"/>
          <p:cNvGrpSpPr>
            <a:grpSpLocks/>
          </p:cNvGrpSpPr>
          <p:nvPr/>
        </p:nvGrpSpPr>
        <p:grpSpPr bwMode="auto">
          <a:xfrm>
            <a:off x="2743200" y="1219200"/>
            <a:ext cx="4686300" cy="4960937"/>
            <a:chOff x="1778" y="5137"/>
            <a:chExt cx="7380" cy="7812"/>
          </a:xfrm>
        </p:grpSpPr>
        <p:grpSp>
          <p:nvGrpSpPr>
            <p:cNvPr id="65543" name="Group 7"/>
            <p:cNvGrpSpPr>
              <a:grpSpLocks/>
            </p:cNvGrpSpPr>
            <p:nvPr/>
          </p:nvGrpSpPr>
          <p:grpSpPr bwMode="auto">
            <a:xfrm>
              <a:off x="1778" y="5137"/>
              <a:ext cx="7380" cy="7812"/>
              <a:chOff x="1778" y="2538"/>
              <a:chExt cx="7380" cy="7812"/>
            </a:xfrm>
          </p:grpSpPr>
          <p:sp>
            <p:nvSpPr>
              <p:cNvPr id="65544" name="Rectangle 8"/>
              <p:cNvSpPr>
                <a:spLocks noChangeArrowheads="1"/>
              </p:cNvSpPr>
              <p:nvPr/>
            </p:nvSpPr>
            <p:spPr bwMode="auto">
              <a:xfrm>
                <a:off x="1778" y="3309"/>
                <a:ext cx="7380" cy="355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545" name="Text Box 9"/>
              <p:cNvSpPr txBox="1">
                <a:spLocks noChangeArrowheads="1"/>
              </p:cNvSpPr>
              <p:nvPr/>
            </p:nvSpPr>
            <p:spPr bwMode="auto">
              <a:xfrm>
                <a:off x="2138" y="2538"/>
                <a:ext cx="1260" cy="54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ucoinLight" charset="0"/>
                    <a:ea typeface="Arial" pitchFamily="34" charset="0"/>
                    <a:cs typeface="Arial" pitchFamily="34" charset="0"/>
                  </a:rPr>
                  <a:t>Naïve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ucoinLight" charset="0"/>
                    <a:ea typeface="Arial" pitchFamily="34" charset="0"/>
                    <a:cs typeface="Arial" pitchFamily="34" charset="0"/>
                  </a:rPr>
                  <a:t>User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5546" name="Text Box 10"/>
              <p:cNvSpPr txBox="1">
                <a:spLocks noChangeArrowheads="1"/>
              </p:cNvSpPr>
              <p:nvPr/>
            </p:nvSpPr>
            <p:spPr bwMode="auto">
              <a:xfrm>
                <a:off x="5198" y="5994"/>
                <a:ext cx="1260" cy="5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ucoinLight" charset="0"/>
                    <a:ea typeface="Arial" pitchFamily="34" charset="0"/>
                    <a:cs typeface="Arial" pitchFamily="34" charset="0"/>
                  </a:rPr>
                  <a:t>Database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ucoinLight" charset="0"/>
                    <a:ea typeface="Arial" pitchFamily="34" charset="0"/>
                    <a:cs typeface="Arial" pitchFamily="34" charset="0"/>
                  </a:rPr>
                  <a:t>Manajer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5547" name="Text Box 11"/>
              <p:cNvSpPr txBox="1">
                <a:spLocks noChangeArrowheads="1"/>
              </p:cNvSpPr>
              <p:nvPr/>
            </p:nvSpPr>
            <p:spPr bwMode="auto">
              <a:xfrm>
                <a:off x="2138" y="5994"/>
                <a:ext cx="1800" cy="5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ucoinLight" charset="0"/>
                    <a:ea typeface="Arial" pitchFamily="34" charset="0"/>
                    <a:cs typeface="Arial" pitchFamily="34" charset="0"/>
                  </a:rPr>
                  <a:t>Object Code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ucoinLight" charset="0"/>
                    <a:ea typeface="Arial" pitchFamily="34" charset="0"/>
                    <a:cs typeface="Arial" pitchFamily="34" charset="0"/>
                  </a:rPr>
                  <a:t>Program Aplikasi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5548" name="Text Box 12"/>
              <p:cNvSpPr txBox="1">
                <a:spLocks noChangeArrowheads="1"/>
              </p:cNvSpPr>
              <p:nvPr/>
            </p:nvSpPr>
            <p:spPr bwMode="auto">
              <a:xfrm>
                <a:off x="3938" y="4698"/>
                <a:ext cx="1260" cy="5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ucoinLight" charset="0"/>
                    <a:ea typeface="Arial" pitchFamily="34" charset="0"/>
                    <a:cs typeface="Arial" pitchFamily="34" charset="0"/>
                  </a:rPr>
                  <a:t>DML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ucoinLight" charset="0"/>
                    <a:ea typeface="Arial" pitchFamily="34" charset="0"/>
                    <a:cs typeface="Arial" pitchFamily="34" charset="0"/>
                  </a:rPr>
                  <a:t>Precompiler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5549" name="Text Box 13"/>
              <p:cNvSpPr txBox="1">
                <a:spLocks noChangeArrowheads="1"/>
              </p:cNvSpPr>
              <p:nvPr/>
            </p:nvSpPr>
            <p:spPr bwMode="auto">
              <a:xfrm>
                <a:off x="5738" y="4698"/>
                <a:ext cx="1260" cy="5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noProof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ucoinLight" charset="0"/>
                    <a:ea typeface="Arial" pitchFamily="34" charset="0"/>
                    <a:cs typeface="Stylus BT" charset="0"/>
                  </a:rPr>
                  <a:t>Query Processor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5550" name="Text Box 14"/>
              <p:cNvSpPr txBox="1">
                <a:spLocks noChangeArrowheads="1"/>
              </p:cNvSpPr>
              <p:nvPr/>
            </p:nvSpPr>
            <p:spPr bwMode="auto">
              <a:xfrm>
                <a:off x="7538" y="4698"/>
                <a:ext cx="1260" cy="5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ucoinLight" charset="0"/>
                    <a:ea typeface="Arial" pitchFamily="34" charset="0"/>
                    <a:cs typeface="Arial" pitchFamily="34" charset="0"/>
                  </a:rPr>
                  <a:t>DDL 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ucoinLight" charset="0"/>
                    <a:ea typeface="Arial" pitchFamily="34" charset="0"/>
                    <a:cs typeface="Arial" pitchFamily="34" charset="0"/>
                  </a:rPr>
                  <a:t>Compiler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5551" name="Text Box 15"/>
              <p:cNvSpPr txBox="1">
                <a:spLocks noChangeArrowheads="1"/>
              </p:cNvSpPr>
              <p:nvPr/>
            </p:nvSpPr>
            <p:spPr bwMode="auto">
              <a:xfrm>
                <a:off x="4658" y="7254"/>
                <a:ext cx="1260" cy="5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ucoinLight" charset="0"/>
                    <a:ea typeface="Arial" pitchFamily="34" charset="0"/>
                    <a:cs typeface="Arial" pitchFamily="34" charset="0"/>
                  </a:rPr>
                  <a:t>File 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ucoinLight" charset="0"/>
                    <a:ea typeface="Arial" pitchFamily="34" charset="0"/>
                    <a:cs typeface="Arial" pitchFamily="34" charset="0"/>
                  </a:rPr>
                  <a:t>Manajer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5552" name="Text Box 16"/>
              <p:cNvSpPr txBox="1">
                <a:spLocks noChangeArrowheads="1"/>
              </p:cNvSpPr>
              <p:nvPr/>
            </p:nvSpPr>
            <p:spPr bwMode="auto">
              <a:xfrm>
                <a:off x="3935" y="2538"/>
                <a:ext cx="1260" cy="54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noProof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ucoinLight" charset="0"/>
                    <a:ea typeface="Arial" pitchFamily="34" charset="0"/>
                    <a:cs typeface="Arial" pitchFamily="34" charset="0"/>
                  </a:rPr>
                  <a:t>Programmer Aplikasi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5553" name="Text Box 17"/>
              <p:cNvSpPr txBox="1">
                <a:spLocks noChangeArrowheads="1"/>
              </p:cNvSpPr>
              <p:nvPr/>
            </p:nvSpPr>
            <p:spPr bwMode="auto">
              <a:xfrm>
                <a:off x="5738" y="2538"/>
                <a:ext cx="1260" cy="54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ucoinLight" charset="0"/>
                    <a:ea typeface="Arial" pitchFamily="34" charset="0"/>
                    <a:cs typeface="Arial" pitchFamily="34" charset="0"/>
                  </a:rPr>
                  <a:t>Casual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ucoinLight" charset="0"/>
                    <a:ea typeface="Arial" pitchFamily="34" charset="0"/>
                    <a:cs typeface="Arial" pitchFamily="34" charset="0"/>
                  </a:rPr>
                  <a:t> User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5554" name="Text Box 18"/>
              <p:cNvSpPr txBox="1">
                <a:spLocks noChangeArrowheads="1"/>
              </p:cNvSpPr>
              <p:nvPr/>
            </p:nvSpPr>
            <p:spPr bwMode="auto">
              <a:xfrm>
                <a:off x="7538" y="2538"/>
                <a:ext cx="1260" cy="54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noProof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ucoinLight" charset="0"/>
                    <a:ea typeface="Arial" pitchFamily="34" charset="0"/>
                    <a:cs typeface="Arial" pitchFamily="34" charset="0"/>
                  </a:rPr>
                  <a:t>Database Administrator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5555" name="Text Box 19"/>
              <p:cNvSpPr txBox="1">
                <a:spLocks noChangeArrowheads="1"/>
              </p:cNvSpPr>
              <p:nvPr/>
            </p:nvSpPr>
            <p:spPr bwMode="auto">
              <a:xfrm>
                <a:off x="7538" y="3618"/>
                <a:ext cx="1260" cy="5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ucoinLight" charset="0"/>
                    <a:ea typeface="Arial" pitchFamily="34" charset="0"/>
                    <a:cs typeface="Arial" pitchFamily="34" charset="0"/>
                  </a:rPr>
                  <a:t>Scema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ucoinLight" charset="0"/>
                    <a:ea typeface="Arial" pitchFamily="34" charset="0"/>
                    <a:cs typeface="Arial" pitchFamily="34" charset="0"/>
                  </a:rPr>
                  <a:t>Database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5556" name="Text Box 20"/>
              <p:cNvSpPr txBox="1">
                <a:spLocks noChangeArrowheads="1"/>
              </p:cNvSpPr>
              <p:nvPr/>
            </p:nvSpPr>
            <p:spPr bwMode="auto">
              <a:xfrm>
                <a:off x="5738" y="3618"/>
                <a:ext cx="1260" cy="5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ucoinLight" charset="0"/>
                    <a:ea typeface="Arial" pitchFamily="34" charset="0"/>
                    <a:cs typeface="Arial" pitchFamily="34" charset="0"/>
                  </a:rPr>
                  <a:t>Query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5557" name="Text Box 21"/>
              <p:cNvSpPr txBox="1">
                <a:spLocks noChangeArrowheads="1"/>
              </p:cNvSpPr>
              <p:nvPr/>
            </p:nvSpPr>
            <p:spPr bwMode="auto">
              <a:xfrm>
                <a:off x="3938" y="3618"/>
                <a:ext cx="1260" cy="5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ucoinLight" charset="0"/>
                    <a:ea typeface="Arial" pitchFamily="34" charset="0"/>
                    <a:cs typeface="Arial" pitchFamily="34" charset="0"/>
                  </a:rPr>
                  <a:t>System 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ucoinLight" charset="0"/>
                    <a:ea typeface="Arial" pitchFamily="34" charset="0"/>
                    <a:cs typeface="Arial" pitchFamily="34" charset="0"/>
                  </a:rPr>
                  <a:t>Call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5558" name="Text Box 22"/>
              <p:cNvSpPr txBox="1">
                <a:spLocks noChangeArrowheads="1"/>
              </p:cNvSpPr>
              <p:nvPr/>
            </p:nvSpPr>
            <p:spPr bwMode="auto">
              <a:xfrm>
                <a:off x="2138" y="3618"/>
                <a:ext cx="1260" cy="5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noProof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ucoinLight" charset="0"/>
                    <a:ea typeface="Arial" pitchFamily="34" charset="0"/>
                    <a:cs typeface="Arial" pitchFamily="34" charset="0"/>
                  </a:rPr>
                  <a:t>Program Aplikasi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5559" name="AutoShape 23"/>
              <p:cNvSpPr>
                <a:spLocks noChangeArrowheads="1"/>
              </p:cNvSpPr>
              <p:nvPr/>
            </p:nvSpPr>
            <p:spPr bwMode="auto">
              <a:xfrm>
                <a:off x="4298" y="8154"/>
                <a:ext cx="2700" cy="2196"/>
              </a:xfrm>
              <a:prstGeom prst="can">
                <a:avLst>
                  <a:gd name="adj" fmla="val 25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560" name="Text Box 24"/>
              <p:cNvSpPr txBox="1">
                <a:spLocks noChangeArrowheads="1"/>
              </p:cNvSpPr>
              <p:nvPr/>
            </p:nvSpPr>
            <p:spPr bwMode="auto">
              <a:xfrm>
                <a:off x="4418" y="9009"/>
                <a:ext cx="900" cy="5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ucoinLight" charset="0"/>
                    <a:ea typeface="Arial" pitchFamily="34" charset="0"/>
                    <a:cs typeface="Arial" pitchFamily="34" charset="0"/>
                  </a:rPr>
                  <a:t>Data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ucoinLight" charset="0"/>
                    <a:ea typeface="Arial" pitchFamily="34" charset="0"/>
                    <a:cs typeface="Arial" pitchFamily="34" charset="0"/>
                  </a:rPr>
                  <a:t>File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5561" name="Text Box 25"/>
              <p:cNvSpPr txBox="1">
                <a:spLocks noChangeArrowheads="1"/>
              </p:cNvSpPr>
              <p:nvPr/>
            </p:nvSpPr>
            <p:spPr bwMode="auto">
              <a:xfrm>
                <a:off x="4298" y="9693"/>
                <a:ext cx="2700" cy="396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ucoinLight" charset="0"/>
                    <a:ea typeface="Arial" pitchFamily="34" charset="0"/>
                    <a:cs typeface="Arial" pitchFamily="34" charset="0"/>
                  </a:rPr>
                  <a:t>Disk Storage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5562" name="Text Box 26"/>
              <p:cNvSpPr txBox="1">
                <a:spLocks noChangeArrowheads="1"/>
              </p:cNvSpPr>
              <p:nvPr/>
            </p:nvSpPr>
            <p:spPr bwMode="auto">
              <a:xfrm>
                <a:off x="5558" y="9009"/>
                <a:ext cx="1260" cy="5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ucoinLight" charset="0"/>
                    <a:ea typeface="Arial" pitchFamily="34" charset="0"/>
                    <a:cs typeface="Arial" pitchFamily="34" charset="0"/>
                  </a:rPr>
                  <a:t>Data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ucoinLight" charset="0"/>
                    <a:ea typeface="Arial" pitchFamily="34" charset="0"/>
                    <a:cs typeface="Arial" pitchFamily="34" charset="0"/>
                  </a:rPr>
                  <a:t>Dictionary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5563" name="Line 27"/>
              <p:cNvSpPr>
                <a:spLocks noChangeShapeType="1"/>
              </p:cNvSpPr>
              <p:nvPr/>
            </p:nvSpPr>
            <p:spPr bwMode="auto">
              <a:xfrm>
                <a:off x="5018" y="7794"/>
                <a:ext cx="0" cy="12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564" name="Line 28"/>
              <p:cNvSpPr>
                <a:spLocks noChangeShapeType="1"/>
              </p:cNvSpPr>
              <p:nvPr/>
            </p:nvSpPr>
            <p:spPr bwMode="auto">
              <a:xfrm>
                <a:off x="5558" y="6534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565" name="Line 29"/>
              <p:cNvSpPr>
                <a:spLocks noChangeShapeType="1"/>
              </p:cNvSpPr>
              <p:nvPr/>
            </p:nvSpPr>
            <p:spPr bwMode="auto">
              <a:xfrm>
                <a:off x="2768" y="3084"/>
                <a:ext cx="0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566" name="Line 30"/>
              <p:cNvSpPr>
                <a:spLocks noChangeShapeType="1"/>
              </p:cNvSpPr>
              <p:nvPr/>
            </p:nvSpPr>
            <p:spPr bwMode="auto">
              <a:xfrm>
                <a:off x="4568" y="3084"/>
                <a:ext cx="0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567" name="Line 31"/>
              <p:cNvSpPr>
                <a:spLocks noChangeShapeType="1"/>
              </p:cNvSpPr>
              <p:nvPr/>
            </p:nvSpPr>
            <p:spPr bwMode="auto">
              <a:xfrm>
                <a:off x="6353" y="3084"/>
                <a:ext cx="0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568" name="Line 32"/>
              <p:cNvSpPr>
                <a:spLocks noChangeShapeType="1"/>
              </p:cNvSpPr>
              <p:nvPr/>
            </p:nvSpPr>
            <p:spPr bwMode="auto">
              <a:xfrm>
                <a:off x="8168" y="3084"/>
                <a:ext cx="0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569" name="Line 33"/>
              <p:cNvSpPr>
                <a:spLocks noChangeShapeType="1"/>
              </p:cNvSpPr>
              <p:nvPr/>
            </p:nvSpPr>
            <p:spPr bwMode="auto">
              <a:xfrm>
                <a:off x="4583" y="4179"/>
                <a:ext cx="0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570" name="Line 34"/>
              <p:cNvSpPr>
                <a:spLocks noChangeShapeType="1"/>
              </p:cNvSpPr>
              <p:nvPr/>
            </p:nvSpPr>
            <p:spPr bwMode="auto">
              <a:xfrm>
                <a:off x="6383" y="4164"/>
                <a:ext cx="0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571" name="Line 35"/>
              <p:cNvSpPr>
                <a:spLocks noChangeShapeType="1"/>
              </p:cNvSpPr>
              <p:nvPr/>
            </p:nvSpPr>
            <p:spPr bwMode="auto">
              <a:xfrm>
                <a:off x="8183" y="4164"/>
                <a:ext cx="0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572" name="Line 36"/>
              <p:cNvSpPr>
                <a:spLocks noChangeShapeType="1"/>
              </p:cNvSpPr>
              <p:nvPr/>
            </p:nvSpPr>
            <p:spPr bwMode="auto">
              <a:xfrm flipH="1">
                <a:off x="2783" y="4194"/>
                <a:ext cx="0" cy="18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573" name="Line 37"/>
              <p:cNvSpPr>
                <a:spLocks noChangeShapeType="1"/>
              </p:cNvSpPr>
              <p:nvPr/>
            </p:nvSpPr>
            <p:spPr bwMode="auto">
              <a:xfrm flipH="1">
                <a:off x="3398" y="5274"/>
                <a:ext cx="108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574" name="Line 38"/>
              <p:cNvSpPr>
                <a:spLocks noChangeShapeType="1"/>
              </p:cNvSpPr>
              <p:nvPr/>
            </p:nvSpPr>
            <p:spPr bwMode="auto">
              <a:xfrm>
                <a:off x="3938" y="6264"/>
                <a:ext cx="12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575" name="Line 39"/>
              <p:cNvSpPr>
                <a:spLocks noChangeShapeType="1"/>
              </p:cNvSpPr>
              <p:nvPr/>
            </p:nvSpPr>
            <p:spPr bwMode="auto">
              <a:xfrm flipH="1">
                <a:off x="5738" y="5244"/>
                <a:ext cx="660" cy="75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576" name="Line 40"/>
              <p:cNvSpPr>
                <a:spLocks noChangeShapeType="1"/>
              </p:cNvSpPr>
              <p:nvPr/>
            </p:nvSpPr>
            <p:spPr bwMode="auto">
              <a:xfrm>
                <a:off x="6188" y="6534"/>
                <a:ext cx="0" cy="25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577" name="Line 41"/>
              <p:cNvSpPr>
                <a:spLocks noChangeShapeType="1"/>
              </p:cNvSpPr>
              <p:nvPr/>
            </p:nvSpPr>
            <p:spPr bwMode="auto">
              <a:xfrm flipH="1">
                <a:off x="6458" y="5274"/>
                <a:ext cx="1620" cy="37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578" name="Line 42"/>
              <p:cNvSpPr>
                <a:spLocks noChangeShapeType="1"/>
              </p:cNvSpPr>
              <p:nvPr/>
            </p:nvSpPr>
            <p:spPr bwMode="auto">
              <a:xfrm>
                <a:off x="5198" y="4959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5579" name="Text Box 43"/>
            <p:cNvSpPr txBox="1">
              <a:spLocks noChangeArrowheads="1"/>
            </p:cNvSpPr>
            <p:nvPr/>
          </p:nvSpPr>
          <p:spPr bwMode="auto">
            <a:xfrm>
              <a:off x="8078" y="8874"/>
              <a:ext cx="1080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ucoinLight" charset="0"/>
                  <a:ea typeface="Arial" pitchFamily="34" charset="0"/>
                  <a:cs typeface="Arial" pitchFamily="34" charset="0"/>
                </a:rPr>
                <a:t>DBMS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Pengguna</a:t>
            </a:r>
            <a:r>
              <a:rPr lang="en-US" dirty="0" smtClean="0"/>
              <a:t> Basis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Database user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Database Manager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Database Administrator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user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/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pemakai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basis data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berinteraksi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endParaRPr lang="en-US" dirty="0" smtClean="0"/>
          </a:p>
          <a:p>
            <a:pPr marL="915289" lvl="1" indent="-514350">
              <a:buFont typeface="+mj-lt"/>
              <a:buAutoNum type="arabicPeriod"/>
            </a:pPr>
            <a:r>
              <a:rPr lang="en-US" dirty="0" smtClean="0"/>
              <a:t>Programmer </a:t>
            </a:r>
            <a:r>
              <a:rPr lang="en-US" dirty="0" err="1" smtClean="0"/>
              <a:t>Aplikasi</a:t>
            </a:r>
            <a:endParaRPr lang="en-US" dirty="0" smtClean="0"/>
          </a:p>
          <a:p>
            <a:pPr marL="915289" lvl="1" indent="-514350">
              <a:buFont typeface="+mj-lt"/>
              <a:buAutoNum type="arabicPeriod"/>
            </a:pPr>
            <a:r>
              <a:rPr lang="en-US" dirty="0" smtClean="0"/>
              <a:t>User </a:t>
            </a:r>
            <a:r>
              <a:rPr lang="en-US" dirty="0" err="1" smtClean="0"/>
              <a:t>mahir</a:t>
            </a:r>
            <a:r>
              <a:rPr lang="en-US" dirty="0" smtClean="0"/>
              <a:t> ( Casual  User)</a:t>
            </a:r>
          </a:p>
          <a:p>
            <a:pPr marL="915289" lvl="1" indent="-514350">
              <a:buFont typeface="+mj-lt"/>
              <a:buAutoNum type="arabicPeriod"/>
            </a:pPr>
            <a:r>
              <a:rPr lang="en-US" dirty="0" smtClean="0"/>
              <a:t>User </a:t>
            </a:r>
            <a:r>
              <a:rPr lang="en-US" dirty="0" err="1" smtClean="0"/>
              <a:t>Umum</a:t>
            </a:r>
            <a:r>
              <a:rPr lang="en-US" dirty="0" smtClean="0"/>
              <a:t> ( Naïve User)</a:t>
            </a:r>
          </a:p>
          <a:p>
            <a:pPr marL="915289" lvl="1" indent="-514350">
              <a:buFont typeface="+mj-lt"/>
              <a:buAutoNum type="arabicPeriod"/>
            </a:pPr>
            <a:r>
              <a:rPr lang="en-US" dirty="0" smtClean="0"/>
              <a:t>User </a:t>
            </a:r>
            <a:r>
              <a:rPr lang="en-US" dirty="0" err="1" smtClean="0"/>
              <a:t>Khusus</a:t>
            </a:r>
            <a:r>
              <a:rPr lang="en-US" dirty="0" smtClean="0"/>
              <a:t> (Specialized User)</a:t>
            </a:r>
          </a:p>
          <a:p>
            <a:pPr marL="915289" lvl="1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user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 smtClean="0"/>
              <a:t>Programmer </a:t>
            </a:r>
            <a:r>
              <a:rPr lang="en-US" sz="2800" dirty="0" err="1" smtClean="0"/>
              <a:t>Aplikasi</a:t>
            </a:r>
            <a:r>
              <a:rPr lang="en-US" sz="2800" dirty="0" smtClean="0"/>
              <a:t>,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professional </a:t>
            </a:r>
            <a:r>
              <a:rPr lang="en-US" sz="2800" dirty="0" err="1" smtClean="0"/>
              <a:t>komputer</a:t>
            </a:r>
            <a:r>
              <a:rPr lang="en-US" sz="2800" dirty="0" smtClean="0"/>
              <a:t> </a:t>
            </a:r>
            <a:r>
              <a:rPr lang="en-US" sz="2800" dirty="0" err="1" smtClean="0"/>
              <a:t>berinteraksi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 </a:t>
            </a:r>
            <a:r>
              <a:rPr lang="en-US" sz="2800" dirty="0" err="1" smtClean="0"/>
              <a:t>lewat</a:t>
            </a:r>
            <a:r>
              <a:rPr lang="en-US" sz="2800" dirty="0" smtClean="0"/>
              <a:t> DML yang </a:t>
            </a:r>
            <a:r>
              <a:rPr lang="en-US" sz="2800" dirty="0" err="1" smtClean="0"/>
              <a:t>dibuat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bahasa</a:t>
            </a:r>
            <a:r>
              <a:rPr lang="en-US" sz="2800" dirty="0" smtClean="0"/>
              <a:t> C, Cobol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lainnya</a:t>
            </a:r>
            <a:r>
              <a:rPr lang="en-US" sz="2800" dirty="0" smtClean="0"/>
              <a:t>. Program yang </a:t>
            </a:r>
            <a:r>
              <a:rPr lang="en-US" sz="2800" dirty="0" err="1" smtClean="0"/>
              <a:t>dibuat</a:t>
            </a:r>
            <a:r>
              <a:rPr lang="en-US" sz="2800" dirty="0" smtClean="0"/>
              <a:t> </a:t>
            </a:r>
            <a:r>
              <a:rPr lang="en-US" sz="2800" dirty="0" err="1" smtClean="0"/>
              <a:t>disebut</a:t>
            </a:r>
            <a:r>
              <a:rPr lang="en-US" sz="2800" dirty="0" smtClean="0"/>
              <a:t> program </a:t>
            </a:r>
            <a:r>
              <a:rPr lang="en-US" sz="2800" dirty="0" err="1" smtClean="0"/>
              <a:t>aplikasi</a:t>
            </a:r>
            <a:r>
              <a:rPr lang="en-US" sz="2800" dirty="0" smtClean="0"/>
              <a:t>.</a:t>
            </a:r>
          </a:p>
          <a:p>
            <a:pPr lvl="0"/>
            <a:endParaRPr lang="en-US" sz="2800" dirty="0" smtClean="0"/>
          </a:p>
          <a:p>
            <a:pPr lvl="0"/>
            <a:r>
              <a:rPr lang="en-US" sz="2800" dirty="0" smtClean="0"/>
              <a:t>User </a:t>
            </a:r>
            <a:r>
              <a:rPr lang="en-US" sz="2800" dirty="0" err="1" smtClean="0"/>
              <a:t>Mahir</a:t>
            </a:r>
            <a:r>
              <a:rPr lang="en-US" sz="2800" dirty="0" smtClean="0"/>
              <a:t> (Casual User),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pemakai</a:t>
            </a:r>
            <a:r>
              <a:rPr lang="en-US" sz="2800" dirty="0" smtClean="0"/>
              <a:t> yang </a:t>
            </a:r>
            <a:r>
              <a:rPr lang="en-US" sz="2800" dirty="0" err="1" smtClean="0"/>
              <a:t>telah</a:t>
            </a:r>
            <a:r>
              <a:rPr lang="en-US" sz="2800" dirty="0" smtClean="0"/>
              <a:t> </a:t>
            </a:r>
            <a:r>
              <a:rPr lang="en-US" sz="2800" dirty="0" err="1" smtClean="0"/>
              <a:t>berpengalaman</a:t>
            </a:r>
            <a:r>
              <a:rPr lang="en-US" sz="2800" dirty="0" smtClean="0"/>
              <a:t>, </a:t>
            </a:r>
            <a:r>
              <a:rPr lang="en-US" sz="2800" dirty="0" err="1" smtClean="0"/>
              <a:t>berinteraksi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 </a:t>
            </a:r>
            <a:r>
              <a:rPr lang="en-US" sz="2800" dirty="0" err="1" smtClean="0"/>
              <a:t>tanpa</a:t>
            </a:r>
            <a:r>
              <a:rPr lang="en-US" sz="2800" dirty="0" smtClean="0"/>
              <a:t> </a:t>
            </a:r>
            <a:r>
              <a:rPr lang="en-US" sz="2800" dirty="0" err="1" smtClean="0"/>
              <a:t>menulis</a:t>
            </a:r>
            <a:r>
              <a:rPr lang="en-US" sz="2800" dirty="0" smtClean="0"/>
              <a:t> </a:t>
            </a:r>
            <a:r>
              <a:rPr lang="en-US" sz="2800" dirty="0" err="1" smtClean="0"/>
              <a:t>program,tetapi</a:t>
            </a:r>
            <a:r>
              <a:rPr lang="en-US" sz="2800" dirty="0" smtClean="0"/>
              <a:t> </a:t>
            </a:r>
            <a:r>
              <a:rPr lang="en-US" sz="2800" dirty="0" err="1" smtClean="0"/>
              <a:t>memakai</a:t>
            </a:r>
            <a:r>
              <a:rPr lang="en-US" sz="2800" dirty="0" smtClean="0"/>
              <a:t> </a:t>
            </a:r>
            <a:r>
              <a:rPr lang="en-US" sz="2800" dirty="0" err="1" smtClean="0"/>
              <a:t>bahasa</a:t>
            </a:r>
            <a:r>
              <a:rPr lang="en-US" sz="2800" dirty="0" smtClean="0"/>
              <a:t> query yang </a:t>
            </a:r>
            <a:r>
              <a:rPr lang="en-US" sz="2800" dirty="0" err="1" smtClean="0"/>
              <a:t>telah</a:t>
            </a:r>
            <a:r>
              <a:rPr lang="en-US" sz="2800" dirty="0" smtClean="0"/>
              <a:t> </a:t>
            </a:r>
            <a:r>
              <a:rPr lang="en-US" sz="2800" dirty="0" err="1" smtClean="0"/>
              <a:t>disediakan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DBMS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user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sz="2400" dirty="0" smtClean="0"/>
              <a:t>User </a:t>
            </a:r>
            <a:r>
              <a:rPr lang="en-US" sz="2400" dirty="0" err="1" smtClean="0"/>
              <a:t>Umum</a:t>
            </a:r>
            <a:r>
              <a:rPr lang="en-US" sz="2400" dirty="0" smtClean="0"/>
              <a:t> (Naïve User),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pemakai</a:t>
            </a:r>
            <a:r>
              <a:rPr lang="en-US" sz="2400" dirty="0" smtClean="0"/>
              <a:t> yang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berpengalaman</a:t>
            </a:r>
            <a:r>
              <a:rPr lang="en-US" sz="2400" dirty="0" smtClean="0"/>
              <a:t> </a:t>
            </a:r>
            <a:r>
              <a:rPr lang="en-US" sz="2400" dirty="0" err="1" smtClean="0"/>
              <a:t>berinteraksi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tanpa</a:t>
            </a:r>
            <a:r>
              <a:rPr lang="en-US" sz="2400" dirty="0" smtClean="0"/>
              <a:t> </a:t>
            </a:r>
            <a:r>
              <a:rPr lang="en-US" sz="2400" dirty="0" err="1" smtClean="0"/>
              <a:t>menulis</a:t>
            </a:r>
            <a:r>
              <a:rPr lang="en-US" sz="2400" dirty="0" smtClean="0"/>
              <a:t> program, </a:t>
            </a:r>
            <a:r>
              <a:rPr lang="en-US" sz="2400" dirty="0" err="1" smtClean="0"/>
              <a:t>tinggal</a:t>
            </a:r>
            <a:r>
              <a:rPr lang="en-US" sz="2400" dirty="0" smtClean="0"/>
              <a:t> </a:t>
            </a:r>
            <a:r>
              <a:rPr lang="en-US" sz="2400" dirty="0" err="1" smtClean="0"/>
              <a:t>menjalankan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menu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memilih</a:t>
            </a:r>
            <a:r>
              <a:rPr lang="en-US" sz="2400" dirty="0" smtClean="0"/>
              <a:t> </a:t>
            </a:r>
            <a:r>
              <a:rPr lang="en-US" sz="2400" dirty="0" err="1" smtClean="0"/>
              <a:t>proses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dibuat</a:t>
            </a:r>
            <a:r>
              <a:rPr lang="en-US" sz="2400" dirty="0" smtClean="0"/>
              <a:t> </a:t>
            </a:r>
            <a:r>
              <a:rPr lang="en-US" sz="2400" dirty="0" err="1" smtClean="0"/>
              <a:t>sebelumnya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programmer.</a:t>
            </a:r>
          </a:p>
          <a:p>
            <a:pPr lvl="0"/>
            <a:r>
              <a:rPr lang="en-US" sz="2400" dirty="0" smtClean="0"/>
              <a:t>User </a:t>
            </a:r>
            <a:r>
              <a:rPr lang="en-US" sz="2400" dirty="0" err="1" smtClean="0"/>
              <a:t>Khusus</a:t>
            </a:r>
            <a:r>
              <a:rPr lang="en-US" sz="2400" dirty="0" smtClean="0"/>
              <a:t> (Specialized User),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pemakai</a:t>
            </a:r>
            <a:r>
              <a:rPr lang="en-US" sz="2400" dirty="0" smtClean="0"/>
              <a:t> </a:t>
            </a:r>
            <a:r>
              <a:rPr lang="en-US" sz="2400" dirty="0" err="1" smtClean="0"/>
              <a:t>khusus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menulis</a:t>
            </a:r>
            <a:r>
              <a:rPr lang="en-US" sz="2400" dirty="0" smtClean="0"/>
              <a:t> </a:t>
            </a:r>
            <a:r>
              <a:rPr lang="en-US" sz="2400" dirty="0" err="1" smtClean="0"/>
              <a:t>aplikasi</a:t>
            </a:r>
            <a:r>
              <a:rPr lang="en-US" sz="2400" dirty="0" smtClean="0"/>
              <a:t> basis data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kerangka</a:t>
            </a:r>
            <a:r>
              <a:rPr lang="en-US" sz="2400" dirty="0" smtClean="0"/>
              <a:t> data processing yang </a:t>
            </a:r>
            <a:r>
              <a:rPr lang="en-US" sz="2400" dirty="0" err="1" smtClean="0"/>
              <a:t>tradisional</a:t>
            </a:r>
            <a:r>
              <a:rPr lang="en-US" sz="2400" dirty="0" smtClean="0"/>
              <a:t> (non </a:t>
            </a:r>
            <a:r>
              <a:rPr lang="en-US" sz="2400" dirty="0" err="1" smtClean="0"/>
              <a:t>konversional</a:t>
            </a:r>
            <a:r>
              <a:rPr lang="en-US" sz="2400" dirty="0" smtClean="0"/>
              <a:t>) </a:t>
            </a:r>
            <a:r>
              <a:rPr lang="en-US" sz="2400" dirty="0" err="1" smtClean="0"/>
              <a:t>tetapi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keperluan</a:t>
            </a:r>
            <a:r>
              <a:rPr lang="en-US" sz="2400" dirty="0" smtClean="0"/>
              <a:t> </a:t>
            </a:r>
            <a:r>
              <a:rPr lang="en-US" sz="2400" dirty="0" err="1" smtClean="0"/>
              <a:t>khusus</a:t>
            </a:r>
            <a:r>
              <a:rPr lang="en-US" sz="2400" dirty="0" smtClean="0"/>
              <a:t>. </a:t>
            </a:r>
            <a:r>
              <a:rPr lang="en-US" sz="2400" dirty="0" err="1" smtClean="0"/>
              <a:t>Aplikasi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diantaranya</a:t>
            </a:r>
            <a:r>
              <a:rPr lang="en-US" sz="2400" dirty="0" smtClean="0"/>
              <a:t> Computer Aided Design System, Knowledge Base, Expert System,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menyimpan</a:t>
            </a:r>
            <a:r>
              <a:rPr lang="en-US" sz="2400" dirty="0" smtClean="0"/>
              <a:t> data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data yang </a:t>
            </a:r>
            <a:r>
              <a:rPr lang="en-US" sz="2400" dirty="0" err="1" smtClean="0"/>
              <a:t>komplek</a:t>
            </a:r>
            <a:r>
              <a:rPr lang="en-US" sz="2400" dirty="0" smtClean="0"/>
              <a:t> </a:t>
            </a:r>
            <a:r>
              <a:rPr lang="en-US" sz="2400" dirty="0" err="1" smtClean="0"/>
              <a:t>misalnya</a:t>
            </a:r>
            <a:r>
              <a:rPr lang="en-US" sz="2400" dirty="0" smtClean="0"/>
              <a:t> data </a:t>
            </a:r>
            <a:r>
              <a:rPr lang="en-US" sz="2400" dirty="0" err="1" smtClean="0"/>
              <a:t>grafik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audio.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Manager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Satu</a:t>
            </a:r>
            <a:r>
              <a:rPr lang="en-US" dirty="0" smtClean="0"/>
              <a:t> database manager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modul</a:t>
            </a:r>
            <a:r>
              <a:rPr lang="en-US" dirty="0" smtClean="0"/>
              <a:t> program </a:t>
            </a:r>
            <a:r>
              <a:rPr lang="en-US" dirty="0" err="1" smtClean="0"/>
              <a:t>program</a:t>
            </a:r>
            <a:r>
              <a:rPr lang="en-US" dirty="0" smtClean="0"/>
              <a:t> yang </a:t>
            </a:r>
            <a:r>
              <a:rPr lang="en-US" dirty="0" err="1" smtClean="0"/>
              <a:t>menyediakan</a:t>
            </a:r>
            <a:r>
              <a:rPr lang="en-US" dirty="0" smtClean="0"/>
              <a:t> interface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penyimpan</a:t>
            </a:r>
            <a:r>
              <a:rPr lang="en-US" dirty="0" smtClean="0"/>
              <a:t> data low level </a:t>
            </a:r>
            <a:r>
              <a:rPr lang="en-US" dirty="0" err="1" smtClean="0"/>
              <a:t>dalam</a:t>
            </a:r>
            <a:r>
              <a:rPr lang="en-US" dirty="0" smtClean="0"/>
              <a:t> database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program </a:t>
            </a:r>
            <a:r>
              <a:rPr lang="en-US" dirty="0" err="1" smtClean="0"/>
              <a:t>dan</a:t>
            </a:r>
            <a:r>
              <a:rPr lang="en-US" dirty="0" smtClean="0"/>
              <a:t> query yang </a:t>
            </a:r>
            <a:r>
              <a:rPr lang="en-US" dirty="0" err="1" smtClean="0"/>
              <a:t>diajukan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Manager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database </a:t>
            </a:r>
            <a:r>
              <a:rPr lang="en-US" dirty="0" err="1" smtClean="0"/>
              <a:t>manajer</a:t>
            </a:r>
            <a:endParaRPr lang="en-US" dirty="0" smtClean="0"/>
          </a:p>
          <a:p>
            <a:pPr lvl="1"/>
            <a:r>
              <a:rPr lang="en-US" dirty="0" err="1" smtClean="0"/>
              <a:t>Interaksi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file</a:t>
            </a:r>
          </a:p>
          <a:p>
            <a:pPr lvl="1"/>
            <a:r>
              <a:rPr lang="en-US" dirty="0" err="1" smtClean="0"/>
              <a:t>Integritas</a:t>
            </a:r>
            <a:r>
              <a:rPr lang="en-US" dirty="0" smtClean="0"/>
              <a:t> (integrity enforcement)</a:t>
            </a:r>
          </a:p>
          <a:p>
            <a:pPr lvl="1"/>
            <a:r>
              <a:rPr lang="en-US" dirty="0" err="1" smtClean="0"/>
              <a:t>Keamanan</a:t>
            </a:r>
            <a:r>
              <a:rPr lang="en-US" dirty="0" smtClean="0"/>
              <a:t> (security enforcement)</a:t>
            </a:r>
          </a:p>
          <a:p>
            <a:pPr lvl="1"/>
            <a:r>
              <a:rPr lang="en-US" dirty="0" smtClean="0"/>
              <a:t>Backup </a:t>
            </a:r>
            <a:r>
              <a:rPr lang="en-US" dirty="0" err="1" smtClean="0"/>
              <a:t>dan</a:t>
            </a:r>
            <a:r>
              <a:rPr lang="en-US" dirty="0" smtClean="0"/>
              <a:t> recovery</a:t>
            </a:r>
          </a:p>
          <a:p>
            <a:pPr lvl="1"/>
            <a:r>
              <a:rPr lang="en-US" dirty="0" err="1" smtClean="0"/>
              <a:t>Koncurancy</a:t>
            </a:r>
            <a:r>
              <a:rPr lang="en-US" dirty="0" smtClean="0"/>
              <a:t> </a:t>
            </a:r>
            <a:r>
              <a:rPr lang="en-US" dirty="0" err="1" smtClean="0"/>
              <a:t>kontrol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Administrator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kekuasaan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pengontrolan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database </a:t>
            </a:r>
            <a:r>
              <a:rPr lang="en-US" dirty="0" err="1" smtClean="0"/>
              <a:t>maupun</a:t>
            </a:r>
            <a:r>
              <a:rPr lang="en-US" dirty="0" smtClean="0"/>
              <a:t> program yang </a:t>
            </a:r>
            <a:r>
              <a:rPr lang="en-US" dirty="0" err="1" smtClean="0"/>
              <a:t>mengakses</a:t>
            </a:r>
            <a:r>
              <a:rPr lang="en-US" dirty="0" smtClean="0"/>
              <a:t> data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database administrator.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Administrator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Fungsi</a:t>
            </a:r>
            <a:r>
              <a:rPr lang="en-US" dirty="0" smtClean="0"/>
              <a:t> database administrator </a:t>
            </a:r>
            <a:r>
              <a:rPr lang="en-US" dirty="0" err="1" smtClean="0"/>
              <a:t>adalah</a:t>
            </a:r>
            <a:r>
              <a:rPr lang="en-US" dirty="0" smtClean="0"/>
              <a:t> ;</a:t>
            </a:r>
          </a:p>
          <a:p>
            <a:pPr lvl="1"/>
            <a:r>
              <a:rPr lang="en-US" dirty="0" err="1" smtClean="0"/>
              <a:t>Mendefinisikan</a:t>
            </a:r>
            <a:r>
              <a:rPr lang="en-US" dirty="0" smtClean="0"/>
              <a:t> </a:t>
            </a:r>
            <a:r>
              <a:rPr lang="en-US" dirty="0" err="1" smtClean="0"/>
              <a:t>pola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database</a:t>
            </a:r>
          </a:p>
          <a:p>
            <a:pPr lvl="1"/>
            <a:r>
              <a:rPr lang="en-US" dirty="0" err="1" smtClean="0"/>
              <a:t>Mendefinisikan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penyimpanan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akses</a:t>
            </a:r>
            <a:endParaRPr lang="en-US" dirty="0" smtClean="0"/>
          </a:p>
          <a:p>
            <a:pPr lvl="1"/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memodifikasi</a:t>
            </a:r>
            <a:r>
              <a:rPr lang="en-US" dirty="0" smtClean="0"/>
              <a:t> </a:t>
            </a:r>
            <a:r>
              <a:rPr lang="en-US" dirty="0" err="1" smtClean="0"/>
              <a:t>pola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phisik</a:t>
            </a:r>
            <a:endParaRPr lang="en-US" dirty="0" smtClean="0"/>
          </a:p>
          <a:p>
            <a:pPr lvl="1"/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kekuasaan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user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mengakses</a:t>
            </a:r>
            <a:r>
              <a:rPr lang="en-US" dirty="0" smtClean="0"/>
              <a:t> data</a:t>
            </a:r>
          </a:p>
          <a:p>
            <a:pPr lvl="1"/>
            <a:r>
              <a:rPr lang="en-US" dirty="0" err="1" smtClean="0"/>
              <a:t>Menspesifikasikan</a:t>
            </a:r>
            <a:r>
              <a:rPr lang="en-US" dirty="0" smtClean="0"/>
              <a:t> </a:t>
            </a:r>
            <a:r>
              <a:rPr lang="en-US" dirty="0" err="1" smtClean="0"/>
              <a:t>keharusan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paksaan</a:t>
            </a:r>
            <a:r>
              <a:rPr lang="en-US" dirty="0" smtClean="0"/>
              <a:t> </a:t>
            </a:r>
            <a:r>
              <a:rPr lang="en-US" dirty="0" err="1" smtClean="0"/>
              <a:t>integritas</a:t>
            </a:r>
            <a:r>
              <a:rPr lang="en-US" dirty="0" smtClean="0"/>
              <a:t> data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1633</TotalTime>
  <Words>387</Words>
  <Application>Microsoft Office PowerPoint</Application>
  <PresentationFormat>On-screen Show (4:3)</PresentationFormat>
  <Paragraphs>77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Pengguna Basis Data</vt:lpstr>
      <vt:lpstr>Pengguna Basis Data</vt:lpstr>
      <vt:lpstr>Database user</vt:lpstr>
      <vt:lpstr>Database user (2)</vt:lpstr>
      <vt:lpstr>Database user (3)</vt:lpstr>
      <vt:lpstr>Database Manager</vt:lpstr>
      <vt:lpstr>Database Manager (2)</vt:lpstr>
      <vt:lpstr>Database Administrator</vt:lpstr>
      <vt:lpstr>Database Administrator (2)</vt:lpstr>
      <vt:lpstr>Hubungan antara user dapat dilihat digambar berikut :</vt:lpstr>
    </vt:vector>
  </TitlesOfParts>
  <Company>UNIKOM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KONSEP DASAR</dc:title>
  <dc:creator>Rina Kurniawati</dc:creator>
  <cp:lastModifiedBy>Phantom Assassin</cp:lastModifiedBy>
  <cp:revision>43</cp:revision>
  <cp:lastPrinted>2012-11-05T06:34:35Z</cp:lastPrinted>
  <dcterms:created xsi:type="dcterms:W3CDTF">2008-09-03T17:00:19Z</dcterms:created>
  <dcterms:modified xsi:type="dcterms:W3CDTF">2012-11-05T06:34:37Z</dcterms:modified>
</cp:coreProperties>
</file>