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1" r:id="rId3"/>
    <p:sldId id="292" r:id="rId4"/>
    <p:sldId id="260" r:id="rId5"/>
    <p:sldId id="293" r:id="rId6"/>
    <p:sldId id="294" r:id="rId7"/>
    <p:sldId id="295" r:id="rId8"/>
    <p:sldId id="296" r:id="rId9"/>
    <p:sldId id="297" r:id="rId10"/>
    <p:sldId id="299" r:id="rId11"/>
    <p:sldId id="30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45" d="100"/>
          <a:sy n="4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2BF5AF1-84FB-451C-970A-EE10435D3958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D41ED3B-8D6E-4B87-A66D-E6EF834D0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42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5A7CE41-09AB-4BB2-8FF8-FDA258095C18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0F1FF37-5139-4045-A241-7EFE5C251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0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25FD09-E653-46B1-B141-401071D4EB6C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F22987-DEB9-48F7-85F2-CED945A88479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566D99-FBF6-4282-A1C1-E7946DBCE7E3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5F6EBA-5E08-4BA2-9B03-90B2C9EE0833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169424-153C-4D48-B497-8ECB632AEE7E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9E15D5-F432-4230-A4FF-56F8986F86B8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0C6F75-3F03-42B9-912D-28917AFC3B01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19CCB0-D2BF-42EF-AD35-C9410B54F272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44F963-A32A-4E0A-A932-E082C176CEFC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98929D-9484-4E0B-82B9-3BCFD25B5C31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2F2CCE-2115-4AAA-A338-ECB3FD5CDDBA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B19C-A5C5-4042-9802-D7E6D9B38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5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FBC29-2D43-45BD-90A0-F505DD50A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4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88472-1EAC-43D4-9CE1-A0DDFE2F6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9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EB660-9F32-4B39-B00C-419031A7F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7065E-1A54-461C-AD7C-C84B9A420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5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78DF5-0C74-4220-B64B-3DB147CE8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8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35913-95DB-434F-8FF9-769E656DE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5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FDA94-C45C-4C84-9E42-6404A7975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0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77073-8489-4534-9518-F225D86CF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1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C2F04-ED95-48A3-84DB-9B80090E8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4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E80F0-BC3E-4EAE-BE20-E682C53AD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3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Company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907DA5-F850-49C7-8A13-7F8FD2112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HaKI (IPR)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429000"/>
            <a:ext cx="7086600" cy="71437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smtClean="0"/>
              <a:t>Hak Kekayaan Intelektual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smtClean="0"/>
              <a:t>(Intellectual Property Rights)</a:t>
            </a:r>
          </a:p>
        </p:txBody>
      </p:sp>
      <p:sp>
        <p:nvSpPr>
          <p:cNvPr id="2052" name="Freeform 4"/>
          <p:cNvSpPr>
            <a:spLocks/>
          </p:cNvSpPr>
          <p:nvPr/>
        </p:nvSpPr>
        <p:spPr bwMode="gray">
          <a:xfrm>
            <a:off x="1981200" y="1743075"/>
            <a:ext cx="5303838" cy="806450"/>
          </a:xfrm>
          <a:custGeom>
            <a:avLst/>
            <a:gdLst/>
            <a:ahLst/>
            <a:cxnLst>
              <a:cxn ang="0">
                <a:pos x="1" y="492"/>
              </a:cxn>
              <a:cxn ang="0">
                <a:pos x="1707" y="20"/>
              </a:cxn>
              <a:cxn ang="0">
                <a:pos x="3340" y="482"/>
              </a:cxn>
              <a:cxn ang="0">
                <a:pos x="1734" y="74"/>
              </a:cxn>
              <a:cxn ang="0">
                <a:pos x="1" y="492"/>
              </a:cxn>
            </a:cxnLst>
            <a:rect l="0" t="0" r="r" b="b"/>
            <a:pathLst>
              <a:path w="3341" h="508">
                <a:moveTo>
                  <a:pt x="1" y="492"/>
                </a:moveTo>
                <a:cubicBezTo>
                  <a:pt x="0" y="477"/>
                  <a:pt x="710" y="0"/>
                  <a:pt x="1707" y="20"/>
                </a:cubicBezTo>
                <a:cubicBezTo>
                  <a:pt x="2704" y="40"/>
                  <a:pt x="3339" y="467"/>
                  <a:pt x="3340" y="482"/>
                </a:cubicBezTo>
                <a:cubicBezTo>
                  <a:pt x="3341" y="496"/>
                  <a:pt x="2608" y="93"/>
                  <a:pt x="1734" y="74"/>
                </a:cubicBezTo>
                <a:cubicBezTo>
                  <a:pt x="860" y="54"/>
                  <a:pt x="2" y="508"/>
                  <a:pt x="1" y="492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45882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UU HAKI BAGI INDONESIA</a:t>
            </a:r>
            <a:br>
              <a:rPr lang="en-US" smtClean="0"/>
            </a:br>
            <a:r>
              <a:rPr lang="en-US" smtClean="0"/>
              <a:t>PERLUKAH?</a:t>
            </a:r>
          </a:p>
        </p:txBody>
      </p:sp>
      <p:sp>
        <p:nvSpPr>
          <p:cNvPr id="4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Company Logo</a:t>
            </a:r>
          </a:p>
        </p:txBody>
      </p:sp>
      <p:grpSp>
        <p:nvGrpSpPr>
          <p:cNvPr id="12293" name="Group 18"/>
          <p:cNvGrpSpPr>
            <a:grpSpLocks/>
          </p:cNvGrpSpPr>
          <p:nvPr/>
        </p:nvGrpSpPr>
        <p:grpSpPr bwMode="auto">
          <a:xfrm>
            <a:off x="4714875" y="1285875"/>
            <a:ext cx="3929063" cy="4805363"/>
            <a:chOff x="2208" y="1296"/>
            <a:chExt cx="1363" cy="1994"/>
          </a:xfrm>
        </p:grpSpPr>
        <p:sp>
          <p:nvSpPr>
            <p:cNvPr id="96275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76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77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78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79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80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81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82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83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16" name="Text Box 28"/>
            <p:cNvSpPr txBox="1">
              <a:spLocks noChangeArrowheads="1"/>
            </p:cNvSpPr>
            <p:nvPr/>
          </p:nvSpPr>
          <p:spPr bwMode="gray">
            <a:xfrm>
              <a:off x="2828" y="1355"/>
              <a:ext cx="1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en-US" sz="2400">
                  <a:solidFill>
                    <a:srgbClr val="000000"/>
                  </a:solidFill>
                  <a:effectLst/>
                  <a:latin typeface="Arial" charset="0"/>
                </a:rPr>
                <a:t>4</a:t>
              </a: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96285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129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800" dirty="0"/>
                <a:t>Kritikan-kritikan yang sering muncul:</a:t>
              </a:r>
            </a:p>
            <a:p>
              <a:pPr>
                <a:defRPr/>
              </a:pPr>
              <a:r>
                <a:rPr lang="en-US" sz="1800" dirty="0"/>
                <a:t>– Ada yang berpendapat bahwa konsep hak cipta</a:t>
              </a:r>
            </a:p>
            <a:p>
              <a:pPr>
                <a:defRPr/>
              </a:pPr>
              <a:r>
                <a:rPr lang="en-US" sz="1800" dirty="0"/>
                <a:t>sekarang harus diperbaiki agar sesuai dengan kondisi</a:t>
              </a:r>
            </a:p>
            <a:p>
              <a:pPr>
                <a:defRPr/>
              </a:pPr>
              <a:r>
                <a:rPr lang="en-US" sz="1800" dirty="0"/>
                <a:t>sekarang, yaitu adanya masyarakat informasi baru</a:t>
              </a:r>
            </a:p>
            <a:p>
              <a:pPr>
                <a:defRPr/>
              </a:pPr>
              <a:endParaRPr lang="en-US" sz="1600" dirty="0"/>
            </a:p>
          </p:txBody>
        </p:sp>
      </p:grpSp>
      <p:grpSp>
        <p:nvGrpSpPr>
          <p:cNvPr id="12294" name="Group 32"/>
          <p:cNvGrpSpPr>
            <a:grpSpLocks/>
          </p:cNvGrpSpPr>
          <p:nvPr/>
        </p:nvGrpSpPr>
        <p:grpSpPr bwMode="auto">
          <a:xfrm>
            <a:off x="357188" y="1285875"/>
            <a:ext cx="3857625" cy="4857750"/>
            <a:chOff x="3696" y="1296"/>
            <a:chExt cx="1363" cy="1994"/>
          </a:xfrm>
        </p:grpSpPr>
        <p:sp>
          <p:nvSpPr>
            <p:cNvPr id="96289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90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91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92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2299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96294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70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95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96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3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97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599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98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2300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en-US" sz="2400">
                  <a:solidFill>
                    <a:srgbClr val="000000"/>
                  </a:solidFill>
                  <a:effectLst/>
                  <a:latin typeface="Arial" charset="0"/>
                </a:rPr>
                <a:t>3</a:t>
              </a: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96300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13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800" dirty="0"/>
                <a:t>Kritikan-kritikan yang sering muncul:</a:t>
              </a:r>
            </a:p>
            <a:p>
              <a:pPr>
                <a:defRPr/>
              </a:pPr>
              <a:r>
                <a:rPr lang="en-US" sz="1800" dirty="0"/>
                <a:t>– Ada yang berpendapat bahwa konsep hak cipta tidak pernah  menguntungkan masyarakat serta selalu</a:t>
              </a:r>
            </a:p>
            <a:p>
              <a:pPr>
                <a:defRPr/>
              </a:pPr>
              <a:r>
                <a:rPr lang="en-US" sz="1800" dirty="0"/>
                <a:t>memperkaya beberapa pihak dengan  mengorbankan</a:t>
              </a:r>
            </a:p>
            <a:p>
              <a:pPr>
                <a:defRPr/>
              </a:pPr>
              <a:r>
                <a:rPr lang="en-US" sz="1800" dirty="0"/>
                <a:t>kreativitas</a:t>
              </a:r>
            </a:p>
            <a:p>
              <a:pPr>
                <a:defRPr/>
              </a:pP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UU HAKI BAGI INDONESIA</a:t>
            </a:r>
            <a:br>
              <a:rPr lang="en-US" smtClean="0"/>
            </a:br>
            <a:r>
              <a:rPr lang="en-US" smtClean="0"/>
              <a:t>PERLUKAH?</a:t>
            </a:r>
          </a:p>
        </p:txBody>
      </p:sp>
      <p:sp>
        <p:nvSpPr>
          <p:cNvPr id="4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Company Logo</a:t>
            </a:r>
          </a:p>
        </p:txBody>
      </p:sp>
      <p:grpSp>
        <p:nvGrpSpPr>
          <p:cNvPr id="13317" name="Group 18"/>
          <p:cNvGrpSpPr>
            <a:grpSpLocks/>
          </p:cNvGrpSpPr>
          <p:nvPr/>
        </p:nvGrpSpPr>
        <p:grpSpPr bwMode="auto">
          <a:xfrm>
            <a:off x="4500563" y="1285875"/>
            <a:ext cx="4143375" cy="4819650"/>
            <a:chOff x="2208" y="1296"/>
            <a:chExt cx="1363" cy="2000"/>
          </a:xfrm>
        </p:grpSpPr>
        <p:sp>
          <p:nvSpPr>
            <p:cNvPr id="96275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76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77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78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79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80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81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82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83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40" name="Text Box 28"/>
            <p:cNvSpPr txBox="1">
              <a:spLocks noChangeArrowheads="1"/>
            </p:cNvSpPr>
            <p:nvPr/>
          </p:nvSpPr>
          <p:spPr bwMode="gray">
            <a:xfrm>
              <a:off x="2828" y="1355"/>
              <a:ext cx="11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en-US" sz="2400">
                  <a:solidFill>
                    <a:srgbClr val="000000"/>
                  </a:solidFill>
                  <a:effectLst/>
                  <a:latin typeface="Arial" charset="0"/>
                </a:rPr>
                <a:t>6</a:t>
              </a: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96285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15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800" dirty="0"/>
                <a:t>Kritikan-kritikan yang sering muncul:</a:t>
              </a:r>
            </a:p>
            <a:p>
              <a:pPr>
                <a:defRPr/>
              </a:pPr>
              <a:r>
                <a:rPr lang="en-US" sz="1800" dirty="0"/>
                <a:t>– Produk-produk tersebut menggunakan hak cipta untuk</a:t>
              </a:r>
            </a:p>
            <a:p>
              <a:pPr>
                <a:defRPr/>
              </a:pPr>
              <a:r>
                <a:rPr lang="en-US" sz="1800" dirty="0"/>
                <a:t>memperkuat persyaratan lisensinya, yang dirancang</a:t>
              </a:r>
            </a:p>
            <a:p>
              <a:pPr>
                <a:defRPr/>
              </a:pPr>
              <a:r>
                <a:rPr lang="en-US" sz="1800" dirty="0"/>
                <a:t>untuk memastikan kebebasan ciptaan dan tidak menerapkan hak eksklusif yang bermotif uang; lisensi semacam itu disebut </a:t>
              </a:r>
              <a:r>
                <a:rPr lang="en-US" sz="1800" i="1" dirty="0"/>
                <a:t>copyleft atau lisensi perangkat </a:t>
              </a:r>
              <a:r>
                <a:rPr lang="en-US" sz="1800" dirty="0"/>
                <a:t>lunak bebas.</a:t>
              </a:r>
            </a:p>
            <a:p>
              <a:pPr>
                <a:defRPr/>
              </a:pPr>
              <a:endParaRPr lang="en-US" sz="1600" dirty="0"/>
            </a:p>
          </p:txBody>
        </p:sp>
      </p:grpSp>
      <p:grpSp>
        <p:nvGrpSpPr>
          <p:cNvPr id="13318" name="Group 32"/>
          <p:cNvGrpSpPr>
            <a:grpSpLocks/>
          </p:cNvGrpSpPr>
          <p:nvPr/>
        </p:nvGrpSpPr>
        <p:grpSpPr bwMode="auto">
          <a:xfrm>
            <a:off x="357188" y="1285875"/>
            <a:ext cx="3857625" cy="4857750"/>
            <a:chOff x="3696" y="1296"/>
            <a:chExt cx="1363" cy="1994"/>
          </a:xfrm>
        </p:grpSpPr>
        <p:sp>
          <p:nvSpPr>
            <p:cNvPr id="96289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90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91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92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3323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96294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70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95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96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3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97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599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98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3324" name="Text Box 43"/>
            <p:cNvSpPr txBox="1">
              <a:spLocks noChangeArrowheads="1"/>
            </p:cNvSpPr>
            <p:nvPr/>
          </p:nvSpPr>
          <p:spPr bwMode="gray">
            <a:xfrm>
              <a:off x="4302" y="1355"/>
              <a:ext cx="12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en-US" sz="2400">
                  <a:solidFill>
                    <a:srgbClr val="000000"/>
                  </a:solidFill>
                  <a:effectLst/>
                  <a:latin typeface="Arial" charset="0"/>
                </a:rPr>
                <a:t>5</a:t>
              </a: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96300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14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800" dirty="0"/>
                <a:t>Kritikan-kritikan yang sering muncul:</a:t>
              </a:r>
            </a:p>
            <a:p>
              <a:pPr>
                <a:defRPr/>
              </a:pPr>
              <a:r>
                <a:rPr lang="en-US" sz="1800" dirty="0"/>
                <a:t>– Keberhasilan proyek perangkat lunak bebas seperti Linux, Mozilla Firefox, dan Server HTTP Apache telah menunjukkan bahwa ciptaan bermutu dapat dibuat</a:t>
              </a:r>
            </a:p>
            <a:p>
              <a:pPr>
                <a:defRPr/>
              </a:pPr>
              <a:r>
                <a:rPr lang="en-US" sz="1800" dirty="0"/>
                <a:t>tanpa adanya sistem sewa bersifat monopoli</a:t>
              </a:r>
            </a:p>
            <a:p>
              <a:pPr>
                <a:defRPr/>
              </a:pPr>
              <a:r>
                <a:rPr lang="en-US" sz="1800" dirty="0"/>
                <a:t>berlandaskan hak cipta</a:t>
              </a:r>
            </a:p>
            <a:p>
              <a:pPr>
                <a:defRPr/>
              </a:pPr>
              <a:endParaRPr lang="en-US" sz="1800" dirty="0"/>
            </a:p>
            <a:p>
              <a:pPr>
                <a:defRPr/>
              </a:pP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Konsep HAKI</a:t>
            </a:r>
          </a:p>
        </p:txBody>
      </p:sp>
      <p:sp>
        <p:nvSpPr>
          <p:cNvPr id="4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3722688" y="3657600"/>
            <a:ext cx="1839912" cy="228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b="1" dirty="0"/>
              <a:t>Hal-hal yang bersifat ciri yang</a:t>
            </a:r>
          </a:p>
          <a:p>
            <a:pPr algn="ctr">
              <a:defRPr/>
            </a:pPr>
            <a:r>
              <a:rPr lang="en-US" sz="1400" b="1" dirty="0"/>
              <a:t>menjadi milik orang</a:t>
            </a:r>
          </a:p>
        </p:txBody>
      </p:sp>
      <p:sp>
        <p:nvSpPr>
          <p:cNvPr id="90115" name="AutoShape 3"/>
          <p:cNvSpPr>
            <a:spLocks noChangeArrowheads="1"/>
          </p:cNvSpPr>
          <p:nvPr/>
        </p:nvSpPr>
        <p:spPr bwMode="auto">
          <a:xfrm>
            <a:off x="1219200" y="3657600"/>
            <a:ext cx="1828800" cy="228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b="1" dirty="0"/>
              <a:t>Kewenangan, kekuasaan untuk</a:t>
            </a:r>
          </a:p>
          <a:p>
            <a:pPr algn="ctr">
              <a:defRPr/>
            </a:pPr>
            <a:r>
              <a:rPr lang="en-US" sz="1400" b="1" dirty="0"/>
              <a:t>berbuat sesuatu (UU &amp; wewenang menurut</a:t>
            </a:r>
          </a:p>
          <a:p>
            <a:pPr algn="ctr">
              <a:defRPr/>
            </a:pPr>
            <a:r>
              <a:rPr lang="en-US" sz="1400" b="1" dirty="0"/>
              <a:t>hukum)</a:t>
            </a:r>
          </a:p>
        </p:txBody>
      </p:sp>
      <p:sp>
        <p:nvSpPr>
          <p:cNvPr id="90116" name="AutoShape 4"/>
          <p:cNvSpPr>
            <a:spLocks noChangeArrowheads="1"/>
          </p:cNvSpPr>
          <p:nvPr/>
        </p:nvSpPr>
        <p:spPr bwMode="auto">
          <a:xfrm>
            <a:off x="6143625" y="3657600"/>
            <a:ext cx="2000250" cy="228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b="1" dirty="0"/>
              <a:t>kekayaan yang timbul dari  kemampuan intelektual manusia (karya di bidang teknologi, ilmu pengetahuan, seni dan sastra)</a:t>
            </a:r>
          </a:p>
        </p:txBody>
      </p:sp>
      <p:sp>
        <p:nvSpPr>
          <p:cNvPr id="90118" name="AutoShape 6"/>
          <p:cNvSpPr>
            <a:spLocks noChangeArrowheads="1"/>
          </p:cNvSpPr>
          <p:nvPr/>
        </p:nvSpPr>
        <p:spPr bwMode="gray">
          <a:xfrm rot="5400000">
            <a:off x="1953419" y="2975769"/>
            <a:ext cx="400050" cy="449262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0119" name="AutoShape 7"/>
          <p:cNvSpPr>
            <a:spLocks noChangeArrowheads="1"/>
          </p:cNvSpPr>
          <p:nvPr/>
        </p:nvSpPr>
        <p:spPr bwMode="gray">
          <a:xfrm rot="5400000">
            <a:off x="4454525" y="2974975"/>
            <a:ext cx="398463" cy="449263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0120" name="Oval 8"/>
          <p:cNvSpPr>
            <a:spLocks noChangeArrowheads="1"/>
          </p:cNvSpPr>
          <p:nvPr/>
        </p:nvSpPr>
        <p:spPr bwMode="gray">
          <a:xfrm>
            <a:off x="6221413" y="1143000"/>
            <a:ext cx="1703387" cy="1687513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121" name="Oval 9"/>
          <p:cNvSpPr>
            <a:spLocks noChangeArrowheads="1"/>
          </p:cNvSpPr>
          <p:nvPr/>
        </p:nvSpPr>
        <p:spPr bwMode="gray">
          <a:xfrm>
            <a:off x="6221413" y="1143000"/>
            <a:ext cx="1703387" cy="1687513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122" name="Oval 10"/>
          <p:cNvSpPr>
            <a:spLocks noChangeArrowheads="1"/>
          </p:cNvSpPr>
          <p:nvPr/>
        </p:nvSpPr>
        <p:spPr bwMode="gray">
          <a:xfrm>
            <a:off x="6332538" y="125412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123" name="Oval 11"/>
          <p:cNvSpPr>
            <a:spLocks noChangeArrowheads="1"/>
          </p:cNvSpPr>
          <p:nvPr/>
        </p:nvSpPr>
        <p:spPr bwMode="gray">
          <a:xfrm>
            <a:off x="6357938" y="1262063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124" name="Oval 12"/>
          <p:cNvSpPr>
            <a:spLocks noChangeArrowheads="1"/>
          </p:cNvSpPr>
          <p:nvPr/>
        </p:nvSpPr>
        <p:spPr bwMode="gray">
          <a:xfrm>
            <a:off x="6411913" y="1325563"/>
            <a:ext cx="1335087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125" name="Oval 13"/>
          <p:cNvSpPr>
            <a:spLocks noChangeArrowheads="1"/>
          </p:cNvSpPr>
          <p:nvPr/>
        </p:nvSpPr>
        <p:spPr bwMode="gray">
          <a:xfrm>
            <a:off x="1295400" y="1214438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126" name="Oval 14"/>
          <p:cNvSpPr>
            <a:spLocks noChangeArrowheads="1"/>
          </p:cNvSpPr>
          <p:nvPr/>
        </p:nvSpPr>
        <p:spPr bwMode="gray">
          <a:xfrm>
            <a:off x="1295400" y="1214438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127" name="Oval 15"/>
          <p:cNvSpPr>
            <a:spLocks noChangeArrowheads="1"/>
          </p:cNvSpPr>
          <p:nvPr/>
        </p:nvSpPr>
        <p:spPr bwMode="gray">
          <a:xfrm>
            <a:off x="1406525" y="1323975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128" name="Oval 16"/>
          <p:cNvSpPr>
            <a:spLocks noChangeArrowheads="1"/>
          </p:cNvSpPr>
          <p:nvPr/>
        </p:nvSpPr>
        <p:spPr bwMode="gray">
          <a:xfrm>
            <a:off x="1408113" y="1327150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129" name="Oval 17"/>
          <p:cNvSpPr>
            <a:spLocks noChangeArrowheads="1"/>
          </p:cNvSpPr>
          <p:nvPr/>
        </p:nvSpPr>
        <p:spPr bwMode="gray">
          <a:xfrm>
            <a:off x="1481138" y="1398588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4116" name="Group 18"/>
          <p:cNvGrpSpPr>
            <a:grpSpLocks/>
          </p:cNvGrpSpPr>
          <p:nvPr/>
        </p:nvGrpSpPr>
        <p:grpSpPr bwMode="auto">
          <a:xfrm>
            <a:off x="1501775" y="1417638"/>
            <a:ext cx="1290638" cy="1277937"/>
            <a:chOff x="4166" y="1706"/>
            <a:chExt cx="1252" cy="1252"/>
          </a:xfrm>
        </p:grpSpPr>
        <p:sp>
          <p:nvSpPr>
            <p:cNvPr id="90131" name="Oval 1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32" name="Oval 20"/>
            <p:cNvSpPr>
              <a:spLocks noChangeArrowheads="1"/>
            </p:cNvSpPr>
            <p:nvPr/>
          </p:nvSpPr>
          <p:spPr bwMode="gray">
            <a:xfrm>
              <a:off x="4181" y="1714"/>
              <a:ext cx="1223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33" name="Oval 21"/>
            <p:cNvSpPr>
              <a:spLocks noChangeArrowheads="1"/>
            </p:cNvSpPr>
            <p:nvPr/>
          </p:nvSpPr>
          <p:spPr bwMode="gray">
            <a:xfrm>
              <a:off x="4195" y="1725"/>
              <a:ext cx="1161" cy="114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34" name="Oval 2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0135" name="Oval 23"/>
          <p:cNvSpPr>
            <a:spLocks noChangeArrowheads="1"/>
          </p:cNvSpPr>
          <p:nvPr/>
        </p:nvSpPr>
        <p:spPr bwMode="gray">
          <a:xfrm>
            <a:off x="3759200" y="1169988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136" name="Oval 24"/>
          <p:cNvSpPr>
            <a:spLocks noChangeArrowheads="1"/>
          </p:cNvSpPr>
          <p:nvPr/>
        </p:nvSpPr>
        <p:spPr bwMode="gray">
          <a:xfrm>
            <a:off x="3759200" y="1169988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137" name="Oval 25"/>
          <p:cNvSpPr>
            <a:spLocks noChangeArrowheads="1"/>
          </p:cNvSpPr>
          <p:nvPr/>
        </p:nvSpPr>
        <p:spPr bwMode="gray">
          <a:xfrm>
            <a:off x="3870325" y="1281113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138" name="Oval 26"/>
          <p:cNvSpPr>
            <a:spLocks noChangeArrowheads="1"/>
          </p:cNvSpPr>
          <p:nvPr/>
        </p:nvSpPr>
        <p:spPr bwMode="gray">
          <a:xfrm>
            <a:off x="3871913" y="1282700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139" name="Oval 27"/>
          <p:cNvSpPr>
            <a:spLocks noChangeArrowheads="1"/>
          </p:cNvSpPr>
          <p:nvPr/>
        </p:nvSpPr>
        <p:spPr bwMode="gray">
          <a:xfrm>
            <a:off x="3943350" y="1352550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4122" name="Group 28"/>
          <p:cNvGrpSpPr>
            <a:grpSpLocks/>
          </p:cNvGrpSpPr>
          <p:nvPr/>
        </p:nvGrpSpPr>
        <p:grpSpPr bwMode="auto">
          <a:xfrm>
            <a:off x="3965575" y="1368425"/>
            <a:ext cx="1290638" cy="1277938"/>
            <a:chOff x="4166" y="1706"/>
            <a:chExt cx="1252" cy="1252"/>
          </a:xfrm>
        </p:grpSpPr>
        <p:sp>
          <p:nvSpPr>
            <p:cNvPr id="90141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42" name="Oval 30"/>
            <p:cNvSpPr>
              <a:spLocks noChangeArrowheads="1"/>
            </p:cNvSpPr>
            <p:nvPr/>
          </p:nvSpPr>
          <p:spPr bwMode="gray">
            <a:xfrm>
              <a:off x="4181" y="1714"/>
              <a:ext cx="1223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43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1" cy="114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44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123" name="Group 33"/>
          <p:cNvGrpSpPr>
            <a:grpSpLocks/>
          </p:cNvGrpSpPr>
          <p:nvPr/>
        </p:nvGrpSpPr>
        <p:grpSpPr bwMode="auto">
          <a:xfrm>
            <a:off x="6435725" y="1341438"/>
            <a:ext cx="1292225" cy="1277937"/>
            <a:chOff x="4166" y="1706"/>
            <a:chExt cx="1252" cy="1252"/>
          </a:xfrm>
        </p:grpSpPr>
        <p:sp>
          <p:nvSpPr>
            <p:cNvPr id="90146" name="Oval 34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47" name="Oval 35"/>
            <p:cNvSpPr>
              <a:spLocks noChangeArrowheads="1"/>
            </p:cNvSpPr>
            <p:nvPr/>
          </p:nvSpPr>
          <p:spPr bwMode="gray">
            <a:xfrm>
              <a:off x="4181" y="1714"/>
              <a:ext cx="1223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48" name="Oval 36"/>
            <p:cNvSpPr>
              <a:spLocks noChangeArrowheads="1"/>
            </p:cNvSpPr>
            <p:nvPr/>
          </p:nvSpPr>
          <p:spPr bwMode="gray">
            <a:xfrm>
              <a:off x="4195" y="1725"/>
              <a:ext cx="1161" cy="114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49" name="Oval 37"/>
            <p:cNvSpPr>
              <a:spLocks noChangeArrowheads="1"/>
            </p:cNvSpPr>
            <p:nvPr/>
          </p:nvSpPr>
          <p:spPr bwMode="gray">
            <a:xfrm>
              <a:off x="4263" y="1757"/>
              <a:ext cx="1034" cy="92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0150" name="Text Box 38"/>
          <p:cNvSpPr txBox="1">
            <a:spLocks noChangeArrowheads="1"/>
          </p:cNvSpPr>
          <p:nvPr/>
        </p:nvSpPr>
        <p:spPr bwMode="gray">
          <a:xfrm>
            <a:off x="1714500" y="1857375"/>
            <a:ext cx="85407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/>
              <a:t>Hak</a:t>
            </a:r>
          </a:p>
        </p:txBody>
      </p:sp>
      <p:sp>
        <p:nvSpPr>
          <p:cNvPr id="90151" name="Text Box 39"/>
          <p:cNvSpPr txBox="1">
            <a:spLocks noChangeArrowheads="1"/>
          </p:cNvSpPr>
          <p:nvPr/>
        </p:nvSpPr>
        <p:spPr bwMode="gray">
          <a:xfrm>
            <a:off x="4048125" y="1906588"/>
            <a:ext cx="1166813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/>
              <a:t>Kekayaan</a:t>
            </a:r>
          </a:p>
        </p:txBody>
      </p:sp>
      <p:sp>
        <p:nvSpPr>
          <p:cNvPr id="90152" name="Text Box 40"/>
          <p:cNvSpPr txBox="1">
            <a:spLocks noChangeArrowheads="1"/>
          </p:cNvSpPr>
          <p:nvPr/>
        </p:nvSpPr>
        <p:spPr bwMode="gray">
          <a:xfrm>
            <a:off x="6557963" y="1800225"/>
            <a:ext cx="11430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/>
              <a:t>Kekayaan </a:t>
            </a:r>
          </a:p>
          <a:p>
            <a:pPr algn="ctr">
              <a:defRPr/>
            </a:pPr>
            <a:r>
              <a:rPr lang="en-US" b="1" dirty="0"/>
              <a:t>Intelektual</a:t>
            </a:r>
          </a:p>
        </p:txBody>
      </p:sp>
      <p:sp>
        <p:nvSpPr>
          <p:cNvPr id="43" name="AutoShape 6"/>
          <p:cNvSpPr>
            <a:spLocks noChangeArrowheads="1"/>
          </p:cNvSpPr>
          <p:nvPr/>
        </p:nvSpPr>
        <p:spPr bwMode="gray">
          <a:xfrm rot="5400000">
            <a:off x="6882607" y="2975768"/>
            <a:ext cx="400050" cy="449263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28" name="Text Box 18"/>
          <p:cNvSpPr txBox="1">
            <a:spLocks noChangeArrowheads="1"/>
          </p:cNvSpPr>
          <p:nvPr/>
        </p:nvSpPr>
        <p:spPr bwMode="gray">
          <a:xfrm>
            <a:off x="785813" y="3214688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1800" b="1">
                <a:solidFill>
                  <a:schemeClr val="bg1"/>
                </a:solidFill>
                <a:effectLst/>
                <a:latin typeface="Arial" charset="0"/>
              </a:rPr>
              <a:t>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Hot Tip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357313"/>
            <a:ext cx="8286750" cy="48942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Kekayaan intelektual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Dihasilkan atas kemampuan intelektual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pemikiran, daya cipta dan rasa yang memerlukan curahan tenaga, waktu dan biaya untuk memperoleh “produk" baru dengan landasan kegiatan penelitian atau yang sejenis</a:t>
            </a:r>
            <a:endParaRPr lang="en-US" sz="1800" smtClean="0"/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900" smtClean="0"/>
              <a:t/>
            </a:r>
            <a:br>
              <a:rPr lang="en-US" sz="2900" smtClean="0"/>
            </a:br>
            <a:endParaRPr lang="en-US" sz="2900" smtClean="0"/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9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Down Arrow 5"/>
          <p:cNvSpPr/>
          <p:nvPr/>
        </p:nvSpPr>
        <p:spPr bwMode="auto">
          <a:xfrm>
            <a:off x="2643188" y="1857375"/>
            <a:ext cx="428625" cy="50006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 bwMode="auto">
          <a:xfrm>
            <a:off x="4000500" y="3286125"/>
            <a:ext cx="428625" cy="50006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Dasar dari HaKI</a:t>
            </a:r>
            <a:endParaRPr lang="en-US" sz="2000" smtClean="0"/>
          </a:p>
        </p:txBody>
      </p:sp>
      <p:sp>
        <p:nvSpPr>
          <p:cNvPr id="1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149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800">
              <a:effectLst/>
            </a:endParaRPr>
          </a:p>
        </p:txBody>
      </p:sp>
      <p:sp>
        <p:nvSpPr>
          <p:cNvPr id="6150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800">
              <a:effectLst/>
            </a:endParaRP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1238250" y="3500438"/>
            <a:ext cx="2038350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/>
              <a:t>Hasil suatu pemikiran dan kecerdasan</a:t>
            </a:r>
          </a:p>
          <a:p>
            <a:pPr algn="ctr">
              <a:defRPr/>
            </a:pPr>
            <a:r>
              <a:rPr lang="en-US" sz="1600" dirty="0"/>
              <a:t>manusia, yang dapat berbentuk</a:t>
            </a:r>
          </a:p>
          <a:p>
            <a:pPr algn="ctr">
              <a:defRPr/>
            </a:pPr>
            <a:r>
              <a:rPr lang="en-US" sz="1600" dirty="0"/>
              <a:t>penemuan, desain, seni, karya tulis atau</a:t>
            </a:r>
          </a:p>
          <a:p>
            <a:pPr algn="ctr">
              <a:defRPr/>
            </a:pPr>
            <a:r>
              <a:rPr lang="en-US" sz="1600" dirty="0"/>
              <a:t>penerapan praktis suatu ide</a:t>
            </a:r>
          </a:p>
        </p:txBody>
      </p:sp>
      <p:sp>
        <p:nvSpPr>
          <p:cNvPr id="71687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688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689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6155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6158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1692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693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1694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695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696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697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3598863" y="1828800"/>
            <a:ext cx="1973262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/>
              <a:t>Karya </a:t>
            </a:r>
          </a:p>
          <a:p>
            <a:pPr algn="ctr">
              <a:defRPr/>
            </a:pPr>
            <a:r>
              <a:rPr lang="en-US" sz="2000" b="1" dirty="0"/>
              <a:t>Intelektual :</a:t>
            </a: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5810250" y="3581400"/>
            <a:ext cx="20383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/>
              <a:t>Dapat mengandung nilai ekonomis, dan</a:t>
            </a:r>
          </a:p>
          <a:p>
            <a:pPr algn="ctr">
              <a:defRPr/>
            </a:pPr>
            <a:r>
              <a:rPr lang="en-US" sz="1800" dirty="0"/>
              <a:t>oleh karena itu dianggap suatu aset</a:t>
            </a:r>
          </a:p>
          <a:p>
            <a:pPr algn="ctr">
              <a:defRPr/>
            </a:pPr>
            <a:r>
              <a:rPr lang="en-US" sz="1800" dirty="0"/>
              <a:t>komersial</a:t>
            </a:r>
            <a:endParaRPr lang="en-US" sz="2000" dirty="0"/>
          </a:p>
          <a:p>
            <a:pPr eaLnBrk="0" hangingPunct="0">
              <a:defRPr/>
            </a:pPr>
            <a:r>
              <a:rPr lang="en-US" sz="1400" dirty="0">
                <a:solidFill>
                  <a:srgbClr val="000000"/>
                </a:solidFill>
                <a:effectLst/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Hak Kekayaan Intelektual</a:t>
            </a:r>
            <a:br>
              <a:rPr lang="en-US" smtClean="0"/>
            </a:br>
            <a:r>
              <a:rPr lang="en-US" smtClean="0"/>
              <a:t>(HaKI)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19125" y="1741488"/>
            <a:ext cx="7824788" cy="4510087"/>
          </a:xfrm>
        </p:spPr>
        <p:txBody>
          <a:bodyPr/>
          <a:lstStyle/>
          <a:p>
            <a:r>
              <a:rPr lang="en-US" smtClean="0"/>
              <a:t>Hak eksklusif yang diberikan oleh negara kepada seseorang atau sekelompok orang untuk memegang monopoli dalam menggunakan dan mendapatkan manfaat dari kekayaan Intelektual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900" smtClean="0"/>
              <a:t/>
            </a:r>
            <a:br>
              <a:rPr lang="en-US" sz="2900" smtClean="0"/>
            </a:br>
            <a:endParaRPr lang="en-US" sz="2900" smtClean="0"/>
          </a:p>
          <a:p>
            <a:pPr lvl="1">
              <a:lnSpc>
                <a:spcPct val="80000"/>
              </a:lnSpc>
            </a:pPr>
            <a:endParaRPr lang="en-US" sz="29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Company Logo</a:t>
            </a:r>
          </a:p>
        </p:txBody>
      </p:sp>
      <p:sp>
        <p:nvSpPr>
          <p:cNvPr id="76803" name="AutoShape 3"/>
          <p:cNvSpPr>
            <a:spLocks noChangeArrowheads="1"/>
          </p:cNvSpPr>
          <p:nvPr/>
        </p:nvSpPr>
        <p:spPr bwMode="ltGray">
          <a:xfrm>
            <a:off x="166688" y="1600200"/>
            <a:ext cx="4548187" cy="4495800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blackWhite">
          <a:xfrm>
            <a:off x="4929188" y="1285875"/>
            <a:ext cx="3857625" cy="64293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/>
              <a:t>Penemuan</a:t>
            </a:r>
          </a:p>
        </p:txBody>
      </p:sp>
      <p:sp>
        <p:nvSpPr>
          <p:cNvPr id="76805" name="AutoShape 5"/>
          <p:cNvSpPr>
            <a:spLocks noChangeArrowheads="1"/>
          </p:cNvSpPr>
          <p:nvPr/>
        </p:nvSpPr>
        <p:spPr bwMode="blackWhite">
          <a:xfrm>
            <a:off x="4929188" y="2071688"/>
            <a:ext cx="3857625" cy="6429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/>
              <a:t>Desain Produk</a:t>
            </a:r>
          </a:p>
        </p:txBody>
      </p:sp>
      <p:sp>
        <p:nvSpPr>
          <p:cNvPr id="76806" name="AutoShape 6"/>
          <p:cNvSpPr>
            <a:spLocks noChangeArrowheads="1"/>
          </p:cNvSpPr>
          <p:nvPr/>
        </p:nvSpPr>
        <p:spPr bwMode="blackWhite">
          <a:xfrm>
            <a:off x="4929188" y="2786063"/>
            <a:ext cx="3929062" cy="85725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/>
              <a:t>Literatur, Seni, Pengetahuan,</a:t>
            </a:r>
          </a:p>
          <a:p>
            <a:pPr algn="ctr">
              <a:defRPr/>
            </a:pPr>
            <a:r>
              <a:rPr lang="en-US" sz="1800" dirty="0"/>
              <a:t>Software</a:t>
            </a:r>
          </a:p>
        </p:txBody>
      </p:sp>
      <p:sp>
        <p:nvSpPr>
          <p:cNvPr id="76807" name="AutoShape 7"/>
          <p:cNvSpPr>
            <a:spLocks noChangeArrowheads="1"/>
          </p:cNvSpPr>
          <p:nvPr/>
        </p:nvSpPr>
        <p:spPr bwMode="auto">
          <a:xfrm>
            <a:off x="785813" y="2857500"/>
            <a:ext cx="2786062" cy="2071688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400" b="1" dirty="0"/>
              <a:t>BENTUK-BENTUK (KARYA)</a:t>
            </a:r>
          </a:p>
          <a:p>
            <a:pPr>
              <a:defRPr/>
            </a:pPr>
            <a:r>
              <a:rPr lang="en-US" sz="2400" b="1" dirty="0"/>
              <a:t>KEKAYAAN INTELEKTUAL</a:t>
            </a:r>
          </a:p>
          <a:p>
            <a:pPr algn="ctr">
              <a:defRPr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blackWhite">
          <a:xfrm>
            <a:off x="4929188" y="3714750"/>
            <a:ext cx="3895725" cy="64293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/>
              <a:t>Nama dan Merek Usaha</a:t>
            </a: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blackWhite">
          <a:xfrm>
            <a:off x="4929188" y="4429125"/>
            <a:ext cx="3895725" cy="64293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/>
              <a:t>Know-How &amp; Informasi Rahasia</a:t>
            </a: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blackWhite">
          <a:xfrm>
            <a:off x="4929188" y="5143500"/>
            <a:ext cx="3857625" cy="5715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/>
          </a:p>
          <a:p>
            <a:pPr algn="ctr">
              <a:defRPr/>
            </a:pPr>
            <a:r>
              <a:rPr lang="en-US" sz="1800" dirty="0"/>
              <a:t>Desain Tata Letak IC</a:t>
            </a:r>
          </a:p>
          <a:p>
            <a:pPr>
              <a:defRPr/>
            </a:pPr>
            <a:endParaRPr lang="en-US" sz="1800" dirty="0"/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blackWhite">
          <a:xfrm>
            <a:off x="4929188" y="5786438"/>
            <a:ext cx="3895725" cy="6429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/>
              <a:t>Varietas Baru Tanaman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TUJUAN PENERAPAN HaKI</a:t>
            </a:r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grpSp>
        <p:nvGrpSpPr>
          <p:cNvPr id="9220" name="Group 41"/>
          <p:cNvGrpSpPr>
            <a:grpSpLocks/>
          </p:cNvGrpSpPr>
          <p:nvPr/>
        </p:nvGrpSpPr>
        <p:grpSpPr bwMode="auto">
          <a:xfrm>
            <a:off x="428625" y="1285875"/>
            <a:ext cx="4214813" cy="1143000"/>
            <a:chOff x="1251" y="1824"/>
            <a:chExt cx="2655" cy="822"/>
          </a:xfrm>
        </p:grpSpPr>
        <p:sp>
          <p:nvSpPr>
            <p:cNvPr id="89130" name="AutoShape 42"/>
            <p:cNvSpPr>
              <a:spLocks noChangeArrowheads="1"/>
            </p:cNvSpPr>
            <p:nvPr/>
          </p:nvSpPr>
          <p:spPr bwMode="gray">
            <a:xfrm>
              <a:off x="1536" y="1899"/>
              <a:ext cx="2370" cy="74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131" name="AutoShape 43"/>
            <p:cNvSpPr>
              <a:spLocks noChangeArrowheads="1"/>
            </p:cNvSpPr>
            <p:nvPr/>
          </p:nvSpPr>
          <p:spPr bwMode="gray">
            <a:xfrm>
              <a:off x="1251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132" name="Text Box 44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6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chemeClr val="bg1"/>
                  </a:solidFill>
                </a:rPr>
                <a:t>Antisipasi kemungkinan melanggar HaKI milik pihak lain</a:t>
              </a:r>
            </a:p>
          </p:txBody>
        </p:sp>
        <p:sp>
          <p:nvSpPr>
            <p:cNvPr id="9234" name="Text Box 45"/>
            <p:cNvSpPr txBox="1">
              <a:spLocks noChangeArrowheads="1"/>
            </p:cNvSpPr>
            <p:nvPr/>
          </p:nvSpPr>
          <p:spPr bwMode="gray">
            <a:xfrm>
              <a:off x="1356" y="1875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sz="2400">
                  <a:solidFill>
                    <a:schemeClr val="bg1"/>
                  </a:solidFill>
                  <a:effectLst/>
                  <a:latin typeface="Arial" charset="0"/>
                </a:rPr>
                <a:t>1</a:t>
              </a:r>
            </a:p>
          </p:txBody>
        </p:sp>
      </p:grpSp>
      <p:grpSp>
        <p:nvGrpSpPr>
          <p:cNvPr id="9221" name="Group 46"/>
          <p:cNvGrpSpPr>
            <a:grpSpLocks/>
          </p:cNvGrpSpPr>
          <p:nvPr/>
        </p:nvGrpSpPr>
        <p:grpSpPr bwMode="auto">
          <a:xfrm>
            <a:off x="3357563" y="3000375"/>
            <a:ext cx="4795837" cy="1428750"/>
            <a:chOff x="1251" y="1824"/>
            <a:chExt cx="3021" cy="977"/>
          </a:xfrm>
        </p:grpSpPr>
        <p:sp>
          <p:nvSpPr>
            <p:cNvPr id="89135" name="AutoShape 47"/>
            <p:cNvSpPr>
              <a:spLocks noChangeArrowheads="1"/>
            </p:cNvSpPr>
            <p:nvPr/>
          </p:nvSpPr>
          <p:spPr bwMode="gray">
            <a:xfrm>
              <a:off x="1536" y="1899"/>
              <a:ext cx="2736" cy="90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136" name="AutoShape 48"/>
            <p:cNvSpPr>
              <a:spLocks noChangeArrowheads="1"/>
            </p:cNvSpPr>
            <p:nvPr/>
          </p:nvSpPr>
          <p:spPr bwMode="gray">
            <a:xfrm>
              <a:off x="1251" y="1824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137" name="Text Box 49"/>
            <p:cNvSpPr txBox="1">
              <a:spLocks noChangeArrowheads="1"/>
            </p:cNvSpPr>
            <p:nvPr/>
          </p:nvSpPr>
          <p:spPr bwMode="gray">
            <a:xfrm>
              <a:off x="1680" y="1934"/>
              <a:ext cx="2496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800" dirty="0"/>
                <a:t>Meningkatkan daya kompetisi dan pangsa pasar dalam komersialisasi kekayaan kekayaan intelektual</a:t>
              </a:r>
            </a:p>
          </p:txBody>
        </p:sp>
        <p:sp>
          <p:nvSpPr>
            <p:cNvPr id="9230" name="Text Box 50"/>
            <p:cNvSpPr txBox="1">
              <a:spLocks noChangeArrowheads="1"/>
            </p:cNvSpPr>
            <p:nvPr/>
          </p:nvSpPr>
          <p:spPr bwMode="gray">
            <a:xfrm>
              <a:off x="1348" y="188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sz="2400">
                  <a:solidFill>
                    <a:schemeClr val="bg1"/>
                  </a:solidFill>
                  <a:effectLst/>
                  <a:latin typeface="Arial" charset="0"/>
                </a:rPr>
                <a:t>2</a:t>
              </a:r>
            </a:p>
          </p:txBody>
        </p:sp>
      </p:grpSp>
      <p:grpSp>
        <p:nvGrpSpPr>
          <p:cNvPr id="9222" name="Group 51"/>
          <p:cNvGrpSpPr>
            <a:grpSpLocks/>
          </p:cNvGrpSpPr>
          <p:nvPr/>
        </p:nvGrpSpPr>
        <p:grpSpPr bwMode="auto">
          <a:xfrm>
            <a:off x="428625" y="4714875"/>
            <a:ext cx="4767263" cy="1428750"/>
            <a:chOff x="1269" y="1824"/>
            <a:chExt cx="3003" cy="900"/>
          </a:xfrm>
        </p:grpSpPr>
        <p:sp>
          <p:nvSpPr>
            <p:cNvPr id="89140" name="AutoShape 52"/>
            <p:cNvSpPr>
              <a:spLocks noChangeArrowheads="1"/>
            </p:cNvSpPr>
            <p:nvPr/>
          </p:nvSpPr>
          <p:spPr bwMode="gray">
            <a:xfrm>
              <a:off x="1536" y="1899"/>
              <a:ext cx="2736" cy="825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141" name="AutoShape 53"/>
            <p:cNvSpPr>
              <a:spLocks noChangeArrowheads="1"/>
            </p:cNvSpPr>
            <p:nvPr/>
          </p:nvSpPr>
          <p:spPr bwMode="gray">
            <a:xfrm>
              <a:off x="1269" y="1824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142" name="Text Box 54"/>
            <p:cNvSpPr txBox="1">
              <a:spLocks noChangeArrowheads="1"/>
            </p:cNvSpPr>
            <p:nvPr/>
          </p:nvSpPr>
          <p:spPr bwMode="gray">
            <a:xfrm>
              <a:off x="1680" y="1934"/>
              <a:ext cx="2451" cy="7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chemeClr val="bg1"/>
                  </a:solidFill>
                </a:rPr>
                <a:t>Dapat dijadikan sebagai bahan pertimbangan dalam penentuan strategi penelitian, usaha dan industri di Indonesia</a:t>
              </a:r>
            </a:p>
          </p:txBody>
        </p:sp>
        <p:sp>
          <p:nvSpPr>
            <p:cNvPr id="9226" name="Text Box 55"/>
            <p:cNvSpPr txBox="1">
              <a:spLocks noChangeArrowheads="1"/>
            </p:cNvSpPr>
            <p:nvPr/>
          </p:nvSpPr>
          <p:spPr bwMode="gray">
            <a:xfrm>
              <a:off x="1366" y="188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sz="2400">
                  <a:solidFill>
                    <a:schemeClr val="bg1"/>
                  </a:solidFill>
                  <a:effectLst/>
                  <a:latin typeface="Arial" charset="0"/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Peraturan Perundang-undangan</a:t>
            </a:r>
            <a:br>
              <a:rPr lang="en-US" smtClean="0"/>
            </a:br>
            <a:r>
              <a:rPr lang="en-US" smtClean="0"/>
              <a:t>HaKI di Indonesia</a:t>
            </a:r>
          </a:p>
        </p:txBody>
      </p:sp>
      <p:sp>
        <p:nvSpPr>
          <p:cNvPr id="4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grpSp>
        <p:nvGrpSpPr>
          <p:cNvPr id="10245" name="Group 3"/>
          <p:cNvGrpSpPr>
            <a:grpSpLocks/>
          </p:cNvGrpSpPr>
          <p:nvPr/>
        </p:nvGrpSpPr>
        <p:grpSpPr bwMode="auto">
          <a:xfrm>
            <a:off x="193675" y="1428750"/>
            <a:ext cx="1878013" cy="2214563"/>
            <a:chOff x="720" y="1296"/>
            <a:chExt cx="1363" cy="1994"/>
          </a:xfrm>
        </p:grpSpPr>
        <p:sp>
          <p:nvSpPr>
            <p:cNvPr id="96260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61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4" cy="1767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62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63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26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96267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71" cy="667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68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69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2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70" name="Oval 14"/>
              <p:cNvSpPr>
                <a:spLocks noChangeArrowheads="1"/>
              </p:cNvSpPr>
              <p:nvPr/>
            </p:nvSpPr>
            <p:spPr bwMode="gray">
              <a:xfrm>
                <a:off x="1312" y="596"/>
                <a:ext cx="602" cy="58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71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4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327" name="Text Box 16"/>
            <p:cNvSpPr txBox="1">
              <a:spLocks noChangeArrowheads="1"/>
            </p:cNvSpPr>
            <p:nvPr/>
          </p:nvSpPr>
          <p:spPr bwMode="gray">
            <a:xfrm>
              <a:off x="1276" y="131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en-US" sz="2400">
                  <a:solidFill>
                    <a:srgbClr val="000000"/>
                  </a:solidFill>
                  <a:effectLst/>
                  <a:latin typeface="Arial" charset="0"/>
                </a:rPr>
                <a:t>1</a:t>
              </a: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96273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7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800" dirty="0"/>
                <a:t>UU No. 19 tahun 2002 tentang Hak Cipta</a:t>
              </a:r>
            </a:p>
          </p:txBody>
        </p:sp>
      </p:grpSp>
      <p:grpSp>
        <p:nvGrpSpPr>
          <p:cNvPr id="10246" name="Group 18"/>
          <p:cNvGrpSpPr>
            <a:grpSpLocks/>
          </p:cNvGrpSpPr>
          <p:nvPr/>
        </p:nvGrpSpPr>
        <p:grpSpPr bwMode="auto">
          <a:xfrm>
            <a:off x="2286000" y="1428750"/>
            <a:ext cx="1928813" cy="2214563"/>
            <a:chOff x="2208" y="1296"/>
            <a:chExt cx="1363" cy="1994"/>
          </a:xfrm>
        </p:grpSpPr>
        <p:sp>
          <p:nvSpPr>
            <p:cNvPr id="96275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76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0" cy="1767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77" name="AutoShape 21"/>
            <p:cNvSpPr>
              <a:spLocks noChangeArrowheads="1"/>
            </p:cNvSpPr>
            <p:nvPr/>
          </p:nvSpPr>
          <p:spPr bwMode="gray">
            <a:xfrm>
              <a:off x="2241" y="2795"/>
              <a:ext cx="1305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78" name="AutoShape 22"/>
            <p:cNvSpPr>
              <a:spLocks noChangeArrowheads="1"/>
            </p:cNvSpPr>
            <p:nvPr/>
          </p:nvSpPr>
          <p:spPr bwMode="gray">
            <a:xfrm>
              <a:off x="2241" y="1509"/>
              <a:ext cx="1305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79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80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81" name="Oval 25"/>
            <p:cNvSpPr>
              <a:spLocks noChangeArrowheads="1"/>
            </p:cNvSpPr>
            <p:nvPr/>
          </p:nvSpPr>
          <p:spPr bwMode="gray">
            <a:xfrm>
              <a:off x="2686" y="1300"/>
              <a:ext cx="384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82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2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83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0" name="Text Box 28"/>
            <p:cNvSpPr txBox="1">
              <a:spLocks noChangeArrowheads="1"/>
            </p:cNvSpPr>
            <p:nvPr/>
          </p:nvSpPr>
          <p:spPr bwMode="gray">
            <a:xfrm>
              <a:off x="2764" y="129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en-US" sz="2400">
                  <a:solidFill>
                    <a:srgbClr val="000000"/>
                  </a:solidFill>
                  <a:effectLst/>
                  <a:latin typeface="Arial" charset="0"/>
                </a:rPr>
                <a:t>2</a:t>
              </a: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96285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6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 dirty="0"/>
                <a:t>UU No. 14 tahun 2001 tentang Paten</a:t>
              </a:r>
            </a:p>
          </p:txBody>
        </p:sp>
      </p:grpSp>
      <p:grpSp>
        <p:nvGrpSpPr>
          <p:cNvPr id="10247" name="Group 32"/>
          <p:cNvGrpSpPr>
            <a:grpSpLocks/>
          </p:cNvGrpSpPr>
          <p:nvPr/>
        </p:nvGrpSpPr>
        <p:grpSpPr bwMode="auto">
          <a:xfrm>
            <a:off x="4500563" y="1428750"/>
            <a:ext cx="2000250" cy="2214563"/>
            <a:chOff x="3696" y="1296"/>
            <a:chExt cx="1363" cy="1994"/>
          </a:xfrm>
        </p:grpSpPr>
        <p:sp>
          <p:nvSpPr>
            <p:cNvPr id="96289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90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3" cy="1767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91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92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03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96294" name="Oval 38"/>
              <p:cNvSpPr>
                <a:spLocks noChangeArrowheads="1"/>
              </p:cNvSpPr>
              <p:nvPr/>
            </p:nvSpPr>
            <p:spPr bwMode="gray">
              <a:xfrm>
                <a:off x="1292" y="582"/>
                <a:ext cx="666" cy="667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95" name="Oval 39"/>
              <p:cNvSpPr>
                <a:spLocks noChangeArrowheads="1"/>
              </p:cNvSpPr>
              <p:nvPr/>
            </p:nvSpPr>
            <p:spPr bwMode="gray">
              <a:xfrm>
                <a:off x="1297" y="587"/>
                <a:ext cx="646" cy="64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96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2" cy="62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97" name="Oval 41"/>
              <p:cNvSpPr>
                <a:spLocks noChangeArrowheads="1"/>
              </p:cNvSpPr>
              <p:nvPr/>
            </p:nvSpPr>
            <p:spPr bwMode="gray">
              <a:xfrm>
                <a:off x="1311" y="596"/>
                <a:ext cx="599" cy="58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98" name="Oval 42"/>
              <p:cNvSpPr>
                <a:spLocks noChangeArrowheads="1"/>
              </p:cNvSpPr>
              <p:nvPr/>
            </p:nvSpPr>
            <p:spPr bwMode="gray">
              <a:xfrm>
                <a:off x="1347" y="613"/>
                <a:ext cx="532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304" name="Text Box 43"/>
            <p:cNvSpPr txBox="1">
              <a:spLocks noChangeArrowheads="1"/>
            </p:cNvSpPr>
            <p:nvPr/>
          </p:nvSpPr>
          <p:spPr bwMode="gray">
            <a:xfrm>
              <a:off x="4252" y="129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en-US" sz="2400">
                  <a:solidFill>
                    <a:srgbClr val="000000"/>
                  </a:solidFill>
                  <a:effectLst/>
                  <a:latin typeface="Arial" charset="0"/>
                </a:rPr>
                <a:t>3</a:t>
              </a: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96300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8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800" dirty="0"/>
                <a:t>UU No. 15 tahun 2001 tentang Merek</a:t>
              </a:r>
            </a:p>
          </p:txBody>
        </p:sp>
      </p:grpSp>
      <p:grpSp>
        <p:nvGrpSpPr>
          <p:cNvPr id="10248" name="Group 3"/>
          <p:cNvGrpSpPr>
            <a:grpSpLocks/>
          </p:cNvGrpSpPr>
          <p:nvPr/>
        </p:nvGrpSpPr>
        <p:grpSpPr bwMode="auto">
          <a:xfrm>
            <a:off x="6786563" y="1428750"/>
            <a:ext cx="1878012" cy="2214563"/>
            <a:chOff x="720" y="1296"/>
            <a:chExt cx="1363" cy="1994"/>
          </a:xfrm>
        </p:grpSpPr>
        <p:sp>
          <p:nvSpPr>
            <p:cNvPr id="50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4" cy="1767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291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57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71" cy="667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2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14"/>
              <p:cNvSpPr>
                <a:spLocks noChangeArrowheads="1"/>
              </p:cNvSpPr>
              <p:nvPr/>
            </p:nvSpPr>
            <p:spPr bwMode="gray">
              <a:xfrm>
                <a:off x="1312" y="596"/>
                <a:ext cx="602" cy="58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4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292" name="Text Box 16"/>
            <p:cNvSpPr txBox="1">
              <a:spLocks noChangeArrowheads="1"/>
            </p:cNvSpPr>
            <p:nvPr/>
          </p:nvSpPr>
          <p:spPr bwMode="gray">
            <a:xfrm>
              <a:off x="1276" y="1314"/>
              <a:ext cx="259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en-US" sz="2400">
                  <a:solidFill>
                    <a:srgbClr val="000000"/>
                  </a:solidFill>
                  <a:effectLst/>
                  <a:latin typeface="Arial" charset="0"/>
                </a:rPr>
                <a:t>4</a:t>
              </a: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56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13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800" dirty="0"/>
                <a:t>UU No. 30 tahun 2000 tentang Rahasia</a:t>
              </a:r>
            </a:p>
            <a:p>
              <a:pPr algn="ctr">
                <a:defRPr/>
              </a:pPr>
              <a:r>
                <a:rPr lang="en-US" sz="1800" dirty="0"/>
                <a:t>Dagang</a:t>
              </a:r>
            </a:p>
          </p:txBody>
        </p:sp>
      </p:grpSp>
      <p:grpSp>
        <p:nvGrpSpPr>
          <p:cNvPr id="10249" name="Group 3"/>
          <p:cNvGrpSpPr>
            <a:grpSpLocks/>
          </p:cNvGrpSpPr>
          <p:nvPr/>
        </p:nvGrpSpPr>
        <p:grpSpPr bwMode="auto">
          <a:xfrm>
            <a:off x="1357313" y="4000500"/>
            <a:ext cx="1878012" cy="2214563"/>
            <a:chOff x="720" y="1296"/>
            <a:chExt cx="1363" cy="1994"/>
          </a:xfrm>
        </p:grpSpPr>
        <p:sp>
          <p:nvSpPr>
            <p:cNvPr id="101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4" cy="1767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279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108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71" cy="667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2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" name="Oval 14"/>
              <p:cNvSpPr>
                <a:spLocks noChangeArrowheads="1"/>
              </p:cNvSpPr>
              <p:nvPr/>
            </p:nvSpPr>
            <p:spPr bwMode="gray">
              <a:xfrm>
                <a:off x="1312" y="596"/>
                <a:ext cx="602" cy="58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4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280" name="Text Box 16"/>
            <p:cNvSpPr txBox="1">
              <a:spLocks noChangeArrowheads="1"/>
            </p:cNvSpPr>
            <p:nvPr/>
          </p:nvSpPr>
          <p:spPr bwMode="gray">
            <a:xfrm>
              <a:off x="1276" y="1314"/>
              <a:ext cx="259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en-US" sz="2400">
                  <a:solidFill>
                    <a:srgbClr val="000000"/>
                  </a:solidFill>
                  <a:effectLst/>
                  <a:latin typeface="Arial" charset="0"/>
                </a:rPr>
                <a:t>5</a:t>
              </a: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107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13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800" dirty="0"/>
                <a:t>UU No. 31 tahun 2000 tentang Desain Industri</a:t>
              </a:r>
            </a:p>
          </p:txBody>
        </p:sp>
      </p:grpSp>
      <p:grpSp>
        <p:nvGrpSpPr>
          <p:cNvPr id="10250" name="Group 18"/>
          <p:cNvGrpSpPr>
            <a:grpSpLocks/>
          </p:cNvGrpSpPr>
          <p:nvPr/>
        </p:nvGrpSpPr>
        <p:grpSpPr bwMode="auto">
          <a:xfrm>
            <a:off x="3449638" y="4000500"/>
            <a:ext cx="1928812" cy="2214563"/>
            <a:chOff x="2208" y="1296"/>
            <a:chExt cx="1363" cy="1994"/>
          </a:xfrm>
        </p:grpSpPr>
        <p:sp>
          <p:nvSpPr>
            <p:cNvPr id="114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0" cy="1767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AutoShape 21"/>
            <p:cNvSpPr>
              <a:spLocks noChangeArrowheads="1"/>
            </p:cNvSpPr>
            <p:nvPr/>
          </p:nvSpPr>
          <p:spPr bwMode="gray">
            <a:xfrm>
              <a:off x="2241" y="2795"/>
              <a:ext cx="1305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AutoShape 22"/>
            <p:cNvSpPr>
              <a:spLocks noChangeArrowheads="1"/>
            </p:cNvSpPr>
            <p:nvPr/>
          </p:nvSpPr>
          <p:spPr bwMode="gray">
            <a:xfrm>
              <a:off x="2241" y="1509"/>
              <a:ext cx="1305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25"/>
            <p:cNvSpPr>
              <a:spLocks noChangeArrowheads="1"/>
            </p:cNvSpPr>
            <p:nvPr/>
          </p:nvSpPr>
          <p:spPr bwMode="gray">
            <a:xfrm>
              <a:off x="2686" y="1300"/>
              <a:ext cx="384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2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3" name="Text Box 28"/>
            <p:cNvSpPr txBox="1">
              <a:spLocks noChangeArrowheads="1"/>
            </p:cNvSpPr>
            <p:nvPr/>
          </p:nvSpPr>
          <p:spPr bwMode="gray">
            <a:xfrm>
              <a:off x="2764" y="1296"/>
              <a:ext cx="252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en-US" sz="2400">
                  <a:solidFill>
                    <a:srgbClr val="000000"/>
                  </a:solidFill>
                  <a:effectLst/>
                  <a:latin typeface="Arial" charset="0"/>
                </a:rPr>
                <a:t>6</a:t>
              </a: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124" name="Text Box 29"/>
            <p:cNvSpPr txBox="1">
              <a:spLocks noChangeArrowheads="1"/>
            </p:cNvSpPr>
            <p:nvPr/>
          </p:nvSpPr>
          <p:spPr bwMode="gray">
            <a:xfrm>
              <a:off x="2256" y="1682"/>
              <a:ext cx="1296" cy="15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800" dirty="0"/>
                <a:t>UU No. 32 tahun 2000 tentang Desain Tata</a:t>
              </a:r>
            </a:p>
            <a:p>
              <a:pPr algn="ctr">
                <a:defRPr/>
              </a:pPr>
              <a:r>
                <a:rPr lang="en-US" sz="1800" dirty="0"/>
                <a:t>Letak Sirkuit Terpadu</a:t>
              </a:r>
            </a:p>
          </p:txBody>
        </p:sp>
      </p:grpSp>
      <p:grpSp>
        <p:nvGrpSpPr>
          <p:cNvPr id="10251" name="Group 32"/>
          <p:cNvGrpSpPr>
            <a:grpSpLocks/>
          </p:cNvGrpSpPr>
          <p:nvPr/>
        </p:nvGrpSpPr>
        <p:grpSpPr bwMode="auto">
          <a:xfrm>
            <a:off x="5664200" y="4000500"/>
            <a:ext cx="2000250" cy="2214563"/>
            <a:chOff x="3696" y="1296"/>
            <a:chExt cx="1363" cy="1994"/>
          </a:xfrm>
        </p:grpSpPr>
        <p:sp>
          <p:nvSpPr>
            <p:cNvPr id="126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3" cy="1767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256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133" name="Oval 38"/>
              <p:cNvSpPr>
                <a:spLocks noChangeArrowheads="1"/>
              </p:cNvSpPr>
              <p:nvPr/>
            </p:nvSpPr>
            <p:spPr bwMode="gray">
              <a:xfrm>
                <a:off x="1292" y="582"/>
                <a:ext cx="666" cy="667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" name="Oval 39"/>
              <p:cNvSpPr>
                <a:spLocks noChangeArrowheads="1"/>
              </p:cNvSpPr>
              <p:nvPr/>
            </p:nvSpPr>
            <p:spPr bwMode="gray">
              <a:xfrm>
                <a:off x="1297" y="587"/>
                <a:ext cx="646" cy="64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2" cy="62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Oval 41"/>
              <p:cNvSpPr>
                <a:spLocks noChangeArrowheads="1"/>
              </p:cNvSpPr>
              <p:nvPr/>
            </p:nvSpPr>
            <p:spPr bwMode="gray">
              <a:xfrm>
                <a:off x="1311" y="596"/>
                <a:ext cx="599" cy="58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" name="Oval 42"/>
              <p:cNvSpPr>
                <a:spLocks noChangeArrowheads="1"/>
              </p:cNvSpPr>
              <p:nvPr/>
            </p:nvSpPr>
            <p:spPr bwMode="gray">
              <a:xfrm>
                <a:off x="1347" y="613"/>
                <a:ext cx="532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257" name="Text Box 43"/>
            <p:cNvSpPr txBox="1">
              <a:spLocks noChangeArrowheads="1"/>
            </p:cNvSpPr>
            <p:nvPr/>
          </p:nvSpPr>
          <p:spPr bwMode="gray">
            <a:xfrm>
              <a:off x="4252" y="1296"/>
              <a:ext cx="243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en-US" sz="2400">
                  <a:solidFill>
                    <a:srgbClr val="000000"/>
                  </a:solidFill>
                  <a:effectLst/>
                  <a:latin typeface="Arial" charset="0"/>
                </a:rPr>
                <a:t>7</a:t>
              </a: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132" name="Text Box 44"/>
            <p:cNvSpPr txBox="1">
              <a:spLocks noChangeArrowheads="1"/>
            </p:cNvSpPr>
            <p:nvPr/>
          </p:nvSpPr>
          <p:spPr bwMode="gray">
            <a:xfrm>
              <a:off x="3744" y="1682"/>
              <a:ext cx="1296" cy="15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800" dirty="0"/>
                <a:t>UU No. 29 tahun 2000 tentang Perlindungan</a:t>
              </a:r>
            </a:p>
            <a:p>
              <a:pPr algn="ctr">
                <a:defRPr/>
              </a:pPr>
              <a:r>
                <a:rPr lang="en-US" sz="1800" dirty="0"/>
                <a:t>Varietas Tanaman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UU HAKI BAGI INDONESIA</a:t>
            </a:r>
            <a:br>
              <a:rPr lang="en-US" smtClean="0"/>
            </a:br>
            <a:r>
              <a:rPr lang="en-US" smtClean="0"/>
              <a:t>PERLUKAH?</a:t>
            </a:r>
          </a:p>
        </p:txBody>
      </p:sp>
      <p:sp>
        <p:nvSpPr>
          <p:cNvPr id="4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Company Logo</a:t>
            </a:r>
          </a:p>
        </p:txBody>
      </p:sp>
      <p:grpSp>
        <p:nvGrpSpPr>
          <p:cNvPr id="11269" name="Group 3"/>
          <p:cNvGrpSpPr>
            <a:grpSpLocks/>
          </p:cNvGrpSpPr>
          <p:nvPr/>
        </p:nvGrpSpPr>
        <p:grpSpPr bwMode="auto">
          <a:xfrm>
            <a:off x="1285875" y="1357313"/>
            <a:ext cx="2668588" cy="4786312"/>
            <a:chOff x="720" y="1296"/>
            <a:chExt cx="1363" cy="1994"/>
          </a:xfrm>
        </p:grpSpPr>
        <p:sp>
          <p:nvSpPr>
            <p:cNvPr id="96260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61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62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5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63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5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1286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96267" name="Oval 11"/>
              <p:cNvSpPr>
                <a:spLocks noChangeArrowheads="1"/>
              </p:cNvSpPr>
              <p:nvPr/>
            </p:nvSpPr>
            <p:spPr bwMode="gray">
              <a:xfrm>
                <a:off x="1287" y="582"/>
                <a:ext cx="670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68" name="Oval 12"/>
              <p:cNvSpPr>
                <a:spLocks noChangeArrowheads="1"/>
              </p:cNvSpPr>
              <p:nvPr/>
            </p:nvSpPr>
            <p:spPr bwMode="gray">
              <a:xfrm>
                <a:off x="1294" y="587"/>
                <a:ext cx="649" cy="64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69" name="Oval 13"/>
              <p:cNvSpPr>
                <a:spLocks noChangeArrowheads="1"/>
              </p:cNvSpPr>
              <p:nvPr/>
            </p:nvSpPr>
            <p:spPr bwMode="gray">
              <a:xfrm>
                <a:off x="1302" y="591"/>
                <a:ext cx="634" cy="58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70" name="Oval 14"/>
              <p:cNvSpPr>
                <a:spLocks noChangeArrowheads="1"/>
              </p:cNvSpPr>
              <p:nvPr/>
            </p:nvSpPr>
            <p:spPr bwMode="gray">
              <a:xfrm>
                <a:off x="1310" y="597"/>
                <a:ext cx="602" cy="58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71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4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287" name="Text Box 16"/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en-US" sz="2400">
                  <a:solidFill>
                    <a:srgbClr val="000000"/>
                  </a:solidFill>
                  <a:effectLst/>
                  <a:latin typeface="Arial" charset="0"/>
                </a:rPr>
                <a:t>1</a:t>
              </a: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96273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7" cy="1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800" dirty="0"/>
                <a:t>Awareness tentang Copyright masih rendah sekali.</a:t>
              </a:r>
            </a:p>
          </p:txBody>
        </p:sp>
      </p:grpSp>
      <p:grpSp>
        <p:nvGrpSpPr>
          <p:cNvPr id="11270" name="Group 18"/>
          <p:cNvGrpSpPr>
            <a:grpSpLocks/>
          </p:cNvGrpSpPr>
          <p:nvPr/>
        </p:nvGrpSpPr>
        <p:grpSpPr bwMode="auto">
          <a:xfrm>
            <a:off x="4143375" y="1357313"/>
            <a:ext cx="3500438" cy="4805362"/>
            <a:chOff x="2208" y="1296"/>
            <a:chExt cx="1363" cy="1994"/>
          </a:xfrm>
        </p:grpSpPr>
        <p:sp>
          <p:nvSpPr>
            <p:cNvPr id="96275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76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77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78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79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80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81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82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83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80" name="Text Box 28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en-US" sz="2400">
                  <a:solidFill>
                    <a:srgbClr val="000000"/>
                  </a:solidFill>
                  <a:effectLst/>
                  <a:latin typeface="Arial" charset="0"/>
                </a:rPr>
                <a:t>2</a:t>
              </a: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96285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10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800" dirty="0"/>
                <a:t>Indonesia sudah punya UU HaKI yang isinya memberi</a:t>
              </a:r>
            </a:p>
            <a:p>
              <a:pPr algn="ctr">
                <a:defRPr/>
              </a:pPr>
              <a:r>
                <a:rPr lang="en-US" sz="1800" dirty="0"/>
                <a:t>kendali penuh industri IT. Sehingga terkesan hanya</a:t>
              </a:r>
            </a:p>
            <a:p>
              <a:pPr algn="ctr">
                <a:defRPr/>
              </a:pPr>
              <a:r>
                <a:rPr lang="en-US" sz="1800" dirty="0"/>
                <a:t>menguntungkan perusahaan-perusahaan besar Amerika,</a:t>
              </a:r>
            </a:p>
            <a:p>
              <a:pPr algn="ctr">
                <a:defRPr/>
              </a:pPr>
              <a:r>
                <a:rPr lang="en-US" sz="1800" dirty="0"/>
                <a:t>dan tidak berpihak pada industri lokal.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531</Words>
  <Application>Microsoft Office PowerPoint</Application>
  <PresentationFormat>On-screen Show (4:3)</PresentationFormat>
  <Paragraphs>132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Verdana</vt:lpstr>
      <vt:lpstr>Arial</vt:lpstr>
      <vt:lpstr>Calibri</vt:lpstr>
      <vt:lpstr>Wingdings</vt:lpstr>
      <vt:lpstr>Office Theme</vt:lpstr>
      <vt:lpstr>HaKI (IPR)</vt:lpstr>
      <vt:lpstr>Konsep HAKI</vt:lpstr>
      <vt:lpstr>Hot Tip</vt:lpstr>
      <vt:lpstr>Dasar dari HaKI</vt:lpstr>
      <vt:lpstr>Hak Kekayaan Intelektual (HaKI)</vt:lpstr>
      <vt:lpstr>PowerPoint Presentation</vt:lpstr>
      <vt:lpstr>TUJUAN PENERAPAN HaKI</vt:lpstr>
      <vt:lpstr>Peraturan Perundang-undangan HaKI di Indonesia</vt:lpstr>
      <vt:lpstr>UU HAKI BAGI INDONESIA PERLUKAH?</vt:lpstr>
      <vt:lpstr>UU HAKI BAGI INDONESIA PERLUKAH?</vt:lpstr>
      <vt:lpstr>UU HAKI BAGI INDONESIA PERLUKAH?</vt:lpstr>
    </vt:vector>
  </TitlesOfParts>
  <Company>UNIBI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HaKI (IPR)</dc:title>
  <dc:creator>Titan</dc:creator>
  <cp:lastModifiedBy>Phantom Assassin</cp:lastModifiedBy>
  <cp:revision>32</cp:revision>
  <cp:lastPrinted>2012-11-07T05:43:58Z</cp:lastPrinted>
  <dcterms:created xsi:type="dcterms:W3CDTF">2011-08-04T07:00:32Z</dcterms:created>
  <dcterms:modified xsi:type="dcterms:W3CDTF">2012-11-07T05:44:16Z</dcterms:modified>
</cp:coreProperties>
</file>