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257" r:id="rId3"/>
    <p:sldId id="258" r:id="rId4"/>
    <p:sldId id="262" r:id="rId5"/>
    <p:sldId id="259" r:id="rId6"/>
    <p:sldId id="263" r:id="rId7"/>
    <p:sldId id="264" r:id="rId8"/>
    <p:sldId id="260" r:id="rId9"/>
    <p:sldId id="261" r:id="rId10"/>
    <p:sldId id="265" r:id="rId11"/>
    <p:sldId id="266" r:id="rId12"/>
    <p:sldId id="267" r:id="rId13"/>
    <p:sldId id="268" r:id="rId14"/>
    <p:sldId id="269" r:id="rId15"/>
    <p:sldId id="270" r:id="rId16"/>
    <p:sldId id="272" r:id="rId17"/>
    <p:sldId id="273" r:id="rId18"/>
    <p:sldId id="274" r:id="rId19"/>
    <p:sldId id="280" r:id="rId20"/>
    <p:sldId id="281"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D6A5000-E405-4768-AA94-E981AD519310}" type="datetimeFigureOut">
              <a:rPr lang="id-ID" smtClean="0"/>
              <a:pPr/>
              <a:t>20/03/2013</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C3AD84B-610F-4EFD-BA41-D9F91469C1E1}" type="slidenum">
              <a:rPr lang="id-ID" smtClean="0"/>
              <a:pPr/>
              <a:t>‹#›</a:t>
            </a:fld>
            <a:endParaRPr lang="id-ID"/>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6A5000-E405-4768-AA94-E981AD519310}" type="datetimeFigureOut">
              <a:rPr lang="id-ID" smtClean="0"/>
              <a:pPr/>
              <a:t>20/03/2013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C3AD84B-610F-4EFD-BA41-D9F91469C1E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6A5000-E405-4768-AA94-E981AD519310}" type="datetimeFigureOut">
              <a:rPr lang="id-ID" smtClean="0"/>
              <a:pPr/>
              <a:t>20/03/2013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C3AD84B-610F-4EFD-BA41-D9F91469C1E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D6A5000-E405-4768-AA94-E981AD519310}" type="datetimeFigureOut">
              <a:rPr lang="id-ID" smtClean="0"/>
              <a:pPr/>
              <a:t>20/03/2013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C3AD84B-610F-4EFD-BA41-D9F91469C1E1}" type="slidenum">
              <a:rPr lang="id-ID" smtClean="0"/>
              <a:pPr/>
              <a:t>‹#›</a:t>
            </a:fld>
            <a:endParaRPr lang="id-ID"/>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6A5000-E405-4768-AA94-E981AD519310}" type="datetimeFigureOut">
              <a:rPr lang="id-ID" smtClean="0"/>
              <a:pPr/>
              <a:t>20/03/2013</a:t>
            </a:fld>
            <a:endParaRPr lang="id-ID"/>
          </a:p>
        </p:txBody>
      </p:sp>
      <p:sp>
        <p:nvSpPr>
          <p:cNvPr id="5" name="Footer Placeholder 4"/>
          <p:cNvSpPr>
            <a:spLocks noGrp="1"/>
          </p:cNvSpPr>
          <p:nvPr>
            <p:ph type="ftr" sz="quarter" idx="11"/>
          </p:nvPr>
        </p:nvSpPr>
        <p:spPr>
          <a:xfrm>
            <a:off x="800100" y="6172200"/>
            <a:ext cx="4000500" cy="457200"/>
          </a:xfrm>
        </p:spPr>
        <p:txBody>
          <a:bodyPr/>
          <a:lstStyle/>
          <a:p>
            <a:endParaRPr lang="id-ID"/>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C3AD84B-610F-4EFD-BA41-D9F91469C1E1}"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D6A5000-E405-4768-AA94-E981AD519310}" type="datetimeFigureOut">
              <a:rPr lang="id-ID" smtClean="0"/>
              <a:pPr/>
              <a:t>20/03/2013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C3AD84B-610F-4EFD-BA41-D9F91469C1E1}" type="slidenum">
              <a:rPr lang="id-ID" smtClean="0"/>
              <a:pPr/>
              <a:t>‹#›</a:t>
            </a:fld>
            <a:endParaRPr lang="id-ID"/>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D6A5000-E405-4768-AA94-E981AD519310}" type="datetimeFigureOut">
              <a:rPr lang="id-ID" smtClean="0"/>
              <a:pPr/>
              <a:t>20/03/2013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C3AD84B-610F-4EFD-BA41-D9F91469C1E1}" type="slidenum">
              <a:rPr lang="id-ID" smtClean="0"/>
              <a:pPr/>
              <a:t>‹#›</a:t>
            </a:fld>
            <a:endParaRPr lang="id-ID"/>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6A5000-E405-4768-AA94-E981AD519310}" type="datetimeFigureOut">
              <a:rPr lang="id-ID" smtClean="0"/>
              <a:pPr/>
              <a:t>20/03/2013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C3AD84B-610F-4EFD-BA41-D9F91469C1E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6A5000-E405-4768-AA94-E981AD519310}" type="datetimeFigureOut">
              <a:rPr lang="id-ID" smtClean="0"/>
              <a:pPr/>
              <a:t>20/03/2013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C3AD84B-610F-4EFD-BA41-D9F91469C1E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6A5000-E405-4768-AA94-E981AD519310}" type="datetimeFigureOut">
              <a:rPr lang="id-ID" smtClean="0"/>
              <a:pPr/>
              <a:t>20/03/2013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C3AD84B-610F-4EFD-BA41-D9F91469C1E1}" type="slidenum">
              <a:rPr lang="id-ID" smtClean="0"/>
              <a:pPr/>
              <a:t>‹#›</a:t>
            </a:fld>
            <a:endParaRPr lang="id-ID"/>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6A5000-E405-4768-AA94-E981AD519310}" type="datetimeFigureOut">
              <a:rPr lang="id-ID" smtClean="0"/>
              <a:pPr/>
              <a:t>20/03/2013</a:t>
            </a:fld>
            <a:endParaRPr lang="id-ID"/>
          </a:p>
        </p:txBody>
      </p:sp>
      <p:sp>
        <p:nvSpPr>
          <p:cNvPr id="6" name="Footer Placeholder 5"/>
          <p:cNvSpPr>
            <a:spLocks noGrp="1"/>
          </p:cNvSpPr>
          <p:nvPr>
            <p:ph type="ftr" sz="quarter" idx="11"/>
          </p:nvPr>
        </p:nvSpPr>
        <p:spPr>
          <a:xfrm>
            <a:off x="914400" y="6172200"/>
            <a:ext cx="3886200" cy="457200"/>
          </a:xfrm>
        </p:spPr>
        <p:txBody>
          <a:bodyPr/>
          <a:lstStyle/>
          <a:p>
            <a:endParaRPr lang="id-ID"/>
          </a:p>
        </p:txBody>
      </p:sp>
      <p:sp>
        <p:nvSpPr>
          <p:cNvPr id="7" name="Slide Number Placeholder 6"/>
          <p:cNvSpPr>
            <a:spLocks noGrp="1"/>
          </p:cNvSpPr>
          <p:nvPr>
            <p:ph type="sldNum" sz="quarter" idx="12"/>
          </p:nvPr>
        </p:nvSpPr>
        <p:spPr>
          <a:xfrm>
            <a:off x="146304" y="6208776"/>
            <a:ext cx="457200" cy="457200"/>
          </a:xfrm>
        </p:spPr>
        <p:txBody>
          <a:bodyPr/>
          <a:lstStyle/>
          <a:p>
            <a:fld id="{2C3AD84B-610F-4EFD-BA41-D9F91469C1E1}" type="slidenum">
              <a:rPr lang="id-ID" smtClean="0"/>
              <a:pPr/>
              <a:t>‹#›</a:t>
            </a:fld>
            <a:endParaRPr lang="id-ID"/>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D6A5000-E405-4768-AA94-E981AD519310}" type="datetimeFigureOut">
              <a:rPr lang="id-ID" smtClean="0"/>
              <a:pPr/>
              <a:t>20/03/2013</a:t>
            </a:fld>
            <a:endParaRPr lang="id-ID"/>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C3AD84B-610F-4EFD-BA41-D9F91469C1E1}"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5"/>
          <p:cNvSpPr>
            <a:spLocks noChangeArrowheads="1"/>
          </p:cNvSpPr>
          <p:nvPr/>
        </p:nvSpPr>
        <p:spPr bwMode="auto">
          <a:xfrm>
            <a:off x="1455738" y="5029200"/>
            <a:ext cx="5907087" cy="1676400"/>
          </a:xfrm>
          <a:prstGeom prst="rect">
            <a:avLst/>
          </a:prstGeom>
          <a:noFill/>
          <a:ln w="9525">
            <a:noFill/>
            <a:miter lim="800000"/>
            <a:headEnd/>
            <a:tailEnd/>
          </a:ln>
          <a:effectLst/>
        </p:spPr>
        <p:txBody>
          <a:bodyPr lIns="87276" tIns="43638" rIns="87276" bIns="43638"/>
          <a:lstStyle/>
          <a:p>
            <a:pPr marL="326748" indent="-326748" algn="ctr" defTabSz="873090">
              <a:lnSpc>
                <a:spcPct val="80000"/>
              </a:lnSpc>
              <a:spcBef>
                <a:spcPct val="20000"/>
              </a:spcBef>
              <a:buClr>
                <a:schemeClr val="hlink"/>
              </a:buClr>
              <a:defRPr/>
            </a:pPr>
            <a:r>
              <a:rPr lang="en-US" sz="2200" b="1" dirty="0">
                <a:effectLst>
                  <a:outerShdw blurRad="38100" dist="38100" dir="2700000" algn="tl">
                    <a:srgbClr val="000000"/>
                  </a:outerShdw>
                </a:effectLst>
                <a:latin typeface="Tahoma" pitchFamily="34" charset="0"/>
              </a:rPr>
              <a:t>Program </a:t>
            </a:r>
            <a:r>
              <a:rPr lang="en-US" sz="2200" b="1" dirty="0" err="1">
                <a:effectLst>
                  <a:outerShdw blurRad="38100" dist="38100" dir="2700000" algn="tl">
                    <a:srgbClr val="000000"/>
                  </a:outerShdw>
                </a:effectLst>
                <a:latin typeface="Tahoma" pitchFamily="34" charset="0"/>
              </a:rPr>
              <a:t>Studi</a:t>
            </a:r>
            <a:r>
              <a:rPr lang="en-US" sz="2200" b="1" dirty="0">
                <a:effectLst>
                  <a:outerShdw blurRad="38100" dist="38100" dir="2700000" algn="tl">
                    <a:srgbClr val="000000"/>
                  </a:outerShdw>
                </a:effectLst>
                <a:latin typeface="Tahoma" pitchFamily="34" charset="0"/>
              </a:rPr>
              <a:t> </a:t>
            </a:r>
            <a:r>
              <a:rPr lang="en-US" sz="2200" b="1" dirty="0" err="1">
                <a:effectLst>
                  <a:outerShdw blurRad="38100" dist="38100" dir="2700000" algn="tl">
                    <a:srgbClr val="000000"/>
                  </a:outerShdw>
                </a:effectLst>
                <a:latin typeface="Tahoma" pitchFamily="34" charset="0"/>
              </a:rPr>
              <a:t>Sistem</a:t>
            </a:r>
            <a:r>
              <a:rPr lang="en-US" sz="2200" b="1" dirty="0">
                <a:effectLst>
                  <a:outerShdw blurRad="38100" dist="38100" dir="2700000" algn="tl">
                    <a:srgbClr val="000000"/>
                  </a:outerShdw>
                </a:effectLst>
                <a:latin typeface="Tahoma" pitchFamily="34" charset="0"/>
              </a:rPr>
              <a:t> </a:t>
            </a:r>
            <a:r>
              <a:rPr lang="en-US" sz="2200" b="1" dirty="0" err="1">
                <a:effectLst>
                  <a:outerShdw blurRad="38100" dist="38100" dir="2700000" algn="tl">
                    <a:srgbClr val="000000"/>
                  </a:outerShdw>
                </a:effectLst>
                <a:latin typeface="Tahoma" pitchFamily="34" charset="0"/>
              </a:rPr>
              <a:t>Informasi</a:t>
            </a:r>
            <a:endParaRPr lang="en-US" sz="2200" b="1">
              <a:effectLst>
                <a:outerShdw blurRad="38100" dist="38100" dir="2700000" algn="tl">
                  <a:srgbClr val="000000"/>
                </a:outerShdw>
              </a:effectLst>
              <a:latin typeface="Tahoma" pitchFamily="34" charset="0"/>
            </a:endParaRPr>
          </a:p>
          <a:p>
            <a:pPr marL="326748" indent="-326748" algn="ctr" defTabSz="873090">
              <a:lnSpc>
                <a:spcPct val="80000"/>
              </a:lnSpc>
              <a:spcBef>
                <a:spcPct val="20000"/>
              </a:spcBef>
              <a:buClr>
                <a:schemeClr val="hlink"/>
              </a:buClr>
              <a:defRPr/>
            </a:pPr>
            <a:r>
              <a:rPr lang="en-US" sz="2200" b="1" smtClean="0">
                <a:effectLst>
                  <a:outerShdw blurRad="38100" dist="38100" dir="2700000" algn="tl">
                    <a:srgbClr val="000000"/>
                  </a:outerShdw>
                </a:effectLst>
                <a:latin typeface="Tahoma" pitchFamily="34" charset="0"/>
              </a:rPr>
              <a:t>Fakultas</a:t>
            </a:r>
            <a:r>
              <a:rPr lang="en-US" sz="2200" b="1" dirty="0" smtClean="0">
                <a:effectLst>
                  <a:outerShdw blurRad="38100" dist="38100" dir="2700000" algn="tl">
                    <a:srgbClr val="000000"/>
                  </a:outerShdw>
                </a:effectLst>
                <a:latin typeface="Tahoma" pitchFamily="34" charset="0"/>
              </a:rPr>
              <a:t> </a:t>
            </a:r>
            <a:r>
              <a:rPr lang="en-US" sz="2200" b="1" dirty="0" err="1">
                <a:effectLst>
                  <a:outerShdw blurRad="38100" dist="38100" dir="2700000" algn="tl">
                    <a:srgbClr val="000000"/>
                  </a:outerShdw>
                </a:effectLst>
                <a:latin typeface="Tahoma" pitchFamily="34" charset="0"/>
              </a:rPr>
              <a:t>Teknik</a:t>
            </a:r>
            <a:r>
              <a:rPr lang="en-US" sz="2200" b="1" dirty="0">
                <a:effectLst>
                  <a:outerShdw blurRad="38100" dist="38100" dir="2700000" algn="tl">
                    <a:srgbClr val="000000"/>
                  </a:outerShdw>
                </a:effectLst>
                <a:latin typeface="Tahoma" pitchFamily="34" charset="0"/>
              </a:rPr>
              <a:t> </a:t>
            </a:r>
            <a:r>
              <a:rPr lang="en-US" sz="2200" b="1" dirty="0" err="1">
                <a:effectLst>
                  <a:outerShdw blurRad="38100" dist="38100" dir="2700000" algn="tl">
                    <a:srgbClr val="000000"/>
                  </a:outerShdw>
                </a:effectLst>
                <a:latin typeface="Tahoma" pitchFamily="34" charset="0"/>
              </a:rPr>
              <a:t>dan</a:t>
            </a:r>
            <a:r>
              <a:rPr lang="en-US" sz="2200" b="1" dirty="0">
                <a:effectLst>
                  <a:outerShdw blurRad="38100" dist="38100" dir="2700000" algn="tl">
                    <a:srgbClr val="000000"/>
                  </a:outerShdw>
                </a:effectLst>
                <a:latin typeface="Tahoma" pitchFamily="34" charset="0"/>
              </a:rPr>
              <a:t> </a:t>
            </a:r>
            <a:r>
              <a:rPr lang="en-US" sz="2200" b="1" dirty="0" err="1">
                <a:effectLst>
                  <a:outerShdw blurRad="38100" dist="38100" dir="2700000" algn="tl">
                    <a:srgbClr val="000000"/>
                  </a:outerShdw>
                </a:effectLst>
                <a:latin typeface="Tahoma" pitchFamily="34" charset="0"/>
              </a:rPr>
              <a:t>Ilmu</a:t>
            </a:r>
            <a:r>
              <a:rPr lang="en-US" sz="2200" b="1" dirty="0">
                <a:effectLst>
                  <a:outerShdw blurRad="38100" dist="38100" dir="2700000" algn="tl">
                    <a:srgbClr val="000000"/>
                  </a:outerShdw>
                </a:effectLst>
                <a:latin typeface="Tahoma" pitchFamily="34" charset="0"/>
              </a:rPr>
              <a:t> </a:t>
            </a:r>
            <a:r>
              <a:rPr lang="en-US" sz="2200" b="1" dirty="0" err="1">
                <a:effectLst>
                  <a:outerShdw blurRad="38100" dist="38100" dir="2700000" algn="tl">
                    <a:srgbClr val="000000"/>
                  </a:outerShdw>
                </a:effectLst>
                <a:latin typeface="Tahoma" pitchFamily="34" charset="0"/>
              </a:rPr>
              <a:t>Komputer</a:t>
            </a:r>
            <a:endParaRPr lang="en-US" sz="2200" b="1" dirty="0">
              <a:effectLst>
                <a:outerShdw blurRad="38100" dist="38100" dir="2700000" algn="tl">
                  <a:srgbClr val="000000"/>
                </a:outerShdw>
              </a:effectLst>
              <a:latin typeface="Tahoma" pitchFamily="34" charset="0"/>
            </a:endParaRPr>
          </a:p>
          <a:p>
            <a:pPr marL="326748" indent="-326748" algn="ctr" defTabSz="873090">
              <a:lnSpc>
                <a:spcPct val="80000"/>
              </a:lnSpc>
              <a:spcBef>
                <a:spcPct val="20000"/>
              </a:spcBef>
              <a:buClr>
                <a:schemeClr val="hlink"/>
              </a:buClr>
              <a:defRPr/>
            </a:pPr>
            <a:r>
              <a:rPr lang="en-US" sz="2200" b="1" dirty="0" err="1">
                <a:effectLst>
                  <a:outerShdw blurRad="38100" dist="38100" dir="2700000" algn="tl">
                    <a:srgbClr val="000000"/>
                  </a:outerShdw>
                </a:effectLst>
                <a:latin typeface="Tahoma" pitchFamily="34" charset="0"/>
              </a:rPr>
              <a:t>Universitas</a:t>
            </a:r>
            <a:r>
              <a:rPr lang="en-US" sz="2200" b="1" dirty="0">
                <a:effectLst>
                  <a:outerShdw blurRad="38100" dist="38100" dir="2700000" algn="tl">
                    <a:srgbClr val="000000"/>
                  </a:outerShdw>
                </a:effectLst>
                <a:latin typeface="Tahoma" pitchFamily="34" charset="0"/>
              </a:rPr>
              <a:t> </a:t>
            </a:r>
            <a:r>
              <a:rPr lang="en-US" sz="2200" b="1" dirty="0" err="1">
                <a:effectLst>
                  <a:outerShdw blurRad="38100" dist="38100" dir="2700000" algn="tl">
                    <a:srgbClr val="000000"/>
                  </a:outerShdw>
                </a:effectLst>
                <a:latin typeface="Tahoma" pitchFamily="34" charset="0"/>
              </a:rPr>
              <a:t>Komputer</a:t>
            </a:r>
            <a:r>
              <a:rPr lang="en-US" sz="2200" b="1" dirty="0">
                <a:effectLst>
                  <a:outerShdw blurRad="38100" dist="38100" dir="2700000" algn="tl">
                    <a:srgbClr val="000000"/>
                  </a:outerShdw>
                </a:effectLst>
                <a:latin typeface="Tahoma" pitchFamily="34" charset="0"/>
              </a:rPr>
              <a:t> Indonesia</a:t>
            </a:r>
          </a:p>
          <a:p>
            <a:pPr marL="326748" indent="-326748" algn="ctr" defTabSz="873090">
              <a:lnSpc>
                <a:spcPct val="80000"/>
              </a:lnSpc>
              <a:spcBef>
                <a:spcPct val="20000"/>
              </a:spcBef>
              <a:buClr>
                <a:schemeClr val="hlink"/>
              </a:buClr>
              <a:defRPr/>
            </a:pPr>
            <a:r>
              <a:rPr lang="en-US" sz="2200" b="1" dirty="0">
                <a:effectLst>
                  <a:outerShdw blurRad="38100" dist="38100" dir="2700000" algn="tl">
                    <a:srgbClr val="000000"/>
                  </a:outerShdw>
                </a:effectLst>
                <a:latin typeface="Tahoma" pitchFamily="34" charset="0"/>
              </a:rPr>
              <a:t>Bandung </a:t>
            </a:r>
          </a:p>
          <a:p>
            <a:pPr marL="326748" indent="-326748" algn="ctr" defTabSz="873090">
              <a:lnSpc>
                <a:spcPct val="80000"/>
              </a:lnSpc>
              <a:spcBef>
                <a:spcPct val="20000"/>
              </a:spcBef>
              <a:buClr>
                <a:schemeClr val="hlink"/>
              </a:buClr>
              <a:defRPr/>
            </a:pPr>
            <a:r>
              <a:rPr lang="en-US" sz="2200" b="1" dirty="0">
                <a:effectLst>
                  <a:outerShdw blurRad="38100" dist="38100" dir="2700000" algn="tl">
                    <a:srgbClr val="000000"/>
                  </a:outerShdw>
                </a:effectLst>
                <a:latin typeface="Tahoma" pitchFamily="34" charset="0"/>
              </a:rPr>
              <a:t>200</a:t>
            </a:r>
            <a:r>
              <a:rPr lang="id-ID" sz="2200" b="1" dirty="0">
                <a:effectLst>
                  <a:outerShdw blurRad="38100" dist="38100" dir="2700000" algn="tl">
                    <a:srgbClr val="000000"/>
                  </a:outerShdw>
                </a:effectLst>
                <a:latin typeface="Tahoma" pitchFamily="34" charset="0"/>
              </a:rPr>
              <a:t>9</a:t>
            </a:r>
            <a:endParaRPr lang="en-US" sz="2200" b="1" dirty="0">
              <a:effectLst>
                <a:outerShdw blurRad="38100" dist="38100" dir="2700000" algn="tl">
                  <a:srgbClr val="000000"/>
                </a:outerShdw>
              </a:effectLst>
              <a:latin typeface="Tahoma" pitchFamily="34" charset="0"/>
            </a:endParaRPr>
          </a:p>
        </p:txBody>
      </p:sp>
      <p:sp>
        <p:nvSpPr>
          <p:cNvPr id="34822" name="Rectangle 6"/>
          <p:cNvSpPr>
            <a:spLocks noGrp="1" noChangeArrowheads="1"/>
          </p:cNvSpPr>
          <p:nvPr>
            <p:ph type="title"/>
          </p:nvPr>
        </p:nvSpPr>
        <p:spPr>
          <a:xfrm>
            <a:off x="1428728" y="838200"/>
            <a:ext cx="6357982" cy="1066800"/>
          </a:xfrm>
        </p:spPr>
        <p:txBody>
          <a:bodyPr/>
          <a:lstStyle/>
          <a:p>
            <a:pPr algn="ctr" eaLnBrk="1" hangingPunct="1"/>
            <a:r>
              <a:rPr lang="en-US" sz="3200" dirty="0" err="1" smtClean="0"/>
              <a:t>Konsep</a:t>
            </a:r>
            <a:r>
              <a:rPr lang="en-US" sz="3200" dirty="0" smtClean="0"/>
              <a:t> </a:t>
            </a:r>
            <a:r>
              <a:rPr lang="en-US" sz="3200" dirty="0" err="1" smtClean="0"/>
              <a:t>Manajemen</a:t>
            </a:r>
            <a:r>
              <a:rPr lang="en-US" sz="3200" dirty="0" smtClean="0"/>
              <a:t> </a:t>
            </a:r>
            <a:r>
              <a:rPr lang="id-ID" sz="3200" dirty="0" smtClean="0"/>
              <a:t>Informasi </a:t>
            </a:r>
            <a:endParaRPr lang="en-US" sz="3200" dirty="0" smtClean="0">
              <a:latin typeface="Arial Black" pitchFamily="34" charset="0"/>
            </a:endParaRPr>
          </a:p>
        </p:txBody>
      </p:sp>
      <p:pic>
        <p:nvPicPr>
          <p:cNvPr id="3077" name="Picture 8" descr="Graphic5"/>
          <p:cNvPicPr>
            <a:picLocks noChangeAspect="1" noChangeArrowheads="1"/>
          </p:cNvPicPr>
          <p:nvPr/>
        </p:nvPicPr>
        <p:blipFill>
          <a:blip r:embed="rId2"/>
          <a:srcRect/>
          <a:stretch>
            <a:fillRect/>
          </a:stretch>
        </p:blipFill>
        <p:spPr bwMode="auto">
          <a:xfrm>
            <a:off x="3786182" y="3286124"/>
            <a:ext cx="1463675" cy="1584325"/>
          </a:xfrm>
          <a:prstGeom prst="rect">
            <a:avLst/>
          </a:prstGeom>
          <a:noFill/>
          <a:ln w="9525">
            <a:noFill/>
            <a:miter lim="800000"/>
            <a:headEnd/>
            <a:tailEnd/>
          </a:ln>
        </p:spPr>
      </p:pic>
      <p:sp>
        <p:nvSpPr>
          <p:cNvPr id="3078" name="Text Box 9"/>
          <p:cNvSpPr txBox="1">
            <a:spLocks noChangeArrowheads="1"/>
          </p:cNvSpPr>
          <p:nvPr/>
        </p:nvSpPr>
        <p:spPr bwMode="auto">
          <a:xfrm>
            <a:off x="3297238" y="120650"/>
            <a:ext cx="2105025" cy="354013"/>
          </a:xfrm>
          <a:prstGeom prst="rect">
            <a:avLst/>
          </a:prstGeom>
          <a:noFill/>
          <a:ln w="9525">
            <a:noFill/>
            <a:miter lim="800000"/>
            <a:headEnd/>
            <a:tailEnd/>
          </a:ln>
        </p:spPr>
        <p:txBody>
          <a:bodyPr lIns="76197" tIns="38098" rIns="76197" bIns="38098">
            <a:spAutoFit/>
          </a:bodyPr>
          <a:lstStyle/>
          <a:p>
            <a:pPr algn="ctr" defTabSz="871538">
              <a:spcBef>
                <a:spcPct val="50000"/>
              </a:spcBef>
            </a:pPr>
            <a:r>
              <a:rPr lang="en-US" dirty="0" err="1"/>
              <a:t>Pertemuan</a:t>
            </a:r>
            <a:r>
              <a:rPr lang="en-US" dirty="0"/>
              <a:t> </a:t>
            </a:r>
            <a:r>
              <a:rPr lang="id-ID" dirty="0" smtClean="0"/>
              <a:t>XIV</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4822"/>
                                        </p:tgtEl>
                                        <p:attrNameLst>
                                          <p:attrName>style.visibility</p:attrName>
                                        </p:attrNameLst>
                                      </p:cBhvr>
                                      <p:to>
                                        <p:strVal val="visible"/>
                                      </p:to>
                                    </p:set>
                                    <p:animEffect transition="in" filter="fade">
                                      <p:cBhvr>
                                        <p:cTn id="7" dur="500"/>
                                        <p:tgtEl>
                                          <p:spTgt spid="34822"/>
                                        </p:tgtEl>
                                      </p:cBhvr>
                                    </p:animEffect>
                                    <p:anim calcmode="lin" valueType="num">
                                      <p:cBhvr>
                                        <p:cTn id="8" dur="500" fill="hold"/>
                                        <p:tgtEl>
                                          <p:spTgt spid="34822"/>
                                        </p:tgtEl>
                                        <p:attrNameLst>
                                          <p:attrName>ppt_w</p:attrName>
                                        </p:attrNameLst>
                                      </p:cBhvr>
                                      <p:tavLst>
                                        <p:tav tm="0" fmla="#ppt_w*sin(2.5*pi*$)">
                                          <p:val>
                                            <p:fltVal val="0"/>
                                          </p:val>
                                        </p:tav>
                                        <p:tav tm="100000">
                                          <p:val>
                                            <p:fltVal val="1"/>
                                          </p:val>
                                        </p:tav>
                                      </p:tavLst>
                                    </p:anim>
                                    <p:anim calcmode="lin" valueType="num">
                                      <p:cBhvr>
                                        <p:cTn id="9" dur="500" fill="hold"/>
                                        <p:tgtEl>
                                          <p:spTgt spid="348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122238"/>
            <a:ext cx="8534400" cy="944562"/>
          </a:xfrm>
        </p:spPr>
        <p:txBody>
          <a:bodyPr>
            <a:normAutofit fontScale="90000"/>
          </a:bodyPr>
          <a:lstStyle/>
          <a:p>
            <a:r>
              <a:rPr lang="en-US" sz="3200" dirty="0" err="1">
                <a:solidFill>
                  <a:schemeClr val="tx1"/>
                </a:solidFill>
                <a:latin typeface="Adobe Caslon Pro Bold" pitchFamily="18" charset="0"/>
              </a:rPr>
              <a:t>Kerangka</a:t>
            </a:r>
            <a:r>
              <a:rPr lang="en-US" sz="3200" dirty="0">
                <a:solidFill>
                  <a:schemeClr val="tx1"/>
                </a:solidFill>
                <a:latin typeface="Adobe Caslon Pro Bold" pitchFamily="18" charset="0"/>
              </a:rPr>
              <a:t> </a:t>
            </a:r>
            <a:r>
              <a:rPr lang="en-US" sz="3200" dirty="0" err="1">
                <a:solidFill>
                  <a:schemeClr val="tx1"/>
                </a:solidFill>
                <a:latin typeface="Adobe Caslon Pro Bold" pitchFamily="18" charset="0"/>
              </a:rPr>
              <a:t>Kerja</a:t>
            </a:r>
            <a:r>
              <a:rPr lang="en-US" sz="3200" dirty="0">
                <a:solidFill>
                  <a:schemeClr val="tx1"/>
                </a:solidFill>
                <a:latin typeface="Adobe Caslon Pro Bold" pitchFamily="18" charset="0"/>
              </a:rPr>
              <a:t> </a:t>
            </a:r>
            <a:r>
              <a:rPr lang="en-US" sz="3200" dirty="0" err="1">
                <a:solidFill>
                  <a:schemeClr val="tx1"/>
                </a:solidFill>
                <a:latin typeface="Adobe Caslon Pro Bold" pitchFamily="18" charset="0"/>
              </a:rPr>
              <a:t>Sistem</a:t>
            </a:r>
            <a:r>
              <a:rPr lang="en-US" sz="3200" dirty="0">
                <a:solidFill>
                  <a:schemeClr val="tx1"/>
                </a:solidFill>
                <a:latin typeface="Adobe Caslon Pro Bold" pitchFamily="18" charset="0"/>
              </a:rPr>
              <a:t> </a:t>
            </a:r>
            <a:r>
              <a:rPr lang="en-US" sz="3200" dirty="0" err="1">
                <a:solidFill>
                  <a:schemeClr val="tx1"/>
                </a:solidFill>
                <a:latin typeface="Adobe Caslon Pro Bold" pitchFamily="18" charset="0"/>
              </a:rPr>
              <a:t>Informasi</a:t>
            </a:r>
            <a:r>
              <a:rPr lang="en-US" sz="3200" dirty="0">
                <a:solidFill>
                  <a:schemeClr val="tx1"/>
                </a:solidFill>
                <a:latin typeface="Adobe Caslon Pro Bold" pitchFamily="18" charset="0"/>
              </a:rPr>
              <a:t> </a:t>
            </a:r>
            <a:r>
              <a:rPr lang="en-US" sz="3200" dirty="0" err="1">
                <a:solidFill>
                  <a:schemeClr val="tx1"/>
                </a:solidFill>
                <a:latin typeface="Adobe Caslon Pro Bold" pitchFamily="18" charset="0"/>
              </a:rPr>
              <a:t>bagi</a:t>
            </a:r>
            <a:r>
              <a:rPr lang="en-US" sz="3200" dirty="0">
                <a:solidFill>
                  <a:schemeClr val="tx1"/>
                </a:solidFill>
                <a:latin typeface="Adobe Caslon Pro Bold" pitchFamily="18" charset="0"/>
              </a:rPr>
              <a:t> </a:t>
            </a:r>
            <a:r>
              <a:rPr lang="en-US" sz="3200" dirty="0" err="1">
                <a:solidFill>
                  <a:schemeClr val="tx1"/>
                </a:solidFill>
                <a:latin typeface="Adobe Caslon Pro Bold" pitchFamily="18" charset="0"/>
              </a:rPr>
              <a:t>para</a:t>
            </a:r>
            <a:r>
              <a:rPr lang="en-US" sz="3200" dirty="0">
                <a:solidFill>
                  <a:schemeClr val="tx1"/>
                </a:solidFill>
                <a:latin typeface="Adobe Caslon Pro Bold" pitchFamily="18" charset="0"/>
              </a:rPr>
              <a:t> </a:t>
            </a:r>
            <a:br>
              <a:rPr lang="en-US" sz="3200" dirty="0">
                <a:solidFill>
                  <a:schemeClr val="tx1"/>
                </a:solidFill>
                <a:latin typeface="Adobe Caslon Pro Bold" pitchFamily="18" charset="0"/>
              </a:rPr>
            </a:br>
            <a:r>
              <a:rPr lang="en-US" sz="3200" dirty="0" err="1">
                <a:solidFill>
                  <a:schemeClr val="tx1"/>
                </a:solidFill>
                <a:latin typeface="Adobe Caslon Pro Bold" pitchFamily="18" charset="0"/>
              </a:rPr>
              <a:t>Profesional</a:t>
            </a:r>
            <a:r>
              <a:rPr lang="en-US" sz="3200" dirty="0">
                <a:solidFill>
                  <a:schemeClr val="tx1"/>
                </a:solidFill>
                <a:latin typeface="Adobe Caslon Pro Bold" pitchFamily="18" charset="0"/>
              </a:rPr>
              <a:t> </a:t>
            </a:r>
            <a:r>
              <a:rPr lang="en-US" sz="3200" dirty="0" err="1">
                <a:solidFill>
                  <a:schemeClr val="tx1"/>
                </a:solidFill>
                <a:latin typeface="Adobe Caslon Pro Bold" pitchFamily="18" charset="0"/>
              </a:rPr>
              <a:t>Bisnis</a:t>
            </a:r>
            <a:endParaRPr lang="en-US" sz="3200" dirty="0">
              <a:solidFill>
                <a:schemeClr val="tx1"/>
              </a:solidFill>
              <a:latin typeface="Adobe Caslon Pro Bold" pitchFamily="18" charset="0"/>
            </a:endParaRPr>
          </a:p>
        </p:txBody>
      </p:sp>
      <p:pic>
        <p:nvPicPr>
          <p:cNvPr id="9219" name="Picture 3" descr="obr23242_0102"/>
          <p:cNvPicPr>
            <a:picLocks noChangeAspect="1" noChangeArrowheads="1"/>
          </p:cNvPicPr>
          <p:nvPr/>
        </p:nvPicPr>
        <p:blipFill>
          <a:blip r:embed="rId2"/>
          <a:srcRect/>
          <a:stretch>
            <a:fillRect/>
          </a:stretch>
        </p:blipFill>
        <p:spPr bwMode="auto">
          <a:xfrm>
            <a:off x="285720" y="1285860"/>
            <a:ext cx="8534400" cy="5362575"/>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54000" y="274638"/>
            <a:ext cx="8432800" cy="696912"/>
          </a:xfrm>
        </p:spPr>
        <p:txBody>
          <a:bodyPr/>
          <a:lstStyle/>
          <a:p>
            <a:r>
              <a:rPr lang="en-US" sz="2800" dirty="0" err="1">
                <a:solidFill>
                  <a:schemeClr val="tx1"/>
                </a:solidFill>
                <a:latin typeface="Adobe Garamond Pro Bold" pitchFamily="18" charset="0"/>
              </a:rPr>
              <a:t>Peran</a:t>
            </a:r>
            <a:r>
              <a:rPr lang="en-US" sz="2800" dirty="0">
                <a:solidFill>
                  <a:schemeClr val="tx1"/>
                </a:solidFill>
                <a:latin typeface="Adobe Garamond Pro Bold" pitchFamily="18" charset="0"/>
              </a:rPr>
              <a:t> </a:t>
            </a:r>
            <a:r>
              <a:rPr lang="en-US" sz="2800" dirty="0" err="1">
                <a:solidFill>
                  <a:schemeClr val="tx1"/>
                </a:solidFill>
                <a:latin typeface="Adobe Garamond Pro Bold" pitchFamily="18" charset="0"/>
              </a:rPr>
              <a:t>Utama</a:t>
            </a:r>
            <a:r>
              <a:rPr lang="en-US" sz="2800" dirty="0">
                <a:solidFill>
                  <a:schemeClr val="tx1"/>
                </a:solidFill>
                <a:latin typeface="Adobe Garamond Pro Bold" pitchFamily="18" charset="0"/>
              </a:rPr>
              <a:t>/ </a:t>
            </a:r>
            <a:r>
              <a:rPr lang="en-US" sz="2800" dirty="0" err="1">
                <a:solidFill>
                  <a:schemeClr val="tx1"/>
                </a:solidFill>
                <a:latin typeface="Adobe Garamond Pro Bold" pitchFamily="18" charset="0"/>
              </a:rPr>
              <a:t>Dasar</a:t>
            </a:r>
            <a:r>
              <a:rPr lang="en-US" sz="2800" dirty="0">
                <a:solidFill>
                  <a:schemeClr val="tx1"/>
                </a:solidFill>
                <a:latin typeface="Adobe Garamond Pro Bold" pitchFamily="18" charset="0"/>
              </a:rPr>
              <a:t> </a:t>
            </a:r>
            <a:r>
              <a:rPr lang="en-US" sz="2800" dirty="0" err="1">
                <a:solidFill>
                  <a:schemeClr val="tx1"/>
                </a:solidFill>
                <a:latin typeface="Adobe Garamond Pro Bold" pitchFamily="18" charset="0"/>
              </a:rPr>
              <a:t>Sistem</a:t>
            </a:r>
            <a:r>
              <a:rPr lang="en-US" sz="2800" dirty="0">
                <a:solidFill>
                  <a:schemeClr val="tx1"/>
                </a:solidFill>
                <a:latin typeface="Adobe Garamond Pro Bold" pitchFamily="18" charset="0"/>
              </a:rPr>
              <a:t> </a:t>
            </a:r>
            <a:r>
              <a:rPr lang="en-US" sz="2800" dirty="0" err="1">
                <a:solidFill>
                  <a:schemeClr val="tx1"/>
                </a:solidFill>
                <a:latin typeface="Adobe Garamond Pro Bold" pitchFamily="18" charset="0"/>
              </a:rPr>
              <a:t>Informasi</a:t>
            </a:r>
            <a:endParaRPr lang="en-US" sz="2800" dirty="0">
              <a:solidFill>
                <a:schemeClr val="tx1"/>
              </a:solidFill>
              <a:latin typeface="Adobe Garamond Pro Bold" pitchFamily="18" charset="0"/>
            </a:endParaRPr>
          </a:p>
        </p:txBody>
      </p:sp>
      <p:sp>
        <p:nvSpPr>
          <p:cNvPr id="11267" name="Freeform 3"/>
          <p:cNvSpPr>
            <a:spLocks/>
          </p:cNvSpPr>
          <p:nvPr/>
        </p:nvSpPr>
        <p:spPr bwMode="auto">
          <a:xfrm>
            <a:off x="2794000" y="1022350"/>
            <a:ext cx="3402013" cy="2246313"/>
          </a:xfrm>
          <a:custGeom>
            <a:avLst/>
            <a:gdLst/>
            <a:ahLst/>
            <a:cxnLst>
              <a:cxn ang="0">
                <a:pos x="986" y="0"/>
              </a:cxn>
              <a:cxn ang="0">
                <a:pos x="0" y="1440"/>
              </a:cxn>
              <a:cxn ang="0">
                <a:pos x="1971" y="1440"/>
              </a:cxn>
              <a:cxn ang="0">
                <a:pos x="986" y="0"/>
              </a:cxn>
            </a:cxnLst>
            <a:rect l="0" t="0" r="r" b="b"/>
            <a:pathLst>
              <a:path w="1972" h="1441">
                <a:moveTo>
                  <a:pt x="986" y="0"/>
                </a:moveTo>
                <a:lnTo>
                  <a:pt x="0" y="1440"/>
                </a:lnTo>
                <a:lnTo>
                  <a:pt x="1971" y="1440"/>
                </a:lnTo>
                <a:lnTo>
                  <a:pt x="986" y="0"/>
                </a:lnTo>
              </a:path>
            </a:pathLst>
          </a:custGeom>
          <a:gradFill rotWithShape="0">
            <a:gsLst>
              <a:gs pos="0">
                <a:srgbClr val="FCD18F">
                  <a:gamma/>
                  <a:tint val="89804"/>
                  <a:invGamma/>
                </a:srgbClr>
              </a:gs>
              <a:gs pos="100000">
                <a:srgbClr val="FCD18F"/>
              </a:gs>
            </a:gsLst>
            <a:lin ang="5400000" scaled="1"/>
          </a:gradFill>
          <a:ln w="12700" cap="rnd" cmpd="sng">
            <a:solidFill>
              <a:schemeClr val="tx1"/>
            </a:solidFill>
            <a:prstDash val="solid"/>
            <a:round/>
            <a:headEnd type="none" w="med" len="med"/>
            <a:tailEnd type="none" w="med" len="med"/>
          </a:ln>
          <a:effectLst/>
        </p:spPr>
        <p:txBody>
          <a:bodyPr/>
          <a:lstStyle/>
          <a:p>
            <a:endParaRPr lang="id-ID"/>
          </a:p>
        </p:txBody>
      </p:sp>
      <p:sp>
        <p:nvSpPr>
          <p:cNvPr id="11268" name="Freeform 4"/>
          <p:cNvSpPr>
            <a:spLocks/>
          </p:cNvSpPr>
          <p:nvPr/>
        </p:nvSpPr>
        <p:spPr bwMode="auto">
          <a:xfrm>
            <a:off x="1444625" y="3267075"/>
            <a:ext cx="6094413" cy="1762125"/>
          </a:xfrm>
          <a:custGeom>
            <a:avLst/>
            <a:gdLst/>
            <a:ahLst/>
            <a:cxnLst>
              <a:cxn ang="0">
                <a:pos x="2753" y="0"/>
              </a:cxn>
              <a:cxn ang="0">
                <a:pos x="3532" y="1130"/>
              </a:cxn>
              <a:cxn ang="0">
                <a:pos x="0" y="1130"/>
              </a:cxn>
              <a:cxn ang="0">
                <a:pos x="782" y="0"/>
              </a:cxn>
              <a:cxn ang="0">
                <a:pos x="2753" y="0"/>
              </a:cxn>
            </a:cxnLst>
            <a:rect l="0" t="0" r="r" b="b"/>
            <a:pathLst>
              <a:path w="3533" h="1131">
                <a:moveTo>
                  <a:pt x="2753" y="0"/>
                </a:moveTo>
                <a:lnTo>
                  <a:pt x="3532" y="1130"/>
                </a:lnTo>
                <a:lnTo>
                  <a:pt x="0" y="1130"/>
                </a:lnTo>
                <a:lnTo>
                  <a:pt x="782" y="0"/>
                </a:lnTo>
                <a:lnTo>
                  <a:pt x="2753" y="0"/>
                </a:lnTo>
              </a:path>
            </a:pathLst>
          </a:custGeom>
          <a:gradFill rotWithShape="0">
            <a:gsLst>
              <a:gs pos="0">
                <a:srgbClr val="FDA4B5">
                  <a:gamma/>
                  <a:tint val="89804"/>
                  <a:invGamma/>
                </a:srgbClr>
              </a:gs>
              <a:gs pos="100000">
                <a:srgbClr val="FDA4B5"/>
              </a:gs>
            </a:gsLst>
            <a:lin ang="5400000" scaled="1"/>
          </a:gradFill>
          <a:ln w="12700" cap="rnd" cmpd="sng">
            <a:solidFill>
              <a:schemeClr val="tx1"/>
            </a:solidFill>
            <a:prstDash val="solid"/>
            <a:round/>
            <a:headEnd type="none" w="med" len="med"/>
            <a:tailEnd type="none" w="med" len="med"/>
          </a:ln>
          <a:effectLst/>
        </p:spPr>
        <p:txBody>
          <a:bodyPr/>
          <a:lstStyle/>
          <a:p>
            <a:endParaRPr lang="id-ID"/>
          </a:p>
        </p:txBody>
      </p:sp>
      <p:sp>
        <p:nvSpPr>
          <p:cNvPr id="11269" name="Freeform 5"/>
          <p:cNvSpPr>
            <a:spLocks/>
          </p:cNvSpPr>
          <p:nvPr/>
        </p:nvSpPr>
        <p:spPr bwMode="auto">
          <a:xfrm>
            <a:off x="309563" y="5027613"/>
            <a:ext cx="8385175" cy="1522412"/>
          </a:xfrm>
          <a:custGeom>
            <a:avLst/>
            <a:gdLst/>
            <a:ahLst/>
            <a:cxnLst>
              <a:cxn ang="0">
                <a:pos x="4190" y="0"/>
              </a:cxn>
              <a:cxn ang="0">
                <a:pos x="4860" y="976"/>
              </a:cxn>
              <a:cxn ang="0">
                <a:pos x="0" y="976"/>
              </a:cxn>
              <a:cxn ang="0">
                <a:pos x="670" y="0"/>
              </a:cxn>
              <a:cxn ang="0">
                <a:pos x="4190" y="0"/>
              </a:cxn>
            </a:cxnLst>
            <a:rect l="0" t="0" r="r" b="b"/>
            <a:pathLst>
              <a:path w="4861" h="977">
                <a:moveTo>
                  <a:pt x="4190" y="0"/>
                </a:moveTo>
                <a:lnTo>
                  <a:pt x="4860" y="976"/>
                </a:lnTo>
                <a:lnTo>
                  <a:pt x="0" y="976"/>
                </a:lnTo>
                <a:lnTo>
                  <a:pt x="670" y="0"/>
                </a:lnTo>
                <a:lnTo>
                  <a:pt x="4190" y="0"/>
                </a:lnTo>
              </a:path>
            </a:pathLst>
          </a:custGeom>
          <a:gradFill rotWithShape="0">
            <a:gsLst>
              <a:gs pos="0">
                <a:srgbClr val="A3F25F">
                  <a:gamma/>
                  <a:tint val="89804"/>
                  <a:invGamma/>
                </a:srgbClr>
              </a:gs>
              <a:gs pos="100000">
                <a:srgbClr val="A3F25F"/>
              </a:gs>
            </a:gsLst>
            <a:lin ang="5400000" scaled="1"/>
          </a:gradFill>
          <a:ln w="12700" cap="rnd" cmpd="sng">
            <a:solidFill>
              <a:schemeClr val="tx1"/>
            </a:solidFill>
            <a:prstDash val="solid"/>
            <a:round/>
            <a:headEnd type="none" w="med" len="med"/>
            <a:tailEnd type="none" w="med" len="med"/>
          </a:ln>
          <a:effectLst/>
        </p:spPr>
        <p:txBody>
          <a:bodyPr/>
          <a:lstStyle/>
          <a:p>
            <a:endParaRPr lang="id-ID"/>
          </a:p>
        </p:txBody>
      </p:sp>
      <p:sp>
        <p:nvSpPr>
          <p:cNvPr id="11270" name="Rectangle 6"/>
          <p:cNvSpPr>
            <a:spLocks noChangeArrowheads="1"/>
          </p:cNvSpPr>
          <p:nvPr/>
        </p:nvSpPr>
        <p:spPr bwMode="auto">
          <a:xfrm>
            <a:off x="3330575" y="2036763"/>
            <a:ext cx="2398713" cy="1187450"/>
          </a:xfrm>
          <a:prstGeom prst="rect">
            <a:avLst/>
          </a:prstGeom>
          <a:noFill/>
          <a:ln w="12700">
            <a:noFill/>
            <a:miter lim="800000"/>
            <a:headEnd/>
            <a:tailEnd/>
          </a:ln>
          <a:effectLst/>
        </p:spPr>
        <p:txBody>
          <a:bodyPr wrap="none" lIns="90479" tIns="44445" rIns="90479" bIns="44445">
            <a:spAutoFit/>
          </a:bodyPr>
          <a:lstStyle/>
          <a:p>
            <a:pPr algn="ctr" eaLnBrk="0" hangingPunct="0">
              <a:lnSpc>
                <a:spcPct val="90000"/>
              </a:lnSpc>
            </a:pPr>
            <a:r>
              <a:rPr lang="en-US" sz="2000" b="1">
                <a:solidFill>
                  <a:srgbClr val="000000"/>
                </a:solidFill>
              </a:rPr>
              <a:t>M’dukung </a:t>
            </a:r>
          </a:p>
          <a:p>
            <a:pPr algn="ctr" eaLnBrk="0" hangingPunct="0">
              <a:lnSpc>
                <a:spcPct val="90000"/>
              </a:lnSpc>
            </a:pPr>
            <a:r>
              <a:rPr lang="en-US" sz="2000" b="1">
                <a:solidFill>
                  <a:srgbClr val="000000"/>
                </a:solidFill>
              </a:rPr>
              <a:t>Berbagai strategi</a:t>
            </a:r>
          </a:p>
          <a:p>
            <a:pPr algn="ctr" eaLnBrk="0" hangingPunct="0">
              <a:lnSpc>
                <a:spcPct val="90000"/>
              </a:lnSpc>
            </a:pPr>
            <a:r>
              <a:rPr lang="en-US" sz="2000" b="1">
                <a:solidFill>
                  <a:srgbClr val="000000"/>
                </a:solidFill>
              </a:rPr>
              <a:t>Untuk keunggulan</a:t>
            </a:r>
          </a:p>
          <a:p>
            <a:pPr algn="ctr" eaLnBrk="0" hangingPunct="0">
              <a:lnSpc>
                <a:spcPct val="90000"/>
              </a:lnSpc>
            </a:pPr>
            <a:r>
              <a:rPr lang="en-US" sz="2000" b="1">
                <a:solidFill>
                  <a:srgbClr val="000000"/>
                </a:solidFill>
              </a:rPr>
              <a:t>kompetitif</a:t>
            </a:r>
          </a:p>
        </p:txBody>
      </p:sp>
      <p:sp>
        <p:nvSpPr>
          <p:cNvPr id="11271" name="Rectangle 7"/>
          <p:cNvSpPr>
            <a:spLocks noChangeArrowheads="1"/>
          </p:cNvSpPr>
          <p:nvPr/>
        </p:nvSpPr>
        <p:spPr bwMode="auto">
          <a:xfrm>
            <a:off x="2846388" y="3644900"/>
            <a:ext cx="3314700" cy="638175"/>
          </a:xfrm>
          <a:prstGeom prst="rect">
            <a:avLst/>
          </a:prstGeom>
          <a:noFill/>
          <a:ln w="12700">
            <a:noFill/>
            <a:miter lim="800000"/>
            <a:headEnd/>
            <a:tailEnd/>
          </a:ln>
          <a:effectLst/>
        </p:spPr>
        <p:txBody>
          <a:bodyPr wrap="none" lIns="90479" tIns="44445" rIns="90479" bIns="44445">
            <a:spAutoFit/>
          </a:bodyPr>
          <a:lstStyle/>
          <a:p>
            <a:pPr algn="ctr" eaLnBrk="0" hangingPunct="0">
              <a:lnSpc>
                <a:spcPct val="90000"/>
              </a:lnSpc>
            </a:pPr>
            <a:r>
              <a:rPr lang="en-US" sz="2000" b="1">
                <a:solidFill>
                  <a:srgbClr val="000000"/>
                </a:solidFill>
              </a:rPr>
              <a:t>Mendukung pengambilan </a:t>
            </a:r>
          </a:p>
          <a:p>
            <a:pPr algn="ctr" eaLnBrk="0" hangingPunct="0">
              <a:lnSpc>
                <a:spcPct val="90000"/>
              </a:lnSpc>
            </a:pPr>
            <a:r>
              <a:rPr lang="en-US" sz="2000" b="1">
                <a:solidFill>
                  <a:srgbClr val="000000"/>
                </a:solidFill>
              </a:rPr>
              <a:t>Keputusan dalam bisnis</a:t>
            </a:r>
          </a:p>
        </p:txBody>
      </p:sp>
      <p:sp>
        <p:nvSpPr>
          <p:cNvPr id="11272" name="Rectangle 8"/>
          <p:cNvSpPr>
            <a:spLocks noChangeArrowheads="1"/>
          </p:cNvSpPr>
          <p:nvPr/>
        </p:nvSpPr>
        <p:spPr bwMode="auto">
          <a:xfrm>
            <a:off x="2109788" y="5495925"/>
            <a:ext cx="4810125" cy="363538"/>
          </a:xfrm>
          <a:prstGeom prst="rect">
            <a:avLst/>
          </a:prstGeom>
          <a:noFill/>
          <a:ln w="12700">
            <a:noFill/>
            <a:miter lim="800000"/>
            <a:headEnd/>
            <a:tailEnd/>
          </a:ln>
          <a:effectLst/>
        </p:spPr>
        <p:txBody>
          <a:bodyPr wrap="none" lIns="90479" tIns="44445" rIns="90479" bIns="44445">
            <a:spAutoFit/>
          </a:bodyPr>
          <a:lstStyle/>
          <a:p>
            <a:pPr algn="ctr" eaLnBrk="0" hangingPunct="0">
              <a:lnSpc>
                <a:spcPct val="90000"/>
              </a:lnSpc>
            </a:pPr>
            <a:r>
              <a:rPr lang="en-US" sz="2000" b="1">
                <a:solidFill>
                  <a:srgbClr val="000000"/>
                </a:solidFill>
              </a:rPr>
              <a:t>Mendukung proses dan operasi bisnis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85786" y="571480"/>
            <a:ext cx="5540375" cy="417512"/>
          </a:xfrm>
        </p:spPr>
        <p:txBody>
          <a:bodyPr>
            <a:normAutofit fontScale="90000"/>
          </a:bodyPr>
          <a:lstStyle/>
          <a:p>
            <a:r>
              <a:rPr lang="en-US" sz="3200" dirty="0" err="1">
                <a:solidFill>
                  <a:schemeClr val="tx1"/>
                </a:solidFill>
              </a:rPr>
              <a:t>Peran</a:t>
            </a:r>
            <a:r>
              <a:rPr lang="en-US" sz="3200" dirty="0">
                <a:solidFill>
                  <a:schemeClr val="tx1"/>
                </a:solidFill>
              </a:rPr>
              <a:t> </a:t>
            </a:r>
            <a:r>
              <a:rPr lang="en-US" sz="3200" dirty="0" err="1">
                <a:solidFill>
                  <a:schemeClr val="tx1"/>
                </a:solidFill>
              </a:rPr>
              <a:t>utama</a:t>
            </a:r>
            <a:r>
              <a:rPr lang="en-US" sz="3200" dirty="0">
                <a:solidFill>
                  <a:schemeClr val="tx1"/>
                </a:solidFill>
              </a:rPr>
              <a:t> SI</a:t>
            </a:r>
          </a:p>
        </p:txBody>
      </p:sp>
      <p:sp>
        <p:nvSpPr>
          <p:cNvPr id="12291" name="Rectangle 3"/>
          <p:cNvSpPr>
            <a:spLocks noGrp="1" noChangeArrowheads="1"/>
          </p:cNvSpPr>
          <p:nvPr>
            <p:ph type="body" idx="1"/>
          </p:nvPr>
        </p:nvSpPr>
        <p:spPr>
          <a:xfrm>
            <a:off x="457200" y="1133475"/>
            <a:ext cx="8229600" cy="4992688"/>
          </a:xfrm>
        </p:spPr>
        <p:txBody>
          <a:bodyPr>
            <a:normAutofit fontScale="92500" lnSpcReduction="10000"/>
          </a:bodyPr>
          <a:lstStyle/>
          <a:p>
            <a:pPr>
              <a:lnSpc>
                <a:spcPct val="80000"/>
              </a:lnSpc>
              <a:buFont typeface="Wingdings" pitchFamily="2" charset="2"/>
              <a:buNone/>
            </a:pPr>
            <a:endParaRPr lang="en-US" dirty="0"/>
          </a:p>
          <a:p>
            <a:pPr>
              <a:lnSpc>
                <a:spcPct val="80000"/>
              </a:lnSpc>
            </a:pPr>
            <a:r>
              <a:rPr lang="en-US" b="0" dirty="0" err="1"/>
              <a:t>Mendukung</a:t>
            </a:r>
            <a:r>
              <a:rPr lang="en-US" b="0" dirty="0"/>
              <a:t> </a:t>
            </a:r>
            <a:r>
              <a:rPr lang="en-US" b="0" dirty="0" err="1"/>
              <a:t>Operasi</a:t>
            </a:r>
            <a:r>
              <a:rPr lang="en-US" b="0" dirty="0"/>
              <a:t> </a:t>
            </a:r>
            <a:r>
              <a:rPr lang="en-US" b="0" dirty="0" err="1"/>
              <a:t>Bisnis</a:t>
            </a:r>
            <a:r>
              <a:rPr lang="en-US" dirty="0"/>
              <a:t> . </a:t>
            </a:r>
            <a:r>
              <a:rPr lang="en-US" dirty="0" err="1"/>
              <a:t>Mulai</a:t>
            </a:r>
            <a:r>
              <a:rPr lang="en-US" dirty="0"/>
              <a:t> </a:t>
            </a:r>
            <a:r>
              <a:rPr lang="en-US" dirty="0" err="1"/>
              <a:t>dari</a:t>
            </a:r>
            <a:r>
              <a:rPr lang="en-US" dirty="0"/>
              <a:t> </a:t>
            </a:r>
            <a:r>
              <a:rPr lang="en-US" dirty="0" err="1"/>
              <a:t>akuntansi</a:t>
            </a:r>
            <a:r>
              <a:rPr lang="en-US" dirty="0"/>
              <a:t> </a:t>
            </a:r>
            <a:r>
              <a:rPr lang="en-US" dirty="0" err="1"/>
              <a:t>sampai</a:t>
            </a:r>
            <a:r>
              <a:rPr lang="en-US" dirty="0"/>
              <a:t> </a:t>
            </a:r>
            <a:r>
              <a:rPr lang="en-US" dirty="0" err="1"/>
              <a:t>dengan</a:t>
            </a:r>
            <a:r>
              <a:rPr lang="en-US" dirty="0"/>
              <a:t> </a:t>
            </a:r>
            <a:r>
              <a:rPr lang="en-US" dirty="0" err="1"/>
              <a:t>penelusuran</a:t>
            </a:r>
            <a:r>
              <a:rPr lang="en-US" dirty="0"/>
              <a:t> </a:t>
            </a:r>
            <a:r>
              <a:rPr lang="en-US" dirty="0" err="1"/>
              <a:t>pesanan</a:t>
            </a:r>
            <a:r>
              <a:rPr lang="en-US" dirty="0"/>
              <a:t> </a:t>
            </a:r>
            <a:r>
              <a:rPr lang="en-US" dirty="0" err="1"/>
              <a:t>pelanggan</a:t>
            </a:r>
            <a:r>
              <a:rPr lang="en-US" dirty="0"/>
              <a:t>, </a:t>
            </a:r>
            <a:r>
              <a:rPr lang="en-US" dirty="0" err="1"/>
              <a:t>sistim</a:t>
            </a:r>
            <a:r>
              <a:rPr lang="en-US" dirty="0"/>
              <a:t> </a:t>
            </a:r>
            <a:r>
              <a:rPr lang="en-US" dirty="0" err="1"/>
              <a:t>informasi</a:t>
            </a:r>
            <a:r>
              <a:rPr lang="en-US" dirty="0"/>
              <a:t> </a:t>
            </a:r>
            <a:r>
              <a:rPr lang="en-US" dirty="0" err="1"/>
              <a:t>menyediakan</a:t>
            </a:r>
            <a:r>
              <a:rPr lang="en-US" dirty="0"/>
              <a:t> </a:t>
            </a:r>
            <a:r>
              <a:rPr lang="en-US" dirty="0" err="1"/>
              <a:t>dukungan</a:t>
            </a:r>
            <a:r>
              <a:rPr lang="en-US" dirty="0"/>
              <a:t> </a:t>
            </a:r>
            <a:r>
              <a:rPr lang="en-US" dirty="0" err="1"/>
              <a:t>bagi</a:t>
            </a:r>
            <a:r>
              <a:rPr lang="en-US" dirty="0"/>
              <a:t> </a:t>
            </a:r>
            <a:r>
              <a:rPr lang="en-US" dirty="0" err="1"/>
              <a:t>manajemen</a:t>
            </a:r>
            <a:r>
              <a:rPr lang="en-US" dirty="0"/>
              <a:t> </a:t>
            </a:r>
            <a:r>
              <a:rPr lang="en-US" dirty="0" err="1"/>
              <a:t>dalam</a:t>
            </a:r>
            <a:r>
              <a:rPr lang="en-US" dirty="0"/>
              <a:t> </a:t>
            </a:r>
            <a:r>
              <a:rPr lang="en-US" dirty="0" err="1"/>
              <a:t>operasi</a:t>
            </a:r>
            <a:r>
              <a:rPr lang="en-US" dirty="0"/>
              <a:t>/</a:t>
            </a:r>
            <a:r>
              <a:rPr lang="en-US" dirty="0" err="1"/>
              <a:t>kegiatan</a:t>
            </a:r>
            <a:r>
              <a:rPr lang="en-US" dirty="0"/>
              <a:t> </a:t>
            </a:r>
            <a:r>
              <a:rPr lang="en-US" dirty="0" err="1"/>
              <a:t>bisnis</a:t>
            </a:r>
            <a:r>
              <a:rPr lang="en-US" dirty="0"/>
              <a:t> </a:t>
            </a:r>
            <a:r>
              <a:rPr lang="en-US" dirty="0" err="1"/>
              <a:t>sehari-hari</a:t>
            </a:r>
            <a:r>
              <a:rPr lang="en-US" dirty="0"/>
              <a:t>. </a:t>
            </a:r>
            <a:r>
              <a:rPr lang="en-US" dirty="0" err="1"/>
              <a:t>Ketika</a:t>
            </a:r>
            <a:r>
              <a:rPr lang="en-US" dirty="0"/>
              <a:t> </a:t>
            </a:r>
            <a:r>
              <a:rPr lang="en-US" dirty="0" err="1"/>
              <a:t>tanggapan</a:t>
            </a:r>
            <a:r>
              <a:rPr lang="en-US" dirty="0"/>
              <a:t>/</a:t>
            </a:r>
            <a:r>
              <a:rPr lang="en-US" dirty="0" err="1"/>
              <a:t>respon</a:t>
            </a:r>
            <a:r>
              <a:rPr lang="en-US" dirty="0"/>
              <a:t> yang </a:t>
            </a:r>
            <a:r>
              <a:rPr lang="en-US" dirty="0" err="1"/>
              <a:t>cepat</a:t>
            </a:r>
            <a:r>
              <a:rPr lang="en-US" dirty="0"/>
              <a:t> </a:t>
            </a:r>
            <a:r>
              <a:rPr lang="en-US" dirty="0" err="1"/>
              <a:t>menjadi</a:t>
            </a:r>
            <a:r>
              <a:rPr lang="en-US" dirty="0"/>
              <a:t>  </a:t>
            </a:r>
            <a:r>
              <a:rPr lang="en-US" dirty="0" err="1"/>
              <a:t>penting</a:t>
            </a:r>
            <a:r>
              <a:rPr lang="en-US" dirty="0"/>
              <a:t>, </a:t>
            </a:r>
            <a:r>
              <a:rPr lang="en-US" dirty="0" err="1"/>
              <a:t>maka</a:t>
            </a:r>
            <a:r>
              <a:rPr lang="en-US" dirty="0"/>
              <a:t> </a:t>
            </a:r>
            <a:r>
              <a:rPr lang="en-US" dirty="0" err="1"/>
              <a:t>kemampuan</a:t>
            </a:r>
            <a:r>
              <a:rPr lang="en-US" dirty="0"/>
              <a:t> </a:t>
            </a:r>
            <a:r>
              <a:rPr lang="en-US" dirty="0" err="1"/>
              <a:t>Sistim</a:t>
            </a:r>
            <a:r>
              <a:rPr lang="en-US" dirty="0"/>
              <a:t> </a:t>
            </a:r>
            <a:r>
              <a:rPr lang="en-US" dirty="0" err="1"/>
              <a:t>Informasi</a:t>
            </a:r>
            <a:r>
              <a:rPr lang="en-US" dirty="0"/>
              <a:t> </a:t>
            </a:r>
            <a:r>
              <a:rPr lang="en-US" dirty="0" err="1"/>
              <a:t>untuk</a:t>
            </a:r>
            <a:r>
              <a:rPr lang="en-US" dirty="0"/>
              <a:t> </a:t>
            </a:r>
            <a:r>
              <a:rPr lang="en-US" dirty="0" err="1"/>
              <a:t>dapat</a:t>
            </a:r>
            <a:r>
              <a:rPr lang="en-US" dirty="0"/>
              <a:t> </a:t>
            </a:r>
            <a:r>
              <a:rPr lang="en-US" dirty="0" err="1"/>
              <a:t>mengumpulkan</a:t>
            </a:r>
            <a:r>
              <a:rPr lang="en-US" dirty="0"/>
              <a:t> </a:t>
            </a:r>
            <a:r>
              <a:rPr lang="en-US" dirty="0" err="1"/>
              <a:t>dan</a:t>
            </a:r>
            <a:r>
              <a:rPr lang="en-US" dirty="0"/>
              <a:t> </a:t>
            </a:r>
            <a:r>
              <a:rPr lang="en-US" dirty="0" err="1"/>
              <a:t>mengintegrasikan</a:t>
            </a:r>
            <a:r>
              <a:rPr lang="en-US" dirty="0"/>
              <a:t> </a:t>
            </a:r>
            <a:r>
              <a:rPr lang="en-US" dirty="0" err="1"/>
              <a:t>informasi</a:t>
            </a:r>
            <a:r>
              <a:rPr lang="en-US" dirty="0"/>
              <a:t> </a:t>
            </a:r>
            <a:r>
              <a:rPr lang="en-US" dirty="0" err="1"/>
              <a:t>keberbagai</a:t>
            </a:r>
            <a:r>
              <a:rPr lang="en-US" dirty="0"/>
              <a:t> </a:t>
            </a:r>
            <a:r>
              <a:rPr lang="en-US" dirty="0" err="1"/>
              <a:t>fungsi</a:t>
            </a:r>
            <a:r>
              <a:rPr lang="en-US" dirty="0"/>
              <a:t> </a:t>
            </a:r>
            <a:r>
              <a:rPr lang="en-US" dirty="0" err="1"/>
              <a:t>bisnis</a:t>
            </a:r>
            <a:r>
              <a:rPr lang="en-US" dirty="0"/>
              <a:t> </a:t>
            </a:r>
            <a:r>
              <a:rPr lang="en-US" dirty="0" err="1"/>
              <a:t>menjadi</a:t>
            </a:r>
            <a:r>
              <a:rPr lang="en-US" dirty="0"/>
              <a:t> </a:t>
            </a:r>
            <a:r>
              <a:rPr lang="en-US" dirty="0" err="1"/>
              <a:t>kritis</a:t>
            </a:r>
            <a:r>
              <a:rPr lang="en-US" dirty="0"/>
              <a:t>/</a:t>
            </a:r>
            <a:r>
              <a:rPr lang="en-US" dirty="0" err="1"/>
              <a:t>penting</a:t>
            </a:r>
            <a:r>
              <a:rPr lang="en-US" dirty="0"/>
              <a:t> .</a:t>
            </a:r>
          </a:p>
          <a:p>
            <a:pPr>
              <a:lnSpc>
                <a:spcPct val="80000"/>
              </a:lnSpc>
            </a:pPr>
            <a:r>
              <a:rPr lang="en-US" b="0" dirty="0" err="1"/>
              <a:t>Mendukung</a:t>
            </a:r>
            <a:r>
              <a:rPr lang="en-US" b="0" dirty="0"/>
              <a:t> </a:t>
            </a:r>
            <a:r>
              <a:rPr lang="en-US" b="0" dirty="0" err="1"/>
              <a:t>Pengambilan</a:t>
            </a:r>
            <a:r>
              <a:rPr lang="en-US" b="0" dirty="0"/>
              <a:t> </a:t>
            </a:r>
            <a:r>
              <a:rPr lang="en-US" b="0" dirty="0" err="1"/>
              <a:t>Keputusan</a:t>
            </a:r>
            <a:r>
              <a:rPr lang="en-US" b="0" dirty="0"/>
              <a:t> Managerial.</a:t>
            </a:r>
            <a:r>
              <a:rPr lang="en-US" dirty="0"/>
              <a:t> </a:t>
            </a:r>
            <a:r>
              <a:rPr lang="en-US" dirty="0" err="1"/>
              <a:t>Sistim</a:t>
            </a:r>
            <a:r>
              <a:rPr lang="en-US" dirty="0"/>
              <a:t> </a:t>
            </a:r>
            <a:r>
              <a:rPr lang="en-US" dirty="0" err="1"/>
              <a:t>informasi</a:t>
            </a:r>
            <a:r>
              <a:rPr lang="en-US" dirty="0"/>
              <a:t> </a:t>
            </a:r>
            <a:r>
              <a:rPr lang="en-US" dirty="0" err="1"/>
              <a:t>dapat</a:t>
            </a:r>
            <a:r>
              <a:rPr lang="en-US" dirty="0"/>
              <a:t> </a:t>
            </a:r>
            <a:r>
              <a:rPr lang="en-US" dirty="0" err="1"/>
              <a:t>mengkombinasikan</a:t>
            </a:r>
            <a:r>
              <a:rPr lang="en-US" dirty="0"/>
              <a:t> </a:t>
            </a:r>
            <a:r>
              <a:rPr lang="en-US" dirty="0" err="1"/>
              <a:t>informasi</a:t>
            </a:r>
            <a:r>
              <a:rPr lang="en-US" dirty="0"/>
              <a:t> </a:t>
            </a:r>
            <a:r>
              <a:rPr lang="en-US" dirty="0" err="1"/>
              <a:t>untuk</a:t>
            </a:r>
            <a:r>
              <a:rPr lang="en-US" dirty="0"/>
              <a:t> </a:t>
            </a:r>
            <a:r>
              <a:rPr lang="en-US" dirty="0" err="1"/>
              <a:t>membantu</a:t>
            </a:r>
            <a:r>
              <a:rPr lang="en-US" dirty="0"/>
              <a:t> manager </a:t>
            </a:r>
            <a:r>
              <a:rPr lang="en-US" dirty="0" err="1"/>
              <a:t>menjalankan</a:t>
            </a:r>
            <a:r>
              <a:rPr lang="en-US" dirty="0"/>
              <a:t> </a:t>
            </a:r>
            <a:r>
              <a:rPr lang="en-US" dirty="0" err="1"/>
              <a:t>menjalankan</a:t>
            </a:r>
            <a:r>
              <a:rPr lang="en-US" dirty="0"/>
              <a:t> </a:t>
            </a:r>
            <a:r>
              <a:rPr lang="en-US" dirty="0" err="1"/>
              <a:t>bisnis</a:t>
            </a:r>
            <a:r>
              <a:rPr lang="en-US" dirty="0"/>
              <a:t> </a:t>
            </a:r>
            <a:r>
              <a:rPr lang="en-US" dirty="0" err="1"/>
              <a:t>dengan</a:t>
            </a:r>
            <a:r>
              <a:rPr lang="en-US" dirty="0"/>
              <a:t> </a:t>
            </a:r>
            <a:r>
              <a:rPr lang="en-US" dirty="0" err="1"/>
              <a:t>lebih</a:t>
            </a:r>
            <a:r>
              <a:rPr lang="en-US" dirty="0"/>
              <a:t> </a:t>
            </a:r>
            <a:r>
              <a:rPr lang="en-US" dirty="0" err="1"/>
              <a:t>baik</a:t>
            </a:r>
            <a:r>
              <a:rPr lang="en-US" dirty="0"/>
              <a:t>, </a:t>
            </a:r>
            <a:r>
              <a:rPr lang="en-US" dirty="0" err="1"/>
              <a:t>informasi</a:t>
            </a:r>
            <a:r>
              <a:rPr lang="en-US" dirty="0"/>
              <a:t> yang </a:t>
            </a:r>
            <a:r>
              <a:rPr lang="en-US" dirty="0" err="1"/>
              <a:t>sama</a:t>
            </a:r>
            <a:r>
              <a:rPr lang="en-US" dirty="0"/>
              <a:t> </a:t>
            </a:r>
            <a:r>
              <a:rPr lang="en-US" dirty="0" err="1"/>
              <a:t>dapat</a:t>
            </a:r>
            <a:r>
              <a:rPr lang="en-US" dirty="0"/>
              <a:t> </a:t>
            </a:r>
            <a:r>
              <a:rPr lang="en-US" dirty="0" err="1"/>
              <a:t>membantu</a:t>
            </a:r>
            <a:r>
              <a:rPr lang="en-US" dirty="0"/>
              <a:t> </a:t>
            </a:r>
            <a:r>
              <a:rPr lang="en-US" dirty="0" err="1"/>
              <a:t>para</a:t>
            </a:r>
            <a:r>
              <a:rPr lang="en-US" dirty="0"/>
              <a:t> </a:t>
            </a:r>
            <a:r>
              <a:rPr lang="en-US" dirty="0" err="1"/>
              <a:t>manajer</a:t>
            </a:r>
            <a:r>
              <a:rPr lang="en-US" dirty="0"/>
              <a:t> </a:t>
            </a:r>
            <a:r>
              <a:rPr lang="en-US" dirty="0" err="1"/>
              <a:t>mengidentifikasikan</a:t>
            </a:r>
            <a:r>
              <a:rPr lang="en-US" dirty="0"/>
              <a:t> </a:t>
            </a:r>
            <a:r>
              <a:rPr lang="en-US" dirty="0" err="1"/>
              <a:t>kecenderungan</a:t>
            </a:r>
            <a:r>
              <a:rPr lang="en-US" dirty="0"/>
              <a:t> </a:t>
            </a:r>
            <a:r>
              <a:rPr lang="en-US" dirty="0" err="1"/>
              <a:t>dan</a:t>
            </a:r>
            <a:r>
              <a:rPr lang="en-US" dirty="0"/>
              <a:t> </a:t>
            </a:r>
            <a:r>
              <a:rPr lang="en-US" dirty="0" err="1"/>
              <a:t>untuk</a:t>
            </a:r>
            <a:r>
              <a:rPr lang="en-US" dirty="0"/>
              <a:t> </a:t>
            </a:r>
            <a:r>
              <a:rPr lang="en-US" dirty="0" err="1"/>
              <a:t>mengevaluasi</a:t>
            </a:r>
            <a:r>
              <a:rPr lang="en-US" dirty="0"/>
              <a:t> </a:t>
            </a:r>
            <a:r>
              <a:rPr lang="en-US" dirty="0" err="1"/>
              <a:t>hasil</a:t>
            </a:r>
            <a:r>
              <a:rPr lang="en-US" dirty="0"/>
              <a:t> </a:t>
            </a:r>
            <a:r>
              <a:rPr lang="en-US" dirty="0" err="1"/>
              <a:t>dari</a:t>
            </a:r>
            <a:r>
              <a:rPr lang="en-US" dirty="0"/>
              <a:t> </a:t>
            </a:r>
            <a:r>
              <a:rPr lang="en-US" dirty="0" err="1"/>
              <a:t>keputusan</a:t>
            </a:r>
            <a:r>
              <a:rPr lang="en-US" dirty="0"/>
              <a:t> </a:t>
            </a:r>
            <a:r>
              <a:rPr lang="en-US" dirty="0" err="1"/>
              <a:t>sebelumnya</a:t>
            </a:r>
            <a:r>
              <a:rPr lang="en-US" dirty="0"/>
              <a:t>. </a:t>
            </a:r>
            <a:r>
              <a:rPr lang="en-US" dirty="0" err="1"/>
              <a:t>Sistem</a:t>
            </a:r>
            <a:r>
              <a:rPr lang="en-US" dirty="0"/>
              <a:t> </a:t>
            </a:r>
            <a:r>
              <a:rPr lang="en-US" dirty="0" err="1"/>
              <a:t>Informasi</a:t>
            </a:r>
            <a:r>
              <a:rPr lang="en-US" dirty="0"/>
              <a:t> </a:t>
            </a:r>
            <a:r>
              <a:rPr lang="en-US" dirty="0" err="1"/>
              <a:t>akan</a:t>
            </a:r>
            <a:r>
              <a:rPr lang="en-US" dirty="0"/>
              <a:t> </a:t>
            </a:r>
            <a:r>
              <a:rPr lang="en-US" dirty="0" err="1"/>
              <a:t>membantu</a:t>
            </a:r>
            <a:r>
              <a:rPr lang="en-US" dirty="0"/>
              <a:t> </a:t>
            </a:r>
            <a:r>
              <a:rPr lang="en-US" dirty="0" err="1"/>
              <a:t>para</a:t>
            </a:r>
            <a:r>
              <a:rPr lang="en-US" dirty="0"/>
              <a:t> </a:t>
            </a:r>
            <a:r>
              <a:rPr lang="en-US" dirty="0" err="1"/>
              <a:t>manajer</a:t>
            </a:r>
            <a:r>
              <a:rPr lang="en-US" dirty="0"/>
              <a:t> </a:t>
            </a:r>
            <a:r>
              <a:rPr lang="en-US" dirty="0" err="1"/>
              <a:t>membuat</a:t>
            </a:r>
            <a:r>
              <a:rPr lang="en-US" dirty="0"/>
              <a:t> </a:t>
            </a:r>
            <a:r>
              <a:rPr lang="en-US" dirty="0" err="1"/>
              <a:t>keputusan</a:t>
            </a:r>
            <a:r>
              <a:rPr lang="en-US" dirty="0"/>
              <a:t> yang </a:t>
            </a:r>
            <a:r>
              <a:rPr lang="en-US" dirty="0" err="1"/>
              <a:t>lebih</a:t>
            </a:r>
            <a:r>
              <a:rPr lang="en-US" dirty="0"/>
              <a:t> </a:t>
            </a:r>
            <a:r>
              <a:rPr lang="en-US" dirty="0" err="1"/>
              <a:t>baik</a:t>
            </a:r>
            <a:r>
              <a:rPr lang="en-US" dirty="0"/>
              <a:t>, </a:t>
            </a:r>
            <a:r>
              <a:rPr lang="en-US" dirty="0" err="1"/>
              <a:t>lebih</a:t>
            </a:r>
            <a:r>
              <a:rPr lang="en-US" dirty="0"/>
              <a:t> </a:t>
            </a:r>
            <a:r>
              <a:rPr lang="en-US" dirty="0" err="1"/>
              <a:t>cepat</a:t>
            </a:r>
            <a:r>
              <a:rPr lang="en-US" dirty="0"/>
              <a:t>, </a:t>
            </a:r>
            <a:r>
              <a:rPr lang="en-US" dirty="0" err="1"/>
              <a:t>dan</a:t>
            </a:r>
            <a:r>
              <a:rPr lang="en-US" dirty="0"/>
              <a:t> </a:t>
            </a:r>
            <a:r>
              <a:rPr lang="en-US" dirty="0" err="1"/>
              <a:t>lebih</a:t>
            </a:r>
            <a:r>
              <a:rPr lang="en-US" dirty="0"/>
              <a:t> </a:t>
            </a:r>
            <a:r>
              <a:rPr lang="en-US" dirty="0" err="1"/>
              <a:t>bermakna</a:t>
            </a:r>
            <a:r>
              <a:rPr lang="en-US" dirty="0"/>
              <a:t>. </a:t>
            </a:r>
          </a:p>
          <a:p>
            <a:pPr>
              <a:lnSpc>
                <a:spcPct val="80000"/>
              </a:lnSpc>
            </a:pPr>
            <a:r>
              <a:rPr lang="en-US" b="0" dirty="0" err="1"/>
              <a:t>Mendukung</a:t>
            </a:r>
            <a:r>
              <a:rPr lang="en-US" b="0" dirty="0"/>
              <a:t> </a:t>
            </a:r>
            <a:r>
              <a:rPr lang="en-US" b="0" dirty="0" err="1"/>
              <a:t>Keunggulan</a:t>
            </a:r>
            <a:r>
              <a:rPr lang="en-US" b="0" dirty="0"/>
              <a:t> </a:t>
            </a:r>
            <a:r>
              <a:rPr lang="en-US" b="0" dirty="0" err="1"/>
              <a:t>Strategis</a:t>
            </a:r>
            <a:r>
              <a:rPr lang="en-US" dirty="0"/>
              <a:t>. </a:t>
            </a:r>
            <a:r>
              <a:rPr lang="en-US" dirty="0" err="1"/>
              <a:t>Sistim</a:t>
            </a:r>
            <a:r>
              <a:rPr lang="en-US" dirty="0"/>
              <a:t> </a:t>
            </a:r>
            <a:r>
              <a:rPr lang="en-US" dirty="0" err="1"/>
              <a:t>informasi</a:t>
            </a:r>
            <a:r>
              <a:rPr lang="en-US" dirty="0"/>
              <a:t> yang </a:t>
            </a:r>
            <a:r>
              <a:rPr lang="en-US" dirty="0" err="1"/>
              <a:t>dirancang</a:t>
            </a:r>
            <a:r>
              <a:rPr lang="en-US" dirty="0"/>
              <a:t> </a:t>
            </a:r>
            <a:r>
              <a:rPr lang="en-US" dirty="0" err="1"/>
              <a:t>untuk</a:t>
            </a:r>
            <a:r>
              <a:rPr lang="en-US" dirty="0"/>
              <a:t> </a:t>
            </a:r>
            <a:r>
              <a:rPr lang="en-US" dirty="0" err="1"/>
              <a:t>membantu</a:t>
            </a:r>
            <a:r>
              <a:rPr lang="en-US" dirty="0"/>
              <a:t> </a:t>
            </a:r>
            <a:r>
              <a:rPr lang="en-US" dirty="0" err="1"/>
              <a:t>pencapaian</a:t>
            </a:r>
            <a:r>
              <a:rPr lang="en-US" dirty="0"/>
              <a:t> </a:t>
            </a:r>
            <a:r>
              <a:rPr lang="en-US" dirty="0" err="1"/>
              <a:t>sasaran</a:t>
            </a:r>
            <a:r>
              <a:rPr lang="en-US" dirty="0"/>
              <a:t>   </a:t>
            </a:r>
            <a:r>
              <a:rPr lang="en-US" dirty="0" err="1"/>
              <a:t>strategis</a:t>
            </a:r>
            <a:r>
              <a:rPr lang="en-US" dirty="0"/>
              <a:t> </a:t>
            </a:r>
            <a:r>
              <a:rPr lang="en-US" dirty="0" err="1"/>
              <a:t>perusahaan</a:t>
            </a:r>
            <a:r>
              <a:rPr lang="en-US" dirty="0"/>
              <a:t> </a:t>
            </a:r>
            <a:r>
              <a:rPr lang="en-US" dirty="0" err="1"/>
              <a:t>dapat</a:t>
            </a:r>
            <a:r>
              <a:rPr lang="en-US" dirty="0"/>
              <a:t> men-</a:t>
            </a:r>
            <a:r>
              <a:rPr lang="en-US" dirty="0" err="1"/>
              <a:t>ciptakan</a:t>
            </a:r>
            <a:r>
              <a:rPr lang="en-US" dirty="0"/>
              <a:t> </a:t>
            </a:r>
            <a:r>
              <a:rPr lang="en-US" dirty="0" err="1"/>
              <a:t>keunggulan</a:t>
            </a:r>
            <a:r>
              <a:rPr lang="en-US" dirty="0"/>
              <a:t> </a:t>
            </a:r>
            <a:r>
              <a:rPr lang="en-US" dirty="0" err="1"/>
              <a:t>bersaing</a:t>
            </a:r>
            <a:r>
              <a:rPr lang="en-US" dirty="0"/>
              <a:t>  </a:t>
            </a:r>
            <a:r>
              <a:rPr lang="en-US" dirty="0" err="1"/>
              <a:t>di</a:t>
            </a:r>
            <a:r>
              <a:rPr lang="en-US" dirty="0"/>
              <a:t> </a:t>
            </a:r>
            <a:r>
              <a:rPr lang="en-US" dirty="0" err="1"/>
              <a:t>pasar</a:t>
            </a:r>
            <a:endParaRPr lang="en-US" dirty="0"/>
          </a:p>
          <a:p>
            <a:pPr>
              <a:lnSpc>
                <a:spcPct val="80000"/>
              </a:lnSpc>
            </a:pPr>
            <a:endParaRPr 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74638" y="274638"/>
            <a:ext cx="8412162" cy="574675"/>
          </a:xfrm>
        </p:spPr>
        <p:txBody>
          <a:bodyPr>
            <a:normAutofit fontScale="90000"/>
          </a:bodyPr>
          <a:lstStyle/>
          <a:p>
            <a:r>
              <a:rPr lang="en-US" sz="3200" dirty="0" err="1">
                <a:solidFill>
                  <a:schemeClr val="tx1"/>
                </a:solidFill>
              </a:rPr>
              <a:t>Peran</a:t>
            </a:r>
            <a:r>
              <a:rPr lang="en-US" sz="3200" dirty="0">
                <a:solidFill>
                  <a:schemeClr val="tx1"/>
                </a:solidFill>
              </a:rPr>
              <a:t> e-Business </a:t>
            </a:r>
            <a:r>
              <a:rPr lang="en-US" sz="3200" dirty="0" err="1">
                <a:solidFill>
                  <a:schemeClr val="tx1"/>
                </a:solidFill>
              </a:rPr>
              <a:t>dalam</a:t>
            </a:r>
            <a:r>
              <a:rPr lang="en-US" sz="3200" dirty="0">
                <a:solidFill>
                  <a:schemeClr val="tx1"/>
                </a:solidFill>
              </a:rPr>
              <a:t> </a:t>
            </a:r>
            <a:r>
              <a:rPr lang="en-US" sz="3200" dirty="0" err="1">
                <a:solidFill>
                  <a:schemeClr val="tx1"/>
                </a:solidFill>
              </a:rPr>
              <a:t>Bisnis</a:t>
            </a:r>
            <a:endParaRPr lang="en-US" sz="3200" dirty="0">
              <a:solidFill>
                <a:schemeClr val="tx1"/>
              </a:solidFill>
            </a:endParaRPr>
          </a:p>
        </p:txBody>
      </p:sp>
      <p:grpSp>
        <p:nvGrpSpPr>
          <p:cNvPr id="2" name="Group 3"/>
          <p:cNvGrpSpPr>
            <a:grpSpLocks/>
          </p:cNvGrpSpPr>
          <p:nvPr/>
        </p:nvGrpSpPr>
        <p:grpSpPr bwMode="auto">
          <a:xfrm>
            <a:off x="279400" y="1008063"/>
            <a:ext cx="8477250" cy="5567362"/>
            <a:chOff x="110" y="635"/>
            <a:chExt cx="5824" cy="3428"/>
          </a:xfrm>
        </p:grpSpPr>
        <p:sp>
          <p:nvSpPr>
            <p:cNvPr id="14340" name="Rectangle 4"/>
            <p:cNvSpPr>
              <a:spLocks noChangeArrowheads="1"/>
            </p:cNvSpPr>
            <p:nvPr/>
          </p:nvSpPr>
          <p:spPr bwMode="auto">
            <a:xfrm>
              <a:off x="110" y="849"/>
              <a:ext cx="5536" cy="2819"/>
            </a:xfrm>
            <a:prstGeom prst="rect">
              <a:avLst/>
            </a:prstGeom>
            <a:solidFill>
              <a:srgbClr val="FDE3BA"/>
            </a:solidFill>
            <a:ln w="12700">
              <a:solidFill>
                <a:schemeClr val="tx1"/>
              </a:solidFill>
              <a:miter lim="800000"/>
              <a:headEnd/>
              <a:tailEnd/>
            </a:ln>
            <a:effectLst/>
          </p:spPr>
          <p:txBody>
            <a:bodyPr wrap="none" anchor="ctr"/>
            <a:lstStyle/>
            <a:p>
              <a:endParaRPr lang="id-ID"/>
            </a:p>
          </p:txBody>
        </p:sp>
        <p:sp>
          <p:nvSpPr>
            <p:cNvPr id="14341" name="Rectangle 5"/>
            <p:cNvSpPr>
              <a:spLocks noChangeArrowheads="1"/>
            </p:cNvSpPr>
            <p:nvPr/>
          </p:nvSpPr>
          <p:spPr bwMode="auto">
            <a:xfrm>
              <a:off x="510" y="1020"/>
              <a:ext cx="4792" cy="2435"/>
            </a:xfrm>
            <a:prstGeom prst="rect">
              <a:avLst/>
            </a:prstGeom>
            <a:solidFill>
              <a:srgbClr val="F6BF69"/>
            </a:solidFill>
            <a:ln w="12700">
              <a:solidFill>
                <a:schemeClr val="tx1"/>
              </a:solidFill>
              <a:miter lim="800000"/>
              <a:headEnd/>
              <a:tailEnd/>
            </a:ln>
            <a:effectLst/>
          </p:spPr>
          <p:txBody>
            <a:bodyPr wrap="none" anchor="ctr"/>
            <a:lstStyle/>
            <a:p>
              <a:endParaRPr lang="id-ID"/>
            </a:p>
          </p:txBody>
        </p:sp>
        <p:sp>
          <p:nvSpPr>
            <p:cNvPr id="14342" name="Rectangle 6"/>
            <p:cNvSpPr>
              <a:spLocks noChangeArrowheads="1"/>
            </p:cNvSpPr>
            <p:nvPr/>
          </p:nvSpPr>
          <p:spPr bwMode="auto">
            <a:xfrm>
              <a:off x="2418" y="1863"/>
              <a:ext cx="1068" cy="769"/>
            </a:xfrm>
            <a:prstGeom prst="rect">
              <a:avLst/>
            </a:prstGeom>
            <a:gradFill rotWithShape="0">
              <a:gsLst>
                <a:gs pos="0">
                  <a:srgbClr val="A2C1FE">
                    <a:gamma/>
                    <a:tint val="89804"/>
                    <a:invGamma/>
                  </a:srgbClr>
                </a:gs>
                <a:gs pos="100000">
                  <a:srgbClr val="A2C1FE"/>
                </a:gs>
              </a:gsLst>
              <a:lin ang="5400000" scaled="1"/>
            </a:gradFill>
            <a:ln w="12700">
              <a:solidFill>
                <a:schemeClr val="tx1"/>
              </a:solidFill>
              <a:miter lim="800000"/>
              <a:headEnd/>
              <a:tailEnd/>
            </a:ln>
            <a:effectLst/>
          </p:spPr>
          <p:txBody>
            <a:bodyPr wrap="none" lIns="90479" tIns="44445" rIns="90479" bIns="44445" anchor="ctr"/>
            <a:lstStyle/>
            <a:p>
              <a:pPr algn="ctr" eaLnBrk="0" hangingPunct="0">
                <a:lnSpc>
                  <a:spcPct val="90000"/>
                </a:lnSpc>
              </a:pPr>
              <a:r>
                <a:rPr lang="en-US" b="1">
                  <a:solidFill>
                    <a:srgbClr val="000000"/>
                  </a:solidFill>
                </a:rPr>
                <a:t>P’manufakturan</a:t>
              </a:r>
            </a:p>
            <a:p>
              <a:pPr algn="ctr" eaLnBrk="0" hangingPunct="0">
                <a:lnSpc>
                  <a:spcPct val="90000"/>
                </a:lnSpc>
              </a:pPr>
              <a:r>
                <a:rPr lang="en-US" b="1">
                  <a:solidFill>
                    <a:srgbClr val="000000"/>
                  </a:solidFill>
                </a:rPr>
                <a:t>Dan </a:t>
              </a:r>
            </a:p>
            <a:p>
              <a:pPr algn="ctr" eaLnBrk="0" hangingPunct="0">
                <a:lnSpc>
                  <a:spcPct val="90000"/>
                </a:lnSpc>
              </a:pPr>
              <a:r>
                <a:rPr lang="en-US" b="1">
                  <a:solidFill>
                    <a:srgbClr val="000000"/>
                  </a:solidFill>
                </a:rPr>
                <a:t>produksi</a:t>
              </a:r>
            </a:p>
          </p:txBody>
        </p:sp>
        <p:sp>
          <p:nvSpPr>
            <p:cNvPr id="14343" name="Rectangle 7"/>
            <p:cNvSpPr>
              <a:spLocks noChangeArrowheads="1"/>
            </p:cNvSpPr>
            <p:nvPr/>
          </p:nvSpPr>
          <p:spPr bwMode="auto">
            <a:xfrm>
              <a:off x="654" y="1862"/>
              <a:ext cx="1046" cy="769"/>
            </a:xfrm>
            <a:prstGeom prst="rect">
              <a:avLst/>
            </a:prstGeom>
            <a:gradFill rotWithShape="0">
              <a:gsLst>
                <a:gs pos="0">
                  <a:srgbClr val="FCFEB9">
                    <a:gamma/>
                    <a:tint val="89804"/>
                    <a:invGamma/>
                  </a:srgbClr>
                </a:gs>
                <a:gs pos="100000">
                  <a:srgbClr val="FCFEB9"/>
                </a:gs>
              </a:gsLst>
              <a:lin ang="5400000" scaled="1"/>
            </a:gradFill>
            <a:ln w="12700">
              <a:solidFill>
                <a:schemeClr val="tx1"/>
              </a:solidFill>
              <a:miter lim="800000"/>
              <a:headEnd/>
              <a:tailEnd/>
            </a:ln>
            <a:effectLst/>
          </p:spPr>
          <p:txBody>
            <a:bodyPr wrap="none" lIns="90479" tIns="44445" rIns="90479" bIns="44445" anchor="ctr"/>
            <a:lstStyle/>
            <a:p>
              <a:pPr algn="ctr" eaLnBrk="0" hangingPunct="0">
                <a:lnSpc>
                  <a:spcPct val="90000"/>
                </a:lnSpc>
              </a:pPr>
              <a:r>
                <a:rPr lang="en-US" b="1">
                  <a:solidFill>
                    <a:srgbClr val="000000"/>
                  </a:solidFill>
                </a:rPr>
                <a:t>Rekayasa</a:t>
              </a:r>
            </a:p>
            <a:p>
              <a:pPr algn="ctr" eaLnBrk="0" hangingPunct="0">
                <a:lnSpc>
                  <a:spcPct val="90000"/>
                </a:lnSpc>
              </a:pPr>
              <a:r>
                <a:rPr lang="en-US" b="1">
                  <a:solidFill>
                    <a:srgbClr val="000000"/>
                  </a:solidFill>
                </a:rPr>
                <a:t>Dan </a:t>
              </a:r>
            </a:p>
            <a:p>
              <a:pPr algn="ctr" eaLnBrk="0" hangingPunct="0">
                <a:lnSpc>
                  <a:spcPct val="90000"/>
                </a:lnSpc>
              </a:pPr>
              <a:r>
                <a:rPr lang="en-US" b="1">
                  <a:solidFill>
                    <a:srgbClr val="000000"/>
                  </a:solidFill>
                </a:rPr>
                <a:t>penelitian</a:t>
              </a:r>
            </a:p>
          </p:txBody>
        </p:sp>
        <p:sp>
          <p:nvSpPr>
            <p:cNvPr id="14344" name="Rectangle 8"/>
            <p:cNvSpPr>
              <a:spLocks noChangeArrowheads="1"/>
            </p:cNvSpPr>
            <p:nvPr/>
          </p:nvSpPr>
          <p:spPr bwMode="auto">
            <a:xfrm>
              <a:off x="4056" y="1862"/>
              <a:ext cx="1062" cy="769"/>
            </a:xfrm>
            <a:prstGeom prst="rect">
              <a:avLst/>
            </a:prstGeom>
            <a:gradFill rotWithShape="0">
              <a:gsLst>
                <a:gs pos="0">
                  <a:srgbClr val="A3F25F">
                    <a:gamma/>
                    <a:tint val="89804"/>
                    <a:invGamma/>
                  </a:srgbClr>
                </a:gs>
                <a:gs pos="100000">
                  <a:srgbClr val="A3F25F"/>
                </a:gs>
              </a:gsLst>
              <a:lin ang="5400000" scaled="1"/>
            </a:gradFill>
            <a:ln w="12700">
              <a:solidFill>
                <a:schemeClr val="tx1"/>
              </a:solidFill>
              <a:miter lim="800000"/>
              <a:headEnd/>
              <a:tailEnd/>
            </a:ln>
            <a:effectLst/>
          </p:spPr>
          <p:txBody>
            <a:bodyPr wrap="none" lIns="90479" tIns="44445" rIns="90479" bIns="44445" anchor="ctr"/>
            <a:lstStyle/>
            <a:p>
              <a:pPr algn="ctr" eaLnBrk="0" hangingPunct="0">
                <a:lnSpc>
                  <a:spcPct val="90000"/>
                </a:lnSpc>
              </a:pPr>
              <a:r>
                <a:rPr lang="en-US" b="1">
                  <a:solidFill>
                    <a:srgbClr val="000000"/>
                  </a:solidFill>
                </a:rPr>
                <a:t>Akuntansi </a:t>
              </a:r>
            </a:p>
            <a:p>
              <a:pPr algn="ctr" eaLnBrk="0" hangingPunct="0">
                <a:lnSpc>
                  <a:spcPct val="90000"/>
                </a:lnSpc>
              </a:pPr>
              <a:r>
                <a:rPr lang="en-US" b="1">
                  <a:solidFill>
                    <a:srgbClr val="000000"/>
                  </a:solidFill>
                </a:rPr>
                <a:t>Dan</a:t>
              </a:r>
            </a:p>
            <a:p>
              <a:pPr algn="ctr" eaLnBrk="0" hangingPunct="0">
                <a:lnSpc>
                  <a:spcPct val="90000"/>
                </a:lnSpc>
              </a:pPr>
              <a:r>
                <a:rPr lang="en-US" b="1">
                  <a:solidFill>
                    <a:srgbClr val="000000"/>
                  </a:solidFill>
                </a:rPr>
                <a:t>keuangan</a:t>
              </a:r>
            </a:p>
          </p:txBody>
        </p:sp>
        <p:sp>
          <p:nvSpPr>
            <p:cNvPr id="14345" name="Rectangle 9"/>
            <p:cNvSpPr>
              <a:spLocks noChangeArrowheads="1"/>
            </p:cNvSpPr>
            <p:nvPr/>
          </p:nvSpPr>
          <p:spPr bwMode="auto">
            <a:xfrm>
              <a:off x="1489" y="849"/>
              <a:ext cx="2471" cy="207"/>
            </a:xfrm>
            <a:prstGeom prst="rect">
              <a:avLst/>
            </a:prstGeom>
            <a:noFill/>
            <a:ln w="12700">
              <a:noFill/>
              <a:miter lim="800000"/>
              <a:headEnd/>
              <a:tailEnd/>
            </a:ln>
            <a:effectLst/>
          </p:spPr>
          <p:txBody>
            <a:bodyPr wrap="none" lIns="90479" tIns="44445" rIns="90479" bIns="44445">
              <a:spAutoFit/>
            </a:bodyPr>
            <a:lstStyle/>
            <a:p>
              <a:pPr algn="ctr" eaLnBrk="0" hangingPunct="0">
                <a:lnSpc>
                  <a:spcPct val="90000"/>
                </a:lnSpc>
              </a:pPr>
              <a:r>
                <a:rPr lang="en-US" b="1">
                  <a:solidFill>
                    <a:srgbClr val="000000"/>
                  </a:solidFill>
                </a:rPr>
                <a:t>Pemasok &amp; Mitra bisnis lainnya</a:t>
              </a:r>
            </a:p>
          </p:txBody>
        </p:sp>
        <p:sp>
          <p:nvSpPr>
            <p:cNvPr id="14346" name="Rectangle 10"/>
            <p:cNvSpPr>
              <a:spLocks noChangeArrowheads="1"/>
            </p:cNvSpPr>
            <p:nvPr/>
          </p:nvSpPr>
          <p:spPr bwMode="auto">
            <a:xfrm>
              <a:off x="798" y="1233"/>
              <a:ext cx="4240" cy="350"/>
            </a:xfrm>
            <a:prstGeom prst="rect">
              <a:avLst/>
            </a:prstGeom>
            <a:gradFill rotWithShape="0">
              <a:gsLst>
                <a:gs pos="0">
                  <a:srgbClr val="E3BEFF">
                    <a:gamma/>
                    <a:tint val="89804"/>
                    <a:invGamma/>
                  </a:srgbClr>
                </a:gs>
                <a:gs pos="100000">
                  <a:srgbClr val="E3BEFF"/>
                </a:gs>
              </a:gsLst>
              <a:lin ang="5400000" scaled="1"/>
            </a:gradFill>
            <a:ln w="12700">
              <a:solidFill>
                <a:schemeClr val="tx1"/>
              </a:solidFill>
              <a:miter lim="800000"/>
              <a:headEnd/>
              <a:tailEnd/>
            </a:ln>
            <a:effectLst/>
          </p:spPr>
          <p:txBody>
            <a:bodyPr wrap="none" lIns="90479" tIns="44445" rIns="90479" bIns="44445" anchor="ctr"/>
            <a:lstStyle/>
            <a:p>
              <a:pPr algn="ctr" eaLnBrk="0" hangingPunct="0">
                <a:lnSpc>
                  <a:spcPct val="90000"/>
                </a:lnSpc>
              </a:pPr>
              <a:r>
                <a:rPr lang="en-US" b="1">
                  <a:solidFill>
                    <a:srgbClr val="000000"/>
                  </a:solidFill>
                </a:rPr>
                <a:t>Manajemen Rantai Pasokan :</a:t>
              </a:r>
            </a:p>
            <a:p>
              <a:pPr algn="ctr" eaLnBrk="0" hangingPunct="0">
                <a:lnSpc>
                  <a:spcPct val="90000"/>
                </a:lnSpc>
              </a:pPr>
              <a:r>
                <a:rPr lang="en-US" b="1">
                  <a:solidFill>
                    <a:srgbClr val="000000"/>
                  </a:solidFill>
                </a:rPr>
                <a:t>Pegadaan barang, distribusi, dan logistik</a:t>
              </a:r>
            </a:p>
          </p:txBody>
        </p:sp>
        <p:sp>
          <p:nvSpPr>
            <p:cNvPr id="14347" name="Rectangle 11"/>
            <p:cNvSpPr>
              <a:spLocks noChangeArrowheads="1"/>
            </p:cNvSpPr>
            <p:nvPr/>
          </p:nvSpPr>
          <p:spPr bwMode="auto">
            <a:xfrm>
              <a:off x="758" y="3003"/>
              <a:ext cx="4240" cy="350"/>
            </a:xfrm>
            <a:prstGeom prst="rect">
              <a:avLst/>
            </a:prstGeom>
            <a:gradFill rotWithShape="0">
              <a:gsLst>
                <a:gs pos="0">
                  <a:srgbClr val="FCD18F">
                    <a:gamma/>
                    <a:tint val="89804"/>
                    <a:invGamma/>
                  </a:srgbClr>
                </a:gs>
                <a:gs pos="100000">
                  <a:srgbClr val="FCD18F"/>
                </a:gs>
              </a:gsLst>
              <a:lin ang="5400000" scaled="1"/>
            </a:gradFill>
            <a:ln w="12700">
              <a:solidFill>
                <a:schemeClr val="tx1"/>
              </a:solidFill>
              <a:miter lim="800000"/>
              <a:headEnd/>
              <a:tailEnd/>
            </a:ln>
            <a:effectLst/>
          </p:spPr>
          <p:txBody>
            <a:bodyPr wrap="none" lIns="90479" tIns="44445" rIns="90479" bIns="44445" anchor="ctr"/>
            <a:lstStyle/>
            <a:p>
              <a:pPr algn="ctr" eaLnBrk="0" hangingPunct="0">
                <a:lnSpc>
                  <a:spcPct val="90000"/>
                </a:lnSpc>
              </a:pPr>
              <a:r>
                <a:rPr lang="en-US" b="1">
                  <a:solidFill>
                    <a:srgbClr val="000000"/>
                  </a:solidFill>
                </a:rPr>
                <a:t>Manajemen Hubungan Pelanggan :</a:t>
              </a:r>
            </a:p>
            <a:p>
              <a:pPr algn="ctr" eaLnBrk="0" hangingPunct="0">
                <a:lnSpc>
                  <a:spcPct val="90000"/>
                </a:lnSpc>
              </a:pPr>
              <a:r>
                <a:rPr lang="en-US" b="1">
                  <a:solidFill>
                    <a:srgbClr val="000000"/>
                  </a:solidFill>
                </a:rPr>
                <a:t>Pemasaran         Penjualan        Layanan Pelanggan</a:t>
              </a:r>
            </a:p>
          </p:txBody>
        </p:sp>
        <p:sp>
          <p:nvSpPr>
            <p:cNvPr id="14348" name="Line 12"/>
            <p:cNvSpPr>
              <a:spLocks noChangeShapeType="1"/>
            </p:cNvSpPr>
            <p:nvPr/>
          </p:nvSpPr>
          <p:spPr bwMode="auto">
            <a:xfrm flipH="1">
              <a:off x="2286" y="3369"/>
              <a:ext cx="192" cy="470"/>
            </a:xfrm>
            <a:prstGeom prst="line">
              <a:avLst/>
            </a:prstGeom>
            <a:noFill/>
            <a:ln w="12700">
              <a:solidFill>
                <a:schemeClr val="tx1"/>
              </a:solidFill>
              <a:round/>
              <a:headEnd/>
              <a:tailEnd type="triangle" w="med" len="med"/>
            </a:ln>
            <a:effectLst/>
          </p:spPr>
          <p:txBody>
            <a:bodyPr wrap="none" anchor="ctr"/>
            <a:lstStyle/>
            <a:p>
              <a:endParaRPr lang="id-ID"/>
            </a:p>
          </p:txBody>
        </p:sp>
        <p:sp>
          <p:nvSpPr>
            <p:cNvPr id="14349" name="Line 13"/>
            <p:cNvSpPr>
              <a:spLocks noChangeShapeType="1"/>
            </p:cNvSpPr>
            <p:nvPr/>
          </p:nvSpPr>
          <p:spPr bwMode="auto">
            <a:xfrm flipH="1" flipV="1">
              <a:off x="2862" y="1575"/>
              <a:ext cx="16" cy="332"/>
            </a:xfrm>
            <a:prstGeom prst="line">
              <a:avLst/>
            </a:prstGeom>
            <a:noFill/>
            <a:ln w="12700">
              <a:solidFill>
                <a:schemeClr val="tx1"/>
              </a:solidFill>
              <a:round/>
              <a:headEnd type="triangle" w="med" len="med"/>
              <a:tailEnd type="triangle" w="med" len="med"/>
            </a:ln>
            <a:effectLst/>
          </p:spPr>
          <p:txBody>
            <a:bodyPr wrap="none" anchor="ctr"/>
            <a:lstStyle/>
            <a:p>
              <a:endParaRPr lang="id-ID"/>
            </a:p>
          </p:txBody>
        </p:sp>
        <p:sp>
          <p:nvSpPr>
            <p:cNvPr id="14350" name="Line 14"/>
            <p:cNvSpPr>
              <a:spLocks noChangeShapeType="1"/>
            </p:cNvSpPr>
            <p:nvPr/>
          </p:nvSpPr>
          <p:spPr bwMode="auto">
            <a:xfrm flipV="1">
              <a:off x="2869" y="2572"/>
              <a:ext cx="0" cy="476"/>
            </a:xfrm>
            <a:prstGeom prst="line">
              <a:avLst/>
            </a:prstGeom>
            <a:noFill/>
            <a:ln w="12700">
              <a:solidFill>
                <a:schemeClr val="tx1"/>
              </a:solidFill>
              <a:round/>
              <a:headEnd type="triangle" w="med" len="med"/>
              <a:tailEnd type="triangle" w="med" len="med"/>
            </a:ln>
            <a:effectLst/>
          </p:spPr>
          <p:txBody>
            <a:bodyPr wrap="none" anchor="ctr"/>
            <a:lstStyle/>
            <a:p>
              <a:endParaRPr lang="id-ID"/>
            </a:p>
          </p:txBody>
        </p:sp>
        <p:sp>
          <p:nvSpPr>
            <p:cNvPr id="14351" name="Rectangle 15"/>
            <p:cNvSpPr>
              <a:spLocks noChangeArrowheads="1"/>
            </p:cNvSpPr>
            <p:nvPr/>
          </p:nvSpPr>
          <p:spPr bwMode="auto">
            <a:xfrm>
              <a:off x="1230" y="3839"/>
              <a:ext cx="2839" cy="224"/>
            </a:xfrm>
            <a:prstGeom prst="rect">
              <a:avLst/>
            </a:prstGeom>
            <a:solidFill>
              <a:srgbClr val="FDE3BA"/>
            </a:solidFill>
            <a:ln w="12700">
              <a:noFill/>
              <a:miter lim="800000"/>
              <a:headEnd/>
              <a:tailEnd/>
            </a:ln>
            <a:effectLst/>
          </p:spPr>
          <p:txBody>
            <a:bodyPr lIns="90479" tIns="44445" rIns="90479" bIns="44445">
              <a:spAutoFit/>
            </a:bodyPr>
            <a:lstStyle/>
            <a:p>
              <a:pPr algn="ctr" eaLnBrk="0" hangingPunct="0"/>
              <a:r>
                <a:rPr lang="en-US" b="1"/>
                <a:t>Konsumen dan pelanggan bisnis</a:t>
              </a:r>
              <a:endParaRPr lang="en-US" sz="2000">
                <a:latin typeface="Times New Roman" pitchFamily="18" charset="0"/>
              </a:endParaRPr>
            </a:p>
          </p:txBody>
        </p:sp>
        <p:sp>
          <p:nvSpPr>
            <p:cNvPr id="14352" name="Rectangle 16"/>
            <p:cNvSpPr>
              <a:spLocks noChangeArrowheads="1"/>
            </p:cNvSpPr>
            <p:nvPr/>
          </p:nvSpPr>
          <p:spPr bwMode="auto">
            <a:xfrm>
              <a:off x="4398" y="842"/>
              <a:ext cx="1536" cy="402"/>
            </a:xfrm>
            <a:prstGeom prst="rect">
              <a:avLst/>
            </a:prstGeom>
            <a:noFill/>
            <a:ln w="12700">
              <a:noFill/>
              <a:miter lim="800000"/>
              <a:headEnd/>
              <a:tailEnd/>
            </a:ln>
            <a:effectLst/>
          </p:spPr>
          <p:txBody>
            <a:bodyPr lIns="90479" tIns="44445" rIns="90479" bIns="44445">
              <a:spAutoFit/>
            </a:bodyPr>
            <a:lstStyle/>
            <a:p>
              <a:pPr eaLnBrk="0" hangingPunct="0">
                <a:lnSpc>
                  <a:spcPct val="85000"/>
                </a:lnSpc>
                <a:spcBef>
                  <a:spcPct val="35000"/>
                </a:spcBef>
              </a:pPr>
              <a:r>
                <a:rPr lang="en-US" b="1"/>
                <a:t>Batasan</a:t>
              </a:r>
            </a:p>
            <a:p>
              <a:pPr eaLnBrk="0" hangingPunct="0">
                <a:lnSpc>
                  <a:spcPct val="85000"/>
                </a:lnSpc>
                <a:spcBef>
                  <a:spcPct val="35000"/>
                </a:spcBef>
              </a:pPr>
              <a:r>
                <a:rPr lang="en-US" b="1"/>
                <a:t>Perusahaan</a:t>
              </a:r>
            </a:p>
          </p:txBody>
        </p:sp>
        <p:sp>
          <p:nvSpPr>
            <p:cNvPr id="14353" name="Line 17"/>
            <p:cNvSpPr>
              <a:spLocks noChangeShapeType="1"/>
            </p:cNvSpPr>
            <p:nvPr/>
          </p:nvSpPr>
          <p:spPr bwMode="auto">
            <a:xfrm flipV="1">
              <a:off x="2862" y="1020"/>
              <a:ext cx="0" cy="213"/>
            </a:xfrm>
            <a:prstGeom prst="line">
              <a:avLst/>
            </a:prstGeom>
            <a:noFill/>
            <a:ln w="12700">
              <a:solidFill>
                <a:schemeClr val="tx1"/>
              </a:solidFill>
              <a:round/>
              <a:headEnd type="triangle" w="med" len="med"/>
              <a:tailEnd type="triangle" w="med" len="med"/>
            </a:ln>
            <a:effectLst/>
          </p:spPr>
          <p:txBody>
            <a:bodyPr wrap="none" anchor="ctr"/>
            <a:lstStyle/>
            <a:p>
              <a:endParaRPr lang="id-ID"/>
            </a:p>
          </p:txBody>
        </p:sp>
        <p:sp>
          <p:nvSpPr>
            <p:cNvPr id="14354" name="Line 18"/>
            <p:cNvSpPr>
              <a:spLocks noChangeShapeType="1"/>
            </p:cNvSpPr>
            <p:nvPr/>
          </p:nvSpPr>
          <p:spPr bwMode="auto">
            <a:xfrm flipH="1" flipV="1">
              <a:off x="3726" y="1020"/>
              <a:ext cx="192" cy="213"/>
            </a:xfrm>
            <a:prstGeom prst="line">
              <a:avLst/>
            </a:prstGeom>
            <a:noFill/>
            <a:ln w="12700">
              <a:solidFill>
                <a:schemeClr val="tx1"/>
              </a:solidFill>
              <a:round/>
              <a:headEnd/>
              <a:tailEnd type="triangle" w="med" len="med"/>
            </a:ln>
            <a:effectLst/>
          </p:spPr>
          <p:txBody>
            <a:bodyPr wrap="none" anchor="ctr"/>
            <a:lstStyle/>
            <a:p>
              <a:endParaRPr lang="id-ID"/>
            </a:p>
          </p:txBody>
        </p:sp>
        <p:sp>
          <p:nvSpPr>
            <p:cNvPr id="14355" name="Line 19"/>
            <p:cNvSpPr>
              <a:spLocks noChangeShapeType="1"/>
            </p:cNvSpPr>
            <p:nvPr/>
          </p:nvSpPr>
          <p:spPr bwMode="auto">
            <a:xfrm flipV="1">
              <a:off x="1710" y="1020"/>
              <a:ext cx="192" cy="213"/>
            </a:xfrm>
            <a:prstGeom prst="line">
              <a:avLst/>
            </a:prstGeom>
            <a:noFill/>
            <a:ln w="12700">
              <a:solidFill>
                <a:schemeClr val="tx1"/>
              </a:solidFill>
              <a:round/>
              <a:headEnd/>
              <a:tailEnd type="triangle" w="med" len="med"/>
            </a:ln>
            <a:effectLst/>
          </p:spPr>
          <p:txBody>
            <a:bodyPr wrap="none" anchor="ctr"/>
            <a:lstStyle/>
            <a:p>
              <a:endParaRPr lang="id-ID"/>
            </a:p>
          </p:txBody>
        </p:sp>
        <p:sp>
          <p:nvSpPr>
            <p:cNvPr id="14356" name="Line 20"/>
            <p:cNvSpPr>
              <a:spLocks noChangeShapeType="1"/>
            </p:cNvSpPr>
            <p:nvPr/>
          </p:nvSpPr>
          <p:spPr bwMode="auto">
            <a:xfrm>
              <a:off x="3342" y="3369"/>
              <a:ext cx="288" cy="470"/>
            </a:xfrm>
            <a:prstGeom prst="line">
              <a:avLst/>
            </a:prstGeom>
            <a:noFill/>
            <a:ln w="12700">
              <a:solidFill>
                <a:schemeClr val="tx1"/>
              </a:solidFill>
              <a:round/>
              <a:headEnd/>
              <a:tailEnd type="triangle" w="med" len="med"/>
            </a:ln>
            <a:effectLst/>
          </p:spPr>
          <p:txBody>
            <a:bodyPr wrap="none" anchor="ctr"/>
            <a:lstStyle/>
            <a:p>
              <a:endParaRPr lang="id-ID"/>
            </a:p>
          </p:txBody>
        </p:sp>
        <p:sp>
          <p:nvSpPr>
            <p:cNvPr id="14357" name="Line 21"/>
            <p:cNvSpPr>
              <a:spLocks noChangeShapeType="1"/>
            </p:cNvSpPr>
            <p:nvPr/>
          </p:nvSpPr>
          <p:spPr bwMode="auto">
            <a:xfrm flipH="1" flipV="1">
              <a:off x="1710" y="2258"/>
              <a:ext cx="672" cy="0"/>
            </a:xfrm>
            <a:prstGeom prst="line">
              <a:avLst/>
            </a:prstGeom>
            <a:noFill/>
            <a:ln w="12700">
              <a:solidFill>
                <a:schemeClr val="tx1"/>
              </a:solidFill>
              <a:round/>
              <a:headEnd type="triangle" w="med" len="med"/>
              <a:tailEnd type="triangle" w="med" len="med"/>
            </a:ln>
            <a:effectLst/>
          </p:spPr>
          <p:txBody>
            <a:bodyPr wrap="none" anchor="ctr"/>
            <a:lstStyle/>
            <a:p>
              <a:endParaRPr lang="id-ID"/>
            </a:p>
          </p:txBody>
        </p:sp>
        <p:sp>
          <p:nvSpPr>
            <p:cNvPr id="14358" name="Line 22"/>
            <p:cNvSpPr>
              <a:spLocks noChangeShapeType="1"/>
            </p:cNvSpPr>
            <p:nvPr/>
          </p:nvSpPr>
          <p:spPr bwMode="auto">
            <a:xfrm flipV="1">
              <a:off x="3534" y="2258"/>
              <a:ext cx="480" cy="0"/>
            </a:xfrm>
            <a:prstGeom prst="line">
              <a:avLst/>
            </a:prstGeom>
            <a:noFill/>
            <a:ln w="12700">
              <a:solidFill>
                <a:schemeClr val="tx1"/>
              </a:solidFill>
              <a:round/>
              <a:headEnd type="triangle" w="med" len="med"/>
              <a:tailEnd type="triangle" w="med" len="med"/>
            </a:ln>
            <a:effectLst/>
          </p:spPr>
          <p:txBody>
            <a:bodyPr wrap="none" anchor="ctr"/>
            <a:lstStyle/>
            <a:p>
              <a:endParaRPr lang="id-ID"/>
            </a:p>
          </p:txBody>
        </p:sp>
        <p:sp>
          <p:nvSpPr>
            <p:cNvPr id="14359" name="Rectangle 23"/>
            <p:cNvSpPr>
              <a:spLocks noChangeArrowheads="1"/>
            </p:cNvSpPr>
            <p:nvPr/>
          </p:nvSpPr>
          <p:spPr bwMode="auto">
            <a:xfrm>
              <a:off x="3198" y="2729"/>
              <a:ext cx="777" cy="234"/>
            </a:xfrm>
            <a:prstGeom prst="rect">
              <a:avLst/>
            </a:prstGeom>
            <a:noFill/>
            <a:ln w="12700">
              <a:noFill/>
              <a:miter lim="800000"/>
              <a:headEnd/>
              <a:tailEnd/>
            </a:ln>
            <a:effectLst/>
          </p:spPr>
          <p:txBody>
            <a:bodyPr wrap="none" lIns="90479" tIns="44445" rIns="90479" bIns="44445">
              <a:spAutoFit/>
            </a:bodyPr>
            <a:lstStyle/>
            <a:p>
              <a:pPr eaLnBrk="0" hangingPunct="0"/>
              <a:r>
                <a:rPr lang="en-US" b="1">
                  <a:solidFill>
                    <a:schemeClr val="bg2"/>
                  </a:solidFill>
                </a:rPr>
                <a:t>Intranets</a:t>
              </a:r>
              <a:endParaRPr lang="en-US" b="1"/>
            </a:p>
          </p:txBody>
        </p:sp>
        <p:sp>
          <p:nvSpPr>
            <p:cNvPr id="14360" name="Rectangle 24"/>
            <p:cNvSpPr>
              <a:spLocks noChangeArrowheads="1"/>
            </p:cNvSpPr>
            <p:nvPr/>
          </p:nvSpPr>
          <p:spPr bwMode="auto">
            <a:xfrm>
              <a:off x="2478" y="635"/>
              <a:ext cx="1023" cy="224"/>
            </a:xfrm>
            <a:prstGeom prst="rect">
              <a:avLst/>
            </a:prstGeom>
            <a:noFill/>
            <a:ln w="12700">
              <a:noFill/>
              <a:miter lim="800000"/>
              <a:headEnd/>
              <a:tailEnd/>
            </a:ln>
            <a:effectLst/>
          </p:spPr>
          <p:txBody>
            <a:bodyPr wrap="none" lIns="90479" tIns="44445" rIns="90479" bIns="44445">
              <a:spAutoFit/>
            </a:bodyPr>
            <a:lstStyle/>
            <a:p>
              <a:pPr eaLnBrk="0" hangingPunct="0"/>
              <a:r>
                <a:rPr lang="en-US" b="1">
                  <a:solidFill>
                    <a:schemeClr val="bg1"/>
                  </a:solidFill>
                </a:rPr>
                <a:t>The Internet</a:t>
              </a:r>
            </a:p>
          </p:txBody>
        </p:sp>
        <p:sp>
          <p:nvSpPr>
            <p:cNvPr id="14361" name="Text Box 25"/>
            <p:cNvSpPr txBox="1">
              <a:spLocks noChangeArrowheads="1"/>
            </p:cNvSpPr>
            <p:nvPr/>
          </p:nvSpPr>
          <p:spPr bwMode="auto">
            <a:xfrm>
              <a:off x="945" y="3462"/>
              <a:ext cx="830" cy="236"/>
            </a:xfrm>
            <a:prstGeom prst="rect">
              <a:avLst/>
            </a:prstGeom>
            <a:noFill/>
            <a:ln w="9525">
              <a:noFill/>
              <a:miter lim="800000"/>
              <a:headEnd/>
              <a:tailEnd/>
            </a:ln>
            <a:effectLst/>
          </p:spPr>
          <p:txBody>
            <a:bodyPr wrap="none" lIns="91431" tIns="45715" rIns="91431" bIns="45715">
              <a:spAutoFit/>
            </a:bodyPr>
            <a:lstStyle/>
            <a:p>
              <a:pPr eaLnBrk="0" hangingPunct="0"/>
              <a:r>
                <a:rPr lang="en-US" b="1">
                  <a:solidFill>
                    <a:srgbClr val="000000"/>
                  </a:solidFill>
                </a:rPr>
                <a:t>Extranets</a:t>
              </a:r>
              <a:endParaRPr lang="en-US" sz="2400">
                <a:latin typeface="Times New Roman" pitchFamily="18" charset="0"/>
              </a:endParaRPr>
            </a:p>
          </p:txBody>
        </p:sp>
        <p:sp>
          <p:nvSpPr>
            <p:cNvPr id="14362" name="Text Box 26"/>
            <p:cNvSpPr txBox="1">
              <a:spLocks noChangeArrowheads="1"/>
            </p:cNvSpPr>
            <p:nvPr/>
          </p:nvSpPr>
          <p:spPr bwMode="auto">
            <a:xfrm rot="-5400000">
              <a:off x="-23" y="1842"/>
              <a:ext cx="788" cy="248"/>
            </a:xfrm>
            <a:prstGeom prst="rect">
              <a:avLst/>
            </a:prstGeom>
            <a:noFill/>
            <a:ln w="9525">
              <a:noFill/>
              <a:miter lim="800000"/>
              <a:headEnd/>
              <a:tailEnd/>
            </a:ln>
            <a:effectLst/>
          </p:spPr>
          <p:txBody>
            <a:bodyPr wrap="none" lIns="91431" tIns="45715" rIns="91431" bIns="45715">
              <a:spAutoFit/>
            </a:bodyPr>
            <a:lstStyle/>
            <a:p>
              <a:pPr eaLnBrk="0" hangingPunct="0"/>
              <a:r>
                <a:rPr lang="en-US" b="1">
                  <a:solidFill>
                    <a:srgbClr val="000000"/>
                  </a:solidFill>
                </a:rPr>
                <a:t>Extranets</a:t>
              </a:r>
              <a:endParaRPr lang="en-US" sz="2400">
                <a:latin typeface="Times New Roman" pitchFamily="18" charset="0"/>
              </a:endParaRPr>
            </a:p>
          </p:txBody>
        </p:sp>
      </p:gr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65113"/>
            <a:ext cx="8229600" cy="876300"/>
          </a:xfrm>
        </p:spPr>
        <p:txBody>
          <a:bodyPr>
            <a:normAutofit fontScale="90000"/>
          </a:bodyPr>
          <a:lstStyle/>
          <a:p>
            <a:r>
              <a:rPr lang="en-US" sz="3600" dirty="0">
                <a:solidFill>
                  <a:schemeClr val="tx1"/>
                </a:solidFill>
                <a:latin typeface="Adobe Caslon Pro Bold" pitchFamily="18" charset="0"/>
              </a:rPr>
              <a:t>Perusahaan yang </a:t>
            </a:r>
            <a:r>
              <a:rPr lang="en-US" sz="3600" dirty="0" err="1">
                <a:solidFill>
                  <a:schemeClr val="tx1"/>
                </a:solidFill>
                <a:latin typeface="Adobe Caslon Pro Bold" pitchFamily="18" charset="0"/>
              </a:rPr>
              <a:t>melakukan</a:t>
            </a:r>
            <a:r>
              <a:rPr lang="en-US" sz="3600" dirty="0">
                <a:solidFill>
                  <a:schemeClr val="tx1"/>
                </a:solidFill>
                <a:latin typeface="Adobe Caslon Pro Bold" pitchFamily="18" charset="0"/>
              </a:rPr>
              <a:t> e-business</a:t>
            </a:r>
          </a:p>
        </p:txBody>
      </p:sp>
      <p:sp>
        <p:nvSpPr>
          <p:cNvPr id="15363" name="Rectangle 3"/>
          <p:cNvSpPr>
            <a:spLocks noGrp="1" noChangeArrowheads="1"/>
          </p:cNvSpPr>
          <p:nvPr>
            <p:ph type="body" idx="1"/>
          </p:nvPr>
        </p:nvSpPr>
        <p:spPr>
          <a:xfrm>
            <a:off x="457200" y="1458913"/>
            <a:ext cx="8229600" cy="5170487"/>
          </a:xfrm>
        </p:spPr>
        <p:txBody>
          <a:bodyPr/>
          <a:lstStyle/>
          <a:p>
            <a:pPr>
              <a:lnSpc>
                <a:spcPct val="90000"/>
              </a:lnSpc>
              <a:buFont typeface="Wingdings" pitchFamily="2" charset="2"/>
              <a:buNone/>
            </a:pPr>
            <a:r>
              <a:rPr lang="en-US" dirty="0"/>
              <a:t>	Internet </a:t>
            </a:r>
            <a:r>
              <a:rPr lang="en-US" dirty="0" err="1"/>
              <a:t>dan</a:t>
            </a:r>
            <a:r>
              <a:rPr lang="en-US" dirty="0"/>
              <a:t> </a:t>
            </a:r>
            <a:r>
              <a:rPr lang="en-US" dirty="0" err="1"/>
              <a:t>teknologi</a:t>
            </a:r>
            <a:r>
              <a:rPr lang="en-US" dirty="0"/>
              <a:t> </a:t>
            </a:r>
            <a:r>
              <a:rPr lang="en-US" dirty="0" err="1"/>
              <a:t>serta</a:t>
            </a:r>
            <a:r>
              <a:rPr lang="en-US" dirty="0"/>
              <a:t> </a:t>
            </a:r>
            <a:r>
              <a:rPr lang="en-US" dirty="0" err="1"/>
              <a:t>aplikasi</a:t>
            </a:r>
            <a:r>
              <a:rPr lang="en-US" dirty="0"/>
              <a:t> yang </a:t>
            </a:r>
            <a:r>
              <a:rPr lang="en-US" dirty="0" err="1"/>
              <a:t>terkait</a:t>
            </a:r>
            <a:r>
              <a:rPr lang="en-US" dirty="0"/>
              <a:t> </a:t>
            </a:r>
            <a:r>
              <a:rPr lang="en-US" dirty="0" err="1"/>
              <a:t>membuat</a:t>
            </a:r>
            <a:r>
              <a:rPr lang="en-US" dirty="0"/>
              <a:t> </a:t>
            </a:r>
            <a:r>
              <a:rPr lang="en-US" dirty="0" err="1"/>
              <a:t>perubahan</a:t>
            </a:r>
            <a:r>
              <a:rPr lang="en-US" dirty="0"/>
              <a:t> </a:t>
            </a:r>
            <a:r>
              <a:rPr lang="en-US" dirty="0" err="1"/>
              <a:t>drastis</a:t>
            </a:r>
            <a:r>
              <a:rPr lang="en-US" dirty="0"/>
              <a:t> </a:t>
            </a:r>
            <a:r>
              <a:rPr lang="en-US" dirty="0" err="1"/>
              <a:t>dalam</a:t>
            </a:r>
            <a:r>
              <a:rPr lang="en-US" dirty="0"/>
              <a:t> </a:t>
            </a:r>
            <a:r>
              <a:rPr lang="en-US" dirty="0" err="1"/>
              <a:t>cara</a:t>
            </a:r>
            <a:r>
              <a:rPr lang="en-US" dirty="0"/>
              <a:t> </a:t>
            </a:r>
            <a:r>
              <a:rPr lang="en-US" dirty="0" err="1"/>
              <a:t>orang</a:t>
            </a:r>
            <a:r>
              <a:rPr lang="en-US" dirty="0"/>
              <a:t> </a:t>
            </a:r>
            <a:r>
              <a:rPr lang="en-US" dirty="0" err="1"/>
              <a:t>bekerja</a:t>
            </a:r>
            <a:r>
              <a:rPr lang="en-US" dirty="0"/>
              <a:t> </a:t>
            </a:r>
            <a:r>
              <a:rPr lang="en-US" dirty="0" err="1"/>
              <a:t>dan</a:t>
            </a:r>
            <a:r>
              <a:rPr lang="en-US" dirty="0"/>
              <a:t> </a:t>
            </a:r>
            <a:r>
              <a:rPr lang="en-US" dirty="0" err="1"/>
              <a:t>mengoperasikan</a:t>
            </a:r>
            <a:r>
              <a:rPr lang="en-US" dirty="0"/>
              <a:t> </a:t>
            </a:r>
            <a:r>
              <a:rPr lang="en-US" dirty="0" err="1"/>
              <a:t>bisnis</a:t>
            </a:r>
            <a:r>
              <a:rPr lang="en-US" dirty="0"/>
              <a:t> , </a:t>
            </a:r>
            <a:r>
              <a:rPr lang="en-US" dirty="0" err="1"/>
              <a:t>dan</a:t>
            </a:r>
            <a:r>
              <a:rPr lang="en-US" dirty="0"/>
              <a:t> </a:t>
            </a:r>
            <a:r>
              <a:rPr lang="en-US" dirty="0" err="1"/>
              <a:t>bagaimana</a:t>
            </a:r>
            <a:r>
              <a:rPr lang="en-US" dirty="0"/>
              <a:t> </a:t>
            </a:r>
            <a:r>
              <a:rPr lang="en-US" dirty="0" err="1"/>
              <a:t>teknologi</a:t>
            </a:r>
            <a:r>
              <a:rPr lang="en-US" dirty="0"/>
              <a:t> </a:t>
            </a:r>
            <a:r>
              <a:rPr lang="en-US" dirty="0" err="1"/>
              <a:t>informasi</a:t>
            </a:r>
            <a:r>
              <a:rPr lang="en-US" dirty="0"/>
              <a:t> </a:t>
            </a:r>
            <a:r>
              <a:rPr lang="en-US" dirty="0" err="1"/>
              <a:t>mendu</a:t>
            </a:r>
            <a:r>
              <a:rPr lang="en-US" dirty="0"/>
              <a:t>-kung </a:t>
            </a:r>
            <a:r>
              <a:rPr lang="en-US" dirty="0" err="1"/>
              <a:t>kegiatan</a:t>
            </a:r>
            <a:r>
              <a:rPr lang="en-US" dirty="0"/>
              <a:t> </a:t>
            </a:r>
            <a:r>
              <a:rPr lang="en-US" dirty="0" err="1"/>
              <a:t>operasi</a:t>
            </a:r>
            <a:r>
              <a:rPr lang="en-US" dirty="0"/>
              <a:t> </a:t>
            </a:r>
            <a:r>
              <a:rPr lang="en-US" dirty="0" err="1"/>
              <a:t>bisnis</a:t>
            </a:r>
            <a:r>
              <a:rPr lang="en-US" dirty="0"/>
              <a:t> </a:t>
            </a:r>
            <a:r>
              <a:rPr lang="en-US" dirty="0" err="1"/>
              <a:t>dan</a:t>
            </a:r>
            <a:r>
              <a:rPr lang="en-US" dirty="0"/>
              <a:t> </a:t>
            </a:r>
            <a:r>
              <a:rPr lang="en-US" dirty="0" err="1"/>
              <a:t>aktivitas</a:t>
            </a:r>
            <a:r>
              <a:rPr lang="en-US" dirty="0"/>
              <a:t> </a:t>
            </a:r>
            <a:r>
              <a:rPr lang="en-US" dirty="0" err="1"/>
              <a:t>kerja</a:t>
            </a:r>
            <a:r>
              <a:rPr lang="en-US" dirty="0"/>
              <a:t> </a:t>
            </a:r>
            <a:r>
              <a:rPr lang="en-US" dirty="0" err="1"/>
              <a:t>para</a:t>
            </a:r>
            <a:r>
              <a:rPr lang="en-US" dirty="0"/>
              <a:t> </a:t>
            </a:r>
            <a:r>
              <a:rPr lang="en-US" dirty="0" err="1"/>
              <a:t>pemakai</a:t>
            </a:r>
            <a:r>
              <a:rPr lang="en-US" dirty="0"/>
              <a:t> . </a:t>
            </a:r>
          </a:p>
          <a:p>
            <a:pPr>
              <a:lnSpc>
                <a:spcPct val="90000"/>
              </a:lnSpc>
              <a:buFont typeface="Wingdings" pitchFamily="2" charset="2"/>
              <a:buNone/>
            </a:pPr>
            <a:r>
              <a:rPr lang="en-US" dirty="0"/>
              <a:t>	</a:t>
            </a:r>
            <a:r>
              <a:rPr lang="en-US" sz="2400" i="1" dirty="0" err="1"/>
              <a:t>Bisnis</a:t>
            </a:r>
            <a:r>
              <a:rPr lang="en-US" sz="2400" i="1" dirty="0"/>
              <a:t> </a:t>
            </a:r>
            <a:r>
              <a:rPr lang="en-US" sz="2400" i="1" dirty="0" err="1"/>
              <a:t>dengan</a:t>
            </a:r>
            <a:r>
              <a:rPr lang="en-US" sz="2400" i="1" dirty="0"/>
              <a:t> </a:t>
            </a:r>
            <a:r>
              <a:rPr lang="en-US" sz="2400" i="1" dirty="0" err="1"/>
              <a:t>cepat</a:t>
            </a:r>
            <a:r>
              <a:rPr lang="en-US" sz="2400" i="1" dirty="0"/>
              <a:t> </a:t>
            </a:r>
            <a:r>
              <a:rPr lang="en-US" sz="2400" i="1" dirty="0" err="1"/>
              <a:t>akan</a:t>
            </a:r>
            <a:r>
              <a:rPr lang="en-US" sz="2400" i="1" dirty="0"/>
              <a:t> </a:t>
            </a:r>
            <a:r>
              <a:rPr lang="en-US" sz="2400" i="1" dirty="0" err="1"/>
              <a:t>berubah</a:t>
            </a:r>
            <a:r>
              <a:rPr lang="en-US" sz="2400" i="1" dirty="0"/>
              <a:t> </a:t>
            </a:r>
            <a:r>
              <a:rPr lang="en-US" sz="2400" i="1" dirty="0" err="1"/>
              <a:t>menjadi</a:t>
            </a:r>
            <a:r>
              <a:rPr lang="en-US" sz="2400" i="1" dirty="0"/>
              <a:t> </a:t>
            </a:r>
            <a:r>
              <a:rPr lang="en-US" sz="2400" i="1" dirty="0" err="1"/>
              <a:t>perusahaan</a:t>
            </a:r>
            <a:r>
              <a:rPr lang="en-US" sz="2400" i="1" dirty="0"/>
              <a:t> e-business.</a:t>
            </a:r>
            <a:r>
              <a:rPr lang="en-US" dirty="0"/>
              <a:t> </a:t>
            </a:r>
          </a:p>
          <a:p>
            <a:pPr lvl="1">
              <a:lnSpc>
                <a:spcPct val="90000"/>
              </a:lnSpc>
            </a:pPr>
            <a:endParaRPr lang="en-US" sz="2000" dirty="0"/>
          </a:p>
          <a:p>
            <a:pPr lvl="1">
              <a:lnSpc>
                <a:spcPct val="90000"/>
              </a:lnSpc>
            </a:pPr>
            <a:r>
              <a:rPr lang="en-US" sz="2000" dirty="0"/>
              <a:t>Internet </a:t>
            </a:r>
            <a:r>
              <a:rPr lang="en-US" sz="2000" dirty="0" err="1"/>
              <a:t>dan</a:t>
            </a:r>
            <a:r>
              <a:rPr lang="en-US" sz="2000" dirty="0"/>
              <a:t> </a:t>
            </a:r>
            <a:r>
              <a:rPr lang="en-US" sz="2000" dirty="0" err="1"/>
              <a:t>jaringan</a:t>
            </a:r>
            <a:r>
              <a:rPr lang="en-US" sz="2000" dirty="0"/>
              <a:t> </a:t>
            </a:r>
            <a:r>
              <a:rPr lang="en-US" sz="2000" dirty="0" err="1"/>
              <a:t>serupa</a:t>
            </a:r>
            <a:r>
              <a:rPr lang="en-US" sz="2000" dirty="0"/>
              <a:t> Internet </a:t>
            </a:r>
            <a:r>
              <a:rPr lang="en-US" sz="2000" dirty="0" err="1"/>
              <a:t>didalam</a:t>
            </a:r>
            <a:r>
              <a:rPr lang="en-US" sz="2000" dirty="0"/>
              <a:t> </a:t>
            </a:r>
            <a:r>
              <a:rPr lang="en-US" sz="2000" dirty="0" err="1"/>
              <a:t>perusahaan</a:t>
            </a:r>
            <a:r>
              <a:rPr lang="en-US" sz="2000" dirty="0"/>
              <a:t> (intranets), </a:t>
            </a:r>
            <a:r>
              <a:rPr lang="en-US" sz="2000" dirty="0" err="1"/>
              <a:t>dan</a:t>
            </a:r>
            <a:r>
              <a:rPr lang="en-US" sz="2000" dirty="0"/>
              <a:t> </a:t>
            </a:r>
            <a:r>
              <a:rPr lang="en-US" sz="2000" dirty="0" err="1"/>
              <a:t>jaringan</a:t>
            </a:r>
            <a:r>
              <a:rPr lang="en-US" sz="2000" dirty="0"/>
              <a:t> </a:t>
            </a:r>
            <a:r>
              <a:rPr lang="en-US" sz="2000" dirty="0" err="1"/>
              <a:t>antar</a:t>
            </a:r>
            <a:r>
              <a:rPr lang="en-US" sz="2000" dirty="0"/>
              <a:t>  </a:t>
            </a:r>
            <a:r>
              <a:rPr lang="en-US" sz="2000" dirty="0" err="1"/>
              <a:t>peru-sahaan</a:t>
            </a:r>
            <a:r>
              <a:rPr lang="en-US" sz="2000" dirty="0"/>
              <a:t> </a:t>
            </a:r>
            <a:r>
              <a:rPr lang="en-US" sz="2000" dirty="0" err="1"/>
              <a:t>dan</a:t>
            </a:r>
            <a:r>
              <a:rPr lang="en-US" sz="2000" dirty="0"/>
              <a:t> </a:t>
            </a:r>
            <a:r>
              <a:rPr lang="en-US" sz="2000" dirty="0" err="1"/>
              <a:t>mitra</a:t>
            </a:r>
            <a:r>
              <a:rPr lang="en-US" sz="2000" dirty="0"/>
              <a:t> </a:t>
            </a:r>
            <a:r>
              <a:rPr lang="en-US" sz="2000" dirty="0" err="1"/>
              <a:t>dagangnya</a:t>
            </a:r>
            <a:r>
              <a:rPr lang="en-US" sz="2000" dirty="0"/>
              <a:t> (extranets) </a:t>
            </a:r>
            <a:r>
              <a:rPr lang="en-US" sz="2000" dirty="0" err="1"/>
              <a:t>akan</a:t>
            </a:r>
            <a:r>
              <a:rPr lang="en-US" sz="2000" dirty="0"/>
              <a:t> </a:t>
            </a:r>
            <a:r>
              <a:rPr lang="en-US" sz="2000" dirty="0" err="1"/>
              <a:t>menjadi</a:t>
            </a:r>
            <a:r>
              <a:rPr lang="en-US" sz="2000" dirty="0"/>
              <a:t> </a:t>
            </a:r>
            <a:r>
              <a:rPr lang="en-US" sz="2000" dirty="0" err="1"/>
              <a:t>infrastruktur</a:t>
            </a:r>
            <a:r>
              <a:rPr lang="en-US" sz="2000" dirty="0"/>
              <a:t> </a:t>
            </a:r>
            <a:r>
              <a:rPr lang="en-US" sz="2000" dirty="0" err="1"/>
              <a:t>Teknologi</a:t>
            </a:r>
            <a:r>
              <a:rPr lang="en-US" sz="2000" dirty="0"/>
              <a:t> </a:t>
            </a:r>
            <a:r>
              <a:rPr lang="en-US" sz="2000" dirty="0" err="1"/>
              <a:t>Informasi</a:t>
            </a:r>
            <a:r>
              <a:rPr lang="en-US" sz="2000" dirty="0"/>
              <a:t> yang </a:t>
            </a:r>
            <a:r>
              <a:rPr lang="en-US" sz="2000" dirty="0" err="1"/>
              <a:t>utama</a:t>
            </a:r>
            <a:r>
              <a:rPr lang="en-US" sz="2000" dirty="0"/>
              <a:t> </a:t>
            </a:r>
            <a:r>
              <a:rPr lang="en-US" sz="2000" dirty="0" err="1"/>
              <a:t>dalam</a:t>
            </a:r>
            <a:r>
              <a:rPr lang="en-US" sz="2000" dirty="0"/>
              <a:t> </a:t>
            </a:r>
            <a:r>
              <a:rPr lang="en-US" sz="2000" dirty="0" err="1"/>
              <a:t>mendukung</a:t>
            </a:r>
            <a:r>
              <a:rPr lang="en-US" sz="2000" dirty="0"/>
              <a:t> </a:t>
            </a:r>
            <a:r>
              <a:rPr lang="en-US" sz="2000" dirty="0" err="1"/>
              <a:t>kegiatan</a:t>
            </a:r>
            <a:r>
              <a:rPr lang="en-US" sz="2000" dirty="0"/>
              <a:t> </a:t>
            </a:r>
            <a:r>
              <a:rPr lang="en-US" sz="2000" dirty="0" err="1"/>
              <a:t>operasi</a:t>
            </a:r>
            <a:r>
              <a:rPr lang="en-US" sz="2000" dirty="0"/>
              <a:t> </a:t>
            </a:r>
            <a:r>
              <a:rPr lang="en-US" sz="2000" dirty="0" err="1"/>
              <a:t>bisnis</a:t>
            </a:r>
            <a:r>
              <a:rPr lang="en-US" sz="2000" dirty="0"/>
              <a:t> </a:t>
            </a:r>
            <a:r>
              <a:rPr lang="en-US" sz="2000" dirty="0" err="1"/>
              <a:t>dari</a:t>
            </a:r>
            <a:r>
              <a:rPr lang="en-US" sz="2000" dirty="0"/>
              <a:t> </a:t>
            </a:r>
            <a:r>
              <a:rPr lang="en-US" sz="2000" dirty="0" err="1"/>
              <a:t>sebagian</a:t>
            </a:r>
            <a:r>
              <a:rPr lang="en-US" sz="2000" dirty="0"/>
              <a:t> </a:t>
            </a:r>
            <a:r>
              <a:rPr lang="en-US" sz="2000" dirty="0" err="1"/>
              <a:t>besar</a:t>
            </a:r>
            <a:r>
              <a:rPr lang="en-US" sz="2000" dirty="0"/>
              <a:t> </a:t>
            </a:r>
            <a:r>
              <a:rPr lang="en-US" sz="2000" dirty="0" err="1"/>
              <a:t>perusahaan</a:t>
            </a:r>
            <a:r>
              <a:rPr lang="en-US" sz="2000" dirty="0"/>
              <a:t>. </a:t>
            </a:r>
          </a:p>
          <a:p>
            <a:pPr>
              <a:lnSpc>
                <a:spcPct val="90000"/>
              </a:lnSpc>
            </a:pP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ChangeArrowheads="1"/>
          </p:cNvSpPr>
          <p:nvPr/>
        </p:nvSpPr>
        <p:spPr bwMode="auto">
          <a:xfrm>
            <a:off x="228600" y="1066800"/>
            <a:ext cx="8686800" cy="5080494"/>
          </a:xfrm>
          <a:prstGeom prst="rect">
            <a:avLst/>
          </a:prstGeom>
          <a:noFill/>
          <a:ln w="9525">
            <a:noFill/>
            <a:miter lim="800000"/>
            <a:headEnd/>
            <a:tailEnd/>
          </a:ln>
          <a:effectLst/>
        </p:spPr>
        <p:txBody>
          <a:bodyPr lIns="90000" tIns="46800" rIns="90000" bIns="46800">
            <a:spAutoFit/>
          </a:bodyPr>
          <a:lstStyle/>
          <a:p>
            <a:r>
              <a:rPr lang="en-US" sz="2400" b="1" dirty="0"/>
              <a:t>Perusahaan e-business </a:t>
            </a:r>
            <a:r>
              <a:rPr lang="en-US" sz="2400" b="1" dirty="0" err="1"/>
              <a:t>bersandar</a:t>
            </a:r>
            <a:r>
              <a:rPr lang="en-US" sz="2400" b="1" dirty="0"/>
              <a:t> </a:t>
            </a:r>
            <a:r>
              <a:rPr lang="en-US" sz="2400" b="1" dirty="0" err="1"/>
              <a:t>pada</a:t>
            </a:r>
            <a:r>
              <a:rPr lang="en-US" sz="2400" b="1" dirty="0"/>
              <a:t> </a:t>
            </a:r>
            <a:r>
              <a:rPr lang="en-US" sz="2400" b="1" dirty="0" err="1"/>
              <a:t>teknologi</a:t>
            </a:r>
            <a:r>
              <a:rPr lang="en-US" sz="2400" b="1" dirty="0"/>
              <a:t> </a:t>
            </a:r>
            <a:r>
              <a:rPr lang="en-US" sz="2400" b="1" dirty="0" err="1"/>
              <a:t>seperti</a:t>
            </a:r>
            <a:r>
              <a:rPr lang="en-US" sz="2400" b="1" dirty="0"/>
              <a:t> </a:t>
            </a:r>
            <a:r>
              <a:rPr lang="en-US" sz="2400" b="1" dirty="0" err="1"/>
              <a:t>diatas</a:t>
            </a:r>
            <a:r>
              <a:rPr lang="en-US" sz="2400" b="1" dirty="0"/>
              <a:t> </a:t>
            </a:r>
            <a:r>
              <a:rPr lang="en-US" sz="2400" b="1" dirty="0" err="1"/>
              <a:t>karena</a:t>
            </a:r>
            <a:r>
              <a:rPr lang="en-US" sz="2400" b="1" dirty="0"/>
              <a:t>: </a:t>
            </a:r>
          </a:p>
          <a:p>
            <a:pPr lvl="1"/>
            <a:r>
              <a:rPr lang="en-US" sz="2400" dirty="0"/>
              <a:t>1.  </a:t>
            </a:r>
            <a:r>
              <a:rPr lang="en-US" sz="2400" dirty="0" err="1"/>
              <a:t>Rekayasa</a:t>
            </a:r>
            <a:r>
              <a:rPr lang="en-US" sz="2400" dirty="0"/>
              <a:t> </a:t>
            </a:r>
            <a:r>
              <a:rPr lang="en-US" sz="2400" dirty="0" err="1"/>
              <a:t>kembali</a:t>
            </a:r>
            <a:r>
              <a:rPr lang="en-US" sz="2400" dirty="0"/>
              <a:t> </a:t>
            </a:r>
            <a:r>
              <a:rPr lang="en-US" sz="2400" dirty="0" err="1"/>
              <a:t>dan</a:t>
            </a:r>
            <a:r>
              <a:rPr lang="en-US" sz="2400" dirty="0"/>
              <a:t> </a:t>
            </a:r>
            <a:r>
              <a:rPr lang="en-US" sz="2400" dirty="0" err="1"/>
              <a:t>revitalisasi</a:t>
            </a:r>
            <a:r>
              <a:rPr lang="en-US" sz="2400" dirty="0"/>
              <a:t> </a:t>
            </a:r>
            <a:r>
              <a:rPr lang="en-US" sz="2400" dirty="0" err="1"/>
              <a:t>proses</a:t>
            </a:r>
            <a:r>
              <a:rPr lang="en-US" sz="2400" dirty="0"/>
              <a:t> </a:t>
            </a:r>
            <a:r>
              <a:rPr lang="en-US" sz="2400" dirty="0" err="1"/>
              <a:t>bisnis</a:t>
            </a:r>
            <a:r>
              <a:rPr lang="en-US" sz="2400" dirty="0"/>
              <a:t> internal </a:t>
            </a:r>
          </a:p>
          <a:p>
            <a:pPr lvl="1"/>
            <a:r>
              <a:rPr lang="en-US" sz="2400" dirty="0"/>
              <a:t>2. </a:t>
            </a:r>
            <a:r>
              <a:rPr lang="en-US" sz="2400" dirty="0" err="1"/>
              <a:t>Menerapkan</a:t>
            </a:r>
            <a:r>
              <a:rPr lang="en-US" sz="2400" dirty="0"/>
              <a:t> </a:t>
            </a:r>
            <a:r>
              <a:rPr lang="en-US" sz="2400" dirty="0" err="1"/>
              <a:t>sistem</a:t>
            </a:r>
            <a:r>
              <a:rPr lang="en-US" sz="2400" dirty="0"/>
              <a:t> </a:t>
            </a:r>
            <a:r>
              <a:rPr lang="en-US" sz="2400" dirty="0" err="1"/>
              <a:t>perdagangan</a:t>
            </a:r>
            <a:r>
              <a:rPr lang="en-US" sz="2400" dirty="0"/>
              <a:t> </a:t>
            </a:r>
            <a:r>
              <a:rPr lang="en-US" sz="2400" dirty="0" err="1"/>
              <a:t>elektronik</a:t>
            </a:r>
            <a:r>
              <a:rPr lang="en-US" sz="2400" dirty="0"/>
              <a:t> </a:t>
            </a:r>
            <a:r>
              <a:rPr lang="en-US" sz="2400" dirty="0" err="1"/>
              <a:t>antara</a:t>
            </a:r>
            <a:r>
              <a:rPr lang="en-US" sz="2400" dirty="0"/>
              <a:t> </a:t>
            </a:r>
            <a:r>
              <a:rPr lang="en-US" sz="2400" dirty="0" err="1"/>
              <a:t>perusahaan</a:t>
            </a:r>
            <a:r>
              <a:rPr lang="en-US" sz="2400" dirty="0"/>
              <a:t>  </a:t>
            </a:r>
            <a:r>
              <a:rPr lang="en-US" sz="2400" dirty="0" err="1"/>
              <a:t>dengan</a:t>
            </a:r>
            <a:r>
              <a:rPr lang="en-US" sz="2400" dirty="0"/>
              <a:t> </a:t>
            </a:r>
            <a:r>
              <a:rPr lang="en-US" sz="2400" dirty="0" err="1"/>
              <a:t>para</a:t>
            </a:r>
            <a:r>
              <a:rPr lang="en-US" sz="2400" dirty="0"/>
              <a:t> </a:t>
            </a:r>
            <a:r>
              <a:rPr lang="en-US" sz="2400" dirty="0" err="1"/>
              <a:t>penyalur</a:t>
            </a:r>
            <a:r>
              <a:rPr lang="en-US" sz="2400" dirty="0"/>
              <a:t> </a:t>
            </a:r>
            <a:r>
              <a:rPr lang="en-US" sz="2400" dirty="0" err="1"/>
              <a:t>dan</a:t>
            </a:r>
            <a:r>
              <a:rPr lang="en-US" sz="2400" dirty="0"/>
              <a:t> </a:t>
            </a:r>
            <a:r>
              <a:rPr lang="en-US" sz="2400" dirty="0" err="1"/>
              <a:t>pelanggan</a:t>
            </a:r>
            <a:r>
              <a:rPr lang="en-US" sz="2400" dirty="0"/>
              <a:t> </a:t>
            </a:r>
            <a:r>
              <a:rPr lang="en-US" sz="2400" dirty="0" err="1"/>
              <a:t>mereka</a:t>
            </a:r>
            <a:r>
              <a:rPr lang="en-US" sz="2400" dirty="0"/>
              <a:t>. </a:t>
            </a:r>
          </a:p>
          <a:p>
            <a:pPr lvl="1"/>
            <a:r>
              <a:rPr lang="en-US" sz="2400" dirty="0"/>
              <a:t>3. </a:t>
            </a:r>
            <a:r>
              <a:rPr lang="en-US" sz="2400" dirty="0" err="1"/>
              <a:t>Meningkatkan</a:t>
            </a:r>
            <a:r>
              <a:rPr lang="en-US" sz="2400" dirty="0"/>
              <a:t> </a:t>
            </a:r>
            <a:r>
              <a:rPr lang="en-US" sz="2400" dirty="0" err="1"/>
              <a:t>kerja</a:t>
            </a:r>
            <a:r>
              <a:rPr lang="en-US" sz="2400" dirty="0"/>
              <a:t> </a:t>
            </a:r>
            <a:r>
              <a:rPr lang="en-US" sz="2400" dirty="0" err="1"/>
              <a:t>sama</a:t>
            </a:r>
            <a:r>
              <a:rPr lang="en-US" sz="2400" dirty="0"/>
              <a:t> </a:t>
            </a:r>
            <a:r>
              <a:rPr lang="en-US" sz="2400" dirty="0" err="1"/>
              <a:t>antara</a:t>
            </a:r>
            <a:r>
              <a:rPr lang="en-US" sz="2400" dirty="0"/>
              <a:t> </a:t>
            </a:r>
            <a:r>
              <a:rPr lang="en-US" sz="2400" dirty="0" err="1"/>
              <a:t>berbagai</a:t>
            </a:r>
            <a:r>
              <a:rPr lang="en-US" sz="2400" dirty="0"/>
              <a:t> Tim </a:t>
            </a:r>
            <a:r>
              <a:rPr lang="en-US" sz="2400" dirty="0" err="1"/>
              <a:t>bisnis</a:t>
            </a:r>
            <a:r>
              <a:rPr lang="en-US" sz="2400" dirty="0"/>
              <a:t> </a:t>
            </a:r>
            <a:r>
              <a:rPr lang="en-US" sz="2400" dirty="0" err="1"/>
              <a:t>dan</a:t>
            </a:r>
            <a:r>
              <a:rPr lang="en-US" sz="2400" dirty="0"/>
              <a:t> </a:t>
            </a:r>
            <a:r>
              <a:rPr lang="en-US" sz="2400" dirty="0" err="1"/>
              <a:t>kelompok</a:t>
            </a:r>
            <a:r>
              <a:rPr lang="en-US" sz="2400" dirty="0"/>
              <a:t> </a:t>
            </a:r>
            <a:r>
              <a:rPr lang="en-US" sz="2400" dirty="0" err="1"/>
              <a:t>kerja</a:t>
            </a:r>
            <a:r>
              <a:rPr lang="en-US" sz="2400" dirty="0"/>
              <a:t> yang </a:t>
            </a:r>
            <a:r>
              <a:rPr lang="en-US" sz="2400" dirty="0" err="1"/>
              <a:t>ada</a:t>
            </a:r>
            <a:r>
              <a:rPr lang="en-US" sz="2400" dirty="0"/>
              <a:t> </a:t>
            </a:r>
            <a:r>
              <a:rPr lang="en-US" sz="2400" dirty="0" err="1"/>
              <a:t>dalam</a:t>
            </a:r>
            <a:r>
              <a:rPr lang="en-US" sz="2400" dirty="0"/>
              <a:t> </a:t>
            </a:r>
            <a:r>
              <a:rPr lang="en-US" sz="2400" dirty="0" err="1"/>
              <a:t>perusahaan</a:t>
            </a:r>
            <a:r>
              <a:rPr lang="en-US" sz="2400" dirty="0"/>
              <a:t> . </a:t>
            </a:r>
          </a:p>
          <a:p>
            <a:endParaRPr lang="en-US" sz="2400" b="1" dirty="0"/>
          </a:p>
          <a:p>
            <a:r>
              <a:rPr lang="en-US" sz="3600" b="1" i="1" dirty="0">
                <a:latin typeface="Adobe Caslon Pro Bold" pitchFamily="18" charset="0"/>
              </a:rPr>
              <a:t>E-Business: </a:t>
            </a:r>
          </a:p>
          <a:p>
            <a:pPr lvl="1"/>
            <a:r>
              <a:rPr lang="en-US" sz="2400" dirty="0" err="1"/>
              <a:t>Didefinisikan</a:t>
            </a:r>
            <a:r>
              <a:rPr lang="en-US" sz="2400" dirty="0"/>
              <a:t> </a:t>
            </a:r>
            <a:r>
              <a:rPr lang="en-US" sz="2400" dirty="0" err="1"/>
              <a:t>sebagai</a:t>
            </a:r>
            <a:r>
              <a:rPr lang="en-US" sz="2400" dirty="0"/>
              <a:t> </a:t>
            </a:r>
            <a:r>
              <a:rPr lang="en-US" sz="2400" dirty="0" err="1"/>
              <a:t>penggunaan</a:t>
            </a:r>
            <a:r>
              <a:rPr lang="en-US" sz="2400" dirty="0"/>
              <a:t> </a:t>
            </a:r>
            <a:r>
              <a:rPr lang="en-US" sz="2400" dirty="0" err="1"/>
              <a:t>Teknologi</a:t>
            </a:r>
            <a:r>
              <a:rPr lang="en-US" sz="2400" dirty="0"/>
              <a:t> Internet </a:t>
            </a:r>
            <a:r>
              <a:rPr lang="en-US" sz="2400" dirty="0" err="1"/>
              <a:t>kedalam</a:t>
            </a:r>
            <a:r>
              <a:rPr lang="en-US" sz="2400" dirty="0"/>
              <a:t> </a:t>
            </a:r>
            <a:r>
              <a:rPr lang="en-US" sz="2400" dirty="0" err="1"/>
              <a:t>jaringan</a:t>
            </a:r>
            <a:r>
              <a:rPr lang="en-US" sz="2400" dirty="0"/>
              <a:t> </a:t>
            </a:r>
            <a:r>
              <a:rPr lang="en-US" sz="2400" dirty="0" err="1"/>
              <a:t>kerja</a:t>
            </a:r>
            <a:r>
              <a:rPr lang="en-US" sz="2400" dirty="0"/>
              <a:t> </a:t>
            </a:r>
            <a:r>
              <a:rPr lang="en-US" sz="2400" dirty="0" err="1"/>
              <a:t>dan</a:t>
            </a:r>
            <a:r>
              <a:rPr lang="en-US" sz="2400" dirty="0"/>
              <a:t> </a:t>
            </a:r>
            <a:r>
              <a:rPr lang="en-US" sz="2400" dirty="0" err="1"/>
              <a:t>pemberda-yaan</a:t>
            </a:r>
            <a:r>
              <a:rPr lang="en-US" sz="2400" dirty="0"/>
              <a:t> </a:t>
            </a:r>
            <a:r>
              <a:rPr lang="en-US" sz="2400" dirty="0" err="1"/>
              <a:t>proses</a:t>
            </a:r>
            <a:r>
              <a:rPr lang="en-US" sz="2400" dirty="0"/>
              <a:t> </a:t>
            </a:r>
            <a:r>
              <a:rPr lang="en-US" sz="2400" dirty="0" err="1"/>
              <a:t>bisnis</a:t>
            </a:r>
            <a:r>
              <a:rPr lang="en-US" sz="2400" dirty="0"/>
              <a:t>, </a:t>
            </a:r>
            <a:r>
              <a:rPr lang="en-US" sz="2400" dirty="0" err="1"/>
              <a:t>perdagangan</a:t>
            </a:r>
            <a:r>
              <a:rPr lang="en-US" sz="2400" dirty="0"/>
              <a:t> </a:t>
            </a:r>
            <a:r>
              <a:rPr lang="en-US" sz="2400" dirty="0" err="1"/>
              <a:t>secara</a:t>
            </a:r>
            <a:r>
              <a:rPr lang="en-US" sz="2400" dirty="0"/>
              <a:t> </a:t>
            </a:r>
            <a:r>
              <a:rPr lang="en-US" sz="2400" dirty="0" err="1"/>
              <a:t>elektronik</a:t>
            </a:r>
            <a:r>
              <a:rPr lang="en-US" sz="2400" dirty="0"/>
              <a:t>, </a:t>
            </a:r>
            <a:r>
              <a:rPr lang="en-US" sz="2400" dirty="0" err="1"/>
              <a:t>komunikasi</a:t>
            </a:r>
            <a:r>
              <a:rPr lang="en-US" sz="2400" dirty="0"/>
              <a:t> </a:t>
            </a:r>
            <a:r>
              <a:rPr lang="en-US" sz="2400" dirty="0" err="1"/>
              <a:t>dan</a:t>
            </a:r>
            <a:r>
              <a:rPr lang="en-US" sz="2400" dirty="0"/>
              <a:t> </a:t>
            </a:r>
            <a:r>
              <a:rPr lang="en-US" sz="2400" dirty="0" err="1"/>
              <a:t>kerja</a:t>
            </a:r>
            <a:r>
              <a:rPr lang="en-US" sz="2400" dirty="0"/>
              <a:t> </a:t>
            </a:r>
            <a:r>
              <a:rPr lang="en-US" sz="2400" dirty="0" err="1"/>
              <a:t>sama</a:t>
            </a:r>
            <a:r>
              <a:rPr lang="en-US" sz="2400" dirty="0"/>
              <a:t>/</a:t>
            </a:r>
            <a:r>
              <a:rPr lang="en-US" sz="2400" dirty="0" err="1"/>
              <a:t>kolaborasi</a:t>
            </a:r>
            <a:r>
              <a:rPr lang="en-US" sz="2400" dirty="0"/>
              <a:t> </a:t>
            </a:r>
            <a:r>
              <a:rPr lang="en-US" sz="2400" dirty="0" err="1"/>
              <a:t>dalam</a:t>
            </a:r>
            <a:r>
              <a:rPr lang="en-US" sz="2400" dirty="0"/>
              <a:t> </a:t>
            </a:r>
            <a:r>
              <a:rPr lang="en-US" sz="2400" dirty="0" err="1"/>
              <a:t>perusahaan</a:t>
            </a:r>
            <a:r>
              <a:rPr lang="en-US" sz="2400" dirty="0"/>
              <a:t>(internal) </a:t>
            </a:r>
            <a:r>
              <a:rPr lang="en-US" sz="2400" dirty="0" err="1"/>
              <a:t>serta</a:t>
            </a:r>
            <a:r>
              <a:rPr lang="en-US" sz="2400" dirty="0"/>
              <a:t> </a:t>
            </a:r>
            <a:r>
              <a:rPr lang="en-US" sz="2400" dirty="0" err="1"/>
              <a:t>dengan</a:t>
            </a:r>
            <a:r>
              <a:rPr lang="en-US" sz="2400" dirty="0"/>
              <a:t> </a:t>
            </a:r>
            <a:r>
              <a:rPr lang="en-US" sz="2400" dirty="0" err="1"/>
              <a:t>pelanggannya</a:t>
            </a:r>
            <a:r>
              <a:rPr lang="en-US" sz="2400" dirty="0"/>
              <a:t>, </a:t>
            </a:r>
            <a:r>
              <a:rPr lang="en-US" sz="2400" dirty="0" err="1"/>
              <a:t>para</a:t>
            </a:r>
            <a:r>
              <a:rPr lang="en-US" sz="2400" dirty="0"/>
              <a:t> </a:t>
            </a:r>
            <a:r>
              <a:rPr lang="en-US" sz="2400" dirty="0" err="1"/>
              <a:t>penyalurnya</a:t>
            </a:r>
            <a:r>
              <a:rPr lang="en-US" sz="2400" dirty="0"/>
              <a:t>, </a:t>
            </a:r>
            <a:r>
              <a:rPr lang="en-US" sz="2400" dirty="0" err="1"/>
              <a:t>dan</a:t>
            </a:r>
            <a:r>
              <a:rPr lang="en-US" sz="2400" dirty="0"/>
              <a:t>  stakeholders </a:t>
            </a:r>
            <a:r>
              <a:rPr lang="en-US" sz="2400" dirty="0" err="1"/>
              <a:t>bisnis</a:t>
            </a:r>
            <a:r>
              <a:rPr lang="en-US" sz="2400" dirty="0"/>
              <a:t> </a:t>
            </a:r>
            <a:r>
              <a:rPr lang="en-US" sz="2400" dirty="0" err="1"/>
              <a:t>lainnya</a:t>
            </a:r>
            <a:r>
              <a:rPr lang="en-US" sz="2400" dirty="0"/>
              <a:t>. </a:t>
            </a:r>
          </a:p>
        </p:txBody>
      </p:sp>
      <p:sp>
        <p:nvSpPr>
          <p:cNvPr id="47109" name="Rectangle 5"/>
          <p:cNvSpPr>
            <a:spLocks noChangeArrowheads="1"/>
          </p:cNvSpPr>
          <p:nvPr/>
        </p:nvSpPr>
        <p:spPr bwMode="gray">
          <a:xfrm>
            <a:off x="457200" y="265113"/>
            <a:ext cx="8229600" cy="876300"/>
          </a:xfrm>
          <a:prstGeom prst="rect">
            <a:avLst/>
          </a:prstGeom>
          <a:noFill/>
          <a:ln w="9525">
            <a:noFill/>
            <a:miter lim="800000"/>
            <a:headEnd/>
            <a:tailEnd/>
          </a:ln>
        </p:spPr>
        <p:txBody>
          <a:bodyPr lIns="0" rIns="0" anchor="ctr"/>
          <a:lstStyle/>
          <a:p>
            <a:pPr eaLnBrk="0" hangingPunct="0">
              <a:lnSpc>
                <a:spcPct val="95000"/>
              </a:lnSpc>
            </a:pPr>
            <a:r>
              <a:rPr lang="en-US" sz="3600" b="1" dirty="0">
                <a:latin typeface="Adobe Caslon Pro Bold" pitchFamily="18" charset="0"/>
              </a:rPr>
              <a:t>Perusahaan yang …..</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46063" y="274638"/>
            <a:ext cx="8440737" cy="633412"/>
          </a:xfrm>
        </p:spPr>
        <p:txBody>
          <a:bodyPr/>
          <a:lstStyle/>
          <a:p>
            <a:r>
              <a:rPr lang="en-US" sz="3200" dirty="0" err="1">
                <a:solidFill>
                  <a:schemeClr val="tx1"/>
                </a:solidFill>
                <a:latin typeface="Adobe Caslon Pro Bold" pitchFamily="18" charset="0"/>
              </a:rPr>
              <a:t>Jenis-jenis</a:t>
            </a:r>
            <a:r>
              <a:rPr lang="en-US" sz="3200" dirty="0">
                <a:solidFill>
                  <a:schemeClr val="tx1"/>
                </a:solidFill>
                <a:latin typeface="Adobe Caslon Pro Bold" pitchFamily="18" charset="0"/>
              </a:rPr>
              <a:t> </a:t>
            </a:r>
            <a:r>
              <a:rPr lang="en-US" sz="3200" dirty="0" err="1">
                <a:solidFill>
                  <a:schemeClr val="tx1"/>
                </a:solidFill>
                <a:latin typeface="Adobe Caslon Pro Bold" pitchFamily="18" charset="0"/>
              </a:rPr>
              <a:t>Sistem</a:t>
            </a:r>
            <a:r>
              <a:rPr lang="en-US" sz="3200" dirty="0">
                <a:solidFill>
                  <a:schemeClr val="tx1"/>
                </a:solidFill>
                <a:latin typeface="Adobe Caslon Pro Bold" pitchFamily="18" charset="0"/>
              </a:rPr>
              <a:t> </a:t>
            </a:r>
            <a:r>
              <a:rPr lang="en-US" sz="3200" dirty="0" err="1">
                <a:solidFill>
                  <a:schemeClr val="tx1"/>
                </a:solidFill>
                <a:latin typeface="Adobe Caslon Pro Bold" pitchFamily="18" charset="0"/>
              </a:rPr>
              <a:t>Informasi</a:t>
            </a:r>
            <a:endParaRPr lang="en-US" sz="3200" dirty="0">
              <a:solidFill>
                <a:schemeClr val="tx1"/>
              </a:solidFill>
              <a:latin typeface="Adobe Caslon Pro Bold" pitchFamily="18" charset="0"/>
            </a:endParaRPr>
          </a:p>
        </p:txBody>
      </p:sp>
      <p:sp>
        <p:nvSpPr>
          <p:cNvPr id="18435" name="Line 3"/>
          <p:cNvSpPr>
            <a:spLocks noChangeShapeType="1"/>
          </p:cNvSpPr>
          <p:nvPr/>
        </p:nvSpPr>
        <p:spPr bwMode="auto">
          <a:xfrm>
            <a:off x="4416425" y="2225675"/>
            <a:ext cx="1588" cy="242888"/>
          </a:xfrm>
          <a:prstGeom prst="line">
            <a:avLst/>
          </a:prstGeom>
          <a:noFill/>
          <a:ln w="12700">
            <a:solidFill>
              <a:srgbClr val="000000"/>
            </a:solidFill>
            <a:round/>
            <a:headEnd/>
            <a:tailEnd/>
          </a:ln>
        </p:spPr>
        <p:txBody>
          <a:bodyPr/>
          <a:lstStyle/>
          <a:p>
            <a:endParaRPr lang="id-ID"/>
          </a:p>
        </p:txBody>
      </p:sp>
      <p:sp>
        <p:nvSpPr>
          <p:cNvPr id="18436" name="Line 4"/>
          <p:cNvSpPr>
            <a:spLocks noChangeShapeType="1"/>
          </p:cNvSpPr>
          <p:nvPr/>
        </p:nvSpPr>
        <p:spPr bwMode="auto">
          <a:xfrm>
            <a:off x="2273300" y="2468563"/>
            <a:ext cx="1588" cy="241300"/>
          </a:xfrm>
          <a:prstGeom prst="line">
            <a:avLst/>
          </a:prstGeom>
          <a:noFill/>
          <a:ln w="12700">
            <a:solidFill>
              <a:srgbClr val="000000"/>
            </a:solidFill>
            <a:round/>
            <a:headEnd/>
            <a:tailEnd/>
          </a:ln>
        </p:spPr>
        <p:txBody>
          <a:bodyPr/>
          <a:lstStyle/>
          <a:p>
            <a:endParaRPr lang="id-ID"/>
          </a:p>
        </p:txBody>
      </p:sp>
      <p:sp>
        <p:nvSpPr>
          <p:cNvPr id="18437" name="Line 5"/>
          <p:cNvSpPr>
            <a:spLocks noChangeShapeType="1"/>
          </p:cNvSpPr>
          <p:nvPr/>
        </p:nvSpPr>
        <p:spPr bwMode="auto">
          <a:xfrm>
            <a:off x="6551613" y="2468563"/>
            <a:ext cx="1587" cy="241300"/>
          </a:xfrm>
          <a:prstGeom prst="line">
            <a:avLst/>
          </a:prstGeom>
          <a:noFill/>
          <a:ln w="12700">
            <a:solidFill>
              <a:srgbClr val="000000"/>
            </a:solidFill>
            <a:round/>
            <a:headEnd/>
            <a:tailEnd/>
          </a:ln>
        </p:spPr>
        <p:txBody>
          <a:bodyPr/>
          <a:lstStyle/>
          <a:p>
            <a:endParaRPr lang="id-ID"/>
          </a:p>
        </p:txBody>
      </p:sp>
      <p:sp>
        <p:nvSpPr>
          <p:cNvPr id="18438" name="Line 6"/>
          <p:cNvSpPr>
            <a:spLocks noChangeShapeType="1"/>
          </p:cNvSpPr>
          <p:nvPr/>
        </p:nvSpPr>
        <p:spPr bwMode="auto">
          <a:xfrm>
            <a:off x="2273300" y="2468563"/>
            <a:ext cx="2143125" cy="3175"/>
          </a:xfrm>
          <a:prstGeom prst="line">
            <a:avLst/>
          </a:prstGeom>
          <a:noFill/>
          <a:ln w="12700">
            <a:solidFill>
              <a:srgbClr val="000000"/>
            </a:solidFill>
            <a:round/>
            <a:headEnd/>
            <a:tailEnd/>
          </a:ln>
        </p:spPr>
        <p:txBody>
          <a:bodyPr/>
          <a:lstStyle/>
          <a:p>
            <a:endParaRPr lang="id-ID"/>
          </a:p>
        </p:txBody>
      </p:sp>
      <p:sp>
        <p:nvSpPr>
          <p:cNvPr id="18439" name="Line 7"/>
          <p:cNvSpPr>
            <a:spLocks noChangeShapeType="1"/>
          </p:cNvSpPr>
          <p:nvPr/>
        </p:nvSpPr>
        <p:spPr bwMode="auto">
          <a:xfrm>
            <a:off x="4416425" y="2468563"/>
            <a:ext cx="2135188" cy="3175"/>
          </a:xfrm>
          <a:prstGeom prst="line">
            <a:avLst/>
          </a:prstGeom>
          <a:noFill/>
          <a:ln w="12700">
            <a:solidFill>
              <a:srgbClr val="000000"/>
            </a:solidFill>
            <a:round/>
            <a:headEnd/>
            <a:tailEnd/>
          </a:ln>
        </p:spPr>
        <p:txBody>
          <a:bodyPr/>
          <a:lstStyle/>
          <a:p>
            <a:endParaRPr lang="id-ID"/>
          </a:p>
        </p:txBody>
      </p:sp>
      <p:sp>
        <p:nvSpPr>
          <p:cNvPr id="18440" name="Line 8"/>
          <p:cNvSpPr>
            <a:spLocks noChangeShapeType="1"/>
          </p:cNvSpPr>
          <p:nvPr/>
        </p:nvSpPr>
        <p:spPr bwMode="auto">
          <a:xfrm>
            <a:off x="2273300" y="3970338"/>
            <a:ext cx="1588" cy="238125"/>
          </a:xfrm>
          <a:prstGeom prst="line">
            <a:avLst/>
          </a:prstGeom>
          <a:noFill/>
          <a:ln w="12700">
            <a:solidFill>
              <a:srgbClr val="000000"/>
            </a:solidFill>
            <a:round/>
            <a:headEnd/>
            <a:tailEnd/>
          </a:ln>
        </p:spPr>
        <p:txBody>
          <a:bodyPr/>
          <a:lstStyle/>
          <a:p>
            <a:endParaRPr lang="id-ID"/>
          </a:p>
        </p:txBody>
      </p:sp>
      <p:sp>
        <p:nvSpPr>
          <p:cNvPr id="18441" name="Line 9"/>
          <p:cNvSpPr>
            <a:spLocks noChangeShapeType="1"/>
          </p:cNvSpPr>
          <p:nvPr/>
        </p:nvSpPr>
        <p:spPr bwMode="auto">
          <a:xfrm>
            <a:off x="846138" y="4208463"/>
            <a:ext cx="1587" cy="242887"/>
          </a:xfrm>
          <a:prstGeom prst="line">
            <a:avLst/>
          </a:prstGeom>
          <a:noFill/>
          <a:ln w="12700">
            <a:solidFill>
              <a:srgbClr val="000000"/>
            </a:solidFill>
            <a:round/>
            <a:headEnd/>
            <a:tailEnd/>
          </a:ln>
        </p:spPr>
        <p:txBody>
          <a:bodyPr/>
          <a:lstStyle/>
          <a:p>
            <a:endParaRPr lang="id-ID"/>
          </a:p>
        </p:txBody>
      </p:sp>
      <p:sp>
        <p:nvSpPr>
          <p:cNvPr id="18442" name="Line 10"/>
          <p:cNvSpPr>
            <a:spLocks noChangeShapeType="1"/>
          </p:cNvSpPr>
          <p:nvPr/>
        </p:nvSpPr>
        <p:spPr bwMode="auto">
          <a:xfrm>
            <a:off x="2273300" y="4208463"/>
            <a:ext cx="1588" cy="242887"/>
          </a:xfrm>
          <a:prstGeom prst="line">
            <a:avLst/>
          </a:prstGeom>
          <a:noFill/>
          <a:ln w="12700">
            <a:solidFill>
              <a:srgbClr val="000000"/>
            </a:solidFill>
            <a:round/>
            <a:headEnd/>
            <a:tailEnd/>
          </a:ln>
        </p:spPr>
        <p:txBody>
          <a:bodyPr/>
          <a:lstStyle/>
          <a:p>
            <a:endParaRPr lang="id-ID"/>
          </a:p>
        </p:txBody>
      </p:sp>
      <p:sp>
        <p:nvSpPr>
          <p:cNvPr id="18443" name="Line 11"/>
          <p:cNvSpPr>
            <a:spLocks noChangeShapeType="1"/>
          </p:cNvSpPr>
          <p:nvPr/>
        </p:nvSpPr>
        <p:spPr bwMode="auto">
          <a:xfrm>
            <a:off x="3698875" y="4208463"/>
            <a:ext cx="1588" cy="242887"/>
          </a:xfrm>
          <a:prstGeom prst="line">
            <a:avLst/>
          </a:prstGeom>
          <a:noFill/>
          <a:ln w="12700">
            <a:solidFill>
              <a:srgbClr val="000000"/>
            </a:solidFill>
            <a:round/>
            <a:headEnd/>
            <a:tailEnd/>
          </a:ln>
        </p:spPr>
        <p:txBody>
          <a:bodyPr/>
          <a:lstStyle/>
          <a:p>
            <a:endParaRPr lang="id-ID"/>
          </a:p>
        </p:txBody>
      </p:sp>
      <p:sp>
        <p:nvSpPr>
          <p:cNvPr id="18444" name="Line 12"/>
          <p:cNvSpPr>
            <a:spLocks noChangeShapeType="1"/>
          </p:cNvSpPr>
          <p:nvPr/>
        </p:nvSpPr>
        <p:spPr bwMode="auto">
          <a:xfrm>
            <a:off x="846138" y="4208463"/>
            <a:ext cx="1427162" cy="3175"/>
          </a:xfrm>
          <a:prstGeom prst="line">
            <a:avLst/>
          </a:prstGeom>
          <a:noFill/>
          <a:ln w="12700">
            <a:solidFill>
              <a:srgbClr val="000000"/>
            </a:solidFill>
            <a:round/>
            <a:headEnd/>
            <a:tailEnd/>
          </a:ln>
        </p:spPr>
        <p:txBody>
          <a:bodyPr/>
          <a:lstStyle/>
          <a:p>
            <a:endParaRPr lang="id-ID"/>
          </a:p>
        </p:txBody>
      </p:sp>
      <p:sp>
        <p:nvSpPr>
          <p:cNvPr id="18445" name="Line 13"/>
          <p:cNvSpPr>
            <a:spLocks noChangeShapeType="1"/>
          </p:cNvSpPr>
          <p:nvPr/>
        </p:nvSpPr>
        <p:spPr bwMode="auto">
          <a:xfrm>
            <a:off x="2273300" y="4208463"/>
            <a:ext cx="1425575" cy="3175"/>
          </a:xfrm>
          <a:prstGeom prst="line">
            <a:avLst/>
          </a:prstGeom>
          <a:noFill/>
          <a:ln w="12700">
            <a:solidFill>
              <a:srgbClr val="000000"/>
            </a:solidFill>
            <a:round/>
            <a:headEnd/>
            <a:tailEnd/>
          </a:ln>
        </p:spPr>
        <p:txBody>
          <a:bodyPr/>
          <a:lstStyle/>
          <a:p>
            <a:endParaRPr lang="id-ID"/>
          </a:p>
        </p:txBody>
      </p:sp>
      <p:sp>
        <p:nvSpPr>
          <p:cNvPr id="18446" name="Rectangle 14"/>
          <p:cNvSpPr>
            <a:spLocks noChangeArrowheads="1"/>
          </p:cNvSpPr>
          <p:nvPr/>
        </p:nvSpPr>
        <p:spPr bwMode="auto">
          <a:xfrm>
            <a:off x="220663" y="4451350"/>
            <a:ext cx="1258887" cy="1258888"/>
          </a:xfrm>
          <a:prstGeom prst="rect">
            <a:avLst/>
          </a:prstGeom>
          <a:solidFill>
            <a:srgbClr val="00CC99"/>
          </a:solidFill>
          <a:ln w="9525">
            <a:noFill/>
            <a:miter lim="800000"/>
            <a:headEnd/>
            <a:tailEnd/>
          </a:ln>
        </p:spPr>
        <p:txBody>
          <a:bodyPr/>
          <a:lstStyle/>
          <a:p>
            <a:endParaRPr lang="id-ID"/>
          </a:p>
        </p:txBody>
      </p:sp>
      <p:sp>
        <p:nvSpPr>
          <p:cNvPr id="18447" name="Rectangle 15"/>
          <p:cNvSpPr>
            <a:spLocks noChangeArrowheads="1"/>
          </p:cNvSpPr>
          <p:nvPr/>
        </p:nvSpPr>
        <p:spPr bwMode="auto">
          <a:xfrm>
            <a:off x="261938" y="4570413"/>
            <a:ext cx="1206500" cy="733425"/>
          </a:xfrm>
          <a:prstGeom prst="rect">
            <a:avLst/>
          </a:prstGeom>
          <a:noFill/>
          <a:ln w="9525">
            <a:noFill/>
            <a:miter lim="800000"/>
            <a:headEnd/>
            <a:tailEnd/>
          </a:ln>
        </p:spPr>
        <p:txBody>
          <a:bodyPr wrap="none" lIns="0" tIns="0" rIns="0" bIns="0">
            <a:spAutoFit/>
          </a:bodyPr>
          <a:lstStyle/>
          <a:p>
            <a:pPr algn="ctr" eaLnBrk="0" hangingPunct="0"/>
            <a:r>
              <a:rPr lang="en-US" sz="1600" b="1">
                <a:solidFill>
                  <a:srgbClr val="000000"/>
                </a:solidFill>
              </a:rPr>
              <a:t>Sistem </a:t>
            </a:r>
          </a:p>
          <a:p>
            <a:pPr algn="ctr" eaLnBrk="0" hangingPunct="0"/>
            <a:r>
              <a:rPr lang="en-US" sz="1600" b="1">
                <a:solidFill>
                  <a:srgbClr val="000000"/>
                </a:solidFill>
              </a:rPr>
              <a:t>Pemrosesan</a:t>
            </a:r>
          </a:p>
          <a:p>
            <a:pPr algn="ctr" eaLnBrk="0" hangingPunct="0"/>
            <a:r>
              <a:rPr lang="en-US" sz="1600" b="1">
                <a:solidFill>
                  <a:srgbClr val="000000"/>
                </a:solidFill>
              </a:rPr>
              <a:t>Transaksi</a:t>
            </a:r>
            <a:endParaRPr lang="en-US" sz="2800" b="1">
              <a:solidFill>
                <a:srgbClr val="000000"/>
              </a:solidFill>
              <a:latin typeface="Times New Roman" pitchFamily="18" charset="0"/>
            </a:endParaRPr>
          </a:p>
        </p:txBody>
      </p:sp>
      <p:sp>
        <p:nvSpPr>
          <p:cNvPr id="18448" name="Rectangle 16"/>
          <p:cNvSpPr>
            <a:spLocks noChangeArrowheads="1"/>
          </p:cNvSpPr>
          <p:nvPr/>
        </p:nvSpPr>
        <p:spPr bwMode="auto">
          <a:xfrm>
            <a:off x="239713" y="4432300"/>
            <a:ext cx="1258887" cy="1258888"/>
          </a:xfrm>
          <a:prstGeom prst="rect">
            <a:avLst/>
          </a:prstGeom>
          <a:noFill/>
          <a:ln w="12700">
            <a:solidFill>
              <a:srgbClr val="808080"/>
            </a:solidFill>
            <a:miter lim="800000"/>
            <a:headEnd/>
            <a:tailEnd/>
          </a:ln>
        </p:spPr>
        <p:txBody>
          <a:bodyPr/>
          <a:lstStyle/>
          <a:p>
            <a:endParaRPr lang="id-ID"/>
          </a:p>
        </p:txBody>
      </p:sp>
      <p:sp>
        <p:nvSpPr>
          <p:cNvPr id="18449" name="Rectangle 17"/>
          <p:cNvSpPr>
            <a:spLocks noChangeArrowheads="1"/>
          </p:cNvSpPr>
          <p:nvPr/>
        </p:nvSpPr>
        <p:spPr bwMode="auto">
          <a:xfrm>
            <a:off x="1646238" y="4451350"/>
            <a:ext cx="1258887" cy="1258888"/>
          </a:xfrm>
          <a:prstGeom prst="rect">
            <a:avLst/>
          </a:prstGeom>
          <a:solidFill>
            <a:srgbClr val="00CC99"/>
          </a:solidFill>
          <a:ln w="9525">
            <a:noFill/>
            <a:miter lim="800000"/>
            <a:headEnd/>
            <a:tailEnd/>
          </a:ln>
        </p:spPr>
        <p:txBody>
          <a:bodyPr/>
          <a:lstStyle/>
          <a:p>
            <a:endParaRPr lang="id-ID"/>
          </a:p>
        </p:txBody>
      </p:sp>
      <p:sp>
        <p:nvSpPr>
          <p:cNvPr id="18450" name="Rectangle 18"/>
          <p:cNvSpPr>
            <a:spLocks noChangeArrowheads="1"/>
          </p:cNvSpPr>
          <p:nvPr/>
        </p:nvSpPr>
        <p:spPr bwMode="auto">
          <a:xfrm>
            <a:off x="1612900" y="4603750"/>
            <a:ext cx="1319213" cy="733425"/>
          </a:xfrm>
          <a:prstGeom prst="rect">
            <a:avLst/>
          </a:prstGeom>
          <a:noFill/>
          <a:ln w="9525">
            <a:noFill/>
            <a:miter lim="800000"/>
            <a:headEnd/>
            <a:tailEnd/>
          </a:ln>
        </p:spPr>
        <p:txBody>
          <a:bodyPr wrap="none" lIns="0" tIns="0" rIns="0" bIns="0">
            <a:spAutoFit/>
          </a:bodyPr>
          <a:lstStyle/>
          <a:p>
            <a:pPr algn="ctr" eaLnBrk="0" hangingPunct="0"/>
            <a:r>
              <a:rPr lang="en-US" sz="1600" b="1">
                <a:solidFill>
                  <a:srgbClr val="000000"/>
                </a:solidFill>
              </a:rPr>
              <a:t>Sistem </a:t>
            </a:r>
          </a:p>
          <a:p>
            <a:pPr algn="ctr" eaLnBrk="0" hangingPunct="0"/>
            <a:r>
              <a:rPr lang="en-US" sz="1600" b="1">
                <a:solidFill>
                  <a:srgbClr val="000000"/>
                </a:solidFill>
              </a:rPr>
              <a:t>Pengendalian</a:t>
            </a:r>
          </a:p>
          <a:p>
            <a:pPr algn="ctr" eaLnBrk="0" hangingPunct="0"/>
            <a:r>
              <a:rPr lang="en-US" sz="1600" b="1">
                <a:solidFill>
                  <a:srgbClr val="000000"/>
                </a:solidFill>
              </a:rPr>
              <a:t>proses</a:t>
            </a:r>
            <a:endParaRPr lang="en-US" sz="2800" b="1">
              <a:latin typeface="Times New Roman" pitchFamily="18" charset="0"/>
            </a:endParaRPr>
          </a:p>
        </p:txBody>
      </p:sp>
      <p:sp>
        <p:nvSpPr>
          <p:cNvPr id="18451" name="Rectangle 19"/>
          <p:cNvSpPr>
            <a:spLocks noChangeArrowheads="1"/>
          </p:cNvSpPr>
          <p:nvPr/>
        </p:nvSpPr>
        <p:spPr bwMode="auto">
          <a:xfrm>
            <a:off x="1646238" y="4451350"/>
            <a:ext cx="1296987" cy="1258888"/>
          </a:xfrm>
          <a:prstGeom prst="rect">
            <a:avLst/>
          </a:prstGeom>
          <a:noFill/>
          <a:ln w="12700">
            <a:solidFill>
              <a:srgbClr val="808080"/>
            </a:solidFill>
            <a:miter lim="800000"/>
            <a:headEnd/>
            <a:tailEnd/>
          </a:ln>
        </p:spPr>
        <p:txBody>
          <a:bodyPr/>
          <a:lstStyle/>
          <a:p>
            <a:endParaRPr lang="id-ID"/>
          </a:p>
        </p:txBody>
      </p:sp>
      <p:sp>
        <p:nvSpPr>
          <p:cNvPr id="18452" name="Rectangle 20"/>
          <p:cNvSpPr>
            <a:spLocks noChangeArrowheads="1"/>
          </p:cNvSpPr>
          <p:nvPr/>
        </p:nvSpPr>
        <p:spPr bwMode="auto">
          <a:xfrm>
            <a:off x="3073400" y="4451350"/>
            <a:ext cx="1258888" cy="1258888"/>
          </a:xfrm>
          <a:prstGeom prst="rect">
            <a:avLst/>
          </a:prstGeom>
          <a:solidFill>
            <a:srgbClr val="00CC99"/>
          </a:solidFill>
          <a:ln w="9525">
            <a:noFill/>
            <a:miter lim="800000"/>
            <a:headEnd/>
            <a:tailEnd/>
          </a:ln>
        </p:spPr>
        <p:txBody>
          <a:bodyPr/>
          <a:lstStyle/>
          <a:p>
            <a:endParaRPr lang="id-ID"/>
          </a:p>
        </p:txBody>
      </p:sp>
      <p:sp>
        <p:nvSpPr>
          <p:cNvPr id="18453" name="Rectangle 21"/>
          <p:cNvSpPr>
            <a:spLocks noChangeArrowheads="1"/>
          </p:cNvSpPr>
          <p:nvPr/>
        </p:nvSpPr>
        <p:spPr bwMode="auto">
          <a:xfrm>
            <a:off x="3078163" y="4660900"/>
            <a:ext cx="1149350" cy="733425"/>
          </a:xfrm>
          <a:prstGeom prst="rect">
            <a:avLst/>
          </a:prstGeom>
          <a:noFill/>
          <a:ln w="9525">
            <a:noFill/>
            <a:miter lim="800000"/>
            <a:headEnd/>
            <a:tailEnd/>
          </a:ln>
        </p:spPr>
        <p:txBody>
          <a:bodyPr wrap="none" lIns="0" tIns="0" rIns="0" bIns="0">
            <a:spAutoFit/>
          </a:bodyPr>
          <a:lstStyle/>
          <a:p>
            <a:pPr algn="ctr" eaLnBrk="0" hangingPunct="0"/>
            <a:r>
              <a:rPr lang="en-US" sz="1600" b="1">
                <a:solidFill>
                  <a:srgbClr val="000000"/>
                </a:solidFill>
              </a:rPr>
              <a:t>Sistem</a:t>
            </a:r>
          </a:p>
          <a:p>
            <a:pPr algn="ctr" eaLnBrk="0" hangingPunct="0"/>
            <a:r>
              <a:rPr lang="en-US" sz="1600" b="1">
                <a:solidFill>
                  <a:srgbClr val="000000"/>
                </a:solidFill>
              </a:rPr>
              <a:t>Kerjasama</a:t>
            </a:r>
          </a:p>
          <a:p>
            <a:pPr algn="ctr" eaLnBrk="0" hangingPunct="0"/>
            <a:r>
              <a:rPr lang="en-US" sz="1600" b="1">
                <a:solidFill>
                  <a:srgbClr val="000000"/>
                </a:solidFill>
              </a:rPr>
              <a:t>Perusahaan</a:t>
            </a:r>
            <a:endParaRPr lang="en-US" sz="2800" b="1">
              <a:latin typeface="Times New Roman" pitchFamily="18" charset="0"/>
            </a:endParaRPr>
          </a:p>
        </p:txBody>
      </p:sp>
      <p:sp>
        <p:nvSpPr>
          <p:cNvPr id="18454" name="Rectangle 22"/>
          <p:cNvSpPr>
            <a:spLocks noChangeArrowheads="1"/>
          </p:cNvSpPr>
          <p:nvPr/>
        </p:nvSpPr>
        <p:spPr bwMode="auto">
          <a:xfrm>
            <a:off x="3073400" y="4451350"/>
            <a:ext cx="1258888" cy="1258888"/>
          </a:xfrm>
          <a:prstGeom prst="rect">
            <a:avLst/>
          </a:prstGeom>
          <a:noFill/>
          <a:ln w="12700">
            <a:solidFill>
              <a:srgbClr val="808080"/>
            </a:solidFill>
            <a:miter lim="800000"/>
            <a:headEnd/>
            <a:tailEnd/>
          </a:ln>
        </p:spPr>
        <p:txBody>
          <a:bodyPr/>
          <a:lstStyle/>
          <a:p>
            <a:endParaRPr lang="id-ID"/>
          </a:p>
        </p:txBody>
      </p:sp>
      <p:sp>
        <p:nvSpPr>
          <p:cNvPr id="18455" name="Rectangle 23"/>
          <p:cNvSpPr>
            <a:spLocks noChangeArrowheads="1"/>
          </p:cNvSpPr>
          <p:nvPr/>
        </p:nvSpPr>
        <p:spPr bwMode="auto">
          <a:xfrm>
            <a:off x="1646238" y="2709863"/>
            <a:ext cx="1258887" cy="1260475"/>
          </a:xfrm>
          <a:prstGeom prst="rect">
            <a:avLst/>
          </a:prstGeom>
          <a:solidFill>
            <a:srgbClr val="00CC99"/>
          </a:solidFill>
          <a:ln w="9525">
            <a:noFill/>
            <a:miter lim="800000"/>
            <a:headEnd/>
            <a:tailEnd/>
          </a:ln>
        </p:spPr>
        <p:txBody>
          <a:bodyPr/>
          <a:lstStyle/>
          <a:p>
            <a:endParaRPr lang="id-ID"/>
          </a:p>
        </p:txBody>
      </p:sp>
      <p:sp>
        <p:nvSpPr>
          <p:cNvPr id="18456" name="Rectangle 24"/>
          <p:cNvSpPr>
            <a:spLocks noChangeArrowheads="1"/>
          </p:cNvSpPr>
          <p:nvPr/>
        </p:nvSpPr>
        <p:spPr bwMode="auto">
          <a:xfrm>
            <a:off x="1658938" y="2922588"/>
            <a:ext cx="1160462" cy="733425"/>
          </a:xfrm>
          <a:prstGeom prst="rect">
            <a:avLst/>
          </a:prstGeom>
          <a:noFill/>
          <a:ln w="9525">
            <a:noFill/>
            <a:miter lim="800000"/>
            <a:headEnd/>
            <a:tailEnd/>
          </a:ln>
        </p:spPr>
        <p:txBody>
          <a:bodyPr wrap="none" lIns="0" tIns="0" rIns="0" bIns="0">
            <a:spAutoFit/>
          </a:bodyPr>
          <a:lstStyle/>
          <a:p>
            <a:pPr algn="ctr" eaLnBrk="0" hangingPunct="0"/>
            <a:r>
              <a:rPr lang="en-US" sz="1600" b="1">
                <a:solidFill>
                  <a:srgbClr val="000000"/>
                </a:solidFill>
              </a:rPr>
              <a:t>Sistem </a:t>
            </a:r>
          </a:p>
          <a:p>
            <a:pPr algn="ctr" eaLnBrk="0" hangingPunct="0"/>
            <a:r>
              <a:rPr lang="en-US" sz="1600" b="1">
                <a:solidFill>
                  <a:srgbClr val="000000"/>
                </a:solidFill>
              </a:rPr>
              <a:t>Pendukung </a:t>
            </a:r>
          </a:p>
          <a:p>
            <a:pPr algn="ctr" eaLnBrk="0" hangingPunct="0"/>
            <a:r>
              <a:rPr lang="en-US" sz="1600" b="1">
                <a:solidFill>
                  <a:srgbClr val="000000"/>
                </a:solidFill>
              </a:rPr>
              <a:t>Operasi</a:t>
            </a:r>
            <a:endParaRPr lang="en-US" sz="2800" b="1">
              <a:solidFill>
                <a:srgbClr val="000000"/>
              </a:solidFill>
              <a:latin typeface="Times New Roman" pitchFamily="18" charset="0"/>
            </a:endParaRPr>
          </a:p>
        </p:txBody>
      </p:sp>
      <p:sp>
        <p:nvSpPr>
          <p:cNvPr id="18457" name="Rectangle 25"/>
          <p:cNvSpPr>
            <a:spLocks noChangeArrowheads="1"/>
          </p:cNvSpPr>
          <p:nvPr/>
        </p:nvSpPr>
        <p:spPr bwMode="auto">
          <a:xfrm>
            <a:off x="1646238" y="2709863"/>
            <a:ext cx="1258887" cy="1260475"/>
          </a:xfrm>
          <a:prstGeom prst="rect">
            <a:avLst/>
          </a:prstGeom>
          <a:noFill/>
          <a:ln w="12700">
            <a:solidFill>
              <a:srgbClr val="808080"/>
            </a:solidFill>
            <a:miter lim="800000"/>
            <a:headEnd/>
            <a:tailEnd/>
          </a:ln>
        </p:spPr>
        <p:txBody>
          <a:bodyPr/>
          <a:lstStyle/>
          <a:p>
            <a:endParaRPr lang="id-ID"/>
          </a:p>
        </p:txBody>
      </p:sp>
      <p:sp>
        <p:nvSpPr>
          <p:cNvPr id="18458" name="Line 26"/>
          <p:cNvSpPr>
            <a:spLocks noChangeShapeType="1"/>
          </p:cNvSpPr>
          <p:nvPr/>
        </p:nvSpPr>
        <p:spPr bwMode="auto">
          <a:xfrm>
            <a:off x="6551613" y="3970338"/>
            <a:ext cx="1587" cy="238125"/>
          </a:xfrm>
          <a:prstGeom prst="line">
            <a:avLst/>
          </a:prstGeom>
          <a:noFill/>
          <a:ln w="12700">
            <a:solidFill>
              <a:srgbClr val="000000"/>
            </a:solidFill>
            <a:round/>
            <a:headEnd/>
            <a:tailEnd/>
          </a:ln>
        </p:spPr>
        <p:txBody>
          <a:bodyPr/>
          <a:lstStyle/>
          <a:p>
            <a:endParaRPr lang="id-ID"/>
          </a:p>
        </p:txBody>
      </p:sp>
      <p:sp>
        <p:nvSpPr>
          <p:cNvPr id="18459" name="Line 27"/>
          <p:cNvSpPr>
            <a:spLocks noChangeShapeType="1"/>
          </p:cNvSpPr>
          <p:nvPr/>
        </p:nvSpPr>
        <p:spPr bwMode="auto">
          <a:xfrm>
            <a:off x="5126038" y="4208463"/>
            <a:ext cx="1587" cy="242887"/>
          </a:xfrm>
          <a:prstGeom prst="line">
            <a:avLst/>
          </a:prstGeom>
          <a:noFill/>
          <a:ln w="12700">
            <a:solidFill>
              <a:srgbClr val="000000"/>
            </a:solidFill>
            <a:round/>
            <a:headEnd/>
            <a:tailEnd/>
          </a:ln>
        </p:spPr>
        <p:txBody>
          <a:bodyPr/>
          <a:lstStyle/>
          <a:p>
            <a:endParaRPr lang="id-ID"/>
          </a:p>
        </p:txBody>
      </p:sp>
      <p:sp>
        <p:nvSpPr>
          <p:cNvPr id="18460" name="Line 28"/>
          <p:cNvSpPr>
            <a:spLocks noChangeShapeType="1"/>
          </p:cNvSpPr>
          <p:nvPr/>
        </p:nvSpPr>
        <p:spPr bwMode="auto">
          <a:xfrm>
            <a:off x="6551613" y="4208463"/>
            <a:ext cx="1587" cy="242887"/>
          </a:xfrm>
          <a:prstGeom prst="line">
            <a:avLst/>
          </a:prstGeom>
          <a:noFill/>
          <a:ln w="12700">
            <a:solidFill>
              <a:srgbClr val="000000"/>
            </a:solidFill>
            <a:round/>
            <a:headEnd/>
            <a:tailEnd/>
          </a:ln>
        </p:spPr>
        <p:txBody>
          <a:bodyPr/>
          <a:lstStyle/>
          <a:p>
            <a:endParaRPr lang="id-ID"/>
          </a:p>
        </p:txBody>
      </p:sp>
      <p:sp>
        <p:nvSpPr>
          <p:cNvPr id="18461" name="Line 29"/>
          <p:cNvSpPr>
            <a:spLocks noChangeShapeType="1"/>
          </p:cNvSpPr>
          <p:nvPr/>
        </p:nvSpPr>
        <p:spPr bwMode="auto">
          <a:xfrm>
            <a:off x="7977188" y="4208463"/>
            <a:ext cx="1587" cy="242887"/>
          </a:xfrm>
          <a:prstGeom prst="line">
            <a:avLst/>
          </a:prstGeom>
          <a:noFill/>
          <a:ln w="12700">
            <a:solidFill>
              <a:srgbClr val="000000"/>
            </a:solidFill>
            <a:round/>
            <a:headEnd/>
            <a:tailEnd/>
          </a:ln>
        </p:spPr>
        <p:txBody>
          <a:bodyPr/>
          <a:lstStyle/>
          <a:p>
            <a:endParaRPr lang="id-ID"/>
          </a:p>
        </p:txBody>
      </p:sp>
      <p:sp>
        <p:nvSpPr>
          <p:cNvPr id="18462" name="Line 30"/>
          <p:cNvSpPr>
            <a:spLocks noChangeShapeType="1"/>
          </p:cNvSpPr>
          <p:nvPr/>
        </p:nvSpPr>
        <p:spPr bwMode="auto">
          <a:xfrm>
            <a:off x="5126038" y="4208463"/>
            <a:ext cx="1425575" cy="3175"/>
          </a:xfrm>
          <a:prstGeom prst="line">
            <a:avLst/>
          </a:prstGeom>
          <a:noFill/>
          <a:ln w="12700">
            <a:solidFill>
              <a:srgbClr val="000000"/>
            </a:solidFill>
            <a:round/>
            <a:headEnd/>
            <a:tailEnd/>
          </a:ln>
        </p:spPr>
        <p:txBody>
          <a:bodyPr/>
          <a:lstStyle/>
          <a:p>
            <a:endParaRPr lang="id-ID"/>
          </a:p>
        </p:txBody>
      </p:sp>
      <p:sp>
        <p:nvSpPr>
          <p:cNvPr id="18463" name="Line 31"/>
          <p:cNvSpPr>
            <a:spLocks noChangeShapeType="1"/>
          </p:cNvSpPr>
          <p:nvPr/>
        </p:nvSpPr>
        <p:spPr bwMode="auto">
          <a:xfrm>
            <a:off x="6551613" y="4208463"/>
            <a:ext cx="1425575" cy="3175"/>
          </a:xfrm>
          <a:prstGeom prst="line">
            <a:avLst/>
          </a:prstGeom>
          <a:noFill/>
          <a:ln w="12700">
            <a:solidFill>
              <a:srgbClr val="000000"/>
            </a:solidFill>
            <a:round/>
            <a:headEnd/>
            <a:tailEnd/>
          </a:ln>
        </p:spPr>
        <p:txBody>
          <a:bodyPr/>
          <a:lstStyle/>
          <a:p>
            <a:endParaRPr lang="id-ID"/>
          </a:p>
        </p:txBody>
      </p:sp>
      <p:sp>
        <p:nvSpPr>
          <p:cNvPr id="18464" name="Rectangle 32"/>
          <p:cNvSpPr>
            <a:spLocks noChangeArrowheads="1"/>
          </p:cNvSpPr>
          <p:nvPr/>
        </p:nvSpPr>
        <p:spPr bwMode="auto">
          <a:xfrm>
            <a:off x="4498975" y="4451350"/>
            <a:ext cx="1258888" cy="1258888"/>
          </a:xfrm>
          <a:prstGeom prst="rect">
            <a:avLst/>
          </a:prstGeom>
          <a:solidFill>
            <a:srgbClr val="00CC99"/>
          </a:solidFill>
          <a:ln w="9525">
            <a:noFill/>
            <a:miter lim="800000"/>
            <a:headEnd/>
            <a:tailEnd/>
          </a:ln>
        </p:spPr>
        <p:txBody>
          <a:bodyPr/>
          <a:lstStyle/>
          <a:p>
            <a:endParaRPr lang="id-ID"/>
          </a:p>
        </p:txBody>
      </p:sp>
      <p:sp>
        <p:nvSpPr>
          <p:cNvPr id="18465" name="Rectangle 33"/>
          <p:cNvSpPr>
            <a:spLocks noChangeArrowheads="1"/>
          </p:cNvSpPr>
          <p:nvPr/>
        </p:nvSpPr>
        <p:spPr bwMode="auto">
          <a:xfrm>
            <a:off x="4568825" y="4660900"/>
            <a:ext cx="1106488" cy="733425"/>
          </a:xfrm>
          <a:prstGeom prst="rect">
            <a:avLst/>
          </a:prstGeom>
          <a:noFill/>
          <a:ln w="9525">
            <a:noFill/>
            <a:miter lim="800000"/>
            <a:headEnd/>
            <a:tailEnd/>
          </a:ln>
        </p:spPr>
        <p:txBody>
          <a:bodyPr wrap="none" lIns="0" tIns="0" rIns="0" bIns="0">
            <a:spAutoFit/>
          </a:bodyPr>
          <a:lstStyle/>
          <a:p>
            <a:pPr algn="ctr" eaLnBrk="0" hangingPunct="0"/>
            <a:r>
              <a:rPr lang="en-US" sz="1600" b="1">
                <a:solidFill>
                  <a:srgbClr val="000000"/>
                </a:solidFill>
              </a:rPr>
              <a:t>Sistem</a:t>
            </a:r>
          </a:p>
          <a:p>
            <a:pPr algn="ctr" eaLnBrk="0" hangingPunct="0"/>
            <a:r>
              <a:rPr lang="en-US" sz="1600" b="1">
                <a:solidFill>
                  <a:srgbClr val="000000"/>
                </a:solidFill>
              </a:rPr>
              <a:t>Informasi </a:t>
            </a:r>
          </a:p>
          <a:p>
            <a:pPr algn="ctr" eaLnBrk="0" hangingPunct="0"/>
            <a:r>
              <a:rPr lang="en-US" sz="1600" b="1">
                <a:solidFill>
                  <a:srgbClr val="000000"/>
                </a:solidFill>
              </a:rPr>
              <a:t>Manajemen</a:t>
            </a:r>
            <a:endParaRPr lang="en-US" sz="2800" b="1">
              <a:latin typeface="Times New Roman" pitchFamily="18" charset="0"/>
            </a:endParaRPr>
          </a:p>
        </p:txBody>
      </p:sp>
      <p:sp>
        <p:nvSpPr>
          <p:cNvPr id="18466" name="Rectangle 34"/>
          <p:cNvSpPr>
            <a:spLocks noChangeArrowheads="1"/>
          </p:cNvSpPr>
          <p:nvPr/>
        </p:nvSpPr>
        <p:spPr bwMode="auto">
          <a:xfrm>
            <a:off x="4498975" y="4451350"/>
            <a:ext cx="1258888" cy="1258888"/>
          </a:xfrm>
          <a:prstGeom prst="rect">
            <a:avLst/>
          </a:prstGeom>
          <a:noFill/>
          <a:ln w="12700">
            <a:solidFill>
              <a:srgbClr val="808080"/>
            </a:solidFill>
            <a:miter lim="800000"/>
            <a:headEnd/>
            <a:tailEnd/>
          </a:ln>
        </p:spPr>
        <p:txBody>
          <a:bodyPr/>
          <a:lstStyle/>
          <a:p>
            <a:endParaRPr lang="id-ID"/>
          </a:p>
        </p:txBody>
      </p:sp>
      <p:sp>
        <p:nvSpPr>
          <p:cNvPr id="18467" name="Rectangle 35"/>
          <p:cNvSpPr>
            <a:spLocks noChangeArrowheads="1"/>
          </p:cNvSpPr>
          <p:nvPr/>
        </p:nvSpPr>
        <p:spPr bwMode="auto">
          <a:xfrm>
            <a:off x="5926138" y="4451350"/>
            <a:ext cx="1258887" cy="1258888"/>
          </a:xfrm>
          <a:prstGeom prst="rect">
            <a:avLst/>
          </a:prstGeom>
          <a:solidFill>
            <a:srgbClr val="00CC99"/>
          </a:solidFill>
          <a:ln w="9525">
            <a:noFill/>
            <a:miter lim="800000"/>
            <a:headEnd/>
            <a:tailEnd/>
          </a:ln>
        </p:spPr>
        <p:txBody>
          <a:bodyPr/>
          <a:lstStyle/>
          <a:p>
            <a:endParaRPr lang="id-ID"/>
          </a:p>
        </p:txBody>
      </p:sp>
      <p:sp>
        <p:nvSpPr>
          <p:cNvPr id="18468" name="Rectangle 36"/>
          <p:cNvSpPr>
            <a:spLocks noChangeArrowheads="1"/>
          </p:cNvSpPr>
          <p:nvPr/>
        </p:nvSpPr>
        <p:spPr bwMode="auto">
          <a:xfrm>
            <a:off x="5942013" y="4584700"/>
            <a:ext cx="1103312" cy="733425"/>
          </a:xfrm>
          <a:prstGeom prst="rect">
            <a:avLst/>
          </a:prstGeom>
          <a:noFill/>
          <a:ln w="9525">
            <a:noFill/>
            <a:miter lim="800000"/>
            <a:headEnd/>
            <a:tailEnd/>
          </a:ln>
        </p:spPr>
        <p:txBody>
          <a:bodyPr wrap="none" lIns="0" tIns="0" rIns="0" bIns="0">
            <a:spAutoFit/>
          </a:bodyPr>
          <a:lstStyle/>
          <a:p>
            <a:pPr algn="ctr" eaLnBrk="0" hangingPunct="0"/>
            <a:r>
              <a:rPr lang="en-US" sz="1600" b="1">
                <a:solidFill>
                  <a:srgbClr val="000000"/>
                </a:solidFill>
              </a:rPr>
              <a:t>Sistem</a:t>
            </a:r>
          </a:p>
          <a:p>
            <a:pPr algn="ctr" eaLnBrk="0" hangingPunct="0"/>
            <a:r>
              <a:rPr lang="en-US" sz="1600" b="1">
                <a:solidFill>
                  <a:srgbClr val="000000"/>
                </a:solidFill>
              </a:rPr>
              <a:t>Pendukung</a:t>
            </a:r>
          </a:p>
          <a:p>
            <a:pPr algn="ctr" eaLnBrk="0" hangingPunct="0"/>
            <a:r>
              <a:rPr lang="en-US" sz="1600" b="1">
                <a:solidFill>
                  <a:srgbClr val="000000"/>
                </a:solidFill>
              </a:rPr>
              <a:t>Keputusan</a:t>
            </a:r>
            <a:endParaRPr lang="en-US" sz="2800" b="1">
              <a:latin typeface="Times New Roman" pitchFamily="18" charset="0"/>
            </a:endParaRPr>
          </a:p>
        </p:txBody>
      </p:sp>
      <p:sp>
        <p:nvSpPr>
          <p:cNvPr id="18469" name="Rectangle 37"/>
          <p:cNvSpPr>
            <a:spLocks noChangeArrowheads="1"/>
          </p:cNvSpPr>
          <p:nvPr/>
        </p:nvSpPr>
        <p:spPr bwMode="auto">
          <a:xfrm>
            <a:off x="5926138" y="4451350"/>
            <a:ext cx="1258887" cy="1258888"/>
          </a:xfrm>
          <a:prstGeom prst="rect">
            <a:avLst/>
          </a:prstGeom>
          <a:noFill/>
          <a:ln w="12700">
            <a:solidFill>
              <a:srgbClr val="808080"/>
            </a:solidFill>
            <a:miter lim="800000"/>
            <a:headEnd/>
            <a:tailEnd/>
          </a:ln>
        </p:spPr>
        <p:txBody>
          <a:bodyPr/>
          <a:lstStyle/>
          <a:p>
            <a:endParaRPr lang="id-ID"/>
          </a:p>
        </p:txBody>
      </p:sp>
      <p:sp>
        <p:nvSpPr>
          <p:cNvPr id="18470" name="Rectangle 38"/>
          <p:cNvSpPr>
            <a:spLocks noChangeArrowheads="1"/>
          </p:cNvSpPr>
          <p:nvPr/>
        </p:nvSpPr>
        <p:spPr bwMode="auto">
          <a:xfrm>
            <a:off x="7351713" y="4451350"/>
            <a:ext cx="1258887" cy="1258888"/>
          </a:xfrm>
          <a:prstGeom prst="rect">
            <a:avLst/>
          </a:prstGeom>
          <a:solidFill>
            <a:srgbClr val="00CC99"/>
          </a:solidFill>
          <a:ln w="9525">
            <a:noFill/>
            <a:miter lim="800000"/>
            <a:headEnd/>
            <a:tailEnd/>
          </a:ln>
        </p:spPr>
        <p:txBody>
          <a:bodyPr/>
          <a:lstStyle/>
          <a:p>
            <a:endParaRPr lang="id-ID"/>
          </a:p>
        </p:txBody>
      </p:sp>
      <p:sp>
        <p:nvSpPr>
          <p:cNvPr id="18471" name="Rectangle 39"/>
          <p:cNvSpPr>
            <a:spLocks noChangeArrowheads="1"/>
          </p:cNvSpPr>
          <p:nvPr/>
        </p:nvSpPr>
        <p:spPr bwMode="auto">
          <a:xfrm>
            <a:off x="7475538" y="4603750"/>
            <a:ext cx="947737" cy="733425"/>
          </a:xfrm>
          <a:prstGeom prst="rect">
            <a:avLst/>
          </a:prstGeom>
          <a:noFill/>
          <a:ln w="9525">
            <a:noFill/>
            <a:miter lim="800000"/>
            <a:headEnd/>
            <a:tailEnd/>
          </a:ln>
        </p:spPr>
        <p:txBody>
          <a:bodyPr wrap="none" lIns="0" tIns="0" rIns="0" bIns="0">
            <a:spAutoFit/>
          </a:bodyPr>
          <a:lstStyle/>
          <a:p>
            <a:pPr algn="ctr" eaLnBrk="0" hangingPunct="0"/>
            <a:r>
              <a:rPr lang="en-US" sz="1600" b="1">
                <a:solidFill>
                  <a:srgbClr val="000000"/>
                </a:solidFill>
              </a:rPr>
              <a:t>Sistem</a:t>
            </a:r>
          </a:p>
          <a:p>
            <a:pPr algn="ctr" eaLnBrk="0" hangingPunct="0"/>
            <a:r>
              <a:rPr lang="en-US" sz="1600" b="1">
                <a:solidFill>
                  <a:srgbClr val="000000"/>
                </a:solidFill>
              </a:rPr>
              <a:t>Informasi</a:t>
            </a:r>
          </a:p>
          <a:p>
            <a:pPr algn="ctr" eaLnBrk="0" hangingPunct="0"/>
            <a:r>
              <a:rPr lang="en-US" sz="1600" b="1">
                <a:solidFill>
                  <a:srgbClr val="000000"/>
                </a:solidFill>
              </a:rPr>
              <a:t>Executive</a:t>
            </a:r>
            <a:endParaRPr lang="en-US" sz="2800" b="1">
              <a:latin typeface="Times New Roman" pitchFamily="18" charset="0"/>
            </a:endParaRPr>
          </a:p>
        </p:txBody>
      </p:sp>
      <p:sp>
        <p:nvSpPr>
          <p:cNvPr id="18472" name="Rectangle 40"/>
          <p:cNvSpPr>
            <a:spLocks noChangeArrowheads="1"/>
          </p:cNvSpPr>
          <p:nvPr/>
        </p:nvSpPr>
        <p:spPr bwMode="auto">
          <a:xfrm>
            <a:off x="7351713" y="4451350"/>
            <a:ext cx="1258887" cy="1258888"/>
          </a:xfrm>
          <a:prstGeom prst="rect">
            <a:avLst/>
          </a:prstGeom>
          <a:noFill/>
          <a:ln w="12700">
            <a:solidFill>
              <a:srgbClr val="808080"/>
            </a:solidFill>
            <a:miter lim="800000"/>
            <a:headEnd/>
            <a:tailEnd/>
          </a:ln>
        </p:spPr>
        <p:txBody>
          <a:bodyPr/>
          <a:lstStyle/>
          <a:p>
            <a:endParaRPr lang="id-ID"/>
          </a:p>
        </p:txBody>
      </p:sp>
      <p:sp>
        <p:nvSpPr>
          <p:cNvPr id="18473" name="Rectangle 41"/>
          <p:cNvSpPr>
            <a:spLocks noChangeArrowheads="1"/>
          </p:cNvSpPr>
          <p:nvPr/>
        </p:nvSpPr>
        <p:spPr bwMode="auto">
          <a:xfrm>
            <a:off x="5926138" y="2709863"/>
            <a:ext cx="1258887" cy="1260475"/>
          </a:xfrm>
          <a:prstGeom prst="rect">
            <a:avLst/>
          </a:prstGeom>
          <a:solidFill>
            <a:srgbClr val="00CC99"/>
          </a:solidFill>
          <a:ln w="9525">
            <a:noFill/>
            <a:miter lim="800000"/>
            <a:headEnd/>
            <a:tailEnd/>
          </a:ln>
        </p:spPr>
        <p:txBody>
          <a:bodyPr/>
          <a:lstStyle/>
          <a:p>
            <a:endParaRPr lang="id-ID"/>
          </a:p>
        </p:txBody>
      </p:sp>
      <p:sp>
        <p:nvSpPr>
          <p:cNvPr id="18474" name="Rectangle 42"/>
          <p:cNvSpPr>
            <a:spLocks noChangeArrowheads="1"/>
          </p:cNvSpPr>
          <p:nvPr/>
        </p:nvSpPr>
        <p:spPr bwMode="auto">
          <a:xfrm>
            <a:off x="5949950" y="2805113"/>
            <a:ext cx="1160463" cy="733425"/>
          </a:xfrm>
          <a:prstGeom prst="rect">
            <a:avLst/>
          </a:prstGeom>
          <a:noFill/>
          <a:ln w="9525">
            <a:noFill/>
            <a:miter lim="800000"/>
            <a:headEnd/>
            <a:tailEnd/>
          </a:ln>
        </p:spPr>
        <p:txBody>
          <a:bodyPr wrap="none" lIns="0" tIns="0" rIns="0" bIns="0">
            <a:spAutoFit/>
          </a:bodyPr>
          <a:lstStyle/>
          <a:p>
            <a:pPr algn="ctr" eaLnBrk="0" hangingPunct="0"/>
            <a:r>
              <a:rPr lang="en-US" sz="1600" b="1">
                <a:solidFill>
                  <a:srgbClr val="000000"/>
                </a:solidFill>
              </a:rPr>
              <a:t>Sistem </a:t>
            </a:r>
          </a:p>
          <a:p>
            <a:pPr algn="ctr" eaLnBrk="0" hangingPunct="0"/>
            <a:r>
              <a:rPr lang="en-US" sz="1600" b="1">
                <a:solidFill>
                  <a:srgbClr val="000000"/>
                </a:solidFill>
              </a:rPr>
              <a:t>Pendukung </a:t>
            </a:r>
          </a:p>
          <a:p>
            <a:pPr algn="ctr" eaLnBrk="0" hangingPunct="0"/>
            <a:r>
              <a:rPr lang="en-US" sz="1600" b="1">
                <a:solidFill>
                  <a:srgbClr val="000000"/>
                </a:solidFill>
              </a:rPr>
              <a:t>Manajemen</a:t>
            </a:r>
            <a:endParaRPr lang="en-US" sz="2800" b="1">
              <a:solidFill>
                <a:srgbClr val="000000"/>
              </a:solidFill>
              <a:latin typeface="Times New Roman" pitchFamily="18" charset="0"/>
            </a:endParaRPr>
          </a:p>
        </p:txBody>
      </p:sp>
      <p:sp>
        <p:nvSpPr>
          <p:cNvPr id="18475" name="Rectangle 43"/>
          <p:cNvSpPr>
            <a:spLocks noChangeArrowheads="1"/>
          </p:cNvSpPr>
          <p:nvPr/>
        </p:nvSpPr>
        <p:spPr bwMode="auto">
          <a:xfrm>
            <a:off x="5926138" y="2709863"/>
            <a:ext cx="1258887" cy="1260475"/>
          </a:xfrm>
          <a:prstGeom prst="rect">
            <a:avLst/>
          </a:prstGeom>
          <a:noFill/>
          <a:ln w="12700">
            <a:solidFill>
              <a:srgbClr val="808080"/>
            </a:solidFill>
            <a:miter lim="800000"/>
            <a:headEnd/>
            <a:tailEnd/>
          </a:ln>
        </p:spPr>
        <p:txBody>
          <a:bodyPr/>
          <a:lstStyle/>
          <a:p>
            <a:endParaRPr lang="id-ID"/>
          </a:p>
        </p:txBody>
      </p:sp>
      <p:sp>
        <p:nvSpPr>
          <p:cNvPr id="18476" name="Rectangle 44"/>
          <p:cNvSpPr>
            <a:spLocks noChangeArrowheads="1"/>
          </p:cNvSpPr>
          <p:nvPr/>
        </p:nvSpPr>
        <p:spPr bwMode="auto">
          <a:xfrm>
            <a:off x="3384550" y="1671638"/>
            <a:ext cx="2068513" cy="554037"/>
          </a:xfrm>
          <a:prstGeom prst="rect">
            <a:avLst/>
          </a:prstGeom>
          <a:solidFill>
            <a:srgbClr val="00CC99"/>
          </a:solidFill>
          <a:ln w="9525">
            <a:noFill/>
            <a:miter lim="800000"/>
            <a:headEnd/>
            <a:tailEnd/>
          </a:ln>
        </p:spPr>
        <p:txBody>
          <a:bodyPr/>
          <a:lstStyle/>
          <a:p>
            <a:endParaRPr lang="id-ID"/>
          </a:p>
        </p:txBody>
      </p:sp>
      <p:sp>
        <p:nvSpPr>
          <p:cNvPr id="18477" name="Rectangle 45"/>
          <p:cNvSpPr>
            <a:spLocks noChangeArrowheads="1"/>
          </p:cNvSpPr>
          <p:nvPr/>
        </p:nvSpPr>
        <p:spPr bwMode="auto">
          <a:xfrm>
            <a:off x="3603625" y="1787525"/>
            <a:ext cx="1639888" cy="244475"/>
          </a:xfrm>
          <a:prstGeom prst="rect">
            <a:avLst/>
          </a:prstGeom>
          <a:noFill/>
          <a:ln w="9525">
            <a:noFill/>
            <a:miter lim="800000"/>
            <a:headEnd/>
            <a:tailEnd/>
          </a:ln>
        </p:spPr>
        <p:txBody>
          <a:bodyPr wrap="none" lIns="0" tIns="0" rIns="0" bIns="0">
            <a:spAutoFit/>
          </a:bodyPr>
          <a:lstStyle/>
          <a:p>
            <a:pPr algn="ctr" eaLnBrk="0" hangingPunct="0"/>
            <a:r>
              <a:rPr lang="en-US" sz="1600" b="1">
                <a:solidFill>
                  <a:srgbClr val="000000"/>
                </a:solidFill>
              </a:rPr>
              <a:t>Sistem Informasi</a:t>
            </a:r>
            <a:endParaRPr lang="en-US" sz="2800">
              <a:latin typeface="Times New Roman" pitchFamily="18" charset="0"/>
            </a:endParaRPr>
          </a:p>
        </p:txBody>
      </p:sp>
      <p:sp>
        <p:nvSpPr>
          <p:cNvPr id="18478" name="Rectangle 46"/>
          <p:cNvSpPr>
            <a:spLocks noChangeArrowheads="1"/>
          </p:cNvSpPr>
          <p:nvPr/>
        </p:nvSpPr>
        <p:spPr bwMode="auto">
          <a:xfrm>
            <a:off x="3384550" y="1671638"/>
            <a:ext cx="2068513" cy="554037"/>
          </a:xfrm>
          <a:prstGeom prst="rect">
            <a:avLst/>
          </a:prstGeom>
          <a:noFill/>
          <a:ln w="12700">
            <a:solidFill>
              <a:srgbClr val="808080"/>
            </a:solidFill>
            <a:miter lim="800000"/>
            <a:headEnd/>
            <a:tailEnd/>
          </a:ln>
        </p:spPr>
        <p:txBody>
          <a:bodyPr/>
          <a:lstStyle/>
          <a:p>
            <a:endParaRPr lang="id-ID"/>
          </a:p>
        </p:txBody>
      </p:sp>
      <p:sp>
        <p:nvSpPr>
          <p:cNvPr id="18479" name="Rectangle 47"/>
          <p:cNvSpPr>
            <a:spLocks noChangeArrowheads="1"/>
          </p:cNvSpPr>
          <p:nvPr/>
        </p:nvSpPr>
        <p:spPr bwMode="auto">
          <a:xfrm>
            <a:off x="406400" y="2844800"/>
            <a:ext cx="1092200" cy="1016000"/>
          </a:xfrm>
          <a:prstGeom prst="rect">
            <a:avLst/>
          </a:prstGeom>
          <a:noFill/>
          <a:ln w="9525">
            <a:noFill/>
            <a:miter lim="800000"/>
            <a:headEnd/>
            <a:tailEnd/>
          </a:ln>
          <a:effectLst/>
        </p:spPr>
        <p:txBody>
          <a:bodyPr wrap="none" anchor="ctr"/>
          <a:lstStyle/>
          <a:p>
            <a:pPr algn="ctr" eaLnBrk="0" hangingPunct="0"/>
            <a:r>
              <a:rPr lang="en-US">
                <a:solidFill>
                  <a:schemeClr val="bg1"/>
                </a:solidFill>
                <a:latin typeface="Times New Roman" pitchFamily="18" charset="0"/>
              </a:rPr>
              <a:t>Dukungan </a:t>
            </a:r>
          </a:p>
          <a:p>
            <a:pPr algn="ctr" eaLnBrk="0" hangingPunct="0"/>
            <a:r>
              <a:rPr lang="en-US">
                <a:solidFill>
                  <a:schemeClr val="bg1"/>
                </a:solidFill>
                <a:latin typeface="Times New Roman" pitchFamily="18" charset="0"/>
              </a:rPr>
              <a:t>Untuk</a:t>
            </a:r>
          </a:p>
          <a:p>
            <a:pPr algn="ctr" eaLnBrk="0" hangingPunct="0"/>
            <a:r>
              <a:rPr lang="en-US">
                <a:solidFill>
                  <a:schemeClr val="bg1"/>
                </a:solidFill>
                <a:latin typeface="Times New Roman" pitchFamily="18" charset="0"/>
              </a:rPr>
              <a:t>Operasi </a:t>
            </a:r>
          </a:p>
          <a:p>
            <a:pPr algn="ctr" eaLnBrk="0" hangingPunct="0"/>
            <a:r>
              <a:rPr lang="en-US">
                <a:solidFill>
                  <a:schemeClr val="bg1"/>
                </a:solidFill>
                <a:latin typeface="Times New Roman" pitchFamily="18" charset="0"/>
              </a:rPr>
              <a:t>bisnis</a:t>
            </a:r>
          </a:p>
        </p:txBody>
      </p:sp>
      <p:sp>
        <p:nvSpPr>
          <p:cNvPr id="18480" name="Rectangle 48"/>
          <p:cNvSpPr>
            <a:spLocks noChangeArrowheads="1"/>
          </p:cNvSpPr>
          <p:nvPr/>
        </p:nvSpPr>
        <p:spPr bwMode="auto">
          <a:xfrm>
            <a:off x="7315200" y="2832100"/>
            <a:ext cx="1092200" cy="1016000"/>
          </a:xfrm>
          <a:prstGeom prst="rect">
            <a:avLst/>
          </a:prstGeom>
          <a:noFill/>
          <a:ln w="9525">
            <a:noFill/>
            <a:miter lim="800000"/>
            <a:headEnd/>
            <a:tailEnd/>
          </a:ln>
          <a:effectLst/>
        </p:spPr>
        <p:txBody>
          <a:bodyPr wrap="none" anchor="ctr"/>
          <a:lstStyle/>
          <a:p>
            <a:pPr algn="ctr" eaLnBrk="0" hangingPunct="0"/>
            <a:r>
              <a:rPr lang="en-US">
                <a:solidFill>
                  <a:schemeClr val="bg1"/>
                </a:solidFill>
                <a:latin typeface="Times New Roman" pitchFamily="18" charset="0"/>
              </a:rPr>
              <a:t>Dukungan </a:t>
            </a:r>
          </a:p>
          <a:p>
            <a:pPr algn="ctr" eaLnBrk="0" hangingPunct="0"/>
            <a:r>
              <a:rPr lang="en-US">
                <a:solidFill>
                  <a:schemeClr val="bg1"/>
                </a:solidFill>
                <a:latin typeface="Times New Roman" pitchFamily="18" charset="0"/>
              </a:rPr>
              <a:t>Untuk</a:t>
            </a:r>
          </a:p>
          <a:p>
            <a:pPr algn="ctr" eaLnBrk="0" hangingPunct="0"/>
            <a:r>
              <a:rPr lang="en-US">
                <a:solidFill>
                  <a:schemeClr val="bg1"/>
                </a:solidFill>
                <a:latin typeface="Times New Roman" pitchFamily="18" charset="0"/>
              </a:rPr>
              <a:t>Pengambilan</a:t>
            </a:r>
          </a:p>
          <a:p>
            <a:pPr algn="ctr" eaLnBrk="0" hangingPunct="0"/>
            <a:r>
              <a:rPr lang="en-US">
                <a:solidFill>
                  <a:schemeClr val="bg1"/>
                </a:solidFill>
                <a:latin typeface="Times New Roman" pitchFamily="18" charset="0"/>
              </a:rPr>
              <a:t>Keputusan </a:t>
            </a:r>
          </a:p>
          <a:p>
            <a:pPr algn="ctr" eaLnBrk="0" hangingPunct="0"/>
            <a:r>
              <a:rPr lang="en-US">
                <a:solidFill>
                  <a:schemeClr val="bg1"/>
                </a:solidFill>
                <a:latin typeface="Times New Roman" pitchFamily="18" charset="0"/>
              </a:rPr>
              <a:t>Manajerial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228600"/>
            <a:ext cx="8229600" cy="520700"/>
          </a:xfrm>
        </p:spPr>
        <p:txBody>
          <a:bodyPr>
            <a:normAutofit fontScale="90000"/>
          </a:bodyPr>
          <a:lstStyle/>
          <a:p>
            <a:r>
              <a:rPr lang="en-US" sz="3600" dirty="0" err="1">
                <a:solidFill>
                  <a:schemeClr val="tx1"/>
                </a:solidFill>
              </a:rPr>
              <a:t>Jenis</a:t>
            </a:r>
            <a:r>
              <a:rPr lang="en-US" sz="3600" dirty="0">
                <a:solidFill>
                  <a:schemeClr val="tx1"/>
                </a:solidFill>
              </a:rPr>
              <a:t> </a:t>
            </a:r>
            <a:r>
              <a:rPr lang="en-US" sz="3600" dirty="0" err="1">
                <a:solidFill>
                  <a:schemeClr val="tx1"/>
                </a:solidFill>
              </a:rPr>
              <a:t>Jenis</a:t>
            </a:r>
            <a:r>
              <a:rPr lang="en-US" sz="3600" dirty="0">
                <a:solidFill>
                  <a:schemeClr val="tx1"/>
                </a:solidFill>
              </a:rPr>
              <a:t> SI</a:t>
            </a:r>
          </a:p>
        </p:txBody>
      </p:sp>
      <p:sp>
        <p:nvSpPr>
          <p:cNvPr id="19459" name="Rectangle 3"/>
          <p:cNvSpPr>
            <a:spLocks noGrp="1" noChangeArrowheads="1"/>
          </p:cNvSpPr>
          <p:nvPr>
            <p:ph type="body" idx="1"/>
          </p:nvPr>
        </p:nvSpPr>
        <p:spPr>
          <a:xfrm>
            <a:off x="457200" y="1412875"/>
            <a:ext cx="8229600" cy="4713288"/>
          </a:xfrm>
        </p:spPr>
        <p:txBody>
          <a:bodyPr>
            <a:normAutofit lnSpcReduction="10000"/>
          </a:bodyPr>
          <a:lstStyle/>
          <a:p>
            <a:pPr>
              <a:lnSpc>
                <a:spcPct val="80000"/>
              </a:lnSpc>
              <a:buFont typeface="Wingdings" pitchFamily="2" charset="2"/>
              <a:buNone/>
            </a:pPr>
            <a:r>
              <a:rPr lang="en-US" dirty="0"/>
              <a:t>	</a:t>
            </a:r>
            <a:r>
              <a:rPr lang="en-US" dirty="0" err="1"/>
              <a:t>Sistim</a:t>
            </a:r>
            <a:r>
              <a:rPr lang="en-US" dirty="0"/>
              <a:t> </a:t>
            </a:r>
            <a:r>
              <a:rPr lang="en-US" dirty="0" err="1"/>
              <a:t>Informasi</a:t>
            </a:r>
            <a:r>
              <a:rPr lang="en-US" dirty="0"/>
              <a:t> </a:t>
            </a:r>
            <a:r>
              <a:rPr lang="en-US" dirty="0" err="1"/>
              <a:t>dapat</a:t>
            </a:r>
            <a:r>
              <a:rPr lang="en-US" dirty="0"/>
              <a:t> </a:t>
            </a:r>
            <a:r>
              <a:rPr lang="en-US" dirty="0" err="1"/>
              <a:t>dikelompokkan</a:t>
            </a:r>
            <a:r>
              <a:rPr lang="en-US" dirty="0"/>
              <a:t> </a:t>
            </a:r>
            <a:r>
              <a:rPr lang="en-US" b="0" dirty="0" err="1"/>
              <a:t>berdasarkan</a:t>
            </a:r>
            <a:r>
              <a:rPr lang="en-US" b="0" dirty="0"/>
              <a:t> </a:t>
            </a:r>
            <a:r>
              <a:rPr lang="en-US" b="0" dirty="0" err="1"/>
              <a:t>jenis</a:t>
            </a:r>
            <a:r>
              <a:rPr lang="en-US" b="0" dirty="0"/>
              <a:t> </a:t>
            </a:r>
            <a:r>
              <a:rPr lang="en-US" b="0" dirty="0" err="1"/>
              <a:t>dukungan</a:t>
            </a:r>
            <a:r>
              <a:rPr lang="en-US" dirty="0"/>
              <a:t> yang </a:t>
            </a:r>
            <a:r>
              <a:rPr lang="en-US" dirty="0" err="1"/>
              <a:t>dapat</a:t>
            </a:r>
            <a:r>
              <a:rPr lang="en-US" dirty="0"/>
              <a:t> </a:t>
            </a:r>
            <a:r>
              <a:rPr lang="en-US" dirty="0" err="1"/>
              <a:t>mereka</a:t>
            </a:r>
            <a:r>
              <a:rPr lang="en-US" dirty="0"/>
              <a:t> </a:t>
            </a:r>
            <a:r>
              <a:rPr lang="en-US" dirty="0" err="1"/>
              <a:t>sediakan</a:t>
            </a:r>
            <a:r>
              <a:rPr lang="en-US" dirty="0"/>
              <a:t> </a:t>
            </a:r>
            <a:r>
              <a:rPr lang="en-US" dirty="0" err="1"/>
              <a:t>bagi</a:t>
            </a:r>
            <a:r>
              <a:rPr lang="en-US" dirty="0"/>
              <a:t> </a:t>
            </a:r>
            <a:r>
              <a:rPr lang="en-US" dirty="0" err="1"/>
              <a:t>suatu</a:t>
            </a:r>
            <a:r>
              <a:rPr lang="en-US" dirty="0"/>
              <a:t> </a:t>
            </a:r>
            <a:r>
              <a:rPr lang="en-US" dirty="0" err="1"/>
              <a:t>organisasi</a:t>
            </a:r>
            <a:r>
              <a:rPr lang="en-US" dirty="0"/>
              <a:t>. </a:t>
            </a:r>
          </a:p>
          <a:p>
            <a:pPr>
              <a:lnSpc>
                <a:spcPct val="80000"/>
              </a:lnSpc>
            </a:pPr>
            <a:r>
              <a:rPr lang="en-US" b="1" i="1" dirty="0" err="1"/>
              <a:t>Sistem</a:t>
            </a:r>
            <a:r>
              <a:rPr lang="en-US" b="1" i="1" dirty="0"/>
              <a:t> </a:t>
            </a:r>
            <a:r>
              <a:rPr lang="en-US" b="1" i="1" dirty="0" err="1"/>
              <a:t>pendukung</a:t>
            </a:r>
            <a:r>
              <a:rPr lang="en-US" b="1" i="1" dirty="0"/>
              <a:t> </a:t>
            </a:r>
            <a:r>
              <a:rPr lang="en-US" b="1" i="1" dirty="0" err="1"/>
              <a:t>Operasi</a:t>
            </a:r>
            <a:r>
              <a:rPr lang="en-US" b="0" dirty="0"/>
              <a:t>,</a:t>
            </a:r>
            <a:r>
              <a:rPr lang="en-US" dirty="0"/>
              <a:t> </a:t>
            </a:r>
            <a:r>
              <a:rPr lang="en-US" dirty="0" err="1"/>
              <a:t>mengolah</a:t>
            </a:r>
            <a:r>
              <a:rPr lang="en-US" dirty="0"/>
              <a:t> data  yang </a:t>
            </a:r>
            <a:r>
              <a:rPr lang="en-US" dirty="0" err="1"/>
              <a:t>dihasilkan</a:t>
            </a:r>
            <a:r>
              <a:rPr lang="en-US" dirty="0"/>
              <a:t> </a:t>
            </a:r>
            <a:r>
              <a:rPr lang="en-US" dirty="0" err="1"/>
              <a:t>atau</a:t>
            </a:r>
            <a:r>
              <a:rPr lang="en-US" dirty="0"/>
              <a:t>  </a:t>
            </a:r>
            <a:r>
              <a:rPr lang="en-US" dirty="0" err="1"/>
              <a:t>digunakan</a:t>
            </a:r>
            <a:r>
              <a:rPr lang="en-US" dirty="0"/>
              <a:t> </a:t>
            </a:r>
            <a:r>
              <a:rPr lang="en-US" dirty="0" err="1"/>
              <a:t>dalam</a:t>
            </a:r>
            <a:r>
              <a:rPr lang="en-US" dirty="0"/>
              <a:t> </a:t>
            </a:r>
            <a:r>
              <a:rPr lang="en-US" dirty="0" err="1"/>
              <a:t>operasi</a:t>
            </a:r>
            <a:r>
              <a:rPr lang="en-US" dirty="0"/>
              <a:t> </a:t>
            </a:r>
            <a:r>
              <a:rPr lang="en-US" dirty="0" err="1"/>
              <a:t>bisnis</a:t>
            </a:r>
            <a:r>
              <a:rPr lang="en-US" dirty="0"/>
              <a:t>. </a:t>
            </a:r>
            <a:r>
              <a:rPr lang="en-US" dirty="0" err="1"/>
              <a:t>Sistem</a:t>
            </a:r>
            <a:r>
              <a:rPr lang="en-US" dirty="0"/>
              <a:t> </a:t>
            </a:r>
            <a:r>
              <a:rPr lang="en-US" dirty="0" err="1"/>
              <a:t>ini</a:t>
            </a:r>
            <a:r>
              <a:rPr lang="en-US" dirty="0"/>
              <a:t> </a:t>
            </a:r>
            <a:r>
              <a:rPr lang="en-US" dirty="0" err="1"/>
              <a:t>menghasilkan</a:t>
            </a:r>
            <a:r>
              <a:rPr lang="en-US" dirty="0"/>
              <a:t> </a:t>
            </a:r>
            <a:r>
              <a:rPr lang="en-US" dirty="0" err="1"/>
              <a:t>berbagai</a:t>
            </a:r>
            <a:r>
              <a:rPr lang="en-US" dirty="0"/>
              <a:t> </a:t>
            </a:r>
            <a:r>
              <a:rPr lang="en-US" dirty="0" err="1"/>
              <a:t>produk</a:t>
            </a:r>
            <a:r>
              <a:rPr lang="en-US" dirty="0"/>
              <a:t> (</a:t>
            </a:r>
            <a:r>
              <a:rPr lang="en-US" dirty="0" err="1"/>
              <a:t>informasi</a:t>
            </a:r>
            <a:r>
              <a:rPr lang="en-US" dirty="0"/>
              <a:t>) </a:t>
            </a:r>
            <a:r>
              <a:rPr lang="en-US" dirty="0" err="1"/>
              <a:t>untuk</a:t>
            </a:r>
            <a:r>
              <a:rPr lang="en-US" dirty="0"/>
              <a:t> </a:t>
            </a:r>
            <a:r>
              <a:rPr lang="en-US" dirty="0" err="1"/>
              <a:t>keperluan</a:t>
            </a:r>
            <a:r>
              <a:rPr lang="en-US" dirty="0"/>
              <a:t>/</a:t>
            </a:r>
            <a:r>
              <a:rPr lang="en-US" dirty="0" err="1"/>
              <a:t>penggunaan</a:t>
            </a:r>
            <a:r>
              <a:rPr lang="en-US" dirty="0"/>
              <a:t> internal </a:t>
            </a:r>
            <a:r>
              <a:rPr lang="en-US" dirty="0" err="1"/>
              <a:t>dan</a:t>
            </a:r>
            <a:r>
              <a:rPr lang="en-US" dirty="0"/>
              <a:t> </a:t>
            </a:r>
            <a:r>
              <a:rPr lang="en-US" dirty="0" err="1"/>
              <a:t>eksternal</a:t>
            </a:r>
            <a:r>
              <a:rPr lang="en-US" dirty="0"/>
              <a:t>. </a:t>
            </a:r>
            <a:r>
              <a:rPr lang="en-US" dirty="0" err="1"/>
              <a:t>Sistem</a:t>
            </a:r>
            <a:r>
              <a:rPr lang="en-US" dirty="0"/>
              <a:t> </a:t>
            </a:r>
            <a:r>
              <a:rPr lang="en-US" dirty="0" err="1"/>
              <a:t>Pendukung</a:t>
            </a:r>
            <a:r>
              <a:rPr lang="en-US" dirty="0"/>
              <a:t> </a:t>
            </a:r>
            <a:r>
              <a:rPr lang="en-US" dirty="0" err="1"/>
              <a:t>Operasi</a:t>
            </a:r>
            <a:r>
              <a:rPr lang="en-US" dirty="0"/>
              <a:t> </a:t>
            </a:r>
            <a:r>
              <a:rPr lang="en-US" dirty="0" err="1"/>
              <a:t>tidak</a:t>
            </a:r>
            <a:r>
              <a:rPr lang="en-US" dirty="0"/>
              <a:t> </a:t>
            </a:r>
            <a:r>
              <a:rPr lang="en-US" dirty="0" err="1"/>
              <a:t>menekankan</a:t>
            </a:r>
            <a:r>
              <a:rPr lang="en-US" dirty="0"/>
              <a:t> </a:t>
            </a:r>
            <a:r>
              <a:rPr lang="en-US" dirty="0" err="1"/>
              <a:t>pada</a:t>
            </a:r>
            <a:r>
              <a:rPr lang="en-US" dirty="0"/>
              <a:t> </a:t>
            </a:r>
            <a:r>
              <a:rPr lang="en-US" dirty="0" err="1"/>
              <a:t>membuat</a:t>
            </a:r>
            <a:r>
              <a:rPr lang="en-US" dirty="0"/>
              <a:t> </a:t>
            </a:r>
            <a:r>
              <a:rPr lang="en-US" dirty="0" err="1"/>
              <a:t>suatu</a:t>
            </a:r>
            <a:r>
              <a:rPr lang="en-US" dirty="0"/>
              <a:t> </a:t>
            </a:r>
            <a:r>
              <a:rPr lang="en-US" dirty="0" err="1"/>
              <a:t>produk</a:t>
            </a:r>
            <a:r>
              <a:rPr lang="en-US" dirty="0"/>
              <a:t> </a:t>
            </a:r>
            <a:r>
              <a:rPr lang="en-US" dirty="0" err="1"/>
              <a:t>informasi</a:t>
            </a:r>
            <a:r>
              <a:rPr lang="en-US" dirty="0"/>
              <a:t> </a:t>
            </a:r>
            <a:r>
              <a:rPr lang="en-US" dirty="0" err="1"/>
              <a:t>spesifik</a:t>
            </a:r>
            <a:r>
              <a:rPr lang="en-US" dirty="0"/>
              <a:t>/</a:t>
            </a:r>
            <a:r>
              <a:rPr lang="en-US" dirty="0" err="1"/>
              <a:t>khusus</a:t>
            </a:r>
            <a:r>
              <a:rPr lang="en-US" dirty="0"/>
              <a:t> </a:t>
            </a:r>
            <a:r>
              <a:rPr lang="en-US" dirty="0" err="1"/>
              <a:t>bagipara</a:t>
            </a:r>
            <a:r>
              <a:rPr lang="en-US" dirty="0"/>
              <a:t> </a:t>
            </a:r>
            <a:r>
              <a:rPr lang="en-US" dirty="0" err="1"/>
              <a:t>manajer</a:t>
            </a:r>
            <a:r>
              <a:rPr lang="en-US" dirty="0"/>
              <a:t>. </a:t>
            </a:r>
            <a:r>
              <a:rPr lang="en-US" dirty="0" err="1"/>
              <a:t>pada</a:t>
            </a:r>
            <a:r>
              <a:rPr lang="en-US" dirty="0"/>
              <a:t> </a:t>
            </a:r>
            <a:r>
              <a:rPr lang="en-US" dirty="0" err="1"/>
              <a:t>umumnya</a:t>
            </a:r>
            <a:r>
              <a:rPr lang="en-US" dirty="0"/>
              <a:t> </a:t>
            </a:r>
            <a:r>
              <a:rPr lang="en-US" dirty="0" err="1"/>
              <a:t>diperlukan</a:t>
            </a:r>
            <a:r>
              <a:rPr lang="en-US" dirty="0"/>
              <a:t> </a:t>
            </a:r>
            <a:r>
              <a:rPr lang="en-US" dirty="0" err="1"/>
              <a:t>pengolahan</a:t>
            </a:r>
            <a:r>
              <a:rPr lang="en-US" dirty="0"/>
              <a:t> </a:t>
            </a:r>
            <a:r>
              <a:rPr lang="en-US" dirty="0" err="1"/>
              <a:t>lebih</a:t>
            </a:r>
            <a:r>
              <a:rPr lang="en-US" dirty="0"/>
              <a:t> </a:t>
            </a:r>
            <a:r>
              <a:rPr lang="en-US" dirty="0" err="1"/>
              <a:t>lanjut</a:t>
            </a:r>
            <a:r>
              <a:rPr lang="en-US" dirty="0"/>
              <a:t> </a:t>
            </a:r>
            <a:r>
              <a:rPr lang="en-US" dirty="0" err="1"/>
              <a:t>oleh</a:t>
            </a:r>
            <a:r>
              <a:rPr lang="en-US" dirty="0"/>
              <a:t> </a:t>
            </a:r>
            <a:r>
              <a:rPr lang="en-US" dirty="0" err="1"/>
              <a:t>Sistem</a:t>
            </a:r>
            <a:r>
              <a:rPr lang="en-US" dirty="0"/>
              <a:t> </a:t>
            </a:r>
            <a:r>
              <a:rPr lang="en-US" dirty="0" err="1"/>
              <a:t>Informasi</a:t>
            </a:r>
            <a:r>
              <a:rPr lang="en-US" dirty="0"/>
              <a:t> </a:t>
            </a:r>
            <a:r>
              <a:rPr lang="en-US" dirty="0" err="1"/>
              <a:t>Manajemen</a:t>
            </a:r>
            <a:r>
              <a:rPr lang="en-US" dirty="0"/>
              <a:t>. </a:t>
            </a:r>
          </a:p>
          <a:p>
            <a:pPr>
              <a:lnSpc>
                <a:spcPct val="80000"/>
              </a:lnSpc>
              <a:buFont typeface="Wingdings" pitchFamily="2" charset="2"/>
              <a:buNone/>
            </a:pPr>
            <a:r>
              <a:rPr lang="en-US" dirty="0"/>
              <a:t>  </a:t>
            </a:r>
            <a:r>
              <a:rPr lang="en-US" dirty="0" err="1"/>
              <a:t>Peran</a:t>
            </a:r>
            <a:r>
              <a:rPr lang="en-US" dirty="0"/>
              <a:t> </a:t>
            </a:r>
            <a:r>
              <a:rPr lang="en-US" dirty="0" err="1"/>
              <a:t>Sistem</a:t>
            </a:r>
            <a:r>
              <a:rPr lang="en-US" dirty="0"/>
              <a:t> </a:t>
            </a:r>
            <a:r>
              <a:rPr lang="en-US" dirty="0" err="1"/>
              <a:t>pendukung</a:t>
            </a:r>
            <a:r>
              <a:rPr lang="en-US" dirty="0"/>
              <a:t> </a:t>
            </a:r>
            <a:r>
              <a:rPr lang="en-US" dirty="0" err="1"/>
              <a:t>Operasi</a:t>
            </a:r>
            <a:r>
              <a:rPr lang="en-US" dirty="0"/>
              <a:t> </a:t>
            </a:r>
            <a:r>
              <a:rPr lang="en-US" dirty="0" err="1"/>
              <a:t>pada</a:t>
            </a:r>
            <a:r>
              <a:rPr lang="en-US" dirty="0"/>
              <a:t> </a:t>
            </a:r>
            <a:r>
              <a:rPr lang="en-US" dirty="0" err="1"/>
              <a:t>suatu</a:t>
            </a:r>
            <a:r>
              <a:rPr lang="en-US" dirty="0"/>
              <a:t> Perusahaan </a:t>
            </a:r>
            <a:r>
              <a:rPr lang="en-US" dirty="0" err="1"/>
              <a:t>Bisnis</a:t>
            </a:r>
            <a:r>
              <a:rPr lang="en-US" dirty="0"/>
              <a:t> </a:t>
            </a:r>
            <a:r>
              <a:rPr lang="en-US" dirty="0" err="1"/>
              <a:t>adalah</a:t>
            </a:r>
            <a:r>
              <a:rPr lang="en-US" dirty="0"/>
              <a:t> : </a:t>
            </a:r>
          </a:p>
          <a:p>
            <a:pPr lvl="1">
              <a:lnSpc>
                <a:spcPct val="80000"/>
              </a:lnSpc>
              <a:buFontTx/>
              <a:buAutoNum type="arabicPeriod"/>
            </a:pPr>
            <a:r>
              <a:rPr lang="en-US" sz="2000" b="1" dirty="0" err="1"/>
              <a:t>Memproses</a:t>
            </a:r>
            <a:r>
              <a:rPr lang="en-US" sz="2000" b="1" dirty="0"/>
              <a:t> </a:t>
            </a:r>
            <a:r>
              <a:rPr lang="en-US" sz="2000" b="1" dirty="0" err="1"/>
              <a:t>transaksi</a:t>
            </a:r>
            <a:r>
              <a:rPr lang="en-US" sz="2000" b="1" dirty="0"/>
              <a:t> </a:t>
            </a:r>
            <a:r>
              <a:rPr lang="en-US" sz="2000" b="1" dirty="0" err="1"/>
              <a:t>bisnis</a:t>
            </a:r>
            <a:r>
              <a:rPr lang="en-US" sz="2000" b="1" dirty="0"/>
              <a:t> </a:t>
            </a:r>
            <a:r>
              <a:rPr lang="en-US" sz="2000" b="1" dirty="0" err="1"/>
              <a:t>secara</a:t>
            </a:r>
            <a:r>
              <a:rPr lang="en-US" sz="2000" b="1" dirty="0"/>
              <a:t> </a:t>
            </a:r>
            <a:r>
              <a:rPr lang="en-US" sz="2000" b="1" dirty="0" err="1"/>
              <a:t>efektif</a:t>
            </a:r>
            <a:r>
              <a:rPr lang="en-US" sz="2000" b="1" dirty="0"/>
              <a:t> </a:t>
            </a:r>
          </a:p>
          <a:p>
            <a:pPr lvl="1">
              <a:lnSpc>
                <a:spcPct val="80000"/>
              </a:lnSpc>
              <a:buFontTx/>
              <a:buNone/>
            </a:pPr>
            <a:r>
              <a:rPr lang="en-US" sz="2000" b="1" dirty="0"/>
              <a:t>2.Mengendalikan </a:t>
            </a:r>
            <a:r>
              <a:rPr lang="en-US" sz="2000" b="1" dirty="0" err="1"/>
              <a:t>proses</a:t>
            </a:r>
            <a:r>
              <a:rPr lang="en-US" sz="2000" b="1" dirty="0"/>
              <a:t> </a:t>
            </a:r>
            <a:r>
              <a:rPr lang="en-US" sz="2000" b="1" dirty="0" err="1"/>
              <a:t>dalam</a:t>
            </a:r>
            <a:r>
              <a:rPr lang="en-US" sz="2000" b="1" dirty="0"/>
              <a:t> </a:t>
            </a:r>
            <a:r>
              <a:rPr lang="en-US" sz="2000" b="1" dirty="0" err="1"/>
              <a:t>industri</a:t>
            </a:r>
            <a:r>
              <a:rPr lang="en-US" sz="2000" b="1" dirty="0"/>
              <a:t>/</a:t>
            </a:r>
            <a:r>
              <a:rPr lang="en-US" sz="2000" b="1" dirty="0" err="1"/>
              <a:t>pabrik</a:t>
            </a:r>
            <a:endParaRPr lang="en-US" sz="2000" b="1" dirty="0"/>
          </a:p>
          <a:p>
            <a:pPr lvl="1">
              <a:lnSpc>
                <a:spcPct val="80000"/>
              </a:lnSpc>
              <a:buFontTx/>
              <a:buNone/>
            </a:pPr>
            <a:r>
              <a:rPr lang="en-US" sz="2000" b="1" dirty="0"/>
              <a:t>3.Mendukung </a:t>
            </a:r>
            <a:r>
              <a:rPr lang="en-US" sz="2000" b="1" dirty="0" err="1"/>
              <a:t>komunikasi</a:t>
            </a:r>
            <a:r>
              <a:rPr lang="en-US" sz="2000" b="1" dirty="0"/>
              <a:t> </a:t>
            </a:r>
            <a:r>
              <a:rPr lang="en-US" sz="2000" b="1" dirty="0" err="1"/>
              <a:t>dan</a:t>
            </a:r>
            <a:r>
              <a:rPr lang="en-US" sz="2000" b="1" dirty="0"/>
              <a:t> </a:t>
            </a:r>
            <a:r>
              <a:rPr lang="en-US" sz="2000" b="1" dirty="0" err="1"/>
              <a:t>kerja</a:t>
            </a:r>
            <a:r>
              <a:rPr lang="en-US" sz="2000" b="1" dirty="0"/>
              <a:t> </a:t>
            </a:r>
            <a:r>
              <a:rPr lang="en-US" sz="2000" b="1" dirty="0" err="1"/>
              <a:t>sama</a:t>
            </a:r>
            <a:r>
              <a:rPr lang="en-US" sz="2000" b="1" dirty="0"/>
              <a:t>/</a:t>
            </a:r>
            <a:r>
              <a:rPr lang="en-US" sz="2000" b="1" dirty="0" err="1"/>
              <a:t>kolaborasi</a:t>
            </a:r>
            <a:r>
              <a:rPr lang="en-US" sz="2000" b="1" dirty="0"/>
              <a:t> </a:t>
            </a:r>
            <a:r>
              <a:rPr lang="en-US" sz="2000" b="1" dirty="0" err="1"/>
              <a:t>dalam</a:t>
            </a:r>
            <a:r>
              <a:rPr lang="en-US" sz="2000" b="1" dirty="0"/>
              <a:t> </a:t>
            </a:r>
            <a:r>
              <a:rPr lang="en-US" sz="2000" b="1" dirty="0" err="1"/>
              <a:t>perusahaan</a:t>
            </a:r>
            <a:r>
              <a:rPr lang="en-US" sz="2000" b="1" dirty="0"/>
              <a:t> </a:t>
            </a:r>
          </a:p>
          <a:p>
            <a:pPr lvl="1">
              <a:lnSpc>
                <a:spcPct val="80000"/>
              </a:lnSpc>
              <a:buFontTx/>
              <a:buNone/>
            </a:pPr>
            <a:r>
              <a:rPr lang="en-US" sz="2000" b="1" dirty="0"/>
              <a:t>4.Memperbaharui database </a:t>
            </a:r>
            <a:r>
              <a:rPr lang="en-US" sz="2000" b="1" dirty="0" err="1"/>
              <a:t>perusahaan</a:t>
            </a:r>
            <a:r>
              <a:rPr lang="en-US" sz="2000" dirty="0"/>
              <a:t>. </a:t>
            </a:r>
          </a:p>
          <a:p>
            <a:pPr>
              <a:lnSpc>
                <a:spcPct val="80000"/>
              </a:lnSpc>
            </a:pPr>
            <a:endParaRPr lang="en-US" dirty="0"/>
          </a:p>
          <a:p>
            <a:pPr>
              <a:lnSpc>
                <a:spcPct val="80000"/>
              </a:lnSpc>
            </a:pPr>
            <a:endParaRPr 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304800"/>
            <a:ext cx="5540375" cy="446088"/>
          </a:xfrm>
        </p:spPr>
        <p:txBody>
          <a:bodyPr>
            <a:normAutofit fontScale="90000"/>
          </a:bodyPr>
          <a:lstStyle/>
          <a:p>
            <a:r>
              <a:rPr lang="en-US" sz="3200" b="0" dirty="0" err="1">
                <a:solidFill>
                  <a:schemeClr val="tx1"/>
                </a:solidFill>
                <a:latin typeface="Adobe Caslon Pro Bold" pitchFamily="18" charset="0"/>
              </a:rPr>
              <a:t>Jenis</a:t>
            </a:r>
            <a:r>
              <a:rPr lang="en-US" sz="3200" b="0" dirty="0">
                <a:solidFill>
                  <a:schemeClr val="tx1"/>
                </a:solidFill>
                <a:latin typeface="Adobe Caslon Pro Bold" pitchFamily="18" charset="0"/>
              </a:rPr>
              <a:t> - </a:t>
            </a:r>
            <a:r>
              <a:rPr lang="en-US" sz="3200" b="0" dirty="0" err="1">
                <a:solidFill>
                  <a:schemeClr val="tx1"/>
                </a:solidFill>
                <a:latin typeface="Adobe Caslon Pro Bold" pitchFamily="18" charset="0"/>
              </a:rPr>
              <a:t>Jenis</a:t>
            </a:r>
            <a:r>
              <a:rPr lang="en-US" sz="3200" b="0" dirty="0">
                <a:solidFill>
                  <a:schemeClr val="tx1"/>
                </a:solidFill>
                <a:latin typeface="Adobe Caslon Pro Bold" pitchFamily="18" charset="0"/>
              </a:rPr>
              <a:t> SI</a:t>
            </a:r>
          </a:p>
        </p:txBody>
      </p:sp>
      <p:sp>
        <p:nvSpPr>
          <p:cNvPr id="20483" name="Rectangle 3"/>
          <p:cNvSpPr>
            <a:spLocks noGrp="1" noChangeArrowheads="1"/>
          </p:cNvSpPr>
          <p:nvPr>
            <p:ph type="body" idx="1"/>
          </p:nvPr>
        </p:nvSpPr>
        <p:spPr>
          <a:xfrm>
            <a:off x="438150" y="1114425"/>
            <a:ext cx="8477250" cy="5129213"/>
          </a:xfrm>
        </p:spPr>
        <p:txBody>
          <a:bodyPr>
            <a:normAutofit lnSpcReduction="10000"/>
          </a:bodyPr>
          <a:lstStyle/>
          <a:p>
            <a:pPr>
              <a:lnSpc>
                <a:spcPct val="80000"/>
              </a:lnSpc>
              <a:buFont typeface="Wingdings" pitchFamily="2" charset="2"/>
              <a:buNone/>
            </a:pPr>
            <a:r>
              <a:rPr lang="en-US" b="0" dirty="0"/>
              <a:t>	</a:t>
            </a:r>
            <a:r>
              <a:rPr lang="en-US" b="1" i="1" dirty="0" err="1"/>
              <a:t>Sistem</a:t>
            </a:r>
            <a:r>
              <a:rPr lang="en-US" b="1" i="1" dirty="0"/>
              <a:t> </a:t>
            </a:r>
            <a:r>
              <a:rPr lang="en-US" b="1" i="1" dirty="0" err="1"/>
              <a:t>Pendukung</a:t>
            </a:r>
            <a:r>
              <a:rPr lang="en-US" b="1" i="1" dirty="0"/>
              <a:t> </a:t>
            </a:r>
            <a:r>
              <a:rPr lang="en-US" b="1" i="1" dirty="0" err="1"/>
              <a:t>Manajemen</a:t>
            </a:r>
            <a:r>
              <a:rPr lang="en-US" b="1" dirty="0"/>
              <a:t>, </a:t>
            </a:r>
            <a:r>
              <a:rPr lang="en-US" dirty="0" err="1"/>
              <a:t>membantu</a:t>
            </a:r>
            <a:r>
              <a:rPr lang="en-US" dirty="0"/>
              <a:t> </a:t>
            </a:r>
            <a:r>
              <a:rPr lang="en-US" dirty="0" err="1"/>
              <a:t>para</a:t>
            </a:r>
            <a:r>
              <a:rPr lang="en-US" dirty="0"/>
              <a:t> </a:t>
            </a:r>
            <a:r>
              <a:rPr lang="en-US" dirty="0" err="1"/>
              <a:t>manajer</a:t>
            </a:r>
            <a:r>
              <a:rPr lang="en-US" dirty="0"/>
              <a:t> </a:t>
            </a:r>
            <a:r>
              <a:rPr lang="en-US" dirty="0" err="1"/>
              <a:t>dalam</a:t>
            </a:r>
            <a:r>
              <a:rPr lang="en-US" dirty="0"/>
              <a:t> </a:t>
            </a:r>
            <a:r>
              <a:rPr lang="en-US" dirty="0" err="1"/>
              <a:t>pem-buatan</a:t>
            </a:r>
            <a:r>
              <a:rPr lang="en-US" dirty="0"/>
              <a:t>/</a:t>
            </a:r>
            <a:r>
              <a:rPr lang="en-US" dirty="0" err="1"/>
              <a:t>pengambilan</a:t>
            </a:r>
            <a:r>
              <a:rPr lang="en-US" dirty="0"/>
              <a:t> </a:t>
            </a:r>
            <a:r>
              <a:rPr lang="en-US" dirty="0" err="1"/>
              <a:t>keputusan</a:t>
            </a:r>
            <a:r>
              <a:rPr lang="en-US" dirty="0"/>
              <a:t>. </a:t>
            </a:r>
          </a:p>
          <a:p>
            <a:pPr>
              <a:lnSpc>
                <a:spcPct val="80000"/>
              </a:lnSpc>
              <a:buFont typeface="Wingdings" pitchFamily="2" charset="2"/>
              <a:buNone/>
            </a:pPr>
            <a:r>
              <a:rPr lang="en-US" dirty="0"/>
              <a:t>	</a:t>
            </a:r>
            <a:r>
              <a:rPr lang="en-US" dirty="0" err="1"/>
              <a:t>Menyediakan</a:t>
            </a:r>
            <a:r>
              <a:rPr lang="en-US" dirty="0"/>
              <a:t> </a:t>
            </a:r>
            <a:r>
              <a:rPr lang="en-US" b="0" dirty="0" err="1"/>
              <a:t>informasi</a:t>
            </a:r>
            <a:r>
              <a:rPr lang="en-US" b="0" dirty="0"/>
              <a:t> </a:t>
            </a:r>
            <a:r>
              <a:rPr lang="en-US" b="0" dirty="0" err="1"/>
              <a:t>dan</a:t>
            </a:r>
            <a:r>
              <a:rPr lang="en-US" b="0" dirty="0"/>
              <a:t> </a:t>
            </a:r>
            <a:r>
              <a:rPr lang="en-US" b="0" dirty="0" err="1"/>
              <a:t>dukungan</a:t>
            </a:r>
            <a:r>
              <a:rPr lang="en-US" dirty="0"/>
              <a:t> </a:t>
            </a:r>
            <a:r>
              <a:rPr lang="en-US" dirty="0" err="1"/>
              <a:t>untuk</a:t>
            </a:r>
            <a:r>
              <a:rPr lang="en-US" dirty="0"/>
              <a:t> </a:t>
            </a:r>
            <a:r>
              <a:rPr lang="en-US" dirty="0" err="1"/>
              <a:t>pengambilan</a:t>
            </a:r>
            <a:r>
              <a:rPr lang="en-US" dirty="0"/>
              <a:t> </a:t>
            </a:r>
            <a:r>
              <a:rPr lang="en-US" dirty="0" err="1"/>
              <a:t>keputusan</a:t>
            </a:r>
            <a:r>
              <a:rPr lang="en-US" dirty="0"/>
              <a:t> </a:t>
            </a:r>
            <a:r>
              <a:rPr lang="en-US" dirty="0" err="1"/>
              <a:t>bagi</a:t>
            </a:r>
            <a:r>
              <a:rPr lang="en-US" dirty="0"/>
              <a:t> </a:t>
            </a:r>
            <a:r>
              <a:rPr lang="en-US" b="0" dirty="0" err="1"/>
              <a:t>semua</a:t>
            </a:r>
            <a:r>
              <a:rPr lang="en-US" b="0" dirty="0"/>
              <a:t> </a:t>
            </a:r>
            <a:r>
              <a:rPr lang="en-US" b="0" dirty="0" err="1"/>
              <a:t>tingkatan</a:t>
            </a:r>
            <a:r>
              <a:rPr lang="en-US" b="0" dirty="0"/>
              <a:t> </a:t>
            </a:r>
            <a:r>
              <a:rPr lang="en-US" b="0" dirty="0" err="1"/>
              <a:t>manajer</a:t>
            </a:r>
            <a:r>
              <a:rPr lang="en-US" dirty="0"/>
              <a:t> </a:t>
            </a:r>
            <a:r>
              <a:rPr lang="en-US" dirty="0" err="1"/>
              <a:t>dan</a:t>
            </a:r>
            <a:r>
              <a:rPr lang="en-US" dirty="0"/>
              <a:t> </a:t>
            </a:r>
            <a:r>
              <a:rPr lang="en-US" dirty="0" err="1"/>
              <a:t>para</a:t>
            </a:r>
            <a:r>
              <a:rPr lang="en-US" dirty="0"/>
              <a:t> </a:t>
            </a:r>
            <a:r>
              <a:rPr lang="en-US" dirty="0" err="1"/>
              <a:t>profesional</a:t>
            </a:r>
            <a:r>
              <a:rPr lang="en-US" dirty="0"/>
              <a:t> </a:t>
            </a:r>
            <a:r>
              <a:rPr lang="en-US" dirty="0" err="1"/>
              <a:t>bisnis</a:t>
            </a:r>
            <a:r>
              <a:rPr lang="en-US" dirty="0"/>
              <a:t> </a:t>
            </a:r>
            <a:r>
              <a:rPr lang="en-US" dirty="0" err="1"/>
              <a:t>adalah</a:t>
            </a:r>
            <a:r>
              <a:rPr lang="en-US" dirty="0"/>
              <a:t> </a:t>
            </a:r>
            <a:r>
              <a:rPr lang="en-US" dirty="0" err="1"/>
              <a:t>meru-pakan</a:t>
            </a:r>
            <a:r>
              <a:rPr lang="en-US" dirty="0"/>
              <a:t> </a:t>
            </a:r>
            <a:r>
              <a:rPr lang="en-US" dirty="0" err="1"/>
              <a:t>suatu</a:t>
            </a:r>
            <a:r>
              <a:rPr lang="en-US" dirty="0"/>
              <a:t> </a:t>
            </a:r>
            <a:r>
              <a:rPr lang="en-US" dirty="0" err="1"/>
              <a:t>tugas</a:t>
            </a:r>
            <a:r>
              <a:rPr lang="en-US" dirty="0"/>
              <a:t> </a:t>
            </a:r>
            <a:r>
              <a:rPr lang="en-US" dirty="0" err="1"/>
              <a:t>kompleks</a:t>
            </a:r>
            <a:r>
              <a:rPr lang="en-US" dirty="0"/>
              <a:t>. </a:t>
            </a:r>
            <a:r>
              <a:rPr lang="en-US" dirty="0" err="1"/>
              <a:t>Secara</a:t>
            </a:r>
            <a:r>
              <a:rPr lang="en-US" dirty="0"/>
              <a:t> </a:t>
            </a:r>
            <a:r>
              <a:rPr lang="en-US" dirty="0" err="1"/>
              <a:t>konseptual</a:t>
            </a:r>
            <a:r>
              <a:rPr lang="en-US" dirty="0"/>
              <a:t>, </a:t>
            </a:r>
            <a:r>
              <a:rPr lang="en-US" dirty="0" err="1"/>
              <a:t>beberapa</a:t>
            </a:r>
            <a:r>
              <a:rPr lang="en-US" dirty="0"/>
              <a:t> </a:t>
            </a:r>
            <a:r>
              <a:rPr lang="en-US" dirty="0" err="1"/>
              <a:t>jenis</a:t>
            </a:r>
            <a:r>
              <a:rPr lang="en-US" dirty="0"/>
              <a:t> </a:t>
            </a:r>
            <a:r>
              <a:rPr lang="en-US" dirty="0" err="1"/>
              <a:t>Sistem</a:t>
            </a:r>
            <a:r>
              <a:rPr lang="en-US" dirty="0"/>
              <a:t> </a:t>
            </a:r>
            <a:r>
              <a:rPr lang="en-US" dirty="0" err="1"/>
              <a:t>Informasi</a:t>
            </a:r>
            <a:r>
              <a:rPr lang="en-US" dirty="0"/>
              <a:t> </a:t>
            </a:r>
            <a:r>
              <a:rPr lang="en-US" dirty="0" err="1"/>
              <a:t>mendukung</a:t>
            </a:r>
            <a:r>
              <a:rPr lang="en-US" dirty="0"/>
              <a:t> </a:t>
            </a:r>
            <a:r>
              <a:rPr lang="en-US" dirty="0" err="1"/>
              <a:t>berbagai</a:t>
            </a:r>
            <a:r>
              <a:rPr lang="en-US" dirty="0"/>
              <a:t> </a:t>
            </a:r>
            <a:r>
              <a:rPr lang="en-US" dirty="0" err="1"/>
              <a:t>macam</a:t>
            </a:r>
            <a:r>
              <a:rPr lang="en-US" dirty="0"/>
              <a:t> </a:t>
            </a:r>
            <a:r>
              <a:rPr lang="en-US" dirty="0" err="1"/>
              <a:t>pengambilan</a:t>
            </a:r>
            <a:r>
              <a:rPr lang="en-US" dirty="0"/>
              <a:t> </a:t>
            </a:r>
            <a:r>
              <a:rPr lang="en-US" dirty="0" err="1"/>
              <a:t>keputusan</a:t>
            </a:r>
            <a:r>
              <a:rPr lang="en-US" dirty="0"/>
              <a:t> yang </a:t>
            </a:r>
            <a:r>
              <a:rPr lang="en-US" dirty="0" err="1"/>
              <a:t>menjadi</a:t>
            </a:r>
            <a:r>
              <a:rPr lang="en-US" dirty="0"/>
              <a:t> </a:t>
            </a:r>
            <a:r>
              <a:rPr lang="en-US" dirty="0" err="1"/>
              <a:t>tanggung-jawab</a:t>
            </a:r>
            <a:r>
              <a:rPr lang="en-US" dirty="0"/>
              <a:t> </a:t>
            </a:r>
            <a:r>
              <a:rPr lang="en-US" dirty="0" err="1"/>
              <a:t>manajer</a:t>
            </a:r>
            <a:r>
              <a:rPr lang="en-US" dirty="0"/>
              <a:t>. </a:t>
            </a:r>
          </a:p>
          <a:p>
            <a:pPr>
              <a:lnSpc>
                <a:spcPct val="80000"/>
              </a:lnSpc>
              <a:buFont typeface="Wingdings" pitchFamily="2" charset="2"/>
              <a:buNone/>
            </a:pPr>
            <a:r>
              <a:rPr lang="en-US" dirty="0"/>
              <a:t>1.Sistem </a:t>
            </a:r>
            <a:r>
              <a:rPr lang="en-US" dirty="0" err="1"/>
              <a:t>informasi</a:t>
            </a:r>
            <a:r>
              <a:rPr lang="en-US" dirty="0"/>
              <a:t> </a:t>
            </a:r>
            <a:r>
              <a:rPr lang="en-US" dirty="0" err="1"/>
              <a:t>manajemen</a:t>
            </a:r>
            <a:r>
              <a:rPr lang="en-US" dirty="0"/>
              <a:t>- </a:t>
            </a:r>
            <a:r>
              <a:rPr lang="en-US" dirty="0" err="1"/>
              <a:t>menyediakan</a:t>
            </a:r>
            <a:r>
              <a:rPr lang="en-US" dirty="0"/>
              <a:t> </a:t>
            </a:r>
            <a:r>
              <a:rPr lang="en-US" dirty="0" err="1"/>
              <a:t>informasi</a:t>
            </a:r>
            <a:r>
              <a:rPr lang="en-US" dirty="0"/>
              <a:t> </a:t>
            </a:r>
            <a:r>
              <a:rPr lang="en-US" dirty="0" err="1"/>
              <a:t>dalam</a:t>
            </a:r>
            <a:r>
              <a:rPr lang="en-US" dirty="0"/>
              <a:t> </a:t>
            </a:r>
            <a:r>
              <a:rPr lang="en-US" dirty="0" err="1"/>
              <a:t>wujud</a:t>
            </a:r>
            <a:r>
              <a:rPr lang="en-US" dirty="0"/>
              <a:t> </a:t>
            </a:r>
            <a:r>
              <a:rPr lang="en-US" dirty="0" err="1"/>
              <a:t>laporan</a:t>
            </a:r>
            <a:r>
              <a:rPr lang="en-US" dirty="0"/>
              <a:t> </a:t>
            </a:r>
            <a:r>
              <a:rPr lang="en-US" dirty="0" err="1"/>
              <a:t>dan</a:t>
            </a:r>
            <a:r>
              <a:rPr lang="en-US" dirty="0"/>
              <a:t> </a:t>
            </a:r>
            <a:r>
              <a:rPr lang="en-US" dirty="0" err="1"/>
              <a:t>tayangan</a:t>
            </a:r>
            <a:r>
              <a:rPr lang="en-US" dirty="0"/>
              <a:t>/</a:t>
            </a:r>
            <a:r>
              <a:rPr lang="en-US" dirty="0" err="1"/>
              <a:t>tampilan</a:t>
            </a:r>
            <a:r>
              <a:rPr lang="en-US" dirty="0"/>
              <a:t> </a:t>
            </a:r>
            <a:r>
              <a:rPr lang="en-US" dirty="0" err="1"/>
              <a:t>kepada</a:t>
            </a:r>
            <a:r>
              <a:rPr lang="en-US" dirty="0"/>
              <a:t> </a:t>
            </a:r>
            <a:r>
              <a:rPr lang="en-US" dirty="0" err="1"/>
              <a:t>para</a:t>
            </a:r>
            <a:r>
              <a:rPr lang="en-US" dirty="0"/>
              <a:t> </a:t>
            </a:r>
            <a:r>
              <a:rPr lang="en-US" dirty="0" err="1"/>
              <a:t>manajer</a:t>
            </a:r>
            <a:r>
              <a:rPr lang="en-US" dirty="0"/>
              <a:t> </a:t>
            </a:r>
            <a:r>
              <a:rPr lang="en-US" dirty="0" err="1"/>
              <a:t>dan</a:t>
            </a:r>
            <a:r>
              <a:rPr lang="en-US" dirty="0"/>
              <a:t> </a:t>
            </a:r>
            <a:r>
              <a:rPr lang="en-US" dirty="0" err="1"/>
              <a:t>para</a:t>
            </a:r>
            <a:r>
              <a:rPr lang="en-US" dirty="0"/>
              <a:t> </a:t>
            </a:r>
            <a:r>
              <a:rPr lang="en-US" dirty="0" err="1"/>
              <a:t>profesional</a:t>
            </a:r>
            <a:r>
              <a:rPr lang="en-US" dirty="0"/>
              <a:t> </a:t>
            </a:r>
            <a:r>
              <a:rPr lang="en-US" dirty="0" err="1"/>
              <a:t>bisnis</a:t>
            </a:r>
            <a:r>
              <a:rPr lang="en-US" dirty="0"/>
              <a:t>.</a:t>
            </a:r>
          </a:p>
          <a:p>
            <a:pPr>
              <a:lnSpc>
                <a:spcPct val="80000"/>
              </a:lnSpc>
              <a:buFont typeface="Wingdings" pitchFamily="2" charset="2"/>
              <a:buNone/>
            </a:pPr>
            <a:r>
              <a:rPr lang="en-US" dirty="0"/>
              <a:t>2.Sistem </a:t>
            </a:r>
            <a:r>
              <a:rPr lang="en-US" dirty="0" err="1"/>
              <a:t>Pendukung</a:t>
            </a:r>
            <a:r>
              <a:rPr lang="en-US" dirty="0"/>
              <a:t> </a:t>
            </a:r>
            <a:r>
              <a:rPr lang="en-US" dirty="0" err="1"/>
              <a:t>Keputusan</a:t>
            </a:r>
            <a:r>
              <a:rPr lang="en-US" dirty="0"/>
              <a:t>- </a:t>
            </a:r>
            <a:r>
              <a:rPr lang="en-US" dirty="0" err="1"/>
              <a:t>memberikan</a:t>
            </a:r>
            <a:r>
              <a:rPr lang="en-US" dirty="0"/>
              <a:t> </a:t>
            </a:r>
            <a:r>
              <a:rPr lang="en-US" dirty="0" err="1"/>
              <a:t>dukungan</a:t>
            </a:r>
            <a:r>
              <a:rPr lang="en-US" dirty="0"/>
              <a:t> </a:t>
            </a:r>
            <a:r>
              <a:rPr lang="en-US" dirty="0" err="1"/>
              <a:t>komputer</a:t>
            </a:r>
            <a:r>
              <a:rPr lang="en-US" dirty="0"/>
              <a:t> </a:t>
            </a:r>
            <a:r>
              <a:rPr lang="en-US" dirty="0" err="1"/>
              <a:t>secara</a:t>
            </a:r>
            <a:r>
              <a:rPr lang="en-US" dirty="0"/>
              <a:t> </a:t>
            </a:r>
            <a:r>
              <a:rPr lang="en-US" dirty="0" err="1"/>
              <a:t>langsung</a:t>
            </a:r>
            <a:r>
              <a:rPr lang="en-US" dirty="0"/>
              <a:t>  </a:t>
            </a:r>
            <a:r>
              <a:rPr lang="en-US" dirty="0" err="1"/>
              <a:t>kepada</a:t>
            </a:r>
            <a:r>
              <a:rPr lang="en-US" dirty="0"/>
              <a:t> </a:t>
            </a:r>
            <a:r>
              <a:rPr lang="en-US" dirty="0" err="1"/>
              <a:t>para</a:t>
            </a:r>
            <a:r>
              <a:rPr lang="en-US" dirty="0"/>
              <a:t> </a:t>
            </a:r>
            <a:r>
              <a:rPr lang="en-US" dirty="0" err="1"/>
              <a:t>Manajer</a:t>
            </a:r>
            <a:r>
              <a:rPr lang="en-US" dirty="0"/>
              <a:t>  </a:t>
            </a:r>
            <a:r>
              <a:rPr lang="en-US" dirty="0" err="1"/>
              <a:t>dalam</a:t>
            </a:r>
            <a:r>
              <a:rPr lang="en-US" dirty="0"/>
              <a:t> </a:t>
            </a:r>
            <a:r>
              <a:rPr lang="en-US" dirty="0" err="1"/>
              <a:t>proses</a:t>
            </a:r>
            <a:r>
              <a:rPr lang="en-US" dirty="0"/>
              <a:t> </a:t>
            </a:r>
            <a:r>
              <a:rPr lang="en-US" dirty="0" err="1"/>
              <a:t>pengambilan</a:t>
            </a:r>
            <a:r>
              <a:rPr lang="en-US" dirty="0"/>
              <a:t> </a:t>
            </a:r>
            <a:r>
              <a:rPr lang="en-US" dirty="0" err="1"/>
              <a:t>atau</a:t>
            </a:r>
            <a:r>
              <a:rPr lang="en-US" dirty="0"/>
              <a:t> </a:t>
            </a:r>
            <a:r>
              <a:rPr lang="en-US" dirty="0" err="1"/>
              <a:t>pembuatan</a:t>
            </a:r>
            <a:r>
              <a:rPr lang="en-US" dirty="0"/>
              <a:t> </a:t>
            </a:r>
            <a:r>
              <a:rPr lang="en-US" dirty="0" err="1"/>
              <a:t>keputusan</a:t>
            </a:r>
            <a:r>
              <a:rPr lang="en-US" dirty="0"/>
              <a:t> . </a:t>
            </a:r>
          </a:p>
          <a:p>
            <a:pPr>
              <a:lnSpc>
                <a:spcPct val="80000"/>
              </a:lnSpc>
              <a:buFont typeface="Wingdings" pitchFamily="2" charset="2"/>
              <a:buNone/>
            </a:pPr>
            <a:r>
              <a:rPr lang="en-US" dirty="0"/>
              <a:t>3.Sistem </a:t>
            </a:r>
            <a:r>
              <a:rPr lang="en-US" dirty="0" err="1"/>
              <a:t>Informasi</a:t>
            </a:r>
            <a:r>
              <a:rPr lang="en-US" dirty="0"/>
              <a:t> </a:t>
            </a:r>
            <a:r>
              <a:rPr lang="en-US" dirty="0" err="1"/>
              <a:t>Eksekutif</a:t>
            </a:r>
            <a:r>
              <a:rPr lang="en-US" dirty="0"/>
              <a:t>- </a:t>
            </a:r>
            <a:r>
              <a:rPr lang="en-US" dirty="0" err="1"/>
              <a:t>menyediakan</a:t>
            </a:r>
            <a:r>
              <a:rPr lang="en-US" dirty="0"/>
              <a:t> </a:t>
            </a:r>
            <a:r>
              <a:rPr lang="en-US" dirty="0" err="1"/>
              <a:t>informasi</a:t>
            </a:r>
            <a:r>
              <a:rPr lang="en-US" dirty="0"/>
              <a:t> </a:t>
            </a:r>
            <a:r>
              <a:rPr lang="en-US" dirty="0" err="1"/>
              <a:t>kritis</a:t>
            </a:r>
            <a:r>
              <a:rPr lang="en-US" dirty="0"/>
              <a:t>, </a:t>
            </a:r>
            <a:r>
              <a:rPr lang="en-US" dirty="0" err="1"/>
              <a:t>baik</a:t>
            </a:r>
            <a:r>
              <a:rPr lang="en-US" dirty="0"/>
              <a:t> </a:t>
            </a:r>
            <a:r>
              <a:rPr lang="en-US" dirty="0" err="1"/>
              <a:t>dari</a:t>
            </a:r>
            <a:r>
              <a:rPr lang="en-US" dirty="0"/>
              <a:t> </a:t>
            </a:r>
            <a:r>
              <a:rPr lang="en-US" dirty="0" err="1"/>
              <a:t>sumber</a:t>
            </a:r>
            <a:r>
              <a:rPr lang="en-US" dirty="0"/>
              <a:t> internal </a:t>
            </a:r>
            <a:r>
              <a:rPr lang="en-US" dirty="0" err="1"/>
              <a:t>maupun</a:t>
            </a:r>
            <a:r>
              <a:rPr lang="en-US" dirty="0"/>
              <a:t> </a:t>
            </a:r>
            <a:r>
              <a:rPr lang="en-US" dirty="0" err="1"/>
              <a:t>eksternal</a:t>
            </a:r>
            <a:r>
              <a:rPr lang="en-US" dirty="0"/>
              <a:t> </a:t>
            </a:r>
            <a:r>
              <a:rPr lang="en-US" dirty="0" err="1"/>
              <a:t>dalam</a:t>
            </a:r>
            <a:r>
              <a:rPr lang="en-US" dirty="0"/>
              <a:t> </a:t>
            </a:r>
            <a:r>
              <a:rPr lang="en-US" dirty="0" err="1"/>
              <a:t>bentuk</a:t>
            </a:r>
            <a:r>
              <a:rPr lang="en-US" dirty="0"/>
              <a:t> </a:t>
            </a:r>
            <a:r>
              <a:rPr lang="en-US" dirty="0" err="1"/>
              <a:t>penampilan</a:t>
            </a:r>
            <a:r>
              <a:rPr lang="en-US" dirty="0"/>
              <a:t> </a:t>
            </a:r>
            <a:r>
              <a:rPr lang="en-US" dirty="0" err="1"/>
              <a:t>tayangan</a:t>
            </a:r>
            <a:r>
              <a:rPr lang="en-US" dirty="0"/>
              <a:t>/display </a:t>
            </a:r>
            <a:r>
              <a:rPr lang="en-US" dirty="0" err="1"/>
              <a:t>bagi</a:t>
            </a:r>
            <a:r>
              <a:rPr lang="en-US" dirty="0"/>
              <a:t> </a:t>
            </a:r>
            <a:r>
              <a:rPr lang="en-US" dirty="0" err="1"/>
              <a:t>para</a:t>
            </a:r>
            <a:r>
              <a:rPr lang="en-US" dirty="0"/>
              <a:t> </a:t>
            </a:r>
            <a:r>
              <a:rPr lang="en-US" dirty="0" err="1"/>
              <a:t>EksekutipManajer</a:t>
            </a:r>
            <a:r>
              <a:rPr lang="en-US" dirty="0"/>
              <a:t> </a:t>
            </a:r>
            <a:r>
              <a:rPr lang="en-US" dirty="0" err="1"/>
              <a:t>dengan</a:t>
            </a:r>
            <a:r>
              <a:rPr lang="en-US" dirty="0"/>
              <a:t> </a:t>
            </a:r>
            <a:r>
              <a:rPr lang="en-US" dirty="0" err="1"/>
              <a:t>cara</a:t>
            </a:r>
            <a:r>
              <a:rPr lang="en-US" dirty="0"/>
              <a:t> </a:t>
            </a:r>
            <a:r>
              <a:rPr lang="en-US" dirty="0" err="1"/>
              <a:t>penggunaan</a:t>
            </a:r>
            <a:r>
              <a:rPr lang="en-US" dirty="0"/>
              <a:t> yang </a:t>
            </a:r>
            <a:r>
              <a:rPr lang="en-US" dirty="0" err="1"/>
              <a:t>mudah</a:t>
            </a:r>
            <a:r>
              <a:rPr lang="en-US" dirty="0"/>
              <a:t>   (easy-to-use).</a:t>
            </a:r>
            <a:endParaRPr lang="en-US" dirty="0">
              <a:solidFill>
                <a:schemeClr val="accent1"/>
              </a:solidFill>
            </a:endParaRPr>
          </a:p>
          <a:p>
            <a:pPr>
              <a:lnSpc>
                <a:spcPct val="80000"/>
              </a:lnSpc>
            </a:pPr>
            <a:endParaRPr lang="en-US" dirty="0"/>
          </a:p>
          <a:p>
            <a:pPr>
              <a:lnSpc>
                <a:spcPct val="80000"/>
              </a:lnSpc>
            </a:pPr>
            <a:endParaRPr lang="en-US" sz="1800"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 y="228600"/>
            <a:ext cx="8229600" cy="635000"/>
          </a:xfrm>
          <a:noFill/>
          <a:ln/>
        </p:spPr>
        <p:txBody>
          <a:bodyPr lIns="91431" tIns="45715" rIns="91431" bIns="45715"/>
          <a:lstStyle/>
          <a:p>
            <a:r>
              <a:rPr lang="en-US" sz="3200" dirty="0" err="1">
                <a:solidFill>
                  <a:schemeClr val="tx1"/>
                </a:solidFill>
                <a:latin typeface="Adobe Caslon Pro Bold" pitchFamily="18" charset="0"/>
              </a:rPr>
              <a:t>Proses</a:t>
            </a:r>
            <a:r>
              <a:rPr lang="en-US" sz="3200" dirty="0">
                <a:solidFill>
                  <a:schemeClr val="tx1"/>
                </a:solidFill>
                <a:latin typeface="Adobe Caslon Pro Bold" pitchFamily="18" charset="0"/>
              </a:rPr>
              <a:t> </a:t>
            </a:r>
            <a:r>
              <a:rPr lang="en-US" sz="3200" dirty="0" err="1">
                <a:solidFill>
                  <a:schemeClr val="tx1"/>
                </a:solidFill>
                <a:latin typeface="Adobe Caslon Pro Bold" pitchFamily="18" charset="0"/>
              </a:rPr>
              <a:t>Pengembangan</a:t>
            </a:r>
            <a:r>
              <a:rPr lang="en-US" sz="3200" dirty="0">
                <a:solidFill>
                  <a:schemeClr val="tx1"/>
                </a:solidFill>
                <a:latin typeface="Adobe Caslon Pro Bold" pitchFamily="18" charset="0"/>
              </a:rPr>
              <a:t> </a:t>
            </a:r>
            <a:r>
              <a:rPr lang="en-US" sz="3200" dirty="0" err="1">
                <a:solidFill>
                  <a:schemeClr val="tx1"/>
                </a:solidFill>
                <a:latin typeface="Adobe Caslon Pro Bold" pitchFamily="18" charset="0"/>
              </a:rPr>
              <a:t>Sistem</a:t>
            </a:r>
            <a:r>
              <a:rPr lang="en-US" sz="3200" dirty="0">
                <a:solidFill>
                  <a:schemeClr val="tx1"/>
                </a:solidFill>
                <a:latin typeface="Adobe Caslon Pro Bold" pitchFamily="18" charset="0"/>
              </a:rPr>
              <a:t> </a:t>
            </a:r>
            <a:r>
              <a:rPr lang="en-US" sz="3200" dirty="0" err="1">
                <a:solidFill>
                  <a:schemeClr val="tx1"/>
                </a:solidFill>
                <a:latin typeface="Adobe Caslon Pro Bold" pitchFamily="18" charset="0"/>
              </a:rPr>
              <a:t>Informasi</a:t>
            </a:r>
            <a:endParaRPr lang="en-US" sz="3200" dirty="0">
              <a:solidFill>
                <a:schemeClr val="tx1"/>
              </a:solidFill>
              <a:latin typeface="Adobe Caslon Pro Bold" pitchFamily="18" charset="0"/>
            </a:endParaRPr>
          </a:p>
        </p:txBody>
      </p:sp>
      <p:sp>
        <p:nvSpPr>
          <p:cNvPr id="26627" name="Rectangle 3"/>
          <p:cNvSpPr>
            <a:spLocks noGrp="1" noChangeArrowheads="1"/>
          </p:cNvSpPr>
          <p:nvPr>
            <p:ph type="body" idx="1"/>
          </p:nvPr>
        </p:nvSpPr>
        <p:spPr>
          <a:xfrm>
            <a:off x="274638" y="1174750"/>
            <a:ext cx="8412162" cy="5683250"/>
          </a:xfrm>
          <a:noFill/>
          <a:ln/>
        </p:spPr>
        <p:txBody>
          <a:bodyPr/>
          <a:lstStyle/>
          <a:p>
            <a:pPr algn="just">
              <a:lnSpc>
                <a:spcPct val="80000"/>
              </a:lnSpc>
            </a:pPr>
            <a:r>
              <a:rPr lang="en-US"/>
              <a:t>Siklus Pengembangan Sistim informasi secara tradisional adalah berdasarkan langkah-langkah pendekatan sistem(sistem approach) untuk memecahkan suatu masalah: </a:t>
            </a:r>
          </a:p>
          <a:p>
            <a:pPr algn="just">
              <a:lnSpc>
                <a:spcPct val="80000"/>
              </a:lnSpc>
            </a:pPr>
            <a:r>
              <a:rPr lang="en-US" b="0"/>
              <a:t>Penyelidikan Sistem</a:t>
            </a:r>
            <a:r>
              <a:rPr lang="en-US"/>
              <a:t>. Langkah ini dimulai dengan proses Perencanaan Sistim Informasi yang formal, untuk membantu menyeleksi berbagai pilihan peluang yang ada.  Secara khusus hal ini berhubungan dengan biaya untuk pengembangan suatu Sistim Informasi, langkah ini meliputi suatu </a:t>
            </a:r>
            <a:r>
              <a:rPr lang="en-US" b="0"/>
              <a:t>Analisa Cost/Benefit</a:t>
            </a:r>
            <a:r>
              <a:rPr lang="en-US"/>
              <a:t> sebagai bagian dari suatu studi kelayakan. </a:t>
            </a:r>
          </a:p>
          <a:p>
            <a:pPr algn="just">
              <a:lnSpc>
                <a:spcPct val="80000"/>
              </a:lnSpc>
            </a:pPr>
            <a:r>
              <a:rPr lang="en-US" b="0"/>
              <a:t>Analisa Sistem</a:t>
            </a:r>
            <a:r>
              <a:rPr lang="en-US"/>
              <a:t>. Langkah ini meliputi suatu rangkaian kegiatan </a:t>
            </a:r>
            <a:r>
              <a:rPr lang="en-US" b="0"/>
              <a:t>analisa kebutuhan informasi</a:t>
            </a:r>
            <a:r>
              <a:rPr lang="en-US"/>
              <a:t> bagi </a:t>
            </a:r>
            <a:r>
              <a:rPr lang="en-US" b="0"/>
              <a:t>pemakai</a:t>
            </a:r>
            <a:r>
              <a:rPr lang="en-US"/>
              <a:t> (akhir), lingkungan </a:t>
            </a:r>
            <a:r>
              <a:rPr lang="en-US" b="0"/>
              <a:t>organisasi</a:t>
            </a:r>
            <a:r>
              <a:rPr lang="en-US"/>
              <a:t>, dan </a:t>
            </a:r>
            <a:r>
              <a:rPr lang="en-US" b="0"/>
              <a:t>sistem yang sekarang digunakan</a:t>
            </a:r>
            <a:r>
              <a:rPr lang="en-US"/>
              <a:t> untuk menentukan </a:t>
            </a:r>
            <a:r>
              <a:rPr lang="en-US" b="0"/>
              <a:t>kebutuhan  fungsional</a:t>
            </a:r>
            <a:r>
              <a:rPr lang="en-US"/>
              <a:t> pada sistem yang baru (akan dirancang). </a:t>
            </a:r>
          </a:p>
          <a:p>
            <a:pPr>
              <a:lnSpc>
                <a:spcPct val="80000"/>
              </a:lnSpc>
            </a:pP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a:t>
            </a:r>
            <a:endParaRPr lang="id-ID" dirty="0"/>
          </a:p>
        </p:txBody>
      </p:sp>
      <p:sp>
        <p:nvSpPr>
          <p:cNvPr id="3" name="Content Placeholder 2"/>
          <p:cNvSpPr>
            <a:spLocks noGrp="1"/>
          </p:cNvSpPr>
          <p:nvPr>
            <p:ph sz="quarter" idx="1"/>
          </p:nvPr>
        </p:nvSpPr>
        <p:spPr>
          <a:xfrm>
            <a:off x="142844" y="1285860"/>
            <a:ext cx="8858312" cy="5572140"/>
          </a:xfrm>
        </p:spPr>
        <p:txBody>
          <a:bodyPr>
            <a:normAutofit lnSpcReduction="10000"/>
          </a:bodyPr>
          <a:lstStyle/>
          <a:p>
            <a:r>
              <a:rPr lang="id-ID" dirty="0" smtClean="0"/>
              <a:t>Sistem : Suatu susunan yang teratur dari kegiatan-kegiatan yang saling berkaitan dan susunan prosedur-prosedur yang saling berhubungan, yang melaksanakan dan mempermudah kegiatan-kegiatan utama organisasi/institusi.</a:t>
            </a:r>
          </a:p>
          <a:p>
            <a:r>
              <a:rPr lang="id-ID" dirty="0" smtClean="0"/>
              <a:t>Informasi : </a:t>
            </a:r>
            <a:r>
              <a:rPr lang="id-ID" u="sng" dirty="0" smtClean="0"/>
              <a:t>data</a:t>
            </a:r>
            <a:r>
              <a:rPr lang="id-ID" dirty="0" smtClean="0"/>
              <a:t> yang telah diproses/diolah sehingga memiliki arti atau manfaat yang berguna.</a:t>
            </a:r>
          </a:p>
          <a:p>
            <a:pPr>
              <a:buNone/>
            </a:pPr>
            <a:r>
              <a:rPr lang="id-ID" dirty="0" smtClean="0"/>
              <a:t>	</a:t>
            </a:r>
            <a:r>
              <a:rPr lang="id-ID" u="sng" dirty="0" smtClean="0"/>
              <a:t>Data</a:t>
            </a:r>
            <a:r>
              <a:rPr lang="id-ID" dirty="0" smtClean="0"/>
              <a:t> = </a:t>
            </a:r>
            <a:r>
              <a:rPr lang="id-ID" sz="2400" dirty="0" smtClean="0"/>
              <a:t>fakta-fakta, angka-angka atau statistik-statistik yang daripadanya dapat menghasilkan kesimpulan.</a:t>
            </a:r>
            <a:endParaRPr lang="id-ID" u="sng" dirty="0" smtClean="0"/>
          </a:p>
          <a:p>
            <a:r>
              <a:rPr lang="id-ID" dirty="0" smtClean="0"/>
              <a:t> Manajemen : sebagai </a:t>
            </a:r>
            <a:r>
              <a:rPr lang="id-ID" b="1" dirty="0" smtClean="0"/>
              <a:t>proses</a:t>
            </a:r>
            <a:r>
              <a:rPr lang="id-ID" dirty="0" smtClean="0"/>
              <a:t>, manajemen</a:t>
            </a:r>
            <a:r>
              <a:rPr lang="id-ID" b="1" dirty="0" smtClean="0"/>
              <a:t> </a:t>
            </a:r>
            <a:r>
              <a:rPr lang="id-ID" dirty="0" smtClean="0"/>
              <a:t>adalah kegiatan yang 			dilakukan untuk menyelesaikan suatu pekerjaan 			secara bersama-sama atau melibatkan orang lain 			demi mencapai tujuan yang sama</a:t>
            </a:r>
          </a:p>
          <a:p>
            <a:pPr>
              <a:buNone/>
            </a:pPr>
            <a:r>
              <a:rPr lang="id-ID" dirty="0" smtClean="0"/>
              <a:t>			sebagai </a:t>
            </a:r>
            <a:r>
              <a:rPr lang="id-ID" b="1" dirty="0" smtClean="0"/>
              <a:t>subyek</a:t>
            </a:r>
            <a:r>
              <a:rPr lang="id-ID" dirty="0" smtClean="0"/>
              <a:t>, manajemen adalah orang (atau 			orang-orang) yang melaksanakan kegiatan tersebut. </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0"/>
            <a:ext cx="8229600" cy="965200"/>
          </a:xfrm>
        </p:spPr>
        <p:txBody>
          <a:bodyPr>
            <a:normAutofit fontScale="90000"/>
          </a:bodyPr>
          <a:lstStyle/>
          <a:p>
            <a:r>
              <a:rPr lang="en-US" sz="3200" dirty="0" err="1">
                <a:solidFill>
                  <a:schemeClr val="tx1"/>
                </a:solidFill>
                <a:latin typeface="Adobe Garamond Pro Bold" pitchFamily="18" charset="0"/>
              </a:rPr>
              <a:t>Proses</a:t>
            </a:r>
            <a:r>
              <a:rPr lang="en-US" sz="3200" dirty="0">
                <a:solidFill>
                  <a:schemeClr val="tx1"/>
                </a:solidFill>
                <a:latin typeface="Adobe Garamond Pro Bold" pitchFamily="18" charset="0"/>
              </a:rPr>
              <a:t> </a:t>
            </a:r>
            <a:r>
              <a:rPr lang="en-US" sz="3200" dirty="0" err="1">
                <a:solidFill>
                  <a:schemeClr val="tx1"/>
                </a:solidFill>
                <a:latin typeface="Adobe Garamond Pro Bold" pitchFamily="18" charset="0"/>
              </a:rPr>
              <a:t>Pengembangan</a:t>
            </a:r>
            <a:r>
              <a:rPr lang="en-US" sz="3200" dirty="0">
                <a:solidFill>
                  <a:schemeClr val="tx1"/>
                </a:solidFill>
                <a:latin typeface="Adobe Garamond Pro Bold" pitchFamily="18" charset="0"/>
              </a:rPr>
              <a:t> …..</a:t>
            </a:r>
            <a:br>
              <a:rPr lang="en-US" sz="3200" dirty="0">
                <a:solidFill>
                  <a:schemeClr val="tx1"/>
                </a:solidFill>
                <a:latin typeface="Adobe Garamond Pro Bold" pitchFamily="18" charset="0"/>
              </a:rPr>
            </a:br>
            <a:endParaRPr lang="en-US" sz="3200" dirty="0">
              <a:solidFill>
                <a:schemeClr val="tx1"/>
              </a:solidFill>
              <a:latin typeface="Adobe Garamond Pro Bold" pitchFamily="18" charset="0"/>
            </a:endParaRPr>
          </a:p>
        </p:txBody>
      </p:sp>
      <p:sp>
        <p:nvSpPr>
          <p:cNvPr id="27651" name="Rectangle 3"/>
          <p:cNvSpPr>
            <a:spLocks noGrp="1" noChangeArrowheads="1"/>
          </p:cNvSpPr>
          <p:nvPr>
            <p:ph type="body" idx="1"/>
          </p:nvPr>
        </p:nvSpPr>
        <p:spPr>
          <a:xfrm>
            <a:off x="246063" y="1055688"/>
            <a:ext cx="8229600" cy="5802312"/>
          </a:xfrm>
          <a:noFill/>
          <a:ln/>
        </p:spPr>
        <p:txBody>
          <a:bodyPr lIns="91431" tIns="45715" rIns="91431" bIns="45715"/>
          <a:lstStyle/>
          <a:p>
            <a:pPr algn="just">
              <a:lnSpc>
                <a:spcPct val="80000"/>
              </a:lnSpc>
            </a:pPr>
            <a:r>
              <a:rPr lang="en-US" b="0" dirty="0" err="1"/>
              <a:t>Disain</a:t>
            </a:r>
            <a:r>
              <a:rPr lang="en-US" b="0" dirty="0"/>
              <a:t> </a:t>
            </a:r>
            <a:r>
              <a:rPr lang="en-US" b="0" dirty="0" err="1"/>
              <a:t>Sistim</a:t>
            </a:r>
            <a:r>
              <a:rPr lang="en-US" dirty="0"/>
              <a:t>. </a:t>
            </a:r>
            <a:r>
              <a:rPr lang="en-US" dirty="0" err="1"/>
              <a:t>Pada</a:t>
            </a:r>
            <a:r>
              <a:rPr lang="en-US" dirty="0"/>
              <a:t> </a:t>
            </a:r>
            <a:r>
              <a:rPr lang="en-US" dirty="0" err="1"/>
              <a:t>langkah</a:t>
            </a:r>
            <a:r>
              <a:rPr lang="en-US" dirty="0"/>
              <a:t> </a:t>
            </a:r>
            <a:r>
              <a:rPr lang="en-US" dirty="0" err="1"/>
              <a:t>ini</a:t>
            </a:r>
            <a:r>
              <a:rPr lang="en-US" dirty="0"/>
              <a:t> </a:t>
            </a:r>
            <a:r>
              <a:rPr lang="en-US" b="0" dirty="0" err="1"/>
              <a:t>dirancang</a:t>
            </a:r>
            <a:r>
              <a:rPr lang="en-US" b="0" dirty="0"/>
              <a:t> </a:t>
            </a:r>
            <a:r>
              <a:rPr lang="en-US" b="0" dirty="0" err="1"/>
              <a:t>spesifikasi</a:t>
            </a:r>
            <a:r>
              <a:rPr lang="en-US" dirty="0"/>
              <a:t> </a:t>
            </a:r>
            <a:r>
              <a:rPr lang="en-US" dirty="0" err="1"/>
              <a:t>perangkat</a:t>
            </a:r>
            <a:r>
              <a:rPr lang="en-US" dirty="0"/>
              <a:t> </a:t>
            </a:r>
            <a:r>
              <a:rPr lang="en-US" dirty="0" err="1"/>
              <a:t>keras</a:t>
            </a:r>
            <a:r>
              <a:rPr lang="en-US" dirty="0"/>
              <a:t>, </a:t>
            </a:r>
            <a:r>
              <a:rPr lang="en-US" dirty="0" err="1"/>
              <a:t>perangkat</a:t>
            </a:r>
            <a:r>
              <a:rPr lang="en-US" dirty="0"/>
              <a:t> </a:t>
            </a:r>
            <a:r>
              <a:rPr lang="en-US" dirty="0" err="1"/>
              <a:t>lunak</a:t>
            </a:r>
            <a:r>
              <a:rPr lang="en-US" dirty="0"/>
              <a:t>, </a:t>
            </a:r>
            <a:r>
              <a:rPr lang="en-US" dirty="0" err="1"/>
              <a:t>orang-orang</a:t>
            </a:r>
            <a:r>
              <a:rPr lang="en-US" dirty="0"/>
              <a:t>, </a:t>
            </a:r>
            <a:r>
              <a:rPr lang="en-US" dirty="0" err="1"/>
              <a:t>dan</a:t>
            </a:r>
            <a:r>
              <a:rPr lang="en-US" dirty="0"/>
              <a:t> </a:t>
            </a:r>
            <a:r>
              <a:rPr lang="en-US" dirty="0" err="1"/>
              <a:t>sumber</a:t>
            </a:r>
            <a:r>
              <a:rPr lang="en-US" dirty="0"/>
              <a:t> </a:t>
            </a:r>
            <a:r>
              <a:rPr lang="en-US" dirty="0" err="1"/>
              <a:t>daya</a:t>
            </a:r>
            <a:r>
              <a:rPr lang="en-US" dirty="0"/>
              <a:t> data </a:t>
            </a:r>
            <a:r>
              <a:rPr lang="en-US" dirty="0" err="1"/>
              <a:t>bagi</a:t>
            </a:r>
            <a:r>
              <a:rPr lang="en-US" dirty="0"/>
              <a:t> </a:t>
            </a:r>
            <a:r>
              <a:rPr lang="en-US" dirty="0" err="1"/>
              <a:t>sistem</a:t>
            </a:r>
            <a:r>
              <a:rPr lang="en-US" dirty="0"/>
              <a:t> </a:t>
            </a:r>
            <a:r>
              <a:rPr lang="en-US" dirty="0" err="1"/>
              <a:t>tersebut</a:t>
            </a:r>
            <a:r>
              <a:rPr lang="en-US" dirty="0"/>
              <a:t>. </a:t>
            </a:r>
            <a:r>
              <a:rPr lang="en-US" dirty="0" err="1"/>
              <a:t>Menentukan</a:t>
            </a:r>
            <a:r>
              <a:rPr lang="en-US" dirty="0"/>
              <a:t>/</a:t>
            </a:r>
            <a:r>
              <a:rPr lang="en-US" dirty="0" err="1"/>
              <a:t>merumuskan</a:t>
            </a:r>
            <a:r>
              <a:rPr lang="en-US" dirty="0"/>
              <a:t> </a:t>
            </a:r>
            <a:r>
              <a:rPr lang="en-US" dirty="0" err="1"/>
              <a:t>informasi</a:t>
            </a:r>
            <a:r>
              <a:rPr lang="en-US" dirty="0"/>
              <a:t> yang </a:t>
            </a:r>
            <a:r>
              <a:rPr lang="en-US" dirty="0" err="1"/>
              <a:t>di-harapkan</a:t>
            </a:r>
            <a:r>
              <a:rPr lang="en-US" dirty="0"/>
              <a:t> </a:t>
            </a:r>
            <a:r>
              <a:rPr lang="en-US" dirty="0" err="1"/>
              <a:t>akan</a:t>
            </a:r>
            <a:r>
              <a:rPr lang="en-US" dirty="0"/>
              <a:t> </a:t>
            </a:r>
            <a:r>
              <a:rPr lang="en-US" dirty="0" err="1"/>
              <a:t>dihasilkan</a:t>
            </a:r>
            <a:r>
              <a:rPr lang="en-US" dirty="0"/>
              <a:t> </a:t>
            </a:r>
            <a:r>
              <a:rPr lang="en-US" dirty="0" err="1"/>
              <a:t>oleh</a:t>
            </a:r>
            <a:r>
              <a:rPr lang="en-US" dirty="0"/>
              <a:t> </a:t>
            </a:r>
            <a:r>
              <a:rPr lang="en-US" dirty="0" err="1"/>
              <a:t>Sistem</a:t>
            </a:r>
            <a:r>
              <a:rPr lang="en-US" dirty="0"/>
              <a:t> yang </a:t>
            </a:r>
            <a:r>
              <a:rPr lang="en-US" dirty="0" err="1"/>
              <a:t>baru</a:t>
            </a:r>
            <a:r>
              <a:rPr lang="en-US" dirty="0"/>
              <a:t> </a:t>
            </a:r>
            <a:r>
              <a:rPr lang="en-US" dirty="0" err="1"/>
              <a:t>nanti</a:t>
            </a:r>
            <a:r>
              <a:rPr lang="en-US" dirty="0"/>
              <a:t>. </a:t>
            </a:r>
          </a:p>
          <a:p>
            <a:pPr algn="just">
              <a:lnSpc>
                <a:spcPct val="80000"/>
              </a:lnSpc>
            </a:pPr>
            <a:r>
              <a:rPr lang="en-US" b="0" dirty="0" err="1"/>
              <a:t>Implementasi</a:t>
            </a:r>
            <a:r>
              <a:rPr lang="en-US" b="0" dirty="0"/>
              <a:t> </a:t>
            </a:r>
            <a:r>
              <a:rPr lang="en-US" b="0" dirty="0" err="1"/>
              <a:t>Sistem</a:t>
            </a:r>
            <a:r>
              <a:rPr lang="en-US" dirty="0"/>
              <a:t>. </a:t>
            </a:r>
            <a:r>
              <a:rPr lang="en-US" dirty="0" err="1"/>
              <a:t>Pada</a:t>
            </a:r>
            <a:r>
              <a:rPr lang="en-US" dirty="0"/>
              <a:t> </a:t>
            </a:r>
            <a:r>
              <a:rPr lang="en-US" dirty="0" err="1"/>
              <a:t>langkah</a:t>
            </a:r>
            <a:r>
              <a:rPr lang="en-US" dirty="0"/>
              <a:t> </a:t>
            </a:r>
            <a:r>
              <a:rPr lang="en-US" dirty="0" err="1"/>
              <a:t>ini</a:t>
            </a:r>
            <a:r>
              <a:rPr lang="en-US" dirty="0"/>
              <a:t> </a:t>
            </a:r>
            <a:r>
              <a:rPr lang="en-US" dirty="0" err="1"/>
              <a:t>organisasi</a:t>
            </a:r>
            <a:r>
              <a:rPr lang="en-US" dirty="0"/>
              <a:t> </a:t>
            </a:r>
            <a:r>
              <a:rPr lang="en-US" dirty="0" err="1"/>
              <a:t>mengembangkan</a:t>
            </a:r>
            <a:r>
              <a:rPr lang="en-US" dirty="0"/>
              <a:t> </a:t>
            </a:r>
            <a:r>
              <a:rPr lang="en-US" dirty="0" err="1"/>
              <a:t>atau</a:t>
            </a:r>
            <a:r>
              <a:rPr lang="en-US" dirty="0"/>
              <a:t> </a:t>
            </a:r>
            <a:r>
              <a:rPr lang="en-US" dirty="0" err="1"/>
              <a:t>mengadakan</a:t>
            </a:r>
            <a:r>
              <a:rPr lang="en-US" dirty="0"/>
              <a:t> </a:t>
            </a:r>
            <a:r>
              <a:rPr lang="en-US" dirty="0" err="1"/>
              <a:t>perangkat</a:t>
            </a:r>
            <a:r>
              <a:rPr lang="en-US" dirty="0"/>
              <a:t> </a:t>
            </a:r>
            <a:r>
              <a:rPr lang="en-US" dirty="0" err="1"/>
              <a:t>keras</a:t>
            </a:r>
            <a:r>
              <a:rPr lang="en-US" dirty="0"/>
              <a:t> </a:t>
            </a:r>
            <a:r>
              <a:rPr lang="en-US" dirty="0" err="1"/>
              <a:t>dan</a:t>
            </a:r>
            <a:r>
              <a:rPr lang="en-US" dirty="0"/>
              <a:t> </a:t>
            </a:r>
            <a:r>
              <a:rPr lang="en-US" dirty="0" err="1"/>
              <a:t>lunak</a:t>
            </a:r>
            <a:r>
              <a:rPr lang="en-US" dirty="0"/>
              <a:t> yang </a:t>
            </a:r>
            <a:r>
              <a:rPr lang="en-US" dirty="0" err="1"/>
              <a:t>diperlukan</a:t>
            </a:r>
            <a:r>
              <a:rPr lang="en-US" dirty="0"/>
              <a:t> </a:t>
            </a:r>
            <a:r>
              <a:rPr lang="en-US" dirty="0" err="1"/>
              <a:t>untuk</a:t>
            </a:r>
            <a:r>
              <a:rPr lang="en-US" dirty="0"/>
              <a:t> </a:t>
            </a:r>
            <a:r>
              <a:rPr lang="en-US" dirty="0" err="1"/>
              <a:t>mengimplementasikan</a:t>
            </a:r>
            <a:r>
              <a:rPr lang="en-US" dirty="0"/>
              <a:t> </a:t>
            </a:r>
            <a:r>
              <a:rPr lang="en-US" dirty="0" err="1"/>
              <a:t>sistem</a:t>
            </a:r>
            <a:r>
              <a:rPr lang="en-US" dirty="0"/>
              <a:t> yang </a:t>
            </a:r>
            <a:r>
              <a:rPr lang="en-US" dirty="0" err="1"/>
              <a:t>dirancang</a:t>
            </a:r>
            <a:r>
              <a:rPr lang="en-US" dirty="0"/>
              <a:t> </a:t>
            </a:r>
            <a:r>
              <a:rPr lang="en-US" dirty="0" err="1"/>
              <a:t>tsb</a:t>
            </a:r>
            <a:r>
              <a:rPr lang="en-US" dirty="0"/>
              <a:t>. </a:t>
            </a:r>
            <a:r>
              <a:rPr lang="en-US" dirty="0" err="1"/>
              <a:t>Uji</a:t>
            </a:r>
            <a:r>
              <a:rPr lang="en-US" dirty="0"/>
              <a:t> </a:t>
            </a:r>
            <a:r>
              <a:rPr lang="en-US" dirty="0" err="1"/>
              <a:t>coba</a:t>
            </a:r>
            <a:r>
              <a:rPr lang="en-US" dirty="0"/>
              <a:t> </a:t>
            </a:r>
            <a:r>
              <a:rPr lang="en-US" dirty="0" err="1"/>
              <a:t>terhadap</a:t>
            </a:r>
            <a:r>
              <a:rPr lang="en-US" dirty="0"/>
              <a:t> </a:t>
            </a:r>
            <a:r>
              <a:rPr lang="en-US" dirty="0" err="1"/>
              <a:t>sistem</a:t>
            </a:r>
            <a:r>
              <a:rPr lang="en-US" dirty="0"/>
              <a:t> </a:t>
            </a:r>
            <a:r>
              <a:rPr lang="en-US" dirty="0" err="1"/>
              <a:t>dan</a:t>
            </a:r>
            <a:r>
              <a:rPr lang="en-US" dirty="0"/>
              <a:t> </a:t>
            </a:r>
            <a:r>
              <a:rPr lang="en-US" dirty="0" err="1"/>
              <a:t>pelatihan</a:t>
            </a:r>
            <a:r>
              <a:rPr lang="en-US" dirty="0"/>
              <a:t> </a:t>
            </a:r>
            <a:r>
              <a:rPr lang="en-US" dirty="0" err="1"/>
              <a:t>bagi</a:t>
            </a:r>
            <a:r>
              <a:rPr lang="en-US" dirty="0"/>
              <a:t> </a:t>
            </a:r>
            <a:r>
              <a:rPr lang="en-US" dirty="0" err="1"/>
              <a:t>orang-orang</a:t>
            </a:r>
            <a:r>
              <a:rPr lang="en-US" dirty="0"/>
              <a:t> yang </a:t>
            </a:r>
            <a:r>
              <a:rPr lang="en-US" dirty="0" err="1"/>
              <a:t>akan</a:t>
            </a:r>
            <a:r>
              <a:rPr lang="en-US" dirty="0"/>
              <a:t> </a:t>
            </a:r>
            <a:r>
              <a:rPr lang="en-US" dirty="0" err="1"/>
              <a:t>mengoperasikan</a:t>
            </a:r>
            <a:r>
              <a:rPr lang="en-US" dirty="0"/>
              <a:t> </a:t>
            </a:r>
            <a:r>
              <a:rPr lang="en-US" dirty="0" err="1"/>
              <a:t>dan</a:t>
            </a:r>
            <a:r>
              <a:rPr lang="en-US" dirty="0"/>
              <a:t> </a:t>
            </a:r>
            <a:r>
              <a:rPr lang="en-US" dirty="0" err="1"/>
              <a:t>menggunakan</a:t>
            </a:r>
            <a:r>
              <a:rPr lang="en-US" dirty="0"/>
              <a:t> </a:t>
            </a:r>
            <a:r>
              <a:rPr lang="en-US" dirty="0" err="1"/>
              <a:t>sistem</a:t>
            </a:r>
            <a:r>
              <a:rPr lang="en-US" dirty="0"/>
              <a:t> </a:t>
            </a:r>
            <a:r>
              <a:rPr lang="en-US" dirty="0" err="1"/>
              <a:t>adalah</a:t>
            </a:r>
            <a:r>
              <a:rPr lang="en-US" dirty="0"/>
              <a:t> </a:t>
            </a:r>
            <a:r>
              <a:rPr lang="en-US" dirty="0" err="1"/>
              <a:t>juga</a:t>
            </a:r>
            <a:r>
              <a:rPr lang="en-US" dirty="0"/>
              <a:t> </a:t>
            </a:r>
            <a:r>
              <a:rPr lang="en-US" dirty="0" err="1"/>
              <a:t>bagian</a:t>
            </a:r>
            <a:r>
              <a:rPr lang="en-US" dirty="0"/>
              <a:t> </a:t>
            </a:r>
            <a:r>
              <a:rPr lang="en-US" dirty="0" err="1"/>
              <a:t>dari</a:t>
            </a:r>
            <a:r>
              <a:rPr lang="en-US" dirty="0"/>
              <a:t> </a:t>
            </a:r>
            <a:r>
              <a:rPr lang="en-US" dirty="0" err="1"/>
              <a:t>langkah</a:t>
            </a:r>
            <a:r>
              <a:rPr lang="en-US" dirty="0"/>
              <a:t> </a:t>
            </a:r>
            <a:r>
              <a:rPr lang="en-US" dirty="0" err="1"/>
              <a:t>ini</a:t>
            </a:r>
            <a:r>
              <a:rPr lang="en-US" dirty="0"/>
              <a:t>. </a:t>
            </a:r>
            <a:r>
              <a:rPr lang="en-US" dirty="0" err="1"/>
              <a:t>Akhirnya</a:t>
            </a:r>
            <a:r>
              <a:rPr lang="en-US" dirty="0"/>
              <a:t>, </a:t>
            </a:r>
            <a:r>
              <a:rPr lang="en-US" dirty="0" err="1"/>
              <a:t>organisasi</a:t>
            </a:r>
            <a:r>
              <a:rPr lang="en-US" dirty="0"/>
              <a:t>  </a:t>
            </a:r>
            <a:r>
              <a:rPr lang="en-US" dirty="0" err="1"/>
              <a:t>harus</a:t>
            </a:r>
            <a:r>
              <a:rPr lang="en-US" dirty="0"/>
              <a:t> </a:t>
            </a:r>
            <a:r>
              <a:rPr lang="en-US" dirty="0" err="1"/>
              <a:t>melakukan</a:t>
            </a:r>
            <a:r>
              <a:rPr lang="en-US" dirty="0"/>
              <a:t> </a:t>
            </a:r>
            <a:r>
              <a:rPr lang="en-US" dirty="0" err="1"/>
              <a:t>kegiatan</a:t>
            </a:r>
            <a:r>
              <a:rPr lang="en-US" dirty="0"/>
              <a:t> </a:t>
            </a:r>
            <a:r>
              <a:rPr lang="en-US" dirty="0" err="1"/>
              <a:t>konversi</a:t>
            </a:r>
            <a:r>
              <a:rPr lang="en-US" dirty="0"/>
              <a:t> </a:t>
            </a:r>
            <a:r>
              <a:rPr lang="en-US" dirty="0" err="1"/>
              <a:t>dari</a:t>
            </a:r>
            <a:r>
              <a:rPr lang="en-US" dirty="0"/>
              <a:t> </a:t>
            </a:r>
            <a:r>
              <a:rPr lang="en-US" dirty="0" err="1"/>
              <a:t>sistem</a:t>
            </a:r>
            <a:r>
              <a:rPr lang="en-US" dirty="0"/>
              <a:t> lama </a:t>
            </a:r>
            <a:r>
              <a:rPr lang="en-US" dirty="0" err="1"/>
              <a:t>kepada</a:t>
            </a:r>
            <a:r>
              <a:rPr lang="en-US" dirty="0"/>
              <a:t> </a:t>
            </a:r>
            <a:r>
              <a:rPr lang="en-US" dirty="0" err="1"/>
              <a:t>sistem</a:t>
            </a:r>
            <a:r>
              <a:rPr lang="en-US" dirty="0"/>
              <a:t> yang </a:t>
            </a:r>
            <a:r>
              <a:rPr lang="en-US" dirty="0" err="1"/>
              <a:t>baru</a:t>
            </a:r>
            <a:r>
              <a:rPr lang="en-US" dirty="0"/>
              <a:t>. </a:t>
            </a:r>
          </a:p>
          <a:p>
            <a:pPr algn="just">
              <a:lnSpc>
                <a:spcPct val="80000"/>
              </a:lnSpc>
            </a:pPr>
            <a:r>
              <a:rPr lang="en-US" b="0" dirty="0" err="1"/>
              <a:t>Pemeliharaan</a:t>
            </a:r>
            <a:r>
              <a:rPr lang="en-US" b="0" dirty="0"/>
              <a:t> </a:t>
            </a:r>
            <a:r>
              <a:rPr lang="en-US" b="0" dirty="0" err="1"/>
              <a:t>Sistem</a:t>
            </a:r>
            <a:r>
              <a:rPr lang="en-US" dirty="0"/>
              <a:t>. </a:t>
            </a:r>
            <a:r>
              <a:rPr lang="en-US" dirty="0" err="1"/>
              <a:t>Didalam</a:t>
            </a:r>
            <a:r>
              <a:rPr lang="en-US" dirty="0"/>
              <a:t> </a:t>
            </a:r>
            <a:r>
              <a:rPr lang="en-US" dirty="0" err="1"/>
              <a:t>langkah</a:t>
            </a:r>
            <a:r>
              <a:rPr lang="en-US" dirty="0"/>
              <a:t> </a:t>
            </a:r>
            <a:r>
              <a:rPr lang="en-US" dirty="0" err="1"/>
              <a:t>ini</a:t>
            </a:r>
            <a:r>
              <a:rPr lang="en-US" dirty="0"/>
              <a:t>, </a:t>
            </a:r>
            <a:r>
              <a:rPr lang="en-US" dirty="0" err="1"/>
              <a:t>manajemen</a:t>
            </a:r>
            <a:r>
              <a:rPr lang="en-US" dirty="0"/>
              <a:t> </a:t>
            </a:r>
            <a:r>
              <a:rPr lang="en-US" dirty="0" err="1"/>
              <a:t>melakukan</a:t>
            </a:r>
            <a:r>
              <a:rPr lang="en-US" dirty="0"/>
              <a:t> </a:t>
            </a:r>
            <a:r>
              <a:rPr lang="en-US" dirty="0" err="1"/>
              <a:t>suatu</a:t>
            </a:r>
            <a:r>
              <a:rPr lang="en-US" dirty="0"/>
              <a:t> </a:t>
            </a:r>
            <a:r>
              <a:rPr lang="en-US" dirty="0" err="1"/>
              <a:t>proses</a:t>
            </a:r>
            <a:r>
              <a:rPr lang="en-US" dirty="0"/>
              <a:t> </a:t>
            </a:r>
            <a:r>
              <a:rPr lang="en-US" dirty="0" err="1"/>
              <a:t>peninjauan</a:t>
            </a:r>
            <a:r>
              <a:rPr lang="en-US" dirty="0"/>
              <a:t> </a:t>
            </a:r>
            <a:r>
              <a:rPr lang="en-US" dirty="0" err="1"/>
              <a:t>ulang</a:t>
            </a:r>
            <a:r>
              <a:rPr lang="en-US" dirty="0"/>
              <a:t>(review) </a:t>
            </a:r>
            <a:r>
              <a:rPr lang="en-US" dirty="0" err="1"/>
              <a:t>pasca</a:t>
            </a:r>
            <a:r>
              <a:rPr lang="en-US" dirty="0"/>
              <a:t> </a:t>
            </a:r>
            <a:r>
              <a:rPr lang="en-US" dirty="0" err="1"/>
              <a:t>implementasi</a:t>
            </a:r>
            <a:r>
              <a:rPr lang="en-US" dirty="0"/>
              <a:t>, </a:t>
            </a:r>
            <a:r>
              <a:rPr lang="en-US" dirty="0" err="1"/>
              <a:t>untuk</a:t>
            </a:r>
            <a:r>
              <a:rPr lang="en-US" dirty="0"/>
              <a:t> </a:t>
            </a:r>
            <a:r>
              <a:rPr lang="en-US" dirty="0" err="1"/>
              <a:t>memonitor</a:t>
            </a:r>
            <a:r>
              <a:rPr lang="en-US" dirty="0"/>
              <a:t>, </a:t>
            </a:r>
            <a:r>
              <a:rPr lang="en-US" dirty="0" err="1"/>
              <a:t>mengevaluasi</a:t>
            </a:r>
            <a:r>
              <a:rPr lang="en-US" dirty="0"/>
              <a:t>, </a:t>
            </a:r>
            <a:r>
              <a:rPr lang="en-US" dirty="0" err="1"/>
              <a:t>dan</a:t>
            </a:r>
            <a:r>
              <a:rPr lang="en-US" dirty="0"/>
              <a:t> </a:t>
            </a:r>
            <a:r>
              <a:rPr lang="en-US" dirty="0" err="1"/>
              <a:t>melakukan</a:t>
            </a:r>
            <a:r>
              <a:rPr lang="en-US" dirty="0"/>
              <a:t> </a:t>
            </a:r>
            <a:r>
              <a:rPr lang="en-US" dirty="0" err="1"/>
              <a:t>modifikasi</a:t>
            </a:r>
            <a:r>
              <a:rPr lang="en-US" dirty="0"/>
              <a:t> </a:t>
            </a:r>
            <a:r>
              <a:rPr lang="en-US" dirty="0" err="1"/>
              <a:t>terhadap</a:t>
            </a:r>
            <a:r>
              <a:rPr lang="en-US" dirty="0"/>
              <a:t> </a:t>
            </a:r>
            <a:r>
              <a:rPr lang="en-US" dirty="0" err="1"/>
              <a:t>sistem</a:t>
            </a:r>
            <a:r>
              <a:rPr lang="en-US" dirty="0"/>
              <a:t> yang </a:t>
            </a:r>
            <a:r>
              <a:rPr lang="en-US" dirty="0" err="1"/>
              <a:t>baru</a:t>
            </a:r>
            <a:r>
              <a:rPr lang="en-US" dirty="0"/>
              <a:t> </a:t>
            </a:r>
            <a:r>
              <a:rPr lang="en-US" dirty="0" err="1"/>
              <a:t>tersebut</a:t>
            </a:r>
            <a:r>
              <a:rPr lang="en-US" dirty="0"/>
              <a:t> </a:t>
            </a:r>
            <a:r>
              <a:rPr lang="en-US" dirty="0" err="1"/>
              <a:t>jika</a:t>
            </a:r>
            <a:r>
              <a:rPr lang="en-US" dirty="0"/>
              <a:t> </a:t>
            </a:r>
            <a:r>
              <a:rPr lang="en-US" dirty="0" err="1"/>
              <a:t>memang</a:t>
            </a:r>
            <a:r>
              <a:rPr lang="en-US" dirty="0"/>
              <a:t> </a:t>
            </a:r>
            <a:r>
              <a:rPr lang="en-US" dirty="0" err="1"/>
              <a:t>dibutuhkan</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1428736"/>
            <a:ext cx="8643998" cy="2071702"/>
          </a:xfrm>
        </p:spPr>
        <p:txBody>
          <a:bodyPr/>
          <a:lstStyle/>
          <a:p>
            <a:r>
              <a:rPr lang="id-ID" dirty="0" smtClean="0"/>
              <a:t>Sistem Informasi Manajemen : Jaringan prosedur pengolahan data yang dikembangkan dalam suatu sistem (terintegrasi) dengan maksud memberikan informasi (yang bersifat intern dan ekstern) kepada </a:t>
            </a:r>
            <a:r>
              <a:rPr lang="id-ID" u="sng" dirty="0" smtClean="0"/>
              <a:t>manajemen</a:t>
            </a:r>
            <a:r>
              <a:rPr lang="id-ID" dirty="0" smtClean="0"/>
              <a:t>, sebagai dasar pengambilan keputusan.</a:t>
            </a:r>
          </a:p>
          <a:p>
            <a:endParaRPr lang="id-ID"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93688" y="417513"/>
            <a:ext cx="8391525" cy="655637"/>
          </a:xfrm>
        </p:spPr>
        <p:txBody>
          <a:bodyPr/>
          <a:lstStyle/>
          <a:p>
            <a:r>
              <a:rPr lang="en-US" sz="2900" dirty="0" err="1">
                <a:solidFill>
                  <a:schemeClr val="tx1"/>
                </a:solidFill>
                <a:latin typeface="Adobe Caslon Pro Bold" pitchFamily="18" charset="0"/>
              </a:rPr>
              <a:t>Apa</a:t>
            </a:r>
            <a:r>
              <a:rPr lang="en-US" sz="2900" dirty="0">
                <a:solidFill>
                  <a:schemeClr val="tx1"/>
                </a:solidFill>
                <a:latin typeface="Adobe Caslon Pro Bold" pitchFamily="18" charset="0"/>
              </a:rPr>
              <a:t> yang </a:t>
            </a:r>
            <a:r>
              <a:rPr lang="en-US" sz="2900" dirty="0" err="1">
                <a:solidFill>
                  <a:schemeClr val="tx1"/>
                </a:solidFill>
                <a:latin typeface="Adobe Caslon Pro Bold" pitchFamily="18" charset="0"/>
              </a:rPr>
              <a:t>dimaksud</a:t>
            </a:r>
            <a:r>
              <a:rPr lang="en-US" sz="2900" dirty="0">
                <a:solidFill>
                  <a:schemeClr val="tx1"/>
                </a:solidFill>
                <a:latin typeface="Adobe Caslon Pro Bold" pitchFamily="18" charset="0"/>
              </a:rPr>
              <a:t> </a:t>
            </a:r>
            <a:r>
              <a:rPr lang="en-US" sz="2900" dirty="0" err="1">
                <a:solidFill>
                  <a:schemeClr val="tx1"/>
                </a:solidFill>
                <a:latin typeface="Adobe Caslon Pro Bold" pitchFamily="18" charset="0"/>
              </a:rPr>
              <a:t>dengan</a:t>
            </a:r>
            <a:r>
              <a:rPr lang="en-US" sz="2900" dirty="0">
                <a:solidFill>
                  <a:schemeClr val="tx1"/>
                </a:solidFill>
                <a:latin typeface="Adobe Caslon Pro Bold" pitchFamily="18" charset="0"/>
              </a:rPr>
              <a:t> </a:t>
            </a:r>
            <a:r>
              <a:rPr lang="en-US" sz="2900" dirty="0" err="1">
                <a:solidFill>
                  <a:schemeClr val="tx1"/>
                </a:solidFill>
                <a:latin typeface="Adobe Caslon Pro Bold" pitchFamily="18" charset="0"/>
              </a:rPr>
              <a:t>Sistem</a:t>
            </a:r>
            <a:r>
              <a:rPr lang="en-US" sz="2900" dirty="0">
                <a:solidFill>
                  <a:schemeClr val="tx1"/>
                </a:solidFill>
                <a:latin typeface="Adobe Caslon Pro Bold" pitchFamily="18" charset="0"/>
              </a:rPr>
              <a:t> </a:t>
            </a:r>
            <a:r>
              <a:rPr lang="en-US" sz="2900" dirty="0" err="1">
                <a:solidFill>
                  <a:schemeClr val="tx1"/>
                </a:solidFill>
                <a:latin typeface="Adobe Caslon Pro Bold" pitchFamily="18" charset="0"/>
              </a:rPr>
              <a:t>Informasi</a:t>
            </a:r>
            <a:r>
              <a:rPr lang="en-US" sz="2900" dirty="0">
                <a:solidFill>
                  <a:schemeClr val="tx1"/>
                </a:solidFill>
                <a:latin typeface="Adobe Caslon Pro Bold" pitchFamily="18" charset="0"/>
              </a:rPr>
              <a:t> ?</a:t>
            </a:r>
          </a:p>
        </p:txBody>
      </p:sp>
      <p:grpSp>
        <p:nvGrpSpPr>
          <p:cNvPr id="2" name="Group 3"/>
          <p:cNvGrpSpPr>
            <a:grpSpLocks/>
          </p:cNvGrpSpPr>
          <p:nvPr/>
        </p:nvGrpSpPr>
        <p:grpSpPr bwMode="auto">
          <a:xfrm>
            <a:off x="355600" y="1492250"/>
            <a:ext cx="8034338" cy="3643313"/>
            <a:chOff x="892" y="1017"/>
            <a:chExt cx="3957" cy="2295"/>
          </a:xfrm>
        </p:grpSpPr>
        <p:sp>
          <p:nvSpPr>
            <p:cNvPr id="6148" name="Rectangle 4"/>
            <p:cNvSpPr>
              <a:spLocks noChangeArrowheads="1"/>
            </p:cNvSpPr>
            <p:nvPr/>
          </p:nvSpPr>
          <p:spPr bwMode="auto">
            <a:xfrm>
              <a:off x="892" y="1598"/>
              <a:ext cx="874" cy="1124"/>
            </a:xfrm>
            <a:prstGeom prst="rect">
              <a:avLst/>
            </a:prstGeom>
            <a:solidFill>
              <a:schemeClr val="bg2"/>
            </a:solidFill>
            <a:ln w="9525">
              <a:solidFill>
                <a:schemeClr val="bg1"/>
              </a:solidFill>
              <a:miter lim="800000"/>
              <a:headEnd/>
              <a:tailEnd/>
            </a:ln>
            <a:effectLst>
              <a:outerShdw dist="107763" dir="2700000" algn="ctr" rotWithShape="0">
                <a:schemeClr val="bg2"/>
              </a:outerShdw>
            </a:effectLst>
          </p:spPr>
          <p:txBody>
            <a:bodyPr wrap="none" lIns="91431" tIns="45715" rIns="91431" bIns="45715" anchor="ctr"/>
            <a:lstStyle/>
            <a:p>
              <a:pPr algn="ctr" eaLnBrk="0" hangingPunct="0"/>
              <a:r>
                <a:rPr lang="en-US" sz="2000" b="1" dirty="0"/>
                <a:t>Input of</a:t>
              </a:r>
            </a:p>
            <a:p>
              <a:pPr algn="ctr" eaLnBrk="0" hangingPunct="0"/>
              <a:r>
                <a:rPr lang="en-US" sz="2000" b="1" dirty="0"/>
                <a:t>Data</a:t>
              </a:r>
            </a:p>
            <a:p>
              <a:pPr algn="ctr" eaLnBrk="0" hangingPunct="0"/>
              <a:r>
                <a:rPr lang="en-US" sz="2000" b="1" dirty="0"/>
                <a:t>Resources</a:t>
              </a:r>
            </a:p>
          </p:txBody>
        </p:sp>
        <p:sp>
          <p:nvSpPr>
            <p:cNvPr id="6149" name="Rectangle 5"/>
            <p:cNvSpPr>
              <a:spLocks noChangeArrowheads="1"/>
            </p:cNvSpPr>
            <p:nvPr/>
          </p:nvSpPr>
          <p:spPr bwMode="auto">
            <a:xfrm>
              <a:off x="2457" y="1603"/>
              <a:ext cx="874" cy="1114"/>
            </a:xfrm>
            <a:prstGeom prst="rect">
              <a:avLst/>
            </a:prstGeom>
            <a:solidFill>
              <a:schemeClr val="bg2"/>
            </a:solidFill>
            <a:ln w="9525">
              <a:solidFill>
                <a:schemeClr val="tx1"/>
              </a:solidFill>
              <a:miter lim="800000"/>
              <a:headEnd/>
              <a:tailEnd/>
            </a:ln>
            <a:effectLst>
              <a:outerShdw dist="107763" dir="2700000" algn="ctr" rotWithShape="0">
                <a:schemeClr val="bg2"/>
              </a:outerShdw>
            </a:effectLst>
          </p:spPr>
          <p:txBody>
            <a:bodyPr wrap="none" lIns="91431" tIns="45715" rIns="91431" bIns="45715" anchor="ctr"/>
            <a:lstStyle/>
            <a:p>
              <a:pPr algn="ctr" eaLnBrk="0" hangingPunct="0"/>
              <a:r>
                <a:rPr lang="en-US" sz="2000" b="1" dirty="0"/>
                <a:t>Processing </a:t>
              </a:r>
            </a:p>
            <a:p>
              <a:pPr algn="ctr" eaLnBrk="0" hangingPunct="0"/>
              <a:r>
                <a:rPr lang="en-US" sz="2000" b="1" dirty="0"/>
                <a:t>Data</a:t>
              </a:r>
            </a:p>
          </p:txBody>
        </p:sp>
        <p:sp>
          <p:nvSpPr>
            <p:cNvPr id="6150" name="Rectangle 6"/>
            <p:cNvSpPr>
              <a:spLocks noChangeArrowheads="1"/>
            </p:cNvSpPr>
            <p:nvPr/>
          </p:nvSpPr>
          <p:spPr bwMode="auto">
            <a:xfrm>
              <a:off x="3975" y="1603"/>
              <a:ext cx="874" cy="1114"/>
            </a:xfrm>
            <a:prstGeom prst="rect">
              <a:avLst/>
            </a:prstGeom>
            <a:solidFill>
              <a:schemeClr val="bg2"/>
            </a:solidFill>
            <a:ln w="9525">
              <a:solidFill>
                <a:schemeClr val="bg1"/>
              </a:solidFill>
              <a:miter lim="800000"/>
              <a:headEnd/>
              <a:tailEnd/>
            </a:ln>
            <a:effectLst>
              <a:outerShdw dist="107763" dir="2700000" algn="ctr" rotWithShape="0">
                <a:schemeClr val="bg2"/>
              </a:outerShdw>
            </a:effectLst>
          </p:spPr>
          <p:txBody>
            <a:bodyPr wrap="none" lIns="91431" tIns="45715" rIns="91431" bIns="45715" anchor="ctr"/>
            <a:lstStyle/>
            <a:p>
              <a:pPr algn="ctr" eaLnBrk="0" hangingPunct="0"/>
              <a:r>
                <a:rPr lang="en-US" sz="2000" b="1" dirty="0"/>
                <a:t>Output of</a:t>
              </a:r>
            </a:p>
            <a:p>
              <a:pPr algn="ctr" eaLnBrk="0" hangingPunct="0"/>
              <a:r>
                <a:rPr lang="en-US" sz="2000" b="1" dirty="0"/>
                <a:t>Information</a:t>
              </a:r>
            </a:p>
            <a:p>
              <a:pPr algn="ctr" eaLnBrk="0" hangingPunct="0"/>
              <a:r>
                <a:rPr lang="en-US" sz="2000" b="1" dirty="0"/>
                <a:t>Products</a:t>
              </a:r>
              <a:endParaRPr lang="en-US" sz="2400" dirty="0">
                <a:latin typeface="Times New Roman" pitchFamily="18" charset="0"/>
              </a:endParaRPr>
            </a:p>
          </p:txBody>
        </p:sp>
        <p:sp>
          <p:nvSpPr>
            <p:cNvPr id="6151" name="Rectangle 7"/>
            <p:cNvSpPr>
              <a:spLocks noChangeArrowheads="1"/>
            </p:cNvSpPr>
            <p:nvPr/>
          </p:nvSpPr>
          <p:spPr bwMode="auto">
            <a:xfrm>
              <a:off x="1363" y="1017"/>
              <a:ext cx="3043" cy="336"/>
            </a:xfrm>
            <a:prstGeom prst="rect">
              <a:avLst/>
            </a:prstGeom>
            <a:solidFill>
              <a:srgbClr val="C0C0C0"/>
            </a:solidFill>
            <a:ln w="9525">
              <a:solidFill>
                <a:schemeClr val="tx1"/>
              </a:solidFill>
              <a:miter lim="800000"/>
              <a:headEnd/>
              <a:tailEnd/>
            </a:ln>
            <a:effectLst>
              <a:outerShdw dist="107763" dir="2700000" algn="ctr" rotWithShape="0">
                <a:schemeClr val="bg2"/>
              </a:outerShdw>
            </a:effectLst>
          </p:spPr>
          <p:txBody>
            <a:bodyPr wrap="none" lIns="91431" tIns="45715" rIns="91431" bIns="45715" anchor="ctr"/>
            <a:lstStyle/>
            <a:p>
              <a:pPr algn="ctr" eaLnBrk="0" hangingPunct="0"/>
              <a:r>
                <a:rPr lang="en-US" sz="2400" dirty="0" err="1"/>
                <a:t>Pengawasan</a:t>
              </a:r>
              <a:r>
                <a:rPr lang="en-US" sz="2400" dirty="0">
                  <a:solidFill>
                    <a:srgbClr val="FF3300"/>
                  </a:solidFill>
                </a:rPr>
                <a:t> </a:t>
              </a:r>
              <a:r>
                <a:rPr lang="en-US" sz="2400" dirty="0" err="1"/>
                <a:t>Kegiatan</a:t>
              </a:r>
              <a:r>
                <a:rPr lang="en-US" sz="2400" dirty="0">
                  <a:solidFill>
                    <a:srgbClr val="FF3300"/>
                  </a:solidFill>
                </a:rPr>
                <a:t> </a:t>
              </a:r>
              <a:r>
                <a:rPr lang="en-US" sz="2400" dirty="0" err="1"/>
                <a:t>Sistem</a:t>
              </a:r>
              <a:endParaRPr lang="en-US" sz="2400" dirty="0"/>
            </a:p>
          </p:txBody>
        </p:sp>
        <p:sp>
          <p:nvSpPr>
            <p:cNvPr id="6152" name="Rectangle 8"/>
            <p:cNvSpPr>
              <a:spLocks noChangeArrowheads="1"/>
            </p:cNvSpPr>
            <p:nvPr/>
          </p:nvSpPr>
          <p:spPr bwMode="auto">
            <a:xfrm>
              <a:off x="1391" y="2976"/>
              <a:ext cx="3043" cy="336"/>
            </a:xfrm>
            <a:prstGeom prst="rect">
              <a:avLst/>
            </a:prstGeom>
            <a:solidFill>
              <a:srgbClr val="C0C0C0"/>
            </a:solidFill>
            <a:ln w="9525">
              <a:solidFill>
                <a:schemeClr val="tx1"/>
              </a:solidFill>
              <a:miter lim="800000"/>
              <a:headEnd/>
              <a:tailEnd/>
            </a:ln>
            <a:effectLst>
              <a:outerShdw dist="107763" dir="2700000" algn="ctr" rotWithShape="0">
                <a:schemeClr val="bg2"/>
              </a:outerShdw>
            </a:effectLst>
          </p:spPr>
          <p:txBody>
            <a:bodyPr wrap="none" lIns="91431" tIns="45715" rIns="91431" bIns="45715" anchor="ctr"/>
            <a:lstStyle/>
            <a:p>
              <a:pPr algn="ctr" eaLnBrk="0" hangingPunct="0"/>
              <a:r>
                <a:rPr lang="en-US" sz="2400" dirty="0"/>
                <a:t>Storage of Data Resources/</a:t>
              </a:r>
              <a:r>
                <a:rPr lang="en-US" sz="2400" dirty="0" err="1"/>
                <a:t>Penyimpanan</a:t>
              </a:r>
              <a:endParaRPr lang="en-US" sz="2400" dirty="0"/>
            </a:p>
          </p:txBody>
        </p:sp>
        <p:sp>
          <p:nvSpPr>
            <p:cNvPr id="6153" name="Line 9"/>
            <p:cNvSpPr>
              <a:spLocks noChangeShapeType="1"/>
            </p:cNvSpPr>
            <p:nvPr/>
          </p:nvSpPr>
          <p:spPr bwMode="auto">
            <a:xfrm>
              <a:off x="1766" y="2160"/>
              <a:ext cx="615" cy="0"/>
            </a:xfrm>
            <a:prstGeom prst="line">
              <a:avLst/>
            </a:prstGeom>
            <a:noFill/>
            <a:ln w="38100">
              <a:solidFill>
                <a:schemeClr val="tx1"/>
              </a:solidFill>
              <a:round/>
              <a:headEnd/>
              <a:tailEnd type="triangle" w="med" len="med"/>
            </a:ln>
            <a:effectLst/>
          </p:spPr>
          <p:txBody>
            <a:bodyPr wrap="none" anchor="ctr"/>
            <a:lstStyle/>
            <a:p>
              <a:endParaRPr lang="id-ID"/>
            </a:p>
          </p:txBody>
        </p:sp>
        <p:sp>
          <p:nvSpPr>
            <p:cNvPr id="6154" name="Line 10"/>
            <p:cNvSpPr>
              <a:spLocks noChangeShapeType="1"/>
            </p:cNvSpPr>
            <p:nvPr/>
          </p:nvSpPr>
          <p:spPr bwMode="auto">
            <a:xfrm>
              <a:off x="3360" y="2160"/>
              <a:ext cx="615" cy="0"/>
            </a:xfrm>
            <a:prstGeom prst="line">
              <a:avLst/>
            </a:prstGeom>
            <a:noFill/>
            <a:ln w="38100">
              <a:solidFill>
                <a:schemeClr val="tx1"/>
              </a:solidFill>
              <a:round/>
              <a:headEnd/>
              <a:tailEnd type="triangle" w="med" len="med"/>
            </a:ln>
            <a:effectLst/>
          </p:spPr>
          <p:txBody>
            <a:bodyPr wrap="none" anchor="ctr"/>
            <a:lstStyle/>
            <a:p>
              <a:endParaRPr lang="id-ID"/>
            </a:p>
          </p:txBody>
        </p:sp>
        <p:sp>
          <p:nvSpPr>
            <p:cNvPr id="6155" name="Line 11"/>
            <p:cNvSpPr>
              <a:spLocks noChangeShapeType="1"/>
            </p:cNvSpPr>
            <p:nvPr/>
          </p:nvSpPr>
          <p:spPr bwMode="auto">
            <a:xfrm>
              <a:off x="2880" y="1392"/>
              <a:ext cx="0" cy="193"/>
            </a:xfrm>
            <a:prstGeom prst="line">
              <a:avLst/>
            </a:prstGeom>
            <a:noFill/>
            <a:ln w="12700">
              <a:solidFill>
                <a:schemeClr val="tx1"/>
              </a:solidFill>
              <a:round/>
              <a:headEnd type="triangle" w="med" len="med"/>
              <a:tailEnd type="triangle" w="med" len="med"/>
            </a:ln>
            <a:effectLst/>
          </p:spPr>
          <p:txBody>
            <a:bodyPr wrap="none" anchor="ctr"/>
            <a:lstStyle/>
            <a:p>
              <a:endParaRPr lang="id-ID"/>
            </a:p>
          </p:txBody>
        </p:sp>
        <p:sp>
          <p:nvSpPr>
            <p:cNvPr id="6156" name="Line 12"/>
            <p:cNvSpPr>
              <a:spLocks noChangeShapeType="1"/>
            </p:cNvSpPr>
            <p:nvPr/>
          </p:nvSpPr>
          <p:spPr bwMode="auto">
            <a:xfrm>
              <a:off x="2880" y="2793"/>
              <a:ext cx="0" cy="193"/>
            </a:xfrm>
            <a:prstGeom prst="line">
              <a:avLst/>
            </a:prstGeom>
            <a:noFill/>
            <a:ln w="12700">
              <a:solidFill>
                <a:schemeClr val="tx1"/>
              </a:solidFill>
              <a:round/>
              <a:headEnd type="triangle" w="med" len="med"/>
              <a:tailEnd type="triangle" w="med" len="med"/>
            </a:ln>
            <a:effectLst/>
          </p:spPr>
          <p:txBody>
            <a:bodyPr wrap="none" anchor="ctr"/>
            <a:lstStyle/>
            <a:p>
              <a:endParaRPr lang="id-ID"/>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MANAJEMEN INFORMASI</a:t>
            </a:r>
            <a:endParaRPr lang="id-ID" dirty="0"/>
          </a:p>
        </p:txBody>
      </p:sp>
      <p:sp>
        <p:nvSpPr>
          <p:cNvPr id="3" name="Content Placeholder 2"/>
          <p:cNvSpPr>
            <a:spLocks noGrp="1"/>
          </p:cNvSpPr>
          <p:nvPr>
            <p:ph sz="quarter" idx="1"/>
          </p:nvPr>
        </p:nvSpPr>
        <p:spPr>
          <a:xfrm>
            <a:off x="214282" y="1285860"/>
            <a:ext cx="8715436" cy="6357982"/>
          </a:xfrm>
        </p:spPr>
        <p:txBody>
          <a:bodyPr>
            <a:normAutofit lnSpcReduction="10000"/>
          </a:bodyPr>
          <a:lstStyle/>
          <a:p>
            <a:r>
              <a:rPr lang="id-ID" dirty="0" smtClean="0"/>
              <a:t>Manajer mengelola lima jenis sumber daya : </a:t>
            </a:r>
          </a:p>
          <a:p>
            <a:pPr>
              <a:buNone/>
              <a:tabLst>
                <a:tab pos="273050" algn="l"/>
              </a:tabLst>
            </a:pPr>
            <a:r>
              <a:rPr lang="id-ID" dirty="0" smtClean="0"/>
              <a:t>	1.  Manusia</a:t>
            </a:r>
          </a:p>
          <a:p>
            <a:pPr>
              <a:buNone/>
              <a:tabLst>
                <a:tab pos="273050" algn="l"/>
              </a:tabLst>
            </a:pPr>
            <a:r>
              <a:rPr lang="id-ID" dirty="0" smtClean="0"/>
              <a:t>	2.  Material                                                      </a:t>
            </a:r>
            <a:r>
              <a:rPr lang="id-ID" b="1" dirty="0" smtClean="0"/>
              <a:t>Sumber daya</a:t>
            </a:r>
          </a:p>
          <a:p>
            <a:pPr>
              <a:buNone/>
              <a:tabLst>
                <a:tab pos="273050" algn="l"/>
              </a:tabLst>
            </a:pPr>
            <a:r>
              <a:rPr lang="id-ID" dirty="0" smtClean="0"/>
              <a:t>	3.  Mesin (termasuk fasilitas dan energi)         </a:t>
            </a:r>
            <a:r>
              <a:rPr lang="id-ID" b="1" dirty="0" smtClean="0"/>
              <a:t>fisik</a:t>
            </a:r>
            <a:r>
              <a:rPr lang="id-ID" dirty="0" smtClean="0"/>
              <a:t> </a:t>
            </a:r>
          </a:p>
          <a:p>
            <a:pPr>
              <a:buNone/>
              <a:tabLst>
                <a:tab pos="273050" algn="l"/>
              </a:tabLst>
            </a:pPr>
            <a:r>
              <a:rPr lang="id-ID" dirty="0" smtClean="0"/>
              <a:t>	4.  Uang (Money)</a:t>
            </a:r>
          </a:p>
          <a:p>
            <a:pPr>
              <a:buNone/>
              <a:tabLst>
                <a:tab pos="273050" algn="l"/>
              </a:tabLst>
            </a:pPr>
            <a:r>
              <a:rPr lang="id-ID" dirty="0" smtClean="0"/>
              <a:t>	5.  Informasi (termasuk data)           </a:t>
            </a:r>
            <a:r>
              <a:rPr lang="id-ID" u="sng" dirty="0" smtClean="0"/>
              <a:t>Sumber daya konseptual</a:t>
            </a:r>
          </a:p>
          <a:p>
            <a:pPr marL="0" indent="0">
              <a:buNone/>
              <a:tabLst>
                <a:tab pos="0" algn="l"/>
              </a:tabLst>
            </a:pPr>
            <a:r>
              <a:rPr lang="id-ID" dirty="0" smtClean="0"/>
              <a:t>Mendapatkan data mentah lalu mengolahnya sehingga menghasilkan informasi yang berguna, baru setelah itu memanfaatkan secara efektif untuk mengambil keputusan dan jika perlu mengganti informasi yang usang.</a:t>
            </a:r>
          </a:p>
          <a:p>
            <a:pPr marL="0" indent="0">
              <a:buNone/>
              <a:tabLst>
                <a:tab pos="0" algn="l"/>
              </a:tabLst>
            </a:pPr>
            <a:r>
              <a:rPr lang="id-ID" dirty="0" smtClean="0"/>
              <a:t>Seluruh kegiatan tersebut : memperoleh informasi, menggunakan seefektif mungkin, dan membuangnya di saat yang tepat, disebut </a:t>
            </a:r>
            <a:r>
              <a:rPr lang="id-ID" u="sng" dirty="0" smtClean="0"/>
              <a:t>Manajemen Informasi</a:t>
            </a:r>
            <a:r>
              <a:rPr lang="id-ID" dirty="0" smtClean="0"/>
              <a:t> </a:t>
            </a:r>
          </a:p>
          <a:p>
            <a:pPr marL="0" indent="0">
              <a:buNone/>
              <a:tabLst>
                <a:tab pos="0" algn="l"/>
              </a:tabLst>
            </a:pPr>
            <a:endParaRPr lang="id-ID" dirty="0" smtClean="0"/>
          </a:p>
          <a:p>
            <a:pPr marL="0" indent="0">
              <a:buNone/>
              <a:tabLst>
                <a:tab pos="0" algn="l"/>
              </a:tabLst>
            </a:pPr>
            <a:r>
              <a:rPr lang="id-ID" dirty="0" smtClean="0"/>
              <a:t> </a:t>
            </a:r>
            <a:endParaRPr lang="id-ID" dirty="0"/>
          </a:p>
        </p:txBody>
      </p:sp>
      <p:cxnSp>
        <p:nvCxnSpPr>
          <p:cNvPr id="5" name="Straight Arrow Connector 4"/>
          <p:cNvCxnSpPr/>
          <p:nvPr/>
        </p:nvCxnSpPr>
        <p:spPr>
          <a:xfrm>
            <a:off x="4143372" y="3714752"/>
            <a:ext cx="50006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Right Brace 5"/>
          <p:cNvSpPr/>
          <p:nvPr/>
        </p:nvSpPr>
        <p:spPr>
          <a:xfrm>
            <a:off x="5357818" y="1785926"/>
            <a:ext cx="357190" cy="1643074"/>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14325" y="314325"/>
            <a:ext cx="5540375" cy="600075"/>
          </a:xfrm>
        </p:spPr>
        <p:txBody>
          <a:bodyPr>
            <a:normAutofit fontScale="90000"/>
          </a:bodyPr>
          <a:lstStyle/>
          <a:p>
            <a:r>
              <a:rPr lang="en-US" sz="3200" dirty="0" err="1">
                <a:solidFill>
                  <a:schemeClr val="tx1"/>
                </a:solidFill>
                <a:latin typeface="Adobe Caslon Pro Bold" pitchFamily="18" charset="0"/>
              </a:rPr>
              <a:t>Teknologi</a:t>
            </a:r>
            <a:r>
              <a:rPr lang="en-US" sz="3200" dirty="0">
                <a:solidFill>
                  <a:schemeClr val="tx1"/>
                </a:solidFill>
                <a:latin typeface="Adobe Caslon Pro Bold" pitchFamily="18" charset="0"/>
              </a:rPr>
              <a:t> </a:t>
            </a:r>
            <a:r>
              <a:rPr lang="en-US" sz="3200" dirty="0" err="1">
                <a:solidFill>
                  <a:schemeClr val="tx1"/>
                </a:solidFill>
                <a:latin typeface="Adobe Caslon Pro Bold" pitchFamily="18" charset="0"/>
              </a:rPr>
              <a:t>Informasi</a:t>
            </a:r>
            <a:endParaRPr lang="en-US" sz="3200" dirty="0">
              <a:solidFill>
                <a:schemeClr val="tx1"/>
              </a:solidFill>
              <a:latin typeface="Adobe Caslon Pro Bold" pitchFamily="18" charset="0"/>
            </a:endParaRPr>
          </a:p>
        </p:txBody>
      </p:sp>
      <p:sp>
        <p:nvSpPr>
          <p:cNvPr id="7171" name="Rectangle 3"/>
          <p:cNvSpPr>
            <a:spLocks noGrp="1" noChangeArrowheads="1"/>
          </p:cNvSpPr>
          <p:nvPr>
            <p:ph type="body" idx="1"/>
          </p:nvPr>
        </p:nvSpPr>
        <p:spPr>
          <a:xfrm>
            <a:off x="417513" y="1316038"/>
            <a:ext cx="8229600" cy="5114925"/>
          </a:xfrm>
        </p:spPr>
        <p:txBody>
          <a:bodyPr/>
          <a:lstStyle/>
          <a:p>
            <a:r>
              <a:rPr lang="id-ID"/>
              <a:t>Terdiri dari perangkat keras, perangkat lunak, komunikasi, manajemen database, dan teknologi pengolahan informasi lainnya yang dipergunakan dalam suatu sistem informasi yang berbasiskan komputer</a:t>
            </a:r>
          </a:p>
          <a:p>
            <a:r>
              <a:rPr lang="id-ID"/>
              <a:t>Interaksi yang dinamis dari sistem informasi berbasis komputer dengan telekomunikasi sebagai tulang punggungnya.</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55600" y="376238"/>
            <a:ext cx="8229600" cy="655637"/>
          </a:xfrm>
        </p:spPr>
        <p:txBody>
          <a:bodyPr/>
          <a:lstStyle/>
          <a:p>
            <a:r>
              <a:rPr lang="en-US" sz="3200" dirty="0" err="1">
                <a:solidFill>
                  <a:schemeClr val="tx1"/>
                </a:solidFill>
                <a:latin typeface="Adobe Caslon Pro Bold" pitchFamily="18" charset="0"/>
              </a:rPr>
              <a:t>Teknologi</a:t>
            </a:r>
            <a:r>
              <a:rPr lang="en-US" sz="3200" dirty="0">
                <a:solidFill>
                  <a:schemeClr val="tx1"/>
                </a:solidFill>
                <a:latin typeface="Adobe Caslon Pro Bold" pitchFamily="18" charset="0"/>
              </a:rPr>
              <a:t> </a:t>
            </a:r>
            <a:r>
              <a:rPr lang="en-US" sz="3200" dirty="0" err="1">
                <a:solidFill>
                  <a:schemeClr val="tx1"/>
                </a:solidFill>
                <a:latin typeface="Adobe Caslon Pro Bold" pitchFamily="18" charset="0"/>
              </a:rPr>
              <a:t>Informasi</a:t>
            </a:r>
            <a:r>
              <a:rPr lang="en-US" sz="3200" dirty="0">
                <a:solidFill>
                  <a:schemeClr val="tx1"/>
                </a:solidFill>
                <a:latin typeface="Adobe Caslon Pro Bold" pitchFamily="18" charset="0"/>
              </a:rPr>
              <a:t> :</a:t>
            </a:r>
          </a:p>
        </p:txBody>
      </p:sp>
      <p:sp>
        <p:nvSpPr>
          <p:cNvPr id="8195" name="Rectangle 3"/>
          <p:cNvSpPr>
            <a:spLocks noGrp="1" noChangeArrowheads="1"/>
          </p:cNvSpPr>
          <p:nvPr>
            <p:ph type="body" idx="1"/>
          </p:nvPr>
        </p:nvSpPr>
        <p:spPr>
          <a:xfrm>
            <a:off x="274638" y="1152525"/>
            <a:ext cx="8716962" cy="5360988"/>
          </a:xfrm>
        </p:spPr>
        <p:txBody>
          <a:bodyPr/>
          <a:lstStyle/>
          <a:p>
            <a:pPr>
              <a:lnSpc>
                <a:spcPct val="80000"/>
              </a:lnSpc>
            </a:pPr>
            <a:r>
              <a:rPr lang="id-ID" b="0" dirty="0"/>
              <a:t>Teknologi Hardware komputer</a:t>
            </a:r>
            <a:r>
              <a:rPr lang="id-ID" dirty="0"/>
              <a:t>, termasuk mikrokomputer, server berukuran menengah, dan sistem mainframe besar, serta alat-alat input, output dan media penyimpanan yang mendukung</a:t>
            </a:r>
          </a:p>
          <a:p>
            <a:pPr>
              <a:lnSpc>
                <a:spcPct val="80000"/>
              </a:lnSpc>
            </a:pPr>
            <a:r>
              <a:rPr lang="id-ID" b="0" dirty="0"/>
              <a:t>Teknologi Software komputer</a:t>
            </a:r>
            <a:r>
              <a:rPr lang="id-ID" dirty="0"/>
              <a:t>, termasuk software sistem operasi, pencari Web, alat pembuat software, dan software aplikasi untuk bisnis seperti untuk manajemen hubungan pelanggan dan manajemen rantai pasokan</a:t>
            </a:r>
          </a:p>
          <a:p>
            <a:pPr>
              <a:lnSpc>
                <a:spcPct val="80000"/>
              </a:lnSpc>
            </a:pPr>
            <a:r>
              <a:rPr lang="id-ID" b="0" dirty="0"/>
              <a:t>Teknologi jaringan komunikasi</a:t>
            </a:r>
            <a:r>
              <a:rPr lang="id-ID" dirty="0"/>
              <a:t>, termasuk media telekomunikasi, prosesor, dan software yang dibutuhkan untuk menyediakan akses kabel dan nirkabel, serta dukungan untuk jaringan internet dan jaringan pribadi berbasis Internet, seperti Intranet dan ekstranet</a:t>
            </a:r>
          </a:p>
          <a:p>
            <a:pPr>
              <a:lnSpc>
                <a:spcPct val="80000"/>
              </a:lnSpc>
            </a:pPr>
            <a:r>
              <a:rPr lang="id-ID" b="0" dirty="0"/>
              <a:t>Teknologi Manajemen Sumber Daya</a:t>
            </a:r>
            <a:r>
              <a:rPr lang="id-ID" dirty="0"/>
              <a:t>, termasuk software sistem manajemen database untuk mengembangkan, mengakses dan memelihara database organisasi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ALASAN PERLU DIBERIKAN PERHATIAN PADA MANAJEMEN INFORMASI :</a:t>
            </a:r>
            <a:endParaRPr lang="id-ID" dirty="0"/>
          </a:p>
        </p:txBody>
      </p:sp>
      <p:sp>
        <p:nvSpPr>
          <p:cNvPr id="3" name="Content Placeholder 2"/>
          <p:cNvSpPr>
            <a:spLocks noGrp="1"/>
          </p:cNvSpPr>
          <p:nvPr>
            <p:ph sz="quarter" idx="1"/>
          </p:nvPr>
        </p:nvSpPr>
        <p:spPr/>
        <p:txBody>
          <a:bodyPr/>
          <a:lstStyle/>
          <a:p>
            <a:r>
              <a:rPr lang="id-ID" dirty="0" smtClean="0"/>
              <a:t>Kompleksitas kegiatan bisnis meningkat :</a:t>
            </a:r>
          </a:p>
          <a:p>
            <a:pPr>
              <a:buNone/>
            </a:pPr>
            <a:r>
              <a:rPr lang="id-ID" dirty="0" smtClean="0"/>
              <a:t>	1.  Pengaruh ekonomi internasional</a:t>
            </a:r>
          </a:p>
          <a:p>
            <a:pPr>
              <a:buNone/>
            </a:pPr>
            <a:r>
              <a:rPr lang="id-ID" dirty="0" smtClean="0"/>
              <a:t>	2.  Persaingan dunia</a:t>
            </a:r>
          </a:p>
          <a:p>
            <a:pPr>
              <a:buNone/>
            </a:pPr>
            <a:r>
              <a:rPr lang="id-ID" dirty="0" smtClean="0"/>
              <a:t>	3.  Kompleksitas teknologi yang semakin meningkat</a:t>
            </a:r>
          </a:p>
          <a:p>
            <a:pPr>
              <a:buNone/>
            </a:pPr>
            <a:r>
              <a:rPr lang="id-ID" dirty="0" smtClean="0"/>
              <a:t>	4.  Batas waktu yang singkat</a:t>
            </a:r>
          </a:p>
          <a:p>
            <a:pPr>
              <a:buNone/>
            </a:pPr>
            <a:r>
              <a:rPr lang="id-ID" dirty="0" smtClean="0"/>
              <a:t>	5.  Kendala-kendala sosial</a:t>
            </a:r>
          </a:p>
          <a:p>
            <a:r>
              <a:rPr lang="id-ID" dirty="0" smtClean="0"/>
              <a:t>Kemampuan komputer yang semakin baik</a:t>
            </a:r>
          </a:p>
          <a:p>
            <a:pPr>
              <a:buNone/>
            </a:pPr>
            <a:r>
              <a:rPr lang="id-ID" dirty="0" smtClean="0"/>
              <a:t>	Pemakai semakin tahu bagaimana ‘mendayagunakan’ komputer untuk membantu pekerjaannya.</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2"/>
          <a:srcRect l="6836" t="18333" r="69726" b="31666"/>
          <a:stretch>
            <a:fillRect/>
          </a:stretch>
        </p:blipFill>
        <p:spPr bwMode="auto">
          <a:xfrm>
            <a:off x="214282" y="214290"/>
            <a:ext cx="8786874" cy="6286568"/>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49</TotalTime>
  <Words>879</Words>
  <Application>Microsoft Office PowerPoint</Application>
  <PresentationFormat>On-screen Show (4:3)</PresentationFormat>
  <Paragraphs>159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Equity</vt:lpstr>
      <vt:lpstr>Konsep Manajemen Informasi </vt:lpstr>
      <vt:lpstr>DEFINISI</vt:lpstr>
      <vt:lpstr>PowerPoint Presentation</vt:lpstr>
      <vt:lpstr>Apa yang dimaksud dengan Sistem Informasi ?</vt:lpstr>
      <vt:lpstr>MANAJEMEN INFORMASI</vt:lpstr>
      <vt:lpstr>Teknologi Informasi</vt:lpstr>
      <vt:lpstr>Teknologi Informasi :</vt:lpstr>
      <vt:lpstr>ALASAN PERLU DIBERIKAN PERHATIAN PADA MANAJEMEN INFORMASI :</vt:lpstr>
      <vt:lpstr>PowerPoint Presentation</vt:lpstr>
      <vt:lpstr>Kerangka Kerja Sistem Informasi bagi para  Profesional Bisnis</vt:lpstr>
      <vt:lpstr>Peran Utama/ Dasar Sistem Informasi</vt:lpstr>
      <vt:lpstr>Peran utama SI</vt:lpstr>
      <vt:lpstr>Peran e-Business dalam Bisnis</vt:lpstr>
      <vt:lpstr>Perusahaan yang melakukan e-business</vt:lpstr>
      <vt:lpstr>PowerPoint Presentation</vt:lpstr>
      <vt:lpstr>Jenis-jenis Sistem Informasi</vt:lpstr>
      <vt:lpstr>Jenis Jenis SI</vt:lpstr>
      <vt:lpstr>Jenis - Jenis SI</vt:lpstr>
      <vt:lpstr>Proses Pengembangan Sistem Informasi</vt:lpstr>
      <vt:lpstr>Proses Pengembangan …..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INFORMASI</dc:title>
  <dc:creator>juli abdul ghapur</dc:creator>
  <cp:lastModifiedBy>KOMPUTER ES-I</cp:lastModifiedBy>
  <cp:revision>5</cp:revision>
  <dcterms:created xsi:type="dcterms:W3CDTF">2009-08-19T02:14:39Z</dcterms:created>
  <dcterms:modified xsi:type="dcterms:W3CDTF">2013-03-20T06:10:46Z</dcterms:modified>
</cp:coreProperties>
</file>