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2"/>
  </p:notesMasterIdLst>
  <p:handoutMasterIdLst>
    <p:handoutMasterId r:id="rId33"/>
  </p:handoutMasterIdLst>
  <p:sldIdLst>
    <p:sldId id="256" r:id="rId2"/>
    <p:sldId id="258" r:id="rId3"/>
    <p:sldId id="262" r:id="rId4"/>
    <p:sldId id="259" r:id="rId5"/>
    <p:sldId id="261" r:id="rId6"/>
    <p:sldId id="263" r:id="rId7"/>
    <p:sldId id="260" r:id="rId8"/>
    <p:sldId id="285"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24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1462B54-8452-4EA6-8126-214DBC87C27B}" type="datetimeFigureOut">
              <a:rPr lang="en-US" smtClean="0"/>
              <a:t>11/7/2012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5B4FCCA-6ADD-49CE-AB50-FE80057E97B0}" type="slidenum">
              <a:rPr lang="en-US" smtClean="0"/>
              <a:t>‹#›</a:t>
            </a:fld>
            <a:endParaRPr lang="en-US"/>
          </a:p>
        </p:txBody>
      </p:sp>
    </p:spTree>
    <p:extLst>
      <p:ext uri="{BB962C8B-B14F-4D97-AF65-F5344CB8AC3E}">
        <p14:creationId xmlns:p14="http://schemas.microsoft.com/office/powerpoint/2010/main" val="3565612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28DEE3-032A-4ACC-A252-E47443DDCCEC}" type="datetimeFigureOut">
              <a:rPr lang="en-US" smtClean="0"/>
              <a:t>11/7/2012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CC32B9-9902-4262-938B-F946279E5ED7}" type="slidenum">
              <a:rPr lang="en-US" smtClean="0"/>
              <a:t>‹#›</a:t>
            </a:fld>
            <a:endParaRPr lang="en-US"/>
          </a:p>
        </p:txBody>
      </p:sp>
    </p:spTree>
    <p:extLst>
      <p:ext uri="{BB962C8B-B14F-4D97-AF65-F5344CB8AC3E}">
        <p14:creationId xmlns:p14="http://schemas.microsoft.com/office/powerpoint/2010/main" val="803598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CC32B9-9902-4262-938B-F946279E5ED7}" type="slidenum">
              <a:rPr lang="en-US" smtClean="0"/>
              <a:t>1</a:t>
            </a:fld>
            <a:endParaRPr lang="en-US"/>
          </a:p>
        </p:txBody>
      </p:sp>
    </p:spTree>
    <p:extLst>
      <p:ext uri="{BB962C8B-B14F-4D97-AF65-F5344CB8AC3E}">
        <p14:creationId xmlns:p14="http://schemas.microsoft.com/office/powerpoint/2010/main" val="21252184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10</a:t>
            </a:fld>
            <a:endParaRPr lang="en-US"/>
          </a:p>
        </p:txBody>
      </p:sp>
    </p:spTree>
    <p:extLst>
      <p:ext uri="{BB962C8B-B14F-4D97-AF65-F5344CB8AC3E}">
        <p14:creationId xmlns:p14="http://schemas.microsoft.com/office/powerpoint/2010/main" val="177307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11</a:t>
            </a:fld>
            <a:endParaRPr lang="en-US"/>
          </a:p>
        </p:txBody>
      </p:sp>
    </p:spTree>
    <p:extLst>
      <p:ext uri="{BB962C8B-B14F-4D97-AF65-F5344CB8AC3E}">
        <p14:creationId xmlns:p14="http://schemas.microsoft.com/office/powerpoint/2010/main" val="36350321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12</a:t>
            </a:fld>
            <a:endParaRPr lang="en-US"/>
          </a:p>
        </p:txBody>
      </p:sp>
    </p:spTree>
    <p:extLst>
      <p:ext uri="{BB962C8B-B14F-4D97-AF65-F5344CB8AC3E}">
        <p14:creationId xmlns:p14="http://schemas.microsoft.com/office/powerpoint/2010/main" val="438869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13</a:t>
            </a:fld>
            <a:endParaRPr lang="en-US"/>
          </a:p>
        </p:txBody>
      </p:sp>
    </p:spTree>
    <p:extLst>
      <p:ext uri="{BB962C8B-B14F-4D97-AF65-F5344CB8AC3E}">
        <p14:creationId xmlns:p14="http://schemas.microsoft.com/office/powerpoint/2010/main" val="11646981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14</a:t>
            </a:fld>
            <a:endParaRPr lang="en-US"/>
          </a:p>
        </p:txBody>
      </p:sp>
    </p:spTree>
    <p:extLst>
      <p:ext uri="{BB962C8B-B14F-4D97-AF65-F5344CB8AC3E}">
        <p14:creationId xmlns:p14="http://schemas.microsoft.com/office/powerpoint/2010/main" val="38471392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15</a:t>
            </a:fld>
            <a:endParaRPr lang="en-US"/>
          </a:p>
        </p:txBody>
      </p:sp>
    </p:spTree>
    <p:extLst>
      <p:ext uri="{BB962C8B-B14F-4D97-AF65-F5344CB8AC3E}">
        <p14:creationId xmlns:p14="http://schemas.microsoft.com/office/powerpoint/2010/main" val="2971610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16</a:t>
            </a:fld>
            <a:endParaRPr lang="en-US"/>
          </a:p>
        </p:txBody>
      </p:sp>
    </p:spTree>
    <p:extLst>
      <p:ext uri="{BB962C8B-B14F-4D97-AF65-F5344CB8AC3E}">
        <p14:creationId xmlns:p14="http://schemas.microsoft.com/office/powerpoint/2010/main" val="20915178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17</a:t>
            </a:fld>
            <a:endParaRPr lang="en-US"/>
          </a:p>
        </p:txBody>
      </p:sp>
    </p:spTree>
    <p:extLst>
      <p:ext uri="{BB962C8B-B14F-4D97-AF65-F5344CB8AC3E}">
        <p14:creationId xmlns:p14="http://schemas.microsoft.com/office/powerpoint/2010/main" val="16529343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18</a:t>
            </a:fld>
            <a:endParaRPr lang="en-US"/>
          </a:p>
        </p:txBody>
      </p:sp>
    </p:spTree>
    <p:extLst>
      <p:ext uri="{BB962C8B-B14F-4D97-AF65-F5344CB8AC3E}">
        <p14:creationId xmlns:p14="http://schemas.microsoft.com/office/powerpoint/2010/main" val="13746286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19</a:t>
            </a:fld>
            <a:endParaRPr lang="en-US"/>
          </a:p>
        </p:txBody>
      </p:sp>
    </p:spTree>
    <p:extLst>
      <p:ext uri="{BB962C8B-B14F-4D97-AF65-F5344CB8AC3E}">
        <p14:creationId xmlns:p14="http://schemas.microsoft.com/office/powerpoint/2010/main" val="2943670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2</a:t>
            </a:fld>
            <a:endParaRPr lang="en-US"/>
          </a:p>
        </p:txBody>
      </p:sp>
    </p:spTree>
    <p:extLst>
      <p:ext uri="{BB962C8B-B14F-4D97-AF65-F5344CB8AC3E}">
        <p14:creationId xmlns:p14="http://schemas.microsoft.com/office/powerpoint/2010/main" val="7301859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20</a:t>
            </a:fld>
            <a:endParaRPr lang="en-US"/>
          </a:p>
        </p:txBody>
      </p:sp>
    </p:spTree>
    <p:extLst>
      <p:ext uri="{BB962C8B-B14F-4D97-AF65-F5344CB8AC3E}">
        <p14:creationId xmlns:p14="http://schemas.microsoft.com/office/powerpoint/2010/main" val="6092572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21</a:t>
            </a:fld>
            <a:endParaRPr lang="en-US"/>
          </a:p>
        </p:txBody>
      </p:sp>
    </p:spTree>
    <p:extLst>
      <p:ext uri="{BB962C8B-B14F-4D97-AF65-F5344CB8AC3E}">
        <p14:creationId xmlns:p14="http://schemas.microsoft.com/office/powerpoint/2010/main" val="38973420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22</a:t>
            </a:fld>
            <a:endParaRPr lang="en-US"/>
          </a:p>
        </p:txBody>
      </p:sp>
    </p:spTree>
    <p:extLst>
      <p:ext uri="{BB962C8B-B14F-4D97-AF65-F5344CB8AC3E}">
        <p14:creationId xmlns:p14="http://schemas.microsoft.com/office/powerpoint/2010/main" val="2187031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23</a:t>
            </a:fld>
            <a:endParaRPr lang="en-US"/>
          </a:p>
        </p:txBody>
      </p:sp>
    </p:spTree>
    <p:extLst>
      <p:ext uri="{BB962C8B-B14F-4D97-AF65-F5344CB8AC3E}">
        <p14:creationId xmlns:p14="http://schemas.microsoft.com/office/powerpoint/2010/main" val="38728915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24</a:t>
            </a:fld>
            <a:endParaRPr lang="en-US"/>
          </a:p>
        </p:txBody>
      </p:sp>
    </p:spTree>
    <p:extLst>
      <p:ext uri="{BB962C8B-B14F-4D97-AF65-F5344CB8AC3E}">
        <p14:creationId xmlns:p14="http://schemas.microsoft.com/office/powerpoint/2010/main" val="29783768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25</a:t>
            </a:fld>
            <a:endParaRPr lang="en-US"/>
          </a:p>
        </p:txBody>
      </p:sp>
    </p:spTree>
    <p:extLst>
      <p:ext uri="{BB962C8B-B14F-4D97-AF65-F5344CB8AC3E}">
        <p14:creationId xmlns:p14="http://schemas.microsoft.com/office/powerpoint/2010/main" val="25264738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26</a:t>
            </a:fld>
            <a:endParaRPr lang="en-US"/>
          </a:p>
        </p:txBody>
      </p:sp>
    </p:spTree>
    <p:extLst>
      <p:ext uri="{BB962C8B-B14F-4D97-AF65-F5344CB8AC3E}">
        <p14:creationId xmlns:p14="http://schemas.microsoft.com/office/powerpoint/2010/main" val="2982047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27</a:t>
            </a:fld>
            <a:endParaRPr lang="en-US"/>
          </a:p>
        </p:txBody>
      </p:sp>
    </p:spTree>
    <p:extLst>
      <p:ext uri="{BB962C8B-B14F-4D97-AF65-F5344CB8AC3E}">
        <p14:creationId xmlns:p14="http://schemas.microsoft.com/office/powerpoint/2010/main" val="2610698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28</a:t>
            </a:fld>
            <a:endParaRPr lang="en-US"/>
          </a:p>
        </p:txBody>
      </p:sp>
    </p:spTree>
    <p:extLst>
      <p:ext uri="{BB962C8B-B14F-4D97-AF65-F5344CB8AC3E}">
        <p14:creationId xmlns:p14="http://schemas.microsoft.com/office/powerpoint/2010/main" val="10227145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29</a:t>
            </a:fld>
            <a:endParaRPr lang="en-US"/>
          </a:p>
        </p:txBody>
      </p:sp>
    </p:spTree>
    <p:extLst>
      <p:ext uri="{BB962C8B-B14F-4D97-AF65-F5344CB8AC3E}">
        <p14:creationId xmlns:p14="http://schemas.microsoft.com/office/powerpoint/2010/main" val="3976719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CC32B9-9902-4262-938B-F946279E5ED7}" type="slidenum">
              <a:rPr lang="en-US" smtClean="0"/>
              <a:t>3</a:t>
            </a:fld>
            <a:endParaRPr lang="en-US"/>
          </a:p>
        </p:txBody>
      </p:sp>
    </p:spTree>
    <p:extLst>
      <p:ext uri="{BB962C8B-B14F-4D97-AF65-F5344CB8AC3E}">
        <p14:creationId xmlns:p14="http://schemas.microsoft.com/office/powerpoint/2010/main" val="33816027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CC32B9-9902-4262-938B-F946279E5ED7}" type="slidenum">
              <a:rPr lang="en-US" smtClean="0"/>
              <a:t>30</a:t>
            </a:fld>
            <a:endParaRPr lang="en-US"/>
          </a:p>
        </p:txBody>
      </p:sp>
    </p:spTree>
    <p:extLst>
      <p:ext uri="{BB962C8B-B14F-4D97-AF65-F5344CB8AC3E}">
        <p14:creationId xmlns:p14="http://schemas.microsoft.com/office/powerpoint/2010/main" val="2048289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4</a:t>
            </a:fld>
            <a:endParaRPr lang="en-US"/>
          </a:p>
        </p:txBody>
      </p:sp>
    </p:spTree>
    <p:extLst>
      <p:ext uri="{BB962C8B-B14F-4D97-AF65-F5344CB8AC3E}">
        <p14:creationId xmlns:p14="http://schemas.microsoft.com/office/powerpoint/2010/main" val="4260300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CC32B9-9902-4262-938B-F946279E5ED7}" type="slidenum">
              <a:rPr lang="en-US" smtClean="0"/>
              <a:t>5</a:t>
            </a:fld>
            <a:endParaRPr lang="en-US"/>
          </a:p>
        </p:txBody>
      </p:sp>
    </p:spTree>
    <p:extLst>
      <p:ext uri="{BB962C8B-B14F-4D97-AF65-F5344CB8AC3E}">
        <p14:creationId xmlns:p14="http://schemas.microsoft.com/office/powerpoint/2010/main" val="2624323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CC32B9-9902-4262-938B-F946279E5ED7}" type="slidenum">
              <a:rPr lang="en-US" smtClean="0"/>
              <a:t>6</a:t>
            </a:fld>
            <a:endParaRPr lang="en-US"/>
          </a:p>
        </p:txBody>
      </p:sp>
    </p:spTree>
    <p:extLst>
      <p:ext uri="{BB962C8B-B14F-4D97-AF65-F5344CB8AC3E}">
        <p14:creationId xmlns:p14="http://schemas.microsoft.com/office/powerpoint/2010/main" val="1680197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CC32B9-9902-4262-938B-F946279E5ED7}" type="slidenum">
              <a:rPr lang="en-US" smtClean="0"/>
              <a:t>7</a:t>
            </a:fld>
            <a:endParaRPr lang="en-US"/>
          </a:p>
        </p:txBody>
      </p:sp>
    </p:spTree>
    <p:extLst>
      <p:ext uri="{BB962C8B-B14F-4D97-AF65-F5344CB8AC3E}">
        <p14:creationId xmlns:p14="http://schemas.microsoft.com/office/powerpoint/2010/main" val="162286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CC32B9-9902-4262-938B-F946279E5ED7}" type="slidenum">
              <a:rPr lang="en-US" smtClean="0"/>
              <a:t>8</a:t>
            </a:fld>
            <a:endParaRPr lang="en-US"/>
          </a:p>
        </p:txBody>
      </p:sp>
    </p:spTree>
    <p:extLst>
      <p:ext uri="{BB962C8B-B14F-4D97-AF65-F5344CB8AC3E}">
        <p14:creationId xmlns:p14="http://schemas.microsoft.com/office/powerpoint/2010/main" val="438322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65B4466-0A5B-4F43-8607-A8548D446CA1}" type="slidenum">
              <a:rPr lang="en-US" smtClean="0"/>
              <a:t>9</a:t>
            </a:fld>
            <a:endParaRPr lang="en-US"/>
          </a:p>
        </p:txBody>
      </p:sp>
    </p:spTree>
    <p:extLst>
      <p:ext uri="{BB962C8B-B14F-4D97-AF65-F5344CB8AC3E}">
        <p14:creationId xmlns:p14="http://schemas.microsoft.com/office/powerpoint/2010/main" val="2700430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A8AF01-D5C2-4B56-BF8C-2AEAEE4496D3}" type="datetimeFigureOut">
              <a:rPr lang="en-US" smtClean="0"/>
              <a:t>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C433C-B489-4B61-9705-F57F56EF2821}" type="slidenum">
              <a:rPr lang="en-US" smtClean="0"/>
              <a:t>‹#›</a:t>
            </a:fld>
            <a:endParaRPr lang="en-US"/>
          </a:p>
        </p:txBody>
      </p:sp>
    </p:spTree>
    <p:extLst>
      <p:ext uri="{BB962C8B-B14F-4D97-AF65-F5344CB8AC3E}">
        <p14:creationId xmlns:p14="http://schemas.microsoft.com/office/powerpoint/2010/main" val="1410560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8AF01-D5C2-4B56-BF8C-2AEAEE4496D3}" type="datetimeFigureOut">
              <a:rPr lang="en-US" smtClean="0"/>
              <a:t>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C433C-B489-4B61-9705-F57F56EF2821}" type="slidenum">
              <a:rPr lang="en-US" smtClean="0"/>
              <a:t>‹#›</a:t>
            </a:fld>
            <a:endParaRPr lang="en-US"/>
          </a:p>
        </p:txBody>
      </p:sp>
    </p:spTree>
    <p:extLst>
      <p:ext uri="{BB962C8B-B14F-4D97-AF65-F5344CB8AC3E}">
        <p14:creationId xmlns:p14="http://schemas.microsoft.com/office/powerpoint/2010/main" val="137961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8AF01-D5C2-4B56-BF8C-2AEAEE4496D3}" type="datetimeFigureOut">
              <a:rPr lang="en-US" smtClean="0"/>
              <a:t>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C433C-B489-4B61-9705-F57F56EF2821}" type="slidenum">
              <a:rPr lang="en-US" smtClean="0"/>
              <a:t>‹#›</a:t>
            </a:fld>
            <a:endParaRPr lang="en-US"/>
          </a:p>
        </p:txBody>
      </p:sp>
    </p:spTree>
    <p:extLst>
      <p:ext uri="{BB962C8B-B14F-4D97-AF65-F5344CB8AC3E}">
        <p14:creationId xmlns:p14="http://schemas.microsoft.com/office/powerpoint/2010/main" val="1790938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8AF01-D5C2-4B56-BF8C-2AEAEE4496D3}" type="datetimeFigureOut">
              <a:rPr lang="en-US" smtClean="0"/>
              <a:t>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C433C-B489-4B61-9705-F57F56EF2821}" type="slidenum">
              <a:rPr lang="en-US" smtClean="0"/>
              <a:t>‹#›</a:t>
            </a:fld>
            <a:endParaRPr lang="en-US"/>
          </a:p>
        </p:txBody>
      </p:sp>
    </p:spTree>
    <p:extLst>
      <p:ext uri="{BB962C8B-B14F-4D97-AF65-F5344CB8AC3E}">
        <p14:creationId xmlns:p14="http://schemas.microsoft.com/office/powerpoint/2010/main" val="1522646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A8AF01-D5C2-4B56-BF8C-2AEAEE4496D3}" type="datetimeFigureOut">
              <a:rPr lang="en-US" smtClean="0"/>
              <a:t>11/7/2012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C433C-B489-4B61-9705-F57F56EF2821}" type="slidenum">
              <a:rPr lang="en-US" smtClean="0"/>
              <a:t>‹#›</a:t>
            </a:fld>
            <a:endParaRPr lang="en-US"/>
          </a:p>
        </p:txBody>
      </p:sp>
    </p:spTree>
    <p:extLst>
      <p:ext uri="{BB962C8B-B14F-4D97-AF65-F5344CB8AC3E}">
        <p14:creationId xmlns:p14="http://schemas.microsoft.com/office/powerpoint/2010/main" val="4284567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A8AF01-D5C2-4B56-BF8C-2AEAEE4496D3}" type="datetimeFigureOut">
              <a:rPr lang="en-US" smtClean="0"/>
              <a:t>11/7/2012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C433C-B489-4B61-9705-F57F56EF2821}" type="slidenum">
              <a:rPr lang="en-US" smtClean="0"/>
              <a:t>‹#›</a:t>
            </a:fld>
            <a:endParaRPr lang="en-US"/>
          </a:p>
        </p:txBody>
      </p:sp>
    </p:spTree>
    <p:extLst>
      <p:ext uri="{BB962C8B-B14F-4D97-AF65-F5344CB8AC3E}">
        <p14:creationId xmlns:p14="http://schemas.microsoft.com/office/powerpoint/2010/main" val="343431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A8AF01-D5C2-4B56-BF8C-2AEAEE4496D3}" type="datetimeFigureOut">
              <a:rPr lang="en-US" smtClean="0"/>
              <a:t>11/7/2012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EC433C-B489-4B61-9705-F57F56EF2821}" type="slidenum">
              <a:rPr lang="en-US" smtClean="0"/>
              <a:t>‹#›</a:t>
            </a:fld>
            <a:endParaRPr lang="en-US"/>
          </a:p>
        </p:txBody>
      </p:sp>
    </p:spTree>
    <p:extLst>
      <p:ext uri="{BB962C8B-B14F-4D97-AF65-F5344CB8AC3E}">
        <p14:creationId xmlns:p14="http://schemas.microsoft.com/office/powerpoint/2010/main" val="3592825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A8AF01-D5C2-4B56-BF8C-2AEAEE4496D3}" type="datetimeFigureOut">
              <a:rPr lang="en-US" smtClean="0"/>
              <a:t>11/7/2012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EC433C-B489-4B61-9705-F57F56EF2821}" type="slidenum">
              <a:rPr lang="en-US" smtClean="0"/>
              <a:t>‹#›</a:t>
            </a:fld>
            <a:endParaRPr lang="en-US"/>
          </a:p>
        </p:txBody>
      </p:sp>
    </p:spTree>
    <p:extLst>
      <p:ext uri="{BB962C8B-B14F-4D97-AF65-F5344CB8AC3E}">
        <p14:creationId xmlns:p14="http://schemas.microsoft.com/office/powerpoint/2010/main" val="296274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8AF01-D5C2-4B56-BF8C-2AEAEE4496D3}" type="datetimeFigureOut">
              <a:rPr lang="en-US" smtClean="0"/>
              <a:t>11/7/2012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EC433C-B489-4B61-9705-F57F56EF2821}" type="slidenum">
              <a:rPr lang="en-US" smtClean="0"/>
              <a:t>‹#›</a:t>
            </a:fld>
            <a:endParaRPr lang="en-US"/>
          </a:p>
        </p:txBody>
      </p:sp>
    </p:spTree>
    <p:extLst>
      <p:ext uri="{BB962C8B-B14F-4D97-AF65-F5344CB8AC3E}">
        <p14:creationId xmlns:p14="http://schemas.microsoft.com/office/powerpoint/2010/main" val="2561455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8AF01-D5C2-4B56-BF8C-2AEAEE4496D3}" type="datetimeFigureOut">
              <a:rPr lang="en-US" smtClean="0"/>
              <a:t>11/7/2012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C433C-B489-4B61-9705-F57F56EF2821}" type="slidenum">
              <a:rPr lang="en-US" smtClean="0"/>
              <a:t>‹#›</a:t>
            </a:fld>
            <a:endParaRPr lang="en-US"/>
          </a:p>
        </p:txBody>
      </p:sp>
    </p:spTree>
    <p:extLst>
      <p:ext uri="{BB962C8B-B14F-4D97-AF65-F5344CB8AC3E}">
        <p14:creationId xmlns:p14="http://schemas.microsoft.com/office/powerpoint/2010/main" val="3930540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8AF01-D5C2-4B56-BF8C-2AEAEE4496D3}" type="datetimeFigureOut">
              <a:rPr lang="en-US" smtClean="0"/>
              <a:t>11/7/2012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C433C-B489-4B61-9705-F57F56EF2821}" type="slidenum">
              <a:rPr lang="en-US" smtClean="0"/>
              <a:t>‹#›</a:t>
            </a:fld>
            <a:endParaRPr lang="en-US"/>
          </a:p>
        </p:txBody>
      </p:sp>
    </p:spTree>
    <p:extLst>
      <p:ext uri="{BB962C8B-B14F-4D97-AF65-F5344CB8AC3E}">
        <p14:creationId xmlns:p14="http://schemas.microsoft.com/office/powerpoint/2010/main" val="2559289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A8AF01-D5C2-4B56-BF8C-2AEAEE4496D3}" type="datetimeFigureOut">
              <a:rPr lang="en-US" smtClean="0"/>
              <a:t>11/7/2012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EC433C-B489-4B61-9705-F57F56EF2821}" type="slidenum">
              <a:rPr lang="en-US" smtClean="0"/>
              <a:t>‹#›</a:t>
            </a:fld>
            <a:endParaRPr lang="en-US"/>
          </a:p>
        </p:txBody>
      </p:sp>
    </p:spTree>
    <p:extLst>
      <p:ext uri="{BB962C8B-B14F-4D97-AF65-F5344CB8AC3E}">
        <p14:creationId xmlns:p14="http://schemas.microsoft.com/office/powerpoint/2010/main" val="21459528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solidFill>
                  <a:srgbClr val="00B050"/>
                </a:solidFill>
              </a:rPr>
              <a:t>Pertemuan</a:t>
            </a:r>
            <a:r>
              <a:rPr lang="en-US" dirty="0" smtClean="0">
                <a:solidFill>
                  <a:srgbClr val="00B050"/>
                </a:solidFill>
              </a:rPr>
              <a:t> </a:t>
            </a:r>
            <a:r>
              <a:rPr lang="en-US" dirty="0" smtClean="0">
                <a:solidFill>
                  <a:srgbClr val="00B050"/>
                </a:solidFill>
              </a:rPr>
              <a:t>2 </a:t>
            </a:r>
            <a:endParaRPr lang="en-US" dirty="0">
              <a:solidFill>
                <a:srgbClr val="00B050"/>
              </a:solidFill>
            </a:endParaRPr>
          </a:p>
        </p:txBody>
      </p:sp>
      <p:sp>
        <p:nvSpPr>
          <p:cNvPr id="3" name="Subtitle 2"/>
          <p:cNvSpPr>
            <a:spLocks noGrp="1"/>
          </p:cNvSpPr>
          <p:nvPr>
            <p:ph type="subTitle" idx="1"/>
          </p:nvPr>
        </p:nvSpPr>
        <p:spPr/>
        <p:txBody>
          <a:bodyPr/>
          <a:lstStyle/>
          <a:p>
            <a:r>
              <a:rPr lang="en-US" dirty="0" err="1" smtClean="0">
                <a:solidFill>
                  <a:srgbClr val="FF0000"/>
                </a:solidFill>
              </a:rPr>
              <a:t>Komputer</a:t>
            </a:r>
            <a:r>
              <a:rPr lang="en-US" dirty="0" smtClean="0">
                <a:solidFill>
                  <a:srgbClr val="FF0000"/>
                </a:solidFill>
              </a:rPr>
              <a:t> </a:t>
            </a:r>
            <a:r>
              <a:rPr lang="en-US" dirty="0" err="1" smtClean="0">
                <a:solidFill>
                  <a:srgbClr val="FF0000"/>
                </a:solidFill>
              </a:rPr>
              <a:t>dan</a:t>
            </a:r>
            <a:r>
              <a:rPr lang="en-US" dirty="0" smtClean="0">
                <a:solidFill>
                  <a:srgbClr val="FF0000"/>
                </a:solidFill>
              </a:rPr>
              <a:t> </a:t>
            </a:r>
            <a:r>
              <a:rPr lang="en-US" dirty="0" err="1" smtClean="0">
                <a:solidFill>
                  <a:srgbClr val="FF0000"/>
                </a:solidFill>
              </a:rPr>
              <a:t>perkembangan</a:t>
            </a:r>
            <a:r>
              <a:rPr lang="en-US" dirty="0" smtClean="0">
                <a:solidFill>
                  <a:srgbClr val="FF0000"/>
                </a:solidFill>
              </a:rPr>
              <a:t> internet</a:t>
            </a:r>
            <a:endParaRPr lang="en-US" dirty="0">
              <a:solidFill>
                <a:srgbClr val="FF0000"/>
              </a:solidFill>
            </a:endParaRPr>
          </a:p>
        </p:txBody>
      </p:sp>
    </p:spTree>
    <p:extLst>
      <p:ext uri="{BB962C8B-B14F-4D97-AF65-F5344CB8AC3E}">
        <p14:creationId xmlns:p14="http://schemas.microsoft.com/office/powerpoint/2010/main" val="29661475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457200" y="1981200"/>
            <a:ext cx="8153400" cy="3886200"/>
          </a:xfrm>
        </p:spPr>
        <p:txBody>
          <a:bodyPr/>
          <a:lstStyle/>
          <a:p>
            <a:pPr marL="0" indent="0" eaLnBrk="1" hangingPunct="1">
              <a:buFont typeface="Wingdings 2" pitchFamily="18" charset="2"/>
              <a:buNone/>
            </a:pPr>
            <a:r>
              <a:rPr lang="en-US" sz="3600" smtClean="0"/>
              <a:t>Dengan internet, kita mengetahui secara cepat </a:t>
            </a:r>
            <a:r>
              <a:rPr lang="id-ID" sz="3600" smtClean="0"/>
              <a:t>dan bahkan </a:t>
            </a:r>
            <a:r>
              <a:rPr lang="id-ID" sz="3600" i="1" smtClean="0"/>
              <a:t>real time</a:t>
            </a:r>
            <a:r>
              <a:rPr lang="id-ID" sz="3600" smtClean="0"/>
              <a:t>, </a:t>
            </a:r>
            <a:r>
              <a:rPr lang="en-US" sz="3600" smtClean="0"/>
              <a:t>perkembangan </a:t>
            </a:r>
            <a:r>
              <a:rPr lang="id-ID" sz="3600" smtClean="0"/>
              <a:t>informasi </a:t>
            </a:r>
            <a:r>
              <a:rPr lang="en-US" sz="3600" smtClean="0"/>
              <a:t>di berbagai belahan dunia. </a:t>
            </a:r>
            <a:r>
              <a:rPr lang="id-ID" sz="3600" smtClean="0"/>
              <a:t>Bandingkan dengan Televisi.</a:t>
            </a:r>
            <a:endParaRPr lang="en-US" sz="3600" smtClean="0"/>
          </a:p>
        </p:txBody>
      </p:sp>
    </p:spTree>
    <p:extLst>
      <p:ext uri="{BB962C8B-B14F-4D97-AF65-F5344CB8AC3E}">
        <p14:creationId xmlns:p14="http://schemas.microsoft.com/office/powerpoint/2010/main" val="3832638162"/>
      </p:ext>
    </p:extLst>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285750" y="1066800"/>
            <a:ext cx="8001000" cy="4419600"/>
          </a:xfrm>
        </p:spPr>
        <p:txBody>
          <a:bodyPr/>
          <a:lstStyle/>
          <a:p>
            <a:pPr marL="0" indent="0" eaLnBrk="1" hangingPunct="1">
              <a:buFont typeface="Wingdings 2" pitchFamily="18" charset="2"/>
              <a:buNone/>
            </a:pPr>
            <a:r>
              <a:rPr lang="en-US" sz="4800" smtClean="0"/>
              <a:t>Dari data </a:t>
            </a:r>
            <a:r>
              <a:rPr lang="en-US" sz="4800" smtClean="0">
                <a:solidFill>
                  <a:srgbClr val="FF0000"/>
                </a:solidFill>
              </a:rPr>
              <a:t>Internet World Stats</a:t>
            </a:r>
            <a:r>
              <a:rPr lang="en-US" sz="4800" smtClean="0"/>
              <a:t>,  dalam satu dasawarsa terakhir jumlah pengguna internet  (</a:t>
            </a:r>
            <a:r>
              <a:rPr lang="en-US" sz="4800" b="1" i="1" smtClean="0"/>
              <a:t>netter</a:t>
            </a:r>
            <a:r>
              <a:rPr lang="en-US" sz="4800" smtClean="0"/>
              <a:t>) di dunia meningkat drastis.</a:t>
            </a:r>
          </a:p>
        </p:txBody>
      </p:sp>
    </p:spTree>
    <p:extLst>
      <p:ext uri="{BB962C8B-B14F-4D97-AF65-F5344CB8AC3E}">
        <p14:creationId xmlns:p14="http://schemas.microsoft.com/office/powerpoint/2010/main" val="1617566081"/>
      </p:ext>
    </p:extLst>
  </p:cSld>
  <p:clrMapOvr>
    <a:masterClrMapping/>
  </p:clrMapOvr>
  <p:transition spd="slow">
    <p:wheel spokes="3"/>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313" y="1066800"/>
            <a:ext cx="7758112" cy="5291138"/>
          </a:xfrm>
          <a:solidFill>
            <a:schemeClr val="accent1">
              <a:alpha val="52940"/>
            </a:schemeClr>
          </a:solidFill>
        </p:spPr>
        <p:txBody>
          <a:bodyPr/>
          <a:lstStyle/>
          <a:p>
            <a:pPr marL="0" indent="0" eaLnBrk="1" hangingPunct="1">
              <a:buFont typeface="Wingdings 2" pitchFamily="18" charset="2"/>
              <a:buNone/>
            </a:pPr>
            <a:r>
              <a:rPr lang="id-ID" sz="3600" i="1" smtClean="0"/>
              <a:t>“</a:t>
            </a:r>
            <a:r>
              <a:rPr lang="en-US" sz="3600" i="1" smtClean="0"/>
              <a:t>Dari 0.4% pengguna dari seluruh penduduk dunia di tahun 1995, kini naik hampir 60 kali lipat pada 2008.</a:t>
            </a:r>
            <a:r>
              <a:rPr lang="id-ID" sz="3600" i="1" smtClean="0"/>
              <a:t>”</a:t>
            </a:r>
            <a:r>
              <a:rPr lang="en-US" sz="3600" i="1" smtClean="0"/>
              <a:t> </a:t>
            </a:r>
            <a:endParaRPr lang="id-ID" sz="3600" i="1" smtClean="0"/>
          </a:p>
          <a:p>
            <a:pPr marL="0" indent="0" eaLnBrk="1" hangingPunct="1">
              <a:buFont typeface="Wingdings 2" pitchFamily="18" charset="2"/>
              <a:buNone/>
            </a:pPr>
            <a:endParaRPr lang="id-ID" sz="3600" i="1" smtClean="0"/>
          </a:p>
          <a:p>
            <a:pPr marL="0" indent="0" eaLnBrk="1" hangingPunct="1">
              <a:buFont typeface="Wingdings 2" pitchFamily="18" charset="2"/>
              <a:buNone/>
            </a:pPr>
            <a:r>
              <a:rPr lang="id-ID" sz="3600" i="1" smtClean="0"/>
              <a:t>“</a:t>
            </a:r>
            <a:r>
              <a:rPr lang="en-US" sz="3600" i="1" smtClean="0"/>
              <a:t>Dan sejak tahun 2000, pertumbuhan netter dunia naik rata-rata 2% terhadap total populasi dunia</a:t>
            </a:r>
            <a:r>
              <a:rPr lang="id-ID" sz="3600" i="1" smtClean="0"/>
              <a:t>.”</a:t>
            </a:r>
            <a:endParaRPr lang="en-US" sz="3600" i="1" smtClean="0"/>
          </a:p>
        </p:txBody>
      </p:sp>
    </p:spTree>
    <p:extLst>
      <p:ext uri="{BB962C8B-B14F-4D97-AF65-F5344CB8AC3E}">
        <p14:creationId xmlns:p14="http://schemas.microsoft.com/office/powerpoint/2010/main" val="1259564440"/>
      </p:ext>
    </p:extLst>
  </p:cSld>
  <p:clrMapOvr>
    <a:masterClrMapping/>
  </p:clrMapOvr>
  <p:transition>
    <p:pull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714375"/>
            <a:ext cx="7467600" cy="5867400"/>
          </a:xfrm>
        </p:spPr>
        <p:txBody>
          <a:bodyPr/>
          <a:lstStyle/>
          <a:p>
            <a:pPr eaLnBrk="1" hangingPunct="1"/>
            <a:r>
              <a:rPr lang="en-US" sz="4000" smtClean="0"/>
              <a:t>1995	 16,000,000		 0.4% </a:t>
            </a:r>
          </a:p>
          <a:p>
            <a:pPr eaLnBrk="1" hangingPunct="1"/>
            <a:r>
              <a:rPr lang="en-US" sz="4000" smtClean="0"/>
              <a:t>1996	 36,000,000		 0.9% </a:t>
            </a:r>
          </a:p>
          <a:p>
            <a:pPr eaLnBrk="1" hangingPunct="1"/>
            <a:r>
              <a:rPr lang="en-US" sz="4000" smtClean="0"/>
              <a:t>1997	 70,000,000 	 1.7% </a:t>
            </a:r>
          </a:p>
          <a:p>
            <a:pPr eaLnBrk="1" hangingPunct="1"/>
            <a:r>
              <a:rPr lang="en-US" sz="4000" smtClean="0"/>
              <a:t>1998	 147,000,000	 3.6% </a:t>
            </a:r>
          </a:p>
          <a:p>
            <a:pPr eaLnBrk="1" hangingPunct="1"/>
            <a:r>
              <a:rPr lang="en-US" sz="4000" smtClean="0"/>
              <a:t>1999	 248,000,000	 4.1% </a:t>
            </a:r>
          </a:p>
          <a:p>
            <a:pPr eaLnBrk="1" hangingPunct="1"/>
            <a:r>
              <a:rPr lang="en-US" sz="4000" smtClean="0"/>
              <a:t>2000	 361,000,000	 5.8% </a:t>
            </a:r>
          </a:p>
          <a:p>
            <a:pPr eaLnBrk="1" hangingPunct="1"/>
            <a:r>
              <a:rPr lang="en-US" sz="4000" smtClean="0"/>
              <a:t>2001	 513,000,000	 8.6% </a:t>
            </a:r>
          </a:p>
        </p:txBody>
      </p:sp>
    </p:spTree>
    <p:extLst>
      <p:ext uri="{BB962C8B-B14F-4D97-AF65-F5344CB8AC3E}">
        <p14:creationId xmlns:p14="http://schemas.microsoft.com/office/powerpoint/2010/main" val="36672268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0" y="642938"/>
            <a:ext cx="7620000" cy="5791200"/>
          </a:xfrm>
        </p:spPr>
        <p:txBody>
          <a:bodyPr/>
          <a:lstStyle/>
          <a:p>
            <a:pPr eaLnBrk="1" hangingPunct="1"/>
            <a:r>
              <a:rPr lang="en-US" sz="4000" smtClean="0"/>
              <a:t>2002	 587,000,000	  9.4% </a:t>
            </a:r>
          </a:p>
          <a:p>
            <a:pPr eaLnBrk="1" hangingPunct="1"/>
            <a:r>
              <a:rPr lang="en-US" sz="4000" smtClean="0"/>
              <a:t>2003	 719,000,000	  11.1% </a:t>
            </a:r>
          </a:p>
          <a:p>
            <a:pPr eaLnBrk="1" hangingPunct="1"/>
            <a:r>
              <a:rPr lang="en-US" sz="4000" smtClean="0"/>
              <a:t>2004	 817,000,000	  12.7% </a:t>
            </a:r>
          </a:p>
          <a:p>
            <a:pPr eaLnBrk="1" hangingPunct="1"/>
            <a:r>
              <a:rPr lang="en-US" sz="4000" smtClean="0"/>
              <a:t>2005	 1,018,000,000	  15.7% </a:t>
            </a:r>
          </a:p>
          <a:p>
            <a:pPr eaLnBrk="1" hangingPunct="1"/>
            <a:r>
              <a:rPr lang="en-US" sz="4000" smtClean="0"/>
              <a:t>2006	 1,093,000,000	  16.7% </a:t>
            </a:r>
          </a:p>
          <a:p>
            <a:pPr eaLnBrk="1" hangingPunct="1"/>
            <a:r>
              <a:rPr lang="en-US" sz="4000" smtClean="0"/>
              <a:t>2007	 1,319,000,000	  20.0% </a:t>
            </a:r>
          </a:p>
          <a:p>
            <a:pPr eaLnBrk="1" hangingPunct="1"/>
            <a:r>
              <a:rPr lang="en-US" sz="4000" b="1" smtClean="0"/>
              <a:t>2008	</a:t>
            </a:r>
            <a:r>
              <a:rPr lang="en-US" sz="4000" smtClean="0"/>
              <a:t> </a:t>
            </a:r>
            <a:r>
              <a:rPr lang="en-US" sz="4000" b="1" smtClean="0"/>
              <a:t>1,565,000,000 </a:t>
            </a:r>
            <a:r>
              <a:rPr lang="en-US" sz="4000" smtClean="0"/>
              <a:t> </a:t>
            </a:r>
            <a:r>
              <a:rPr lang="en-US" sz="4000" b="1" smtClean="0"/>
              <a:t>23.3%</a:t>
            </a:r>
            <a:endParaRPr lang="en-US" sz="4000" smtClean="0"/>
          </a:p>
        </p:txBody>
      </p:sp>
    </p:spTree>
    <p:extLst>
      <p:ext uri="{BB962C8B-B14F-4D97-AF65-F5344CB8AC3E}">
        <p14:creationId xmlns:p14="http://schemas.microsoft.com/office/powerpoint/2010/main" val="42136209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9"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9"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9"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7986713" cy="2514600"/>
          </a:xfrm>
        </p:spPr>
        <p:txBody>
          <a:bodyPr/>
          <a:lstStyle/>
          <a:p>
            <a:pPr eaLnBrk="1" hangingPunct="1"/>
            <a:r>
              <a:rPr lang="en-US" sz="2800" smtClean="0"/>
              <a:t>Dari 1.5 miliar </a:t>
            </a:r>
            <a:r>
              <a:rPr lang="en-US" sz="2800" i="1" smtClean="0"/>
              <a:t>netter</a:t>
            </a:r>
            <a:r>
              <a:rPr lang="en-US" sz="2800" smtClean="0"/>
              <a:t> saat ini, 41% berada di Asia, kemudian diikuti Eropa 25% disusul Amerika Utara 16%. Dan Afrika menjadi benua dengan tingkat </a:t>
            </a:r>
            <a:r>
              <a:rPr lang="en-US" sz="2800" i="1" smtClean="0"/>
              <a:t>netter</a:t>
            </a:r>
            <a:r>
              <a:rPr lang="en-US" sz="2800" smtClean="0"/>
              <a:t> terkecil di dunia yakni hanya 5.6%</a:t>
            </a:r>
          </a:p>
        </p:txBody>
      </p:sp>
      <p:pic>
        <p:nvPicPr>
          <p:cNvPr id="28674" name="Picture 2" descr="D:\Lesson\Komputer dan Masyarakat\Gambar\world2008user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1888" y="1928813"/>
            <a:ext cx="5741987" cy="477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7083130"/>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8674"/>
                                        </p:tgtEl>
                                        <p:attrNameLst>
                                          <p:attrName>style.visibility</p:attrName>
                                        </p:attrNameLst>
                                      </p:cBhvr>
                                      <p:to>
                                        <p:strVal val="visible"/>
                                      </p:to>
                                    </p:set>
                                    <p:anim to="" calcmode="lin" valueType="num">
                                      <p:cBhvr>
                                        <p:cTn id="10" dur="1" fill="hold"/>
                                        <p:tgtEl>
                                          <p:spTgt spid="2867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457200" y="1219200"/>
            <a:ext cx="7467600" cy="3962400"/>
          </a:xfrm>
          <a:solidFill>
            <a:srgbClr val="C00000">
              <a:alpha val="54901"/>
            </a:srgbClr>
          </a:solidFill>
        </p:spPr>
        <p:txBody>
          <a:bodyPr/>
          <a:lstStyle/>
          <a:p>
            <a:pPr marL="0" indent="0" eaLnBrk="1" hangingPunct="1">
              <a:buFont typeface="Wingdings 2" pitchFamily="18" charset="2"/>
              <a:buNone/>
            </a:pPr>
            <a:r>
              <a:rPr lang="en-US" sz="4000" i="1" smtClean="0"/>
              <a:t>Besarnya jumlah di negara Asia sangatlah wajar mengingat lebih 55% penduduk dunia berada di benua Asia yakni 3.7 miliar jiwa dari total penduduk dunia 6.7 miliar jiwa. </a:t>
            </a:r>
          </a:p>
        </p:txBody>
      </p:sp>
    </p:spTree>
    <p:extLst>
      <p:ext uri="{BB962C8B-B14F-4D97-AF65-F5344CB8AC3E}">
        <p14:creationId xmlns:p14="http://schemas.microsoft.com/office/powerpoint/2010/main" val="1587953676"/>
      </p:ext>
    </p:extLst>
  </p:cSld>
  <p:clrMapOvr>
    <a:masterClrMapping/>
  </p:clrMapOvr>
  <p:transition spd="slow">
    <p:strips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609600" y="914400"/>
            <a:ext cx="7467600" cy="4724400"/>
          </a:xfrm>
        </p:spPr>
        <p:txBody>
          <a:bodyPr/>
          <a:lstStyle/>
          <a:p>
            <a:pPr marL="0" indent="0" eaLnBrk="1" hangingPunct="1">
              <a:buFont typeface="Wingdings 2" pitchFamily="18" charset="2"/>
              <a:buNone/>
            </a:pPr>
            <a:r>
              <a:rPr lang="en-US" sz="3600" i="1" smtClean="0">
                <a:solidFill>
                  <a:srgbClr val="FF0000"/>
                </a:solidFill>
              </a:rPr>
              <a:t>Sedangkan </a:t>
            </a:r>
            <a:r>
              <a:rPr lang="id-ID" sz="3600" i="1" smtClean="0">
                <a:solidFill>
                  <a:srgbClr val="FF0000"/>
                </a:solidFill>
              </a:rPr>
              <a:t>penetrasi</a:t>
            </a:r>
            <a:r>
              <a:rPr lang="en-US" sz="3600" i="1" smtClean="0">
                <a:solidFill>
                  <a:srgbClr val="FF0000"/>
                </a:solidFill>
              </a:rPr>
              <a:t> terbesar netter terhadap total penduduk dunia masih dipegang oleh negara-negara di kawasan Amerika Utara (Amerika Serikat dan Kanada) yang mencapai 73.1%.  Sedangkan penetrasi netter di Asia baru mencapai 17.2%</a:t>
            </a:r>
          </a:p>
        </p:txBody>
      </p:sp>
    </p:spTree>
    <p:extLst>
      <p:ext uri="{BB962C8B-B14F-4D97-AF65-F5344CB8AC3E}">
        <p14:creationId xmlns:p14="http://schemas.microsoft.com/office/powerpoint/2010/main" val="3296546675"/>
      </p:ext>
    </p:extLst>
  </p:cSld>
  <p:clrMapOvr>
    <a:masterClrMapping/>
  </p:clrMapOvr>
  <p:transition spd="slow">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D:\Lesson\Komputer dan Masyarakat\Gambar\world2008p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8413" y="461963"/>
            <a:ext cx="6605587" cy="593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6024575"/>
      </p:ext>
    </p:extLst>
  </p:cSld>
  <p:clrMapOvr>
    <a:masterClrMapping/>
  </p:clrMapOvr>
  <p:transition spd="slow">
    <p:wheel spokes="8"/>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85800"/>
            <a:ext cx="7467600" cy="5440363"/>
          </a:xfrm>
        </p:spPr>
        <p:txBody>
          <a:bodyPr/>
          <a:lstStyle/>
          <a:p>
            <a:pPr eaLnBrk="1" hangingPunct="1"/>
            <a:r>
              <a:rPr lang="en-US" smtClean="0"/>
              <a:t>Dengan trend pertumbuhan internet dalam beberapa tahun terakhir ini, Indonesia menjadi pangsa pasar netter yang sangat potensial. </a:t>
            </a:r>
            <a:endParaRPr lang="id-ID" smtClean="0"/>
          </a:p>
          <a:p>
            <a:pPr eaLnBrk="1" hangingPunct="1"/>
            <a:r>
              <a:rPr lang="en-US" smtClean="0"/>
              <a:t>Diperkirakan untuk tahun 2008, 2009 dan 2010, dan 2011 trend pertumbuhan netter Indonesia akan meningkat rata-rata 20%. </a:t>
            </a:r>
            <a:endParaRPr lang="id-ID" smtClean="0"/>
          </a:p>
          <a:p>
            <a:pPr eaLnBrk="1" hangingPunct="1"/>
            <a:r>
              <a:rPr lang="en-US" smtClean="0"/>
              <a:t>Diawal tahun 2008, jumlah netter Indonesia sekitar 25 juta pengguna. </a:t>
            </a:r>
          </a:p>
        </p:txBody>
      </p:sp>
    </p:spTree>
    <p:extLst>
      <p:ext uri="{BB962C8B-B14F-4D97-AF65-F5344CB8AC3E}">
        <p14:creationId xmlns:p14="http://schemas.microsoft.com/office/powerpoint/2010/main" val="122119720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strips(downLeft)">
                                      <p:cBhvr>
                                        <p:cTn id="7" dur="5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edge">
                                      <p:cBhvr>
                                        <p:cTn id="12" dur="20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slide(fromBottom)">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Pengertian Dasar (1)</a:t>
            </a:r>
            <a:endParaRPr lang="en-US" dirty="0"/>
          </a:p>
        </p:txBody>
      </p:sp>
      <p:sp>
        <p:nvSpPr>
          <p:cNvPr id="3" name="Content Placeholder 2"/>
          <p:cNvSpPr>
            <a:spLocks noGrp="1"/>
          </p:cNvSpPr>
          <p:nvPr>
            <p:ph idx="1"/>
          </p:nvPr>
        </p:nvSpPr>
        <p:spPr/>
        <p:txBody>
          <a:bodyPr>
            <a:normAutofit fontScale="92500" lnSpcReduction="20000"/>
          </a:bodyPr>
          <a:lstStyle/>
          <a:p>
            <a:pPr marL="274320" indent="-274320" eaLnBrk="1" fontAlgn="auto" hangingPunct="1">
              <a:spcAft>
                <a:spcPts val="0"/>
              </a:spcAft>
              <a:buFont typeface="Wingdings 2"/>
              <a:buChar char=""/>
              <a:defRPr/>
            </a:pPr>
            <a:r>
              <a:rPr lang="en-US" b="1" dirty="0" smtClean="0">
                <a:solidFill>
                  <a:srgbClr val="FF0000"/>
                </a:solidFill>
              </a:rPr>
              <a:t>Teknologi Komputer (TK)</a:t>
            </a:r>
          </a:p>
          <a:p>
            <a:pPr marL="274320" indent="-274320" eaLnBrk="1" fontAlgn="auto" hangingPunct="1">
              <a:spcAft>
                <a:spcPts val="0"/>
              </a:spcAft>
              <a:buFont typeface="Wingdings 2"/>
              <a:buNone/>
              <a:defRPr/>
            </a:pPr>
            <a:r>
              <a:rPr lang="en-US" dirty="0" smtClean="0"/>
              <a:t>	Suatu produk teknologi yang memiliki kemampuan dapat </a:t>
            </a:r>
            <a:r>
              <a:rPr lang="en-US" dirty="0" err="1" smtClean="0"/>
              <a:t>diprogram</a:t>
            </a:r>
            <a:r>
              <a:rPr lang="en-US" dirty="0" smtClean="0"/>
              <a:t> </a:t>
            </a:r>
            <a:r>
              <a:rPr lang="en-US" dirty="0" err="1" smtClean="0"/>
              <a:t>guna</a:t>
            </a:r>
            <a:r>
              <a:rPr lang="en-US" dirty="0"/>
              <a:t> </a:t>
            </a:r>
            <a:r>
              <a:rPr lang="en-US" dirty="0" err="1" smtClean="0"/>
              <a:t>melaksanakan</a:t>
            </a:r>
            <a:r>
              <a:rPr lang="en-US" dirty="0" smtClean="0"/>
              <a:t> bermacam </a:t>
            </a:r>
            <a:r>
              <a:rPr lang="en-US" dirty="0" err="1" smtClean="0"/>
              <a:t>tugas</a:t>
            </a:r>
            <a:r>
              <a:rPr lang="en-US" dirty="0" smtClean="0"/>
              <a:t> </a:t>
            </a:r>
            <a:r>
              <a:rPr lang="en-US" dirty="0" err="1" smtClean="0"/>
              <a:t>secara</a:t>
            </a:r>
            <a:r>
              <a:rPr lang="en-US" dirty="0" smtClean="0"/>
              <a:t> </a:t>
            </a:r>
            <a:r>
              <a:rPr lang="en-US" dirty="0" err="1" smtClean="0"/>
              <a:t>menakjubkan</a:t>
            </a:r>
            <a:r>
              <a:rPr lang="en-US" dirty="0" smtClean="0"/>
              <a:t> dengan kecepatan </a:t>
            </a:r>
            <a:r>
              <a:rPr lang="en-US" dirty="0" err="1" smtClean="0"/>
              <a:t>dan</a:t>
            </a:r>
            <a:r>
              <a:rPr lang="en-US" dirty="0" smtClean="0"/>
              <a:t> </a:t>
            </a:r>
            <a:r>
              <a:rPr lang="en-US" dirty="0" err="1" smtClean="0"/>
              <a:t>ketelitian</a:t>
            </a:r>
            <a:r>
              <a:rPr lang="en-US" dirty="0" smtClean="0"/>
              <a:t> yang tinggi.</a:t>
            </a:r>
          </a:p>
          <a:p>
            <a:pPr marL="274320" indent="-274320" eaLnBrk="1" fontAlgn="auto" hangingPunct="1">
              <a:spcAft>
                <a:spcPts val="0"/>
              </a:spcAft>
              <a:buFont typeface="Wingdings 2"/>
              <a:buChar char=""/>
              <a:defRPr/>
            </a:pPr>
            <a:r>
              <a:rPr lang="en-US" b="1" dirty="0" smtClean="0">
                <a:solidFill>
                  <a:srgbClr val="FF0000"/>
                </a:solidFill>
              </a:rPr>
              <a:t>Teknologi Telekomunikasi (TT)</a:t>
            </a:r>
          </a:p>
          <a:p>
            <a:pPr marL="274320" indent="-274320" eaLnBrk="1" fontAlgn="auto" hangingPunct="1">
              <a:spcAft>
                <a:spcPts val="0"/>
              </a:spcAft>
              <a:buFont typeface="Wingdings 2"/>
              <a:buNone/>
              <a:defRPr/>
            </a:pPr>
            <a:r>
              <a:rPr lang="en-US" dirty="0" smtClean="0"/>
              <a:t>	Suatu produk teknologi yang </a:t>
            </a:r>
            <a:r>
              <a:rPr lang="en-US" dirty="0" err="1" smtClean="0"/>
              <a:t>memungkinkan</a:t>
            </a:r>
            <a:r>
              <a:rPr lang="en-US" dirty="0" smtClean="0"/>
              <a:t> </a:t>
            </a:r>
            <a:r>
              <a:rPr lang="en-US" dirty="0" err="1" smtClean="0"/>
              <a:t>dua</a:t>
            </a:r>
            <a:r>
              <a:rPr lang="en-US" dirty="0" smtClean="0"/>
              <a:t> atau lebih agen dalam </a:t>
            </a:r>
            <a:r>
              <a:rPr lang="en-US" dirty="0" err="1" smtClean="0"/>
              <a:t>tempat</a:t>
            </a:r>
            <a:r>
              <a:rPr lang="en-US" dirty="0" smtClean="0"/>
              <a:t> </a:t>
            </a:r>
            <a:r>
              <a:rPr lang="en-US" dirty="0" err="1" smtClean="0"/>
              <a:t>terpisah</a:t>
            </a:r>
            <a:r>
              <a:rPr lang="en-US" dirty="0" smtClean="0"/>
              <a:t> </a:t>
            </a:r>
            <a:r>
              <a:rPr lang="en-US" dirty="0" err="1" smtClean="0"/>
              <a:t>dapat</a:t>
            </a:r>
            <a:r>
              <a:rPr lang="en-US" dirty="0" smtClean="0"/>
              <a:t> saling bertukar informasi</a:t>
            </a:r>
          </a:p>
          <a:p>
            <a:pPr marL="274320" indent="-274320" eaLnBrk="1" fontAlgn="auto" hangingPunct="1">
              <a:spcAft>
                <a:spcPts val="0"/>
              </a:spcAft>
              <a:buFont typeface="Wingdings 2"/>
              <a:buNone/>
              <a:defRPr/>
            </a:pPr>
            <a:r>
              <a:rPr lang="en-US" dirty="0" smtClean="0"/>
              <a:t>	</a:t>
            </a:r>
          </a:p>
          <a:p>
            <a:pPr marL="274320" indent="-274320" eaLnBrk="1" fontAlgn="auto" hangingPunct="1">
              <a:spcAft>
                <a:spcPts val="0"/>
              </a:spcAft>
              <a:buFont typeface="Wingdings 2"/>
              <a:buChar char=""/>
              <a:defRPr/>
            </a:pPr>
            <a:endParaRPr lang="en-US" dirty="0"/>
          </a:p>
        </p:txBody>
      </p:sp>
      <p:sp>
        <p:nvSpPr>
          <p:cNvPr id="5" name="TextBox 4"/>
          <p:cNvSpPr txBox="1"/>
          <p:nvPr/>
        </p:nvSpPr>
        <p:spPr>
          <a:xfrm>
            <a:off x="5429250" y="5715000"/>
            <a:ext cx="2571750" cy="584200"/>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pPr algn="ctr" fontAlgn="auto">
              <a:spcBef>
                <a:spcPts val="0"/>
              </a:spcBef>
              <a:spcAft>
                <a:spcPts val="0"/>
              </a:spcAft>
              <a:defRPr/>
            </a:pPr>
            <a:r>
              <a:rPr lang="en-US" sz="3200" b="1" dirty="0"/>
              <a:t>TI = TK + TT</a:t>
            </a:r>
          </a:p>
        </p:txBody>
      </p:sp>
    </p:spTree>
    <p:extLst>
      <p:ext uri="{BB962C8B-B14F-4D97-AF65-F5344CB8AC3E}">
        <p14:creationId xmlns:p14="http://schemas.microsoft.com/office/powerpoint/2010/main" val="23581234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linds(horizontal)">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313" y="500063"/>
            <a:ext cx="7453312" cy="6000750"/>
          </a:xfrm>
        </p:spPr>
        <p:txBody>
          <a:bodyPr>
            <a:normAutofit fontScale="85000" lnSpcReduction="10000"/>
          </a:bodyPr>
          <a:lstStyle/>
          <a:p>
            <a:pPr>
              <a:buFont typeface="Wingdings 2" pitchFamily="18" charset="2"/>
              <a:buNone/>
            </a:pPr>
            <a:r>
              <a:rPr lang="en-US" smtClean="0"/>
              <a:t>	Berikut data yang dimiliki Asosiasi Penyelenggara Jasa Internet Indonesia (APJII). Fakta dan statistik perkembangan internet khususnya di Indonesia tahun 2008 (updated Juni 2008), sebagai berikut:</a:t>
            </a:r>
          </a:p>
          <a:p>
            <a:pPr eaLnBrk="1" hangingPunct="1">
              <a:buFont typeface="Wingdings" pitchFamily="2" charset="2"/>
              <a:buChar char="v"/>
            </a:pPr>
            <a:r>
              <a:rPr lang="en-US" smtClean="0"/>
              <a:t>Jumlah penduduk = 237,512,355</a:t>
            </a:r>
          </a:p>
          <a:p>
            <a:pPr eaLnBrk="1" hangingPunct="1">
              <a:buFont typeface="Wingdings" pitchFamily="2" charset="2"/>
              <a:buChar char="v"/>
            </a:pPr>
            <a:r>
              <a:rPr lang="en-US" smtClean="0"/>
              <a:t>Pengguna internet tahun 2000 = 2,000,000</a:t>
            </a:r>
          </a:p>
          <a:p>
            <a:pPr eaLnBrk="1" hangingPunct="1">
              <a:buFont typeface="Wingdings" pitchFamily="2" charset="2"/>
              <a:buChar char="v"/>
            </a:pPr>
            <a:r>
              <a:rPr lang="en-US" smtClean="0"/>
              <a:t>Pengguna internet sekarang = 25,000,000</a:t>
            </a:r>
          </a:p>
          <a:p>
            <a:pPr eaLnBrk="1" hangingPunct="1">
              <a:buFont typeface="Wingdings" pitchFamily="2" charset="2"/>
              <a:buChar char="v"/>
            </a:pPr>
            <a:r>
              <a:rPr lang="en-US" smtClean="0"/>
              <a:t>Persentase pengguna internet = 10.5 % dari     total penduduk</a:t>
            </a:r>
          </a:p>
          <a:p>
            <a:pPr eaLnBrk="1" hangingPunct="1">
              <a:buFont typeface="Wingdings" pitchFamily="2" charset="2"/>
              <a:buChar char="v"/>
            </a:pPr>
            <a:r>
              <a:rPr lang="en-US" smtClean="0"/>
              <a:t>Persentase pengguna di Asia = 4.3 %</a:t>
            </a:r>
          </a:p>
          <a:p>
            <a:pPr eaLnBrk="1" hangingPunct="1">
              <a:buFont typeface="Wingdings" pitchFamily="2" charset="2"/>
              <a:buChar char="v"/>
            </a:pPr>
            <a:r>
              <a:rPr lang="en-US" smtClean="0"/>
              <a:t>Pertumbuhan dari tahun 2000-2008 = 1150 %</a:t>
            </a:r>
          </a:p>
          <a:p>
            <a:endParaRPr lang="en-US" smtClean="0"/>
          </a:p>
        </p:txBody>
      </p:sp>
    </p:spTree>
    <p:extLst>
      <p:ext uri="{BB962C8B-B14F-4D97-AF65-F5344CB8AC3E}">
        <p14:creationId xmlns:p14="http://schemas.microsoft.com/office/powerpoint/2010/main" val="5948294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4"/>
          <p:cNvSpPr>
            <a:spLocks noGrp="1"/>
          </p:cNvSpPr>
          <p:nvPr>
            <p:ph idx="1"/>
          </p:nvPr>
        </p:nvSpPr>
        <p:spPr>
          <a:xfrm>
            <a:off x="381000" y="685800"/>
            <a:ext cx="7691438" cy="5440363"/>
          </a:xfrm>
        </p:spPr>
        <p:txBody>
          <a:bodyPr/>
          <a:lstStyle/>
          <a:p>
            <a:pPr marL="0" indent="0" eaLnBrk="1" hangingPunct="1">
              <a:buFont typeface="Wingdings 2" pitchFamily="18" charset="2"/>
              <a:buNone/>
            </a:pPr>
            <a:r>
              <a:rPr lang="en-US" sz="3600" i="1" smtClean="0">
                <a:solidFill>
                  <a:srgbClr val="FF0000"/>
                </a:solidFill>
              </a:rPr>
              <a:t>Dan diakhir 2008 telah mencapai 30 juta pengguna. Namun angka 30 juta ini masih relatif kecil karena baru  13% penduduk Indonesia menikmati fasilitas internet, angka ini masih jauh dari penetrasi netter  dunia yang mencapai 23.5% atau 17.2% di Asia</a:t>
            </a:r>
          </a:p>
        </p:txBody>
      </p:sp>
    </p:spTree>
    <p:extLst>
      <p:ext uri="{BB962C8B-B14F-4D97-AF65-F5344CB8AC3E}">
        <p14:creationId xmlns:p14="http://schemas.microsoft.com/office/powerpoint/2010/main" val="2964615871"/>
      </p:ext>
    </p:extLst>
  </p:cSld>
  <p:clrMapOvr>
    <a:masterClrMapping/>
  </p:clrMapOvr>
  <p:transition spd="slow">
    <p:blinds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725602"/>
          </a:xfrm>
        </p:spPr>
        <p:txBody>
          <a:bodyPr/>
          <a:lstStyle/>
          <a:p>
            <a:pPr eaLnBrk="1" hangingPunct="1">
              <a:defRPr/>
            </a:pPr>
            <a:r>
              <a:rPr lang="en-US" sz="2800" dirty="0" smtClean="0"/>
              <a:t>Persentase netter Indonesia (13%) masih kalah jauh dengan negara-negara tetangga di Asia seperti Singapura, Malaysia, Thailand dan China.</a:t>
            </a:r>
          </a:p>
        </p:txBody>
      </p:sp>
      <p:sp>
        <p:nvSpPr>
          <p:cNvPr id="3" name="Content Placeholder 2"/>
          <p:cNvSpPr>
            <a:spLocks noGrp="1"/>
          </p:cNvSpPr>
          <p:nvPr>
            <p:ph idx="1"/>
          </p:nvPr>
        </p:nvSpPr>
        <p:spPr>
          <a:xfrm>
            <a:off x="1371600" y="2133600"/>
            <a:ext cx="6553200" cy="4724400"/>
          </a:xfrm>
        </p:spPr>
        <p:txBody>
          <a:bodyPr/>
          <a:lstStyle/>
          <a:p>
            <a:pPr eaLnBrk="1" hangingPunct="1"/>
            <a:r>
              <a:rPr lang="en-US" smtClean="0"/>
              <a:t>Malaysia : 62.8% netter</a:t>
            </a:r>
          </a:p>
          <a:p>
            <a:pPr eaLnBrk="1" hangingPunct="1"/>
            <a:r>
              <a:rPr lang="en-US" smtClean="0"/>
              <a:t>Filipina : 14.6%</a:t>
            </a:r>
          </a:p>
          <a:p>
            <a:pPr eaLnBrk="1" hangingPunct="1"/>
            <a:r>
              <a:rPr lang="en-US" smtClean="0"/>
              <a:t>Thailand : 20.5%</a:t>
            </a:r>
          </a:p>
          <a:p>
            <a:pPr eaLnBrk="1" hangingPunct="1"/>
            <a:r>
              <a:rPr lang="en-US" smtClean="0"/>
              <a:t>Vietnam : 24.2%</a:t>
            </a:r>
          </a:p>
          <a:p>
            <a:pPr eaLnBrk="1" hangingPunct="1"/>
            <a:r>
              <a:rPr lang="en-US" smtClean="0"/>
              <a:t>China : 22.4%</a:t>
            </a:r>
          </a:p>
          <a:p>
            <a:pPr eaLnBrk="1" hangingPunct="1"/>
            <a:r>
              <a:rPr lang="en-US" smtClean="0"/>
              <a:t>Korea Selatan : 76.1%</a:t>
            </a:r>
          </a:p>
          <a:p>
            <a:pPr eaLnBrk="1" hangingPunct="1"/>
            <a:r>
              <a:rPr lang="en-US" smtClean="0"/>
              <a:t>Jepang : 73.1%</a:t>
            </a:r>
          </a:p>
        </p:txBody>
      </p:sp>
    </p:spTree>
    <p:extLst>
      <p:ext uri="{BB962C8B-B14F-4D97-AF65-F5344CB8AC3E}">
        <p14:creationId xmlns:p14="http://schemas.microsoft.com/office/powerpoint/2010/main" val="19596051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5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5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strips(downLeft)">
                                      <p:cBhvr>
                                        <p:cTn id="37" dur="500"/>
                                        <p:tgtEl>
                                          <p:spTgt spid="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strips(downLeft)">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Data Terbaru</a:t>
            </a:r>
            <a:endParaRPr lang="en-US" dirty="0"/>
          </a:p>
        </p:txBody>
      </p:sp>
      <p:sp>
        <p:nvSpPr>
          <p:cNvPr id="25603" name="Content Placeholder 2"/>
          <p:cNvSpPr>
            <a:spLocks noGrp="1"/>
          </p:cNvSpPr>
          <p:nvPr>
            <p:ph idx="1"/>
          </p:nvPr>
        </p:nvSpPr>
        <p:spPr/>
        <p:txBody>
          <a:bodyPr>
            <a:normAutofit fontScale="92500" lnSpcReduction="20000"/>
          </a:bodyPr>
          <a:lstStyle/>
          <a:p>
            <a:pPr eaLnBrk="1" hangingPunct="1"/>
            <a:r>
              <a:rPr lang="en-US" smtClean="0"/>
              <a:t>Dibandingkan dengan negara-negara Asia Tenggara lainnya, Indonesia ternyata memiliki keunikan tersendiri. Pasalnya, pengguna Internet di sini mayoritas mengakses melalui ponsel. </a:t>
            </a:r>
          </a:p>
          <a:p>
            <a:pPr eaLnBrk="1" hangingPunct="1"/>
            <a:r>
              <a:rPr lang="en-US" smtClean="0"/>
              <a:t>Hal itu terungkap dari presentasi yang dibawakan oleh Regional Director Effective Measure untuk Asia Tenggara, Russell Conrad, pada acara panel diskusi Effective Measure – PPPI, di Jakarta, Jumat 1 April 2011.</a:t>
            </a:r>
          </a:p>
        </p:txBody>
      </p:sp>
    </p:spTree>
    <p:extLst>
      <p:ext uri="{BB962C8B-B14F-4D97-AF65-F5344CB8AC3E}">
        <p14:creationId xmlns:p14="http://schemas.microsoft.com/office/powerpoint/2010/main" val="24082420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blinds(horizontal)">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blinds(horizontal)">
                                      <p:cBhvr>
                                        <p:cTn id="12" dur="500"/>
                                        <p:tgtEl>
                                          <p:spTgt spid="256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679433"/>
          </a:xfrm>
        </p:spPr>
        <p:txBody>
          <a:bodyPr>
            <a:normAutofit fontScale="90000"/>
          </a:bodyPr>
          <a:lstStyle/>
          <a:p>
            <a:pPr eaLnBrk="1" hangingPunct="1">
              <a:defRPr/>
            </a:pPr>
            <a:r>
              <a:rPr lang="en-US" dirty="0" smtClean="0"/>
              <a:t>Data Terbaru</a:t>
            </a:r>
            <a:endParaRPr lang="en-US" dirty="0"/>
          </a:p>
        </p:txBody>
      </p:sp>
      <p:sp>
        <p:nvSpPr>
          <p:cNvPr id="26627" name="Content Placeholder 2"/>
          <p:cNvSpPr>
            <a:spLocks noGrp="1"/>
          </p:cNvSpPr>
          <p:nvPr>
            <p:ph idx="1"/>
          </p:nvPr>
        </p:nvSpPr>
        <p:spPr>
          <a:xfrm>
            <a:off x="457200" y="1000125"/>
            <a:ext cx="7543800" cy="5456238"/>
          </a:xfrm>
        </p:spPr>
        <p:txBody>
          <a:bodyPr>
            <a:normAutofit fontScale="92500" lnSpcReduction="20000"/>
          </a:bodyPr>
          <a:lstStyle/>
          <a:p>
            <a:pPr eaLnBrk="1" hangingPunct="1"/>
            <a:r>
              <a:rPr lang="en-US" smtClean="0"/>
              <a:t>Dari hasil riset teranyarnya, Effective Measure, firma yang memiliki spesialisasi dalam pengukuran statistik web, sebanyak 61,88 persen dari pengguna Internet Indonesia mengakses melalui ponsel. Sementara 38,12 persen lainnya mengakses Internet bukan dari ponsel.</a:t>
            </a:r>
          </a:p>
          <a:p>
            <a:pPr eaLnBrk="1" hangingPunct="1"/>
            <a:r>
              <a:rPr lang="en-US" smtClean="0"/>
              <a:t>Mengacu pada data Effective Measure, pengguna Internet Indonesia tahun 2011 yang mencapai 39.100.000 atau tingkat penetrasi Internet sebesar 17 persen. </a:t>
            </a:r>
          </a:p>
          <a:p>
            <a:pPr eaLnBrk="1" hangingPunct="1"/>
            <a:r>
              <a:rPr lang="en-US" smtClean="0"/>
              <a:t>Berarti pengguna Internet mobile Indonesia mencapai 24.195.080 orang.</a:t>
            </a:r>
          </a:p>
          <a:p>
            <a:pPr eaLnBrk="1" hangingPunct="1"/>
            <a:endParaRPr lang="en-US" smtClean="0"/>
          </a:p>
        </p:txBody>
      </p:sp>
    </p:spTree>
    <p:extLst>
      <p:ext uri="{BB962C8B-B14F-4D97-AF65-F5344CB8AC3E}">
        <p14:creationId xmlns:p14="http://schemas.microsoft.com/office/powerpoint/2010/main" val="41925458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blinds(horizontal)">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blinds(horizontal)">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blinds(horizontal)">
                                      <p:cBhvr>
                                        <p:cTn id="17"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Data terbaru</a:t>
            </a:r>
            <a:endParaRPr lang="en-US" dirty="0"/>
          </a:p>
        </p:txBody>
      </p:sp>
      <p:sp>
        <p:nvSpPr>
          <p:cNvPr id="27651" name="Content Placeholder 2"/>
          <p:cNvSpPr>
            <a:spLocks noGrp="1"/>
          </p:cNvSpPr>
          <p:nvPr>
            <p:ph idx="1"/>
          </p:nvPr>
        </p:nvSpPr>
        <p:spPr/>
        <p:txBody>
          <a:bodyPr/>
          <a:lstStyle/>
          <a:p>
            <a:pPr eaLnBrk="1" hangingPunct="1"/>
            <a:r>
              <a:rPr lang="en-US" smtClean="0"/>
              <a:t>Di Asia Tenggara, pengguna mobile web Indonesia ini adalah yang terbesar. Negara-negara lainnya, seperti Singapura, Thailand, Vietnam, Filipina, dan Malaysia, semua pengguna Internetnya mayoritas mengakses melalui perangkat bukan ponsel.</a:t>
            </a:r>
          </a:p>
        </p:txBody>
      </p:sp>
    </p:spTree>
    <p:extLst>
      <p:ext uri="{BB962C8B-B14F-4D97-AF65-F5344CB8AC3E}">
        <p14:creationId xmlns:p14="http://schemas.microsoft.com/office/powerpoint/2010/main" val="190408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blinds(horizontal)">
                                      <p:cBhvr>
                                        <p:cTn id="7" dur="500"/>
                                        <p:tgtEl>
                                          <p:spTgt spid="276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Data terbaru</a:t>
            </a:r>
            <a:endParaRPr lang="en-US" dirty="0"/>
          </a:p>
        </p:txBody>
      </p:sp>
      <p:sp>
        <p:nvSpPr>
          <p:cNvPr id="28675" name="Content Placeholder 2"/>
          <p:cNvSpPr>
            <a:spLocks noGrp="1"/>
          </p:cNvSpPr>
          <p:nvPr>
            <p:ph idx="1"/>
          </p:nvPr>
        </p:nvSpPr>
        <p:spPr>
          <a:xfrm>
            <a:off x="214313" y="1609725"/>
            <a:ext cx="7786687" cy="4846638"/>
          </a:xfrm>
        </p:spPr>
        <p:txBody>
          <a:bodyPr/>
          <a:lstStyle/>
          <a:p>
            <a:pPr eaLnBrk="1" hangingPunct="1"/>
            <a:r>
              <a:rPr lang="en-US" smtClean="0"/>
              <a:t>Sementara untuk perilaku belanja online, barang yang paling sering dibeli oleh pengguna Internet Indonesia adalah :</a:t>
            </a:r>
          </a:p>
          <a:p>
            <a:pPr lvl="1" eaLnBrk="1" hangingPunct="1"/>
            <a:r>
              <a:rPr lang="en-US" smtClean="0"/>
              <a:t>tiket penerbangan/tiket perjalan (5 persen). </a:t>
            </a:r>
          </a:p>
          <a:p>
            <a:pPr lvl="1" eaLnBrk="1" hangingPunct="1"/>
            <a:r>
              <a:rPr lang="en-US" smtClean="0"/>
              <a:t>buku dan majalah (44,97 persen), </a:t>
            </a:r>
          </a:p>
          <a:p>
            <a:pPr lvl="1" eaLnBrk="1" hangingPunct="1"/>
            <a:r>
              <a:rPr lang="en-US" smtClean="0"/>
              <a:t>hardware dan software komputer (31,54 persen), </a:t>
            </a:r>
          </a:p>
          <a:p>
            <a:pPr lvl="1" eaLnBrk="1" hangingPunct="1"/>
            <a:r>
              <a:rPr lang="en-US" smtClean="0"/>
              <a:t>elektronik (30,2 persen).</a:t>
            </a:r>
          </a:p>
          <a:p>
            <a:pPr eaLnBrk="1" hangingPunct="1"/>
            <a:endParaRPr lang="en-US" smtClean="0"/>
          </a:p>
        </p:txBody>
      </p:sp>
    </p:spTree>
    <p:extLst>
      <p:ext uri="{BB962C8B-B14F-4D97-AF65-F5344CB8AC3E}">
        <p14:creationId xmlns:p14="http://schemas.microsoft.com/office/powerpoint/2010/main" val="7889267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linds(horizontal)">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blinds(horizontal)">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blinds(horizontal)">
                                      <p:cBhvr>
                                        <p:cTn id="17" dur="500"/>
                                        <p:tgtEl>
                                          <p:spTgt spid="286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blinds(horizontal)">
                                      <p:cBhvr>
                                        <p:cTn id="22" dur="500"/>
                                        <p:tgtEl>
                                          <p:spTgt spid="286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8675">
                                            <p:txEl>
                                              <p:pRg st="4" end="4"/>
                                            </p:txEl>
                                          </p:spTgt>
                                        </p:tgtEl>
                                        <p:attrNameLst>
                                          <p:attrName>style.visibility</p:attrName>
                                        </p:attrNameLst>
                                      </p:cBhvr>
                                      <p:to>
                                        <p:strVal val="visible"/>
                                      </p:to>
                                    </p:set>
                                    <p:animEffect transition="in" filter="blinds(horizontal)">
                                      <p:cBhvr>
                                        <p:cTn id="27" dur="500"/>
                                        <p:tgtEl>
                                          <p:spTgt spid="286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Data terbaru</a:t>
            </a:r>
            <a:endParaRPr lang="en-US" dirty="0"/>
          </a:p>
        </p:txBody>
      </p:sp>
      <p:sp>
        <p:nvSpPr>
          <p:cNvPr id="29699" name="Content Placeholder 2"/>
          <p:cNvSpPr>
            <a:spLocks noGrp="1"/>
          </p:cNvSpPr>
          <p:nvPr>
            <p:ph idx="1"/>
          </p:nvPr>
        </p:nvSpPr>
        <p:spPr/>
        <p:txBody>
          <a:bodyPr/>
          <a:lstStyle/>
          <a:p>
            <a:pPr eaLnBrk="1" hangingPunct="1"/>
            <a:r>
              <a:rPr lang="en-US" smtClean="0"/>
              <a:t>Dari sisi demografi, mayoritas pengguna Internet Indonesia berusia antara : </a:t>
            </a:r>
          </a:p>
          <a:p>
            <a:pPr lvl="1" eaLnBrk="1" hangingPunct="1">
              <a:buFont typeface="Wingdings" pitchFamily="2" charset="2"/>
              <a:buChar char="v"/>
            </a:pPr>
            <a:r>
              <a:rPr lang="en-US" sz="2800" smtClean="0"/>
              <a:t>18-20 (12,56 persen), </a:t>
            </a:r>
          </a:p>
          <a:p>
            <a:pPr lvl="1" eaLnBrk="1" hangingPunct="1">
              <a:buFont typeface="Wingdings" pitchFamily="2" charset="2"/>
              <a:buChar char="v"/>
            </a:pPr>
            <a:r>
              <a:rPr lang="en-US" sz="2800" smtClean="0"/>
              <a:t>21-24 tahun (20 persen), </a:t>
            </a:r>
          </a:p>
          <a:p>
            <a:pPr lvl="1" eaLnBrk="1" hangingPunct="1">
              <a:buFont typeface="Wingdings" pitchFamily="2" charset="2"/>
              <a:buChar char="v"/>
            </a:pPr>
            <a:r>
              <a:rPr lang="en-US" sz="2800" smtClean="0"/>
              <a:t>25-30 (25,52 persen),</a:t>
            </a:r>
          </a:p>
          <a:p>
            <a:pPr lvl="1" eaLnBrk="1" hangingPunct="1">
              <a:buFont typeface="Wingdings" pitchFamily="2" charset="2"/>
              <a:buChar char="v"/>
            </a:pPr>
            <a:r>
              <a:rPr lang="en-US" sz="2800" smtClean="0"/>
              <a:t>31-34 tahun (11,58 persen),</a:t>
            </a:r>
          </a:p>
          <a:p>
            <a:pPr lvl="1" eaLnBrk="1" hangingPunct="1">
              <a:buFont typeface="Wingdings" pitchFamily="2" charset="2"/>
              <a:buChar char="v"/>
            </a:pPr>
            <a:r>
              <a:rPr lang="en-US" sz="2800" smtClean="0"/>
              <a:t>35-40 (11,93 persen)</a:t>
            </a:r>
          </a:p>
          <a:p>
            <a:pPr eaLnBrk="1" hangingPunct="1"/>
            <a:endParaRPr lang="en-US" smtClean="0"/>
          </a:p>
        </p:txBody>
      </p:sp>
    </p:spTree>
    <p:extLst>
      <p:ext uri="{BB962C8B-B14F-4D97-AF65-F5344CB8AC3E}">
        <p14:creationId xmlns:p14="http://schemas.microsoft.com/office/powerpoint/2010/main" val="8686129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blinds(horizontal)">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blinds(horizontal)">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blinds(horizontal)">
                                      <p:cBhvr>
                                        <p:cTn id="17" dur="500"/>
                                        <p:tgtEl>
                                          <p:spTgt spid="29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blinds(horizontal)">
                                      <p:cBhvr>
                                        <p:cTn id="22" dur="500"/>
                                        <p:tgtEl>
                                          <p:spTgt spid="296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9699">
                                            <p:txEl>
                                              <p:pRg st="4" end="4"/>
                                            </p:txEl>
                                          </p:spTgt>
                                        </p:tgtEl>
                                        <p:attrNameLst>
                                          <p:attrName>style.visibility</p:attrName>
                                        </p:attrNameLst>
                                      </p:cBhvr>
                                      <p:to>
                                        <p:strVal val="visible"/>
                                      </p:to>
                                    </p:set>
                                    <p:animEffect transition="in" filter="blinds(horizontal)">
                                      <p:cBhvr>
                                        <p:cTn id="27" dur="500"/>
                                        <p:tgtEl>
                                          <p:spTgt spid="2969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9699">
                                            <p:txEl>
                                              <p:pRg st="5" end="5"/>
                                            </p:txEl>
                                          </p:spTgt>
                                        </p:tgtEl>
                                        <p:attrNameLst>
                                          <p:attrName>style.visibility</p:attrName>
                                        </p:attrNameLst>
                                      </p:cBhvr>
                                      <p:to>
                                        <p:strVal val="visible"/>
                                      </p:to>
                                    </p:set>
                                    <p:animEffect transition="in" filter="blinds(horizontal)">
                                      <p:cBhvr>
                                        <p:cTn id="32" dur="500"/>
                                        <p:tgtEl>
                                          <p:spTgt spid="296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679433"/>
          </a:xfrm>
        </p:spPr>
        <p:txBody>
          <a:bodyPr>
            <a:normAutofit fontScale="90000"/>
          </a:bodyPr>
          <a:lstStyle/>
          <a:p>
            <a:pPr eaLnBrk="1" hangingPunct="1">
              <a:defRPr/>
            </a:pPr>
            <a:r>
              <a:rPr lang="en-US" dirty="0" smtClean="0"/>
              <a:t>Data terbaru</a:t>
            </a:r>
            <a:endParaRPr lang="en-US" dirty="0"/>
          </a:p>
        </p:txBody>
      </p:sp>
      <p:sp>
        <p:nvSpPr>
          <p:cNvPr id="30723" name="Content Placeholder 2"/>
          <p:cNvSpPr>
            <a:spLocks noGrp="1"/>
          </p:cNvSpPr>
          <p:nvPr>
            <p:ph idx="1"/>
          </p:nvPr>
        </p:nvSpPr>
        <p:spPr>
          <a:xfrm>
            <a:off x="457200" y="1071563"/>
            <a:ext cx="7239000" cy="5384800"/>
          </a:xfrm>
        </p:spPr>
        <p:txBody>
          <a:bodyPr>
            <a:normAutofit fontScale="92500" lnSpcReduction="20000"/>
          </a:bodyPr>
          <a:lstStyle/>
          <a:p>
            <a:pPr eaLnBrk="1" hangingPunct="1"/>
            <a:r>
              <a:rPr lang="en-US" smtClean="0"/>
              <a:t>Penghasilan mereka berkisar antara :</a:t>
            </a:r>
          </a:p>
          <a:p>
            <a:pPr lvl="1" eaLnBrk="1" hangingPunct="1"/>
            <a:r>
              <a:rPr lang="en-US" smtClean="0"/>
              <a:t>0 - Rp 4,3 juta (39,84 persen), </a:t>
            </a:r>
          </a:p>
          <a:p>
            <a:pPr lvl="1" eaLnBrk="1" hangingPunct="1"/>
            <a:r>
              <a:rPr lang="en-US" smtClean="0"/>
              <a:t>Rp 4,3 juta - Rp 8,6 juta (16,9 persen), dan </a:t>
            </a:r>
          </a:p>
          <a:p>
            <a:pPr lvl="1" eaLnBrk="1" hangingPunct="1"/>
            <a:r>
              <a:rPr lang="en-US" smtClean="0"/>
              <a:t>Rp 8,6 juta - Rp 12,9 juta (11,17 persen). </a:t>
            </a:r>
          </a:p>
          <a:p>
            <a:pPr eaLnBrk="1" hangingPunct="1"/>
            <a:r>
              <a:rPr lang="en-US" smtClean="0"/>
              <a:t>Tempat Tinggal :</a:t>
            </a:r>
          </a:p>
          <a:p>
            <a:pPr lvl="1" eaLnBrk="1" hangingPunct="1"/>
            <a:r>
              <a:rPr lang="en-US" smtClean="0"/>
              <a:t>Kota-kota besar (44,59 persen), </a:t>
            </a:r>
          </a:p>
          <a:p>
            <a:pPr lvl="1" eaLnBrk="1" hangingPunct="1"/>
            <a:r>
              <a:rPr lang="en-US" smtClean="0"/>
              <a:t>Ibu kota (38,32 persen), </a:t>
            </a:r>
          </a:p>
          <a:p>
            <a:pPr lvl="1" eaLnBrk="1" hangingPunct="1"/>
            <a:r>
              <a:rPr lang="en-US" smtClean="0"/>
              <a:t>Daerah terpencil (17,09 persen). </a:t>
            </a:r>
          </a:p>
          <a:p>
            <a:pPr eaLnBrk="1" hangingPunct="1"/>
            <a:r>
              <a:rPr lang="en-US" smtClean="0"/>
              <a:t>Pendidikan: </a:t>
            </a:r>
          </a:p>
          <a:p>
            <a:pPr lvl="1" eaLnBrk="1" hangingPunct="1"/>
            <a:r>
              <a:rPr lang="en-US" smtClean="0"/>
              <a:t>S-1 (66,96 persen), </a:t>
            </a:r>
          </a:p>
          <a:p>
            <a:pPr lvl="1" eaLnBrk="1" hangingPunct="1"/>
            <a:r>
              <a:rPr lang="en-US" smtClean="0"/>
              <a:t>SMA (21,58 persen),  </a:t>
            </a:r>
          </a:p>
          <a:p>
            <a:pPr lvl="1" eaLnBrk="1" hangingPunct="1"/>
            <a:r>
              <a:rPr lang="en-US" smtClean="0"/>
              <a:t>pasca sarjana (9,54 persen)</a:t>
            </a:r>
          </a:p>
          <a:p>
            <a:pPr eaLnBrk="1" hangingPunct="1"/>
            <a:endParaRPr lang="en-US" smtClean="0"/>
          </a:p>
        </p:txBody>
      </p:sp>
    </p:spTree>
    <p:extLst>
      <p:ext uri="{BB962C8B-B14F-4D97-AF65-F5344CB8AC3E}">
        <p14:creationId xmlns:p14="http://schemas.microsoft.com/office/powerpoint/2010/main" val="11911517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blinds(horizontal)">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blinds(horizontal)">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blinds(horizontal)">
                                      <p:cBhvr>
                                        <p:cTn id="17" dur="500"/>
                                        <p:tgtEl>
                                          <p:spTgt spid="307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blinds(horizontal)">
                                      <p:cBhvr>
                                        <p:cTn id="22" dur="500"/>
                                        <p:tgtEl>
                                          <p:spTgt spid="307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blinds(horizontal)">
                                      <p:cBhvr>
                                        <p:cTn id="27" dur="500"/>
                                        <p:tgtEl>
                                          <p:spTgt spid="3072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30723">
                                            <p:txEl>
                                              <p:pRg st="5" end="5"/>
                                            </p:txEl>
                                          </p:spTgt>
                                        </p:tgtEl>
                                        <p:attrNameLst>
                                          <p:attrName>style.visibility</p:attrName>
                                        </p:attrNameLst>
                                      </p:cBhvr>
                                      <p:to>
                                        <p:strVal val="visible"/>
                                      </p:to>
                                    </p:set>
                                    <p:animEffect transition="in" filter="blinds(horizontal)">
                                      <p:cBhvr>
                                        <p:cTn id="32" dur="500"/>
                                        <p:tgtEl>
                                          <p:spTgt spid="3072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30723">
                                            <p:txEl>
                                              <p:pRg st="6" end="6"/>
                                            </p:txEl>
                                          </p:spTgt>
                                        </p:tgtEl>
                                        <p:attrNameLst>
                                          <p:attrName>style.visibility</p:attrName>
                                        </p:attrNameLst>
                                      </p:cBhvr>
                                      <p:to>
                                        <p:strVal val="visible"/>
                                      </p:to>
                                    </p:set>
                                    <p:animEffect transition="in" filter="blinds(horizontal)">
                                      <p:cBhvr>
                                        <p:cTn id="37" dur="500"/>
                                        <p:tgtEl>
                                          <p:spTgt spid="3072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30723">
                                            <p:txEl>
                                              <p:pRg st="7" end="7"/>
                                            </p:txEl>
                                          </p:spTgt>
                                        </p:tgtEl>
                                        <p:attrNameLst>
                                          <p:attrName>style.visibility</p:attrName>
                                        </p:attrNameLst>
                                      </p:cBhvr>
                                      <p:to>
                                        <p:strVal val="visible"/>
                                      </p:to>
                                    </p:set>
                                    <p:animEffect transition="in" filter="blinds(horizontal)">
                                      <p:cBhvr>
                                        <p:cTn id="42" dur="500"/>
                                        <p:tgtEl>
                                          <p:spTgt spid="3072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30723">
                                            <p:txEl>
                                              <p:pRg st="8" end="8"/>
                                            </p:txEl>
                                          </p:spTgt>
                                        </p:tgtEl>
                                        <p:attrNameLst>
                                          <p:attrName>style.visibility</p:attrName>
                                        </p:attrNameLst>
                                      </p:cBhvr>
                                      <p:to>
                                        <p:strVal val="visible"/>
                                      </p:to>
                                    </p:set>
                                    <p:animEffect transition="in" filter="blinds(horizontal)">
                                      <p:cBhvr>
                                        <p:cTn id="47" dur="500"/>
                                        <p:tgtEl>
                                          <p:spTgt spid="30723">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30723">
                                            <p:txEl>
                                              <p:pRg st="9" end="9"/>
                                            </p:txEl>
                                          </p:spTgt>
                                        </p:tgtEl>
                                        <p:attrNameLst>
                                          <p:attrName>style.visibility</p:attrName>
                                        </p:attrNameLst>
                                      </p:cBhvr>
                                      <p:to>
                                        <p:strVal val="visible"/>
                                      </p:to>
                                    </p:set>
                                    <p:animEffect transition="in" filter="blinds(horizontal)">
                                      <p:cBhvr>
                                        <p:cTn id="52" dur="500"/>
                                        <p:tgtEl>
                                          <p:spTgt spid="30723">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30723">
                                            <p:txEl>
                                              <p:pRg st="10" end="10"/>
                                            </p:txEl>
                                          </p:spTgt>
                                        </p:tgtEl>
                                        <p:attrNameLst>
                                          <p:attrName>style.visibility</p:attrName>
                                        </p:attrNameLst>
                                      </p:cBhvr>
                                      <p:to>
                                        <p:strVal val="visible"/>
                                      </p:to>
                                    </p:set>
                                    <p:animEffect transition="in" filter="blinds(horizontal)">
                                      <p:cBhvr>
                                        <p:cTn id="57" dur="500"/>
                                        <p:tgtEl>
                                          <p:spTgt spid="30723">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30723">
                                            <p:txEl>
                                              <p:pRg st="11" end="11"/>
                                            </p:txEl>
                                          </p:spTgt>
                                        </p:tgtEl>
                                        <p:attrNameLst>
                                          <p:attrName>style.visibility</p:attrName>
                                        </p:attrNameLst>
                                      </p:cBhvr>
                                      <p:to>
                                        <p:strVal val="visible"/>
                                      </p:to>
                                    </p:set>
                                    <p:animEffect transition="in" filter="blinds(horizontal)">
                                      <p:cBhvr>
                                        <p:cTn id="62" dur="500"/>
                                        <p:tgtEl>
                                          <p:spTgt spid="3072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467600" cy="5440363"/>
          </a:xfrm>
        </p:spPr>
        <p:txBody>
          <a:bodyPr/>
          <a:lstStyle/>
          <a:p>
            <a:pPr marL="0" indent="0" eaLnBrk="1" hangingPunct="1">
              <a:buFont typeface="Wingdings 2" pitchFamily="18" charset="2"/>
              <a:buNone/>
            </a:pPr>
            <a:r>
              <a:rPr lang="en-US" smtClean="0"/>
              <a:t>Dari data penetrasi di atas, penguasaan informasi teknologi bidang internet Indonesia masih kalah dengan negara-negara tetangga. </a:t>
            </a:r>
            <a:endParaRPr lang="id-ID" smtClean="0"/>
          </a:p>
          <a:p>
            <a:pPr marL="0" indent="0" eaLnBrk="1" hangingPunct="1">
              <a:buFont typeface="Wingdings 2" pitchFamily="18" charset="2"/>
              <a:buNone/>
            </a:pPr>
            <a:endParaRPr lang="id-ID" smtClean="0"/>
          </a:p>
          <a:p>
            <a:pPr marL="0" indent="0" eaLnBrk="1" hangingPunct="1">
              <a:buFont typeface="Wingdings 2" pitchFamily="18" charset="2"/>
              <a:buNone/>
            </a:pPr>
            <a:r>
              <a:rPr lang="en-US" smtClean="0"/>
              <a:t>Hal ini seharusnya menjadi pemicu pemerintah dan penyedia jasa layanan internet agar terus mendorong pertumbuhan internet, baik dari segi fasilitas, kecepatan dan biaya. </a:t>
            </a:r>
          </a:p>
        </p:txBody>
      </p:sp>
    </p:spTree>
    <p:extLst>
      <p:ext uri="{BB962C8B-B14F-4D97-AF65-F5344CB8AC3E}">
        <p14:creationId xmlns:p14="http://schemas.microsoft.com/office/powerpoint/2010/main" val="1046226176"/>
      </p:ext>
    </p:extLst>
  </p:cSld>
  <p:clrMapOvr>
    <a:masterClrMapping/>
  </p:clrMapOvr>
  <p:transition>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2819400"/>
            <a:ext cx="8229600" cy="2667000"/>
          </a:xfrm>
        </p:spPr>
        <p:txBody>
          <a:bodyPr/>
          <a:lstStyle/>
          <a:p>
            <a:pPr marL="0" indent="0" algn="ctr">
              <a:buNone/>
            </a:pPr>
            <a:r>
              <a:rPr lang="en-US" dirty="0" smtClean="0">
                <a:solidFill>
                  <a:srgbClr val="FF0000"/>
                </a:solidFill>
              </a:rPr>
              <a:t>Internet Explorer </a:t>
            </a:r>
            <a:r>
              <a:rPr lang="en-US" dirty="0" err="1" smtClean="0">
                <a:solidFill>
                  <a:srgbClr val="FF0000"/>
                </a:solidFill>
              </a:rPr>
              <a:t>adalah</a:t>
            </a:r>
            <a:r>
              <a:rPr lang="en-US" dirty="0" smtClean="0">
                <a:solidFill>
                  <a:srgbClr val="FF0000"/>
                </a:solidFill>
              </a:rPr>
              <a:t> browser </a:t>
            </a:r>
            <a:r>
              <a:rPr lang="en-US" dirty="0" err="1" smtClean="0">
                <a:solidFill>
                  <a:srgbClr val="FF0000"/>
                </a:solidFill>
              </a:rPr>
              <a:t>untuk</a:t>
            </a:r>
            <a:r>
              <a:rPr lang="en-US" dirty="0" smtClean="0">
                <a:solidFill>
                  <a:srgbClr val="FF0000"/>
                </a:solidFill>
              </a:rPr>
              <a:t> </a:t>
            </a:r>
            <a:r>
              <a:rPr lang="en-US" dirty="0" err="1" smtClean="0">
                <a:solidFill>
                  <a:srgbClr val="FF0000"/>
                </a:solidFill>
              </a:rPr>
              <a:t>menggali</a:t>
            </a:r>
            <a:r>
              <a:rPr lang="en-US" dirty="0" smtClean="0">
                <a:solidFill>
                  <a:srgbClr val="FF0000"/>
                </a:solidFill>
              </a:rPr>
              <a:t> </a:t>
            </a:r>
            <a:r>
              <a:rPr lang="en-US" dirty="0" err="1" smtClean="0">
                <a:solidFill>
                  <a:srgbClr val="FF0000"/>
                </a:solidFill>
              </a:rPr>
              <a:t>informasi</a:t>
            </a:r>
            <a:r>
              <a:rPr lang="en-US" dirty="0" smtClean="0">
                <a:solidFill>
                  <a:srgbClr val="FF0000"/>
                </a:solidFill>
              </a:rPr>
              <a:t> Internet via World Wide Web yang </a:t>
            </a:r>
            <a:r>
              <a:rPr lang="en-US" dirty="0" err="1" smtClean="0">
                <a:solidFill>
                  <a:srgbClr val="FF0000"/>
                </a:solidFill>
              </a:rPr>
              <a:t>telah</a:t>
            </a:r>
            <a:r>
              <a:rPr lang="en-US" dirty="0" smtClean="0">
                <a:solidFill>
                  <a:srgbClr val="FF0000"/>
                </a:solidFill>
              </a:rPr>
              <a:t> </a:t>
            </a:r>
            <a:r>
              <a:rPr lang="en-US" dirty="0" err="1" smtClean="0">
                <a:solidFill>
                  <a:srgbClr val="FF0000"/>
                </a:solidFill>
              </a:rPr>
              <a:t>dapat</a:t>
            </a:r>
            <a:r>
              <a:rPr lang="en-US" dirty="0" smtClean="0">
                <a:solidFill>
                  <a:srgbClr val="FF0000"/>
                </a:solidFill>
              </a:rPr>
              <a:t> </a:t>
            </a:r>
            <a:r>
              <a:rPr lang="en-US" dirty="0" err="1" smtClean="0">
                <a:solidFill>
                  <a:srgbClr val="FF0000"/>
                </a:solidFill>
              </a:rPr>
              <a:t>memadukan</a:t>
            </a:r>
            <a:r>
              <a:rPr lang="en-US" dirty="0" smtClean="0">
                <a:solidFill>
                  <a:srgbClr val="FF0000"/>
                </a:solidFill>
              </a:rPr>
              <a:t> </a:t>
            </a:r>
            <a:r>
              <a:rPr lang="en-US" dirty="0" err="1" smtClean="0">
                <a:solidFill>
                  <a:srgbClr val="FF0000"/>
                </a:solidFill>
              </a:rPr>
              <a:t>informasi</a:t>
            </a:r>
            <a:r>
              <a:rPr lang="en-US" dirty="0" smtClean="0">
                <a:solidFill>
                  <a:srgbClr val="FF0000"/>
                </a:solidFill>
              </a:rPr>
              <a:t> </a:t>
            </a:r>
            <a:r>
              <a:rPr lang="en-US" dirty="0" err="1" smtClean="0">
                <a:solidFill>
                  <a:srgbClr val="FF0000"/>
                </a:solidFill>
              </a:rPr>
              <a:t>teks</a:t>
            </a:r>
            <a:r>
              <a:rPr lang="en-US" dirty="0" smtClean="0">
                <a:solidFill>
                  <a:srgbClr val="FF0000"/>
                </a:solidFill>
              </a:rPr>
              <a:t>, </a:t>
            </a:r>
            <a:r>
              <a:rPr lang="en-US" dirty="0" err="1" smtClean="0">
                <a:solidFill>
                  <a:srgbClr val="FF0000"/>
                </a:solidFill>
              </a:rPr>
              <a:t>grafik</a:t>
            </a:r>
            <a:r>
              <a:rPr lang="en-US" dirty="0" smtClean="0">
                <a:solidFill>
                  <a:srgbClr val="FF0000"/>
                </a:solidFill>
              </a:rPr>
              <a:t>, audio, </a:t>
            </a:r>
            <a:r>
              <a:rPr lang="en-US" dirty="0" err="1" smtClean="0">
                <a:solidFill>
                  <a:srgbClr val="FF0000"/>
                </a:solidFill>
              </a:rPr>
              <a:t>dan</a:t>
            </a:r>
            <a:r>
              <a:rPr lang="en-US" dirty="0" smtClean="0">
                <a:solidFill>
                  <a:srgbClr val="FF0000"/>
                </a:solidFill>
              </a:rPr>
              <a:t> video </a:t>
            </a:r>
            <a:r>
              <a:rPr lang="en-US" dirty="0" err="1" smtClean="0">
                <a:solidFill>
                  <a:srgbClr val="FF0000"/>
                </a:solidFill>
              </a:rPr>
              <a:t>dalam</a:t>
            </a:r>
            <a:r>
              <a:rPr lang="en-US" dirty="0" smtClean="0">
                <a:solidFill>
                  <a:srgbClr val="FF0000"/>
                </a:solidFill>
              </a:rPr>
              <a:t> format hypertext </a:t>
            </a:r>
            <a:r>
              <a:rPr lang="en-US" dirty="0" err="1" smtClean="0">
                <a:solidFill>
                  <a:srgbClr val="FF0000"/>
                </a:solidFill>
              </a:rPr>
              <a:t>dan</a:t>
            </a:r>
            <a:r>
              <a:rPr lang="en-US" dirty="0" smtClean="0">
                <a:solidFill>
                  <a:srgbClr val="FF0000"/>
                </a:solidFill>
              </a:rPr>
              <a:t> </a:t>
            </a:r>
            <a:r>
              <a:rPr lang="en-US" dirty="0" err="1" smtClean="0">
                <a:solidFill>
                  <a:srgbClr val="FF0000"/>
                </a:solidFill>
              </a:rPr>
              <a:t>hubungan</a:t>
            </a:r>
            <a:r>
              <a:rPr lang="en-US" dirty="0" smtClean="0">
                <a:solidFill>
                  <a:srgbClr val="FF0000"/>
                </a:solidFill>
              </a:rPr>
              <a:t> hyperlink</a:t>
            </a:r>
            <a:endParaRPr lang="en-US" dirty="0">
              <a:solidFill>
                <a:srgbClr val="FF0000"/>
              </a:solidFill>
            </a:endParaRPr>
          </a:p>
        </p:txBody>
      </p:sp>
    </p:spTree>
    <p:extLst>
      <p:ext uri="{BB962C8B-B14F-4D97-AF65-F5344CB8AC3E}">
        <p14:creationId xmlns:p14="http://schemas.microsoft.com/office/powerpoint/2010/main" val="20134786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TUGAS</a:t>
            </a:r>
          </a:p>
          <a:p>
            <a:pPr marL="514350" indent="-514350">
              <a:buFont typeface="+mj-lt"/>
              <a:buAutoNum type="arabicPeriod"/>
            </a:pPr>
            <a:r>
              <a:rPr lang="en-US" dirty="0" err="1" smtClean="0"/>
              <a:t>Sebutkan</a:t>
            </a:r>
            <a:r>
              <a:rPr lang="en-US" dirty="0" smtClean="0"/>
              <a:t> </a:t>
            </a:r>
            <a:r>
              <a:rPr lang="en-US" dirty="0" err="1" smtClean="0"/>
              <a:t>fasilitas</a:t>
            </a:r>
            <a:r>
              <a:rPr lang="en-US" dirty="0" smtClean="0"/>
              <a:t> internet </a:t>
            </a:r>
            <a:r>
              <a:rPr lang="en-US" dirty="0" err="1" smtClean="0"/>
              <a:t>sebagai</a:t>
            </a:r>
            <a:r>
              <a:rPr lang="en-US" dirty="0" smtClean="0"/>
              <a:t> media </a:t>
            </a:r>
            <a:r>
              <a:rPr lang="en-US" dirty="0" err="1" smtClean="0"/>
              <a:t>informasi</a:t>
            </a:r>
            <a:r>
              <a:rPr lang="en-US" dirty="0" smtClean="0"/>
              <a:t> (</a:t>
            </a:r>
            <a:r>
              <a:rPr lang="en-US" dirty="0" err="1" smtClean="0"/>
              <a:t>salah</a:t>
            </a:r>
            <a:r>
              <a:rPr lang="en-US" dirty="0" smtClean="0"/>
              <a:t> </a:t>
            </a:r>
            <a:r>
              <a:rPr lang="en-US" dirty="0" err="1" smtClean="0"/>
              <a:t>satu</a:t>
            </a:r>
            <a:r>
              <a:rPr lang="en-US" dirty="0" smtClean="0"/>
              <a:t> </a:t>
            </a:r>
            <a:r>
              <a:rPr lang="en-US" dirty="0" err="1" smtClean="0"/>
              <a:t>contoh</a:t>
            </a:r>
            <a:r>
              <a:rPr lang="en-US" dirty="0" smtClean="0"/>
              <a:t> email) </a:t>
            </a:r>
            <a:r>
              <a:rPr lang="en-US" dirty="0" err="1" smtClean="0"/>
              <a:t>dan</a:t>
            </a:r>
            <a:r>
              <a:rPr lang="en-US" dirty="0" smtClean="0"/>
              <a:t> </a:t>
            </a:r>
            <a:r>
              <a:rPr lang="en-US" dirty="0" err="1" smtClean="0"/>
              <a:t>berikan</a:t>
            </a:r>
            <a:r>
              <a:rPr lang="en-US" dirty="0" smtClean="0"/>
              <a:t> </a:t>
            </a:r>
            <a:r>
              <a:rPr lang="en-US" dirty="0" err="1" smtClean="0"/>
              <a:t>penjelasannya</a:t>
            </a:r>
            <a:r>
              <a:rPr lang="en-US" dirty="0" smtClean="0"/>
              <a:t>.</a:t>
            </a:r>
            <a:endParaRPr lang="en-US" dirty="0"/>
          </a:p>
          <a:p>
            <a:pPr marL="514350" indent="-514350">
              <a:buFont typeface="+mj-lt"/>
              <a:buAutoNum type="arabicPeriod"/>
            </a:pPr>
            <a:r>
              <a:rPr lang="en-US" dirty="0" err="1" smtClean="0"/>
              <a:t>Apa</a:t>
            </a:r>
            <a:r>
              <a:rPr lang="en-US" dirty="0" smtClean="0"/>
              <a:t> </a:t>
            </a:r>
            <a:r>
              <a:rPr lang="en-US" dirty="0" err="1" smtClean="0"/>
              <a:t>pengaruh</a:t>
            </a:r>
            <a:r>
              <a:rPr lang="en-US" dirty="0" smtClean="0"/>
              <a:t> internet </a:t>
            </a:r>
            <a:r>
              <a:rPr lang="en-US" dirty="0" err="1" smtClean="0"/>
              <a:t>bagi</a:t>
            </a:r>
            <a:r>
              <a:rPr lang="en-US" dirty="0" smtClean="0"/>
              <a:t> </a:t>
            </a:r>
            <a:r>
              <a:rPr lang="en-US" dirty="0" err="1" smtClean="0"/>
              <a:t>masyarakat</a:t>
            </a:r>
            <a:r>
              <a:rPr lang="en-US" dirty="0" smtClean="0"/>
              <a:t> </a:t>
            </a:r>
            <a:r>
              <a:rPr lang="en-US" dirty="0" err="1" smtClean="0"/>
              <a:t>dilihat</a:t>
            </a:r>
            <a:r>
              <a:rPr lang="en-US" dirty="0" smtClean="0"/>
              <a:t> </a:t>
            </a:r>
            <a:r>
              <a:rPr lang="en-US" dirty="0" err="1" smtClean="0"/>
              <a:t>dari</a:t>
            </a:r>
            <a:r>
              <a:rPr lang="en-US" dirty="0" smtClean="0"/>
              <a:t> </a:t>
            </a:r>
            <a:r>
              <a:rPr lang="en-US" dirty="0" err="1" smtClean="0"/>
              <a:t>keklebihan</a:t>
            </a:r>
            <a:r>
              <a:rPr lang="en-US" dirty="0" smtClean="0"/>
              <a:t> </a:t>
            </a:r>
            <a:r>
              <a:rPr lang="en-US" dirty="0" err="1" smtClean="0"/>
              <a:t>dan</a:t>
            </a:r>
            <a:r>
              <a:rPr lang="en-US" dirty="0" smtClean="0"/>
              <a:t> </a:t>
            </a:r>
            <a:r>
              <a:rPr lang="en-US" dirty="0" err="1" smtClean="0"/>
              <a:t>kelemahannya</a:t>
            </a:r>
            <a:r>
              <a:rPr lang="en-US" dirty="0" smtClean="0"/>
              <a:t>.</a:t>
            </a:r>
          </a:p>
        </p:txBody>
      </p:sp>
    </p:spTree>
    <p:extLst>
      <p:ext uri="{BB962C8B-B14F-4D97-AF65-F5344CB8AC3E}">
        <p14:creationId xmlns:p14="http://schemas.microsoft.com/office/powerpoint/2010/main" val="3906970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457200" y="1219200"/>
            <a:ext cx="7615238" cy="4352925"/>
          </a:xfrm>
        </p:spPr>
        <p:txBody>
          <a:bodyPr/>
          <a:lstStyle/>
          <a:p>
            <a:pPr marL="0" indent="0" algn="ctr" eaLnBrk="1" hangingPunct="1">
              <a:buFont typeface="Wingdings 2" pitchFamily="18" charset="2"/>
              <a:buNone/>
            </a:pPr>
            <a:r>
              <a:rPr lang="en-US" sz="4000" dirty="0" smtClean="0">
                <a:solidFill>
                  <a:srgbClr val="FF0000"/>
                </a:solidFill>
              </a:rPr>
              <a:t>Internet </a:t>
            </a:r>
            <a:r>
              <a:rPr lang="en-US" sz="4000" dirty="0" err="1" smtClean="0">
                <a:solidFill>
                  <a:srgbClr val="FF0000"/>
                </a:solidFill>
              </a:rPr>
              <a:t>telah</a:t>
            </a:r>
            <a:r>
              <a:rPr lang="en-US" sz="4000" dirty="0" smtClean="0">
                <a:solidFill>
                  <a:srgbClr val="FF0000"/>
                </a:solidFill>
              </a:rPr>
              <a:t> </a:t>
            </a:r>
            <a:r>
              <a:rPr lang="en-US" sz="4000" dirty="0" err="1" smtClean="0">
                <a:solidFill>
                  <a:srgbClr val="FF0000"/>
                </a:solidFill>
              </a:rPr>
              <a:t>menggantikan</a:t>
            </a:r>
            <a:r>
              <a:rPr lang="en-US" sz="4000" dirty="0" smtClean="0">
                <a:solidFill>
                  <a:srgbClr val="FF0000"/>
                </a:solidFill>
              </a:rPr>
              <a:t> </a:t>
            </a:r>
            <a:r>
              <a:rPr lang="en-US" sz="4000" dirty="0" err="1" smtClean="0">
                <a:solidFill>
                  <a:srgbClr val="FF0000"/>
                </a:solidFill>
              </a:rPr>
              <a:t>posisi</a:t>
            </a:r>
            <a:r>
              <a:rPr lang="en-US" sz="4000" dirty="0" smtClean="0">
                <a:solidFill>
                  <a:srgbClr val="FF0000"/>
                </a:solidFill>
              </a:rPr>
              <a:t> </a:t>
            </a:r>
            <a:r>
              <a:rPr lang="en-US" sz="4000" dirty="0" err="1" smtClean="0">
                <a:solidFill>
                  <a:srgbClr val="FF0000"/>
                </a:solidFill>
              </a:rPr>
              <a:t>perpustakaan</a:t>
            </a:r>
            <a:r>
              <a:rPr lang="en-US" sz="4000" dirty="0" smtClean="0">
                <a:solidFill>
                  <a:srgbClr val="FF0000"/>
                </a:solidFill>
              </a:rPr>
              <a:t> </a:t>
            </a:r>
            <a:r>
              <a:rPr lang="en-US" sz="4000" dirty="0" err="1" smtClean="0">
                <a:solidFill>
                  <a:srgbClr val="FF0000"/>
                </a:solidFill>
              </a:rPr>
              <a:t>ataupun</a:t>
            </a:r>
            <a:r>
              <a:rPr lang="en-US" sz="4000" dirty="0" smtClean="0">
                <a:solidFill>
                  <a:srgbClr val="FF0000"/>
                </a:solidFill>
              </a:rPr>
              <a:t> </a:t>
            </a:r>
            <a:r>
              <a:rPr lang="en-US" sz="4000" dirty="0" err="1" smtClean="0">
                <a:solidFill>
                  <a:srgbClr val="FF0000"/>
                </a:solidFill>
              </a:rPr>
              <a:t>buku</a:t>
            </a:r>
            <a:r>
              <a:rPr lang="en-US" sz="4000" dirty="0" smtClean="0">
                <a:solidFill>
                  <a:srgbClr val="FF0000"/>
                </a:solidFill>
              </a:rPr>
              <a:t> yang </a:t>
            </a:r>
            <a:r>
              <a:rPr lang="en-US" sz="4000" dirty="0" err="1" smtClean="0">
                <a:solidFill>
                  <a:srgbClr val="FF0000"/>
                </a:solidFill>
              </a:rPr>
              <a:t>merupakan</a:t>
            </a:r>
            <a:r>
              <a:rPr lang="en-US" sz="4000" dirty="0" smtClean="0">
                <a:solidFill>
                  <a:srgbClr val="FF0000"/>
                </a:solidFill>
              </a:rPr>
              <a:t> </a:t>
            </a:r>
            <a:r>
              <a:rPr lang="en-US" sz="4000" dirty="0" err="1" smtClean="0">
                <a:solidFill>
                  <a:srgbClr val="FF0000"/>
                </a:solidFill>
              </a:rPr>
              <a:t>gudang</a:t>
            </a:r>
            <a:r>
              <a:rPr lang="en-US" sz="4000" dirty="0" smtClean="0">
                <a:solidFill>
                  <a:srgbClr val="FF0000"/>
                </a:solidFill>
              </a:rPr>
              <a:t> </a:t>
            </a:r>
            <a:r>
              <a:rPr lang="en-US" sz="4000" dirty="0" err="1" smtClean="0">
                <a:solidFill>
                  <a:srgbClr val="FF0000"/>
                </a:solidFill>
              </a:rPr>
              <a:t>ilmu</a:t>
            </a:r>
            <a:r>
              <a:rPr lang="en-US" sz="4000" dirty="0" smtClean="0">
                <a:solidFill>
                  <a:srgbClr val="FF0000"/>
                </a:solidFill>
              </a:rPr>
              <a:t> </a:t>
            </a:r>
            <a:r>
              <a:rPr lang="en-US" sz="4000" dirty="0" err="1" smtClean="0">
                <a:solidFill>
                  <a:srgbClr val="FF0000"/>
                </a:solidFill>
              </a:rPr>
              <a:t>pengetahuan</a:t>
            </a:r>
            <a:r>
              <a:rPr lang="en-US" sz="4000" dirty="0" smtClean="0">
                <a:solidFill>
                  <a:srgbClr val="FF0000"/>
                </a:solidFill>
              </a:rPr>
              <a:t>. </a:t>
            </a:r>
            <a:r>
              <a:rPr lang="en-US" sz="4000" dirty="0" err="1" smtClean="0">
                <a:solidFill>
                  <a:srgbClr val="FF0000"/>
                </a:solidFill>
              </a:rPr>
              <a:t>Semua</a:t>
            </a:r>
            <a:r>
              <a:rPr lang="en-US" sz="4000" dirty="0" smtClean="0">
                <a:solidFill>
                  <a:srgbClr val="FF0000"/>
                </a:solidFill>
              </a:rPr>
              <a:t> </a:t>
            </a:r>
            <a:r>
              <a:rPr lang="en-US" sz="4000" dirty="0" err="1" smtClean="0">
                <a:solidFill>
                  <a:srgbClr val="FF0000"/>
                </a:solidFill>
              </a:rPr>
              <a:t>informasi</a:t>
            </a:r>
            <a:r>
              <a:rPr lang="en-US" sz="4000" dirty="0" smtClean="0">
                <a:solidFill>
                  <a:srgbClr val="FF0000"/>
                </a:solidFill>
              </a:rPr>
              <a:t> </a:t>
            </a:r>
            <a:r>
              <a:rPr lang="en-US" sz="4000" dirty="0" err="1" smtClean="0">
                <a:solidFill>
                  <a:srgbClr val="FF0000"/>
                </a:solidFill>
              </a:rPr>
              <a:t>dari</a:t>
            </a:r>
            <a:r>
              <a:rPr lang="en-US" sz="4000" dirty="0" smtClean="0">
                <a:solidFill>
                  <a:srgbClr val="FF0000"/>
                </a:solidFill>
              </a:rPr>
              <a:t> </a:t>
            </a:r>
            <a:r>
              <a:rPr lang="en-US" sz="4000" dirty="0" err="1" smtClean="0">
                <a:solidFill>
                  <a:srgbClr val="FF0000"/>
                </a:solidFill>
              </a:rPr>
              <a:t>dulu</a:t>
            </a:r>
            <a:r>
              <a:rPr lang="en-US" sz="4000" dirty="0" smtClean="0">
                <a:solidFill>
                  <a:srgbClr val="FF0000"/>
                </a:solidFill>
              </a:rPr>
              <a:t> </a:t>
            </a:r>
            <a:r>
              <a:rPr lang="en-US" sz="4000" dirty="0" err="1" smtClean="0">
                <a:solidFill>
                  <a:srgbClr val="FF0000"/>
                </a:solidFill>
              </a:rPr>
              <a:t>hingga</a:t>
            </a:r>
            <a:r>
              <a:rPr lang="en-US" sz="4000" dirty="0" smtClean="0">
                <a:solidFill>
                  <a:srgbClr val="FF0000"/>
                </a:solidFill>
              </a:rPr>
              <a:t> </a:t>
            </a:r>
            <a:r>
              <a:rPr lang="en-US" sz="4000" dirty="0" err="1" smtClean="0">
                <a:solidFill>
                  <a:srgbClr val="FF0000"/>
                </a:solidFill>
              </a:rPr>
              <a:t>kini</a:t>
            </a:r>
            <a:r>
              <a:rPr lang="en-US" sz="4000" dirty="0" smtClean="0">
                <a:solidFill>
                  <a:srgbClr val="FF0000"/>
                </a:solidFill>
              </a:rPr>
              <a:t> </a:t>
            </a:r>
            <a:r>
              <a:rPr lang="en-US" sz="4000" dirty="0" err="1" smtClean="0">
                <a:solidFill>
                  <a:srgbClr val="FF0000"/>
                </a:solidFill>
              </a:rPr>
              <a:t>termuat</a:t>
            </a:r>
            <a:r>
              <a:rPr lang="en-US" sz="4000" dirty="0" smtClean="0">
                <a:solidFill>
                  <a:srgbClr val="FF0000"/>
                </a:solidFill>
              </a:rPr>
              <a:t> </a:t>
            </a:r>
            <a:r>
              <a:rPr lang="en-US" sz="4000" dirty="0" err="1" smtClean="0">
                <a:solidFill>
                  <a:srgbClr val="FF0000"/>
                </a:solidFill>
              </a:rPr>
              <a:t>dengan</a:t>
            </a:r>
            <a:r>
              <a:rPr lang="en-US" sz="4000" dirty="0" smtClean="0">
                <a:solidFill>
                  <a:srgbClr val="FF0000"/>
                </a:solidFill>
              </a:rPr>
              <a:t> </a:t>
            </a:r>
            <a:r>
              <a:rPr lang="en-US" sz="4000" dirty="0" err="1" smtClean="0">
                <a:solidFill>
                  <a:srgbClr val="FF0000"/>
                </a:solidFill>
              </a:rPr>
              <a:t>cukup</a:t>
            </a:r>
            <a:r>
              <a:rPr lang="en-US" sz="4000" dirty="0" smtClean="0">
                <a:solidFill>
                  <a:srgbClr val="FF0000"/>
                </a:solidFill>
              </a:rPr>
              <a:t> </a:t>
            </a:r>
            <a:r>
              <a:rPr lang="en-US" sz="4000" dirty="0" err="1" smtClean="0">
                <a:solidFill>
                  <a:srgbClr val="FF0000"/>
                </a:solidFill>
              </a:rPr>
              <a:t>lengkap</a:t>
            </a:r>
            <a:r>
              <a:rPr lang="en-US" sz="4000" dirty="0" smtClean="0">
                <a:solidFill>
                  <a:srgbClr val="FF0000"/>
                </a:solidFill>
              </a:rPr>
              <a:t> di internet. </a:t>
            </a:r>
          </a:p>
        </p:txBody>
      </p:sp>
    </p:spTree>
    <p:extLst>
      <p:ext uri="{BB962C8B-B14F-4D97-AF65-F5344CB8AC3E}">
        <p14:creationId xmlns:p14="http://schemas.microsoft.com/office/powerpoint/2010/main" val="2338179775"/>
      </p:ext>
    </p:extLst>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dirty="0" err="1" smtClean="0"/>
              <a:t>Alamat</a:t>
            </a:r>
            <a:r>
              <a:rPr lang="en-US" dirty="0" smtClean="0"/>
              <a:t> di internet .</a:t>
            </a:r>
          </a:p>
          <a:p>
            <a:pPr marL="0" indent="0">
              <a:buNone/>
            </a:pPr>
            <a:r>
              <a:rPr lang="en-US" dirty="0" err="1"/>
              <a:t>Contoh</a:t>
            </a:r>
            <a:r>
              <a:rPr lang="en-US" dirty="0"/>
              <a:t> : </a:t>
            </a:r>
            <a:r>
              <a:rPr lang="en-US" dirty="0" err="1"/>
              <a:t>untuk</a:t>
            </a:r>
            <a:r>
              <a:rPr lang="en-US" dirty="0"/>
              <a:t> IP address server </a:t>
            </a:r>
            <a:r>
              <a:rPr lang="en-US" b="1" dirty="0"/>
              <a:t>MATT </a:t>
            </a:r>
            <a:r>
              <a:rPr lang="en-US" dirty="0" err="1"/>
              <a:t>adalah</a:t>
            </a:r>
            <a:r>
              <a:rPr lang="en-US" dirty="0"/>
              <a:t> </a:t>
            </a:r>
            <a:r>
              <a:rPr lang="en-US" b="1" dirty="0"/>
              <a:t>202.43.253.9</a:t>
            </a:r>
          </a:p>
          <a:p>
            <a:r>
              <a:rPr lang="en-US" dirty="0" smtClean="0"/>
              <a:t>Domain </a:t>
            </a:r>
            <a:r>
              <a:rPr lang="en-US" dirty="0"/>
              <a:t>name : </a:t>
            </a:r>
            <a:r>
              <a:rPr lang="en-US" dirty="0" err="1"/>
              <a:t>host.domain</a:t>
            </a:r>
            <a:endParaRPr lang="en-US" dirty="0"/>
          </a:p>
          <a:p>
            <a:pPr marL="0" indent="0">
              <a:buNone/>
            </a:pPr>
            <a:r>
              <a:rPr lang="en-US" dirty="0" err="1"/>
              <a:t>Contoh</a:t>
            </a:r>
            <a:r>
              <a:rPr lang="en-US" dirty="0"/>
              <a:t> : </a:t>
            </a:r>
            <a:r>
              <a:rPr lang="en-US" b="1" dirty="0"/>
              <a:t>matt.petra.ac.id</a:t>
            </a:r>
          </a:p>
          <a:p>
            <a:r>
              <a:rPr lang="en-US" dirty="0" smtClean="0"/>
              <a:t>User </a:t>
            </a:r>
            <a:r>
              <a:rPr lang="en-US" dirty="0"/>
              <a:t>address :</a:t>
            </a:r>
          </a:p>
          <a:p>
            <a:r>
              <a:rPr lang="en-US" dirty="0" err="1"/>
              <a:t>Contoh</a:t>
            </a:r>
            <a:r>
              <a:rPr lang="en-US" dirty="0"/>
              <a:t> : dinsetia@matt.petra.ac.id</a:t>
            </a:r>
          </a:p>
          <a:p>
            <a:pPr marL="0" indent="0">
              <a:buNone/>
            </a:pPr>
            <a:r>
              <a:rPr lang="en-US" dirty="0"/>
              <a:t>[ </a:t>
            </a:r>
            <a:r>
              <a:rPr lang="en-US" b="1" dirty="0" err="1"/>
              <a:t>dinsetia</a:t>
            </a:r>
            <a:r>
              <a:rPr lang="en-US" b="1" dirty="0"/>
              <a:t> </a:t>
            </a:r>
            <a:r>
              <a:rPr lang="en-US" dirty="0" err="1"/>
              <a:t>merupakan</a:t>
            </a:r>
            <a:r>
              <a:rPr lang="en-US" dirty="0"/>
              <a:t> </a:t>
            </a:r>
            <a:r>
              <a:rPr lang="en-US" i="1" dirty="0"/>
              <a:t>login</a:t>
            </a:r>
            <a:r>
              <a:rPr lang="en-US" dirty="0"/>
              <a:t>], [</a:t>
            </a:r>
            <a:r>
              <a:rPr lang="en-US" b="1" dirty="0"/>
              <a:t>matt </a:t>
            </a:r>
            <a:r>
              <a:rPr lang="en-US" dirty="0" err="1"/>
              <a:t>merupakan</a:t>
            </a:r>
            <a:r>
              <a:rPr lang="en-US" dirty="0"/>
              <a:t> </a:t>
            </a:r>
            <a:r>
              <a:rPr lang="en-US" i="1" dirty="0"/>
              <a:t>host</a:t>
            </a:r>
            <a:r>
              <a:rPr lang="en-US" dirty="0"/>
              <a:t>], [</a:t>
            </a:r>
            <a:r>
              <a:rPr lang="en-US" b="1" dirty="0"/>
              <a:t>petra.ac.id </a:t>
            </a:r>
            <a:r>
              <a:rPr lang="en-US" dirty="0" err="1" smtClean="0"/>
              <a:t>merupakan</a:t>
            </a:r>
            <a:r>
              <a:rPr lang="en-US" dirty="0" smtClean="0"/>
              <a:t> </a:t>
            </a:r>
            <a:r>
              <a:rPr lang="es-ES" i="1" dirty="0" err="1" smtClean="0"/>
              <a:t>domain</a:t>
            </a:r>
            <a:r>
              <a:rPr lang="es-ES" dirty="0"/>
              <a:t>, dimana </a:t>
            </a:r>
            <a:r>
              <a:rPr lang="es-ES" b="1" dirty="0" err="1"/>
              <a:t>ac</a:t>
            </a:r>
            <a:r>
              <a:rPr lang="es-ES" b="1" dirty="0"/>
              <a:t> </a:t>
            </a:r>
            <a:r>
              <a:rPr lang="es-ES" dirty="0" err="1"/>
              <a:t>menandakan</a:t>
            </a:r>
            <a:r>
              <a:rPr lang="es-ES" dirty="0"/>
              <a:t> </a:t>
            </a:r>
            <a:r>
              <a:rPr lang="es-ES" i="1" dirty="0" err="1"/>
              <a:t>academic</a:t>
            </a:r>
            <a:r>
              <a:rPr lang="es-ES" i="1" dirty="0"/>
              <a:t> </a:t>
            </a:r>
            <a:r>
              <a:rPr lang="es-ES" dirty="0"/>
              <a:t>dan </a:t>
            </a:r>
            <a:r>
              <a:rPr lang="es-ES" b="1" dirty="0"/>
              <a:t>id </a:t>
            </a:r>
            <a:r>
              <a:rPr lang="es-ES" dirty="0" err="1"/>
              <a:t>menandakan</a:t>
            </a:r>
            <a:r>
              <a:rPr lang="es-ES" dirty="0"/>
              <a:t> negara </a:t>
            </a:r>
            <a:r>
              <a:rPr lang="es-ES" i="1" dirty="0"/>
              <a:t>Indonesia</a:t>
            </a:r>
            <a:r>
              <a:rPr lang="es-ES" dirty="0"/>
              <a:t>].</a:t>
            </a:r>
            <a:endParaRPr lang="en-US" dirty="0"/>
          </a:p>
        </p:txBody>
      </p:sp>
    </p:spTree>
    <p:extLst>
      <p:ext uri="{BB962C8B-B14F-4D97-AF65-F5344CB8AC3E}">
        <p14:creationId xmlns:p14="http://schemas.microsoft.com/office/powerpoint/2010/main" val="1088753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ISP (Internet Service Provider) </a:t>
            </a:r>
            <a:r>
              <a:rPr lang="en-US" dirty="0" err="1" smtClean="0"/>
              <a:t>adalah</a:t>
            </a:r>
            <a:r>
              <a:rPr lang="en-US" dirty="0" smtClean="0"/>
              <a:t> </a:t>
            </a:r>
            <a:r>
              <a:rPr lang="en-US" dirty="0" err="1" smtClean="0"/>
              <a:t>badan</a:t>
            </a:r>
            <a:r>
              <a:rPr lang="en-US" dirty="0" smtClean="0"/>
              <a:t> </a:t>
            </a:r>
            <a:r>
              <a:rPr lang="en-US" dirty="0" err="1" smtClean="0"/>
              <a:t>usaha</a:t>
            </a:r>
            <a:r>
              <a:rPr lang="en-US" dirty="0" smtClean="0"/>
              <a:t> yang </a:t>
            </a:r>
            <a:r>
              <a:rPr lang="en-US" dirty="0" err="1" smtClean="0"/>
              <a:t>menyediakan</a:t>
            </a:r>
            <a:r>
              <a:rPr lang="en-US" dirty="0" smtClean="0"/>
              <a:t> </a:t>
            </a:r>
            <a:r>
              <a:rPr lang="en-US" dirty="0" err="1" smtClean="0"/>
              <a:t>fasilitas</a:t>
            </a:r>
            <a:r>
              <a:rPr lang="en-US" dirty="0" smtClean="0"/>
              <a:t> </a:t>
            </a:r>
            <a:r>
              <a:rPr lang="en-US" dirty="0" err="1" smtClean="0"/>
              <a:t>koneksi</a:t>
            </a:r>
            <a:r>
              <a:rPr lang="en-US" dirty="0"/>
              <a:t> </a:t>
            </a:r>
            <a:r>
              <a:rPr lang="en-US" dirty="0" err="1" smtClean="0"/>
              <a:t>ke</a:t>
            </a:r>
            <a:r>
              <a:rPr lang="en-US" dirty="0" smtClean="0"/>
              <a:t> internet.</a:t>
            </a:r>
          </a:p>
          <a:p>
            <a:r>
              <a:rPr lang="en-US" dirty="0" smtClean="0"/>
              <a:t>Server </a:t>
            </a:r>
            <a:r>
              <a:rPr lang="en-US" dirty="0" err="1" smtClean="0"/>
              <a:t>atau</a:t>
            </a:r>
            <a:r>
              <a:rPr lang="en-US" dirty="0" smtClean="0"/>
              <a:t> Host </a:t>
            </a:r>
            <a:r>
              <a:rPr lang="en-US" dirty="0" err="1" smtClean="0"/>
              <a:t>adalah</a:t>
            </a:r>
            <a:r>
              <a:rPr lang="en-US" dirty="0" smtClean="0"/>
              <a:t> </a:t>
            </a:r>
            <a:r>
              <a:rPr lang="en-US" dirty="0" err="1" smtClean="0"/>
              <a:t>suatu</a:t>
            </a:r>
            <a:r>
              <a:rPr lang="en-US" dirty="0" smtClean="0"/>
              <a:t> </a:t>
            </a:r>
            <a:r>
              <a:rPr lang="en-US" dirty="0" err="1" smtClean="0"/>
              <a:t>mesin</a:t>
            </a:r>
            <a:r>
              <a:rPr lang="en-US" dirty="0" smtClean="0"/>
              <a:t> </a:t>
            </a:r>
            <a:r>
              <a:rPr lang="en-US" dirty="0" err="1" smtClean="0"/>
              <a:t>komputer</a:t>
            </a:r>
            <a:r>
              <a:rPr lang="en-US" dirty="0" smtClean="0"/>
              <a:t> yang </a:t>
            </a:r>
            <a:r>
              <a:rPr lang="en-US" dirty="0" err="1" smtClean="0"/>
              <a:t>tugasnya</a:t>
            </a:r>
            <a:r>
              <a:rPr lang="en-US" dirty="0" smtClean="0"/>
              <a:t> </a:t>
            </a:r>
            <a:r>
              <a:rPr lang="en-US" dirty="0" err="1" smtClean="0"/>
              <a:t>melayani</a:t>
            </a:r>
            <a:r>
              <a:rPr lang="en-US" dirty="0" smtClean="0"/>
              <a:t> </a:t>
            </a:r>
            <a:r>
              <a:rPr lang="en-US" dirty="0" err="1" smtClean="0"/>
              <a:t>segala</a:t>
            </a:r>
            <a:r>
              <a:rPr lang="en-US" dirty="0" smtClean="0"/>
              <a:t> </a:t>
            </a:r>
            <a:r>
              <a:rPr lang="en-US" dirty="0" err="1" smtClean="0"/>
              <a:t>aktifitas</a:t>
            </a:r>
            <a:r>
              <a:rPr lang="en-US" dirty="0"/>
              <a:t> </a:t>
            </a:r>
            <a:r>
              <a:rPr lang="en-US" dirty="0" err="1" smtClean="0"/>
              <a:t>dan</a:t>
            </a:r>
            <a:r>
              <a:rPr lang="en-US" dirty="0" smtClean="0"/>
              <a:t> </a:t>
            </a:r>
            <a:r>
              <a:rPr lang="en-US" dirty="0" err="1" smtClean="0"/>
              <a:t>aplikasi</a:t>
            </a:r>
            <a:r>
              <a:rPr lang="en-US" dirty="0" smtClean="0"/>
              <a:t> internet.</a:t>
            </a:r>
          </a:p>
          <a:p>
            <a:r>
              <a:rPr lang="en-US" dirty="0" smtClean="0"/>
              <a:t>Login </a:t>
            </a:r>
            <a:r>
              <a:rPr lang="en-US" dirty="0" err="1" smtClean="0"/>
              <a:t>atau</a:t>
            </a:r>
            <a:r>
              <a:rPr lang="en-US" dirty="0" smtClean="0"/>
              <a:t> </a:t>
            </a:r>
            <a:r>
              <a:rPr lang="en-US" dirty="0" err="1" smtClean="0"/>
              <a:t>userid</a:t>
            </a:r>
            <a:r>
              <a:rPr lang="en-US" dirty="0" smtClean="0"/>
              <a:t> </a:t>
            </a:r>
            <a:r>
              <a:rPr lang="en-US" dirty="0" err="1" smtClean="0"/>
              <a:t>merupakan</a:t>
            </a:r>
            <a:r>
              <a:rPr lang="en-US" dirty="0" smtClean="0"/>
              <a:t> </a:t>
            </a:r>
            <a:r>
              <a:rPr lang="en-US" dirty="0" err="1" smtClean="0"/>
              <a:t>tanda</a:t>
            </a:r>
            <a:r>
              <a:rPr lang="en-US" dirty="0" smtClean="0"/>
              <a:t>/e-mail address </a:t>
            </a:r>
            <a:r>
              <a:rPr lang="en-US" dirty="0" err="1" smtClean="0"/>
              <a:t>dari</a:t>
            </a:r>
            <a:r>
              <a:rPr lang="en-US" dirty="0" smtClean="0"/>
              <a:t> orang </a:t>
            </a:r>
            <a:r>
              <a:rPr lang="en-US" dirty="0" err="1" smtClean="0"/>
              <a:t>tersebut</a:t>
            </a:r>
            <a:r>
              <a:rPr lang="en-US" dirty="0" smtClean="0"/>
              <a:t> </a:t>
            </a:r>
            <a:r>
              <a:rPr lang="en-US" dirty="0" err="1" smtClean="0"/>
              <a:t>bahwa</a:t>
            </a:r>
            <a:r>
              <a:rPr lang="en-US" dirty="0" smtClean="0"/>
              <a:t> </a:t>
            </a:r>
            <a:r>
              <a:rPr lang="en-US" dirty="0" err="1" smtClean="0"/>
              <a:t>dia</a:t>
            </a:r>
            <a:r>
              <a:rPr lang="en-US" dirty="0"/>
              <a:t> </a:t>
            </a:r>
            <a:r>
              <a:rPr lang="en-US" dirty="0" err="1" smtClean="0"/>
              <a:t>terdaftar</a:t>
            </a:r>
            <a:r>
              <a:rPr lang="en-US" dirty="0" smtClean="0"/>
              <a:t> di server </a:t>
            </a:r>
            <a:r>
              <a:rPr lang="en-US" dirty="0" err="1" smtClean="0"/>
              <a:t>tersebut</a:t>
            </a:r>
            <a:r>
              <a:rPr lang="en-US" dirty="0" smtClean="0"/>
              <a:t>.</a:t>
            </a:r>
          </a:p>
          <a:p>
            <a:r>
              <a:rPr lang="en-US" dirty="0" smtClean="0"/>
              <a:t>Password </a:t>
            </a:r>
            <a:r>
              <a:rPr lang="en-US" dirty="0" err="1" smtClean="0"/>
              <a:t>merupakan</a:t>
            </a:r>
            <a:r>
              <a:rPr lang="en-US" dirty="0" smtClean="0"/>
              <a:t> </a:t>
            </a:r>
            <a:r>
              <a:rPr lang="en-US" dirty="0" err="1" smtClean="0"/>
              <a:t>bagian</a:t>
            </a:r>
            <a:r>
              <a:rPr lang="en-US" dirty="0" smtClean="0"/>
              <a:t> </a:t>
            </a:r>
            <a:r>
              <a:rPr lang="en-US" dirty="0" err="1" smtClean="0"/>
              <a:t>dari</a:t>
            </a:r>
            <a:r>
              <a:rPr lang="en-US" dirty="0" smtClean="0"/>
              <a:t> </a:t>
            </a:r>
            <a:r>
              <a:rPr lang="en-US" dirty="0" err="1" smtClean="0"/>
              <a:t>pengamanan</a:t>
            </a:r>
            <a:r>
              <a:rPr lang="en-US" dirty="0" smtClean="0"/>
              <a:t> </a:t>
            </a:r>
            <a:r>
              <a:rPr lang="en-US" dirty="0" err="1" smtClean="0"/>
              <a:t>pada</a:t>
            </a:r>
            <a:r>
              <a:rPr lang="en-US" dirty="0" smtClean="0"/>
              <a:t> </a:t>
            </a:r>
            <a:r>
              <a:rPr lang="en-US" dirty="0" err="1" smtClean="0"/>
              <a:t>sistem</a:t>
            </a:r>
            <a:r>
              <a:rPr lang="en-US" dirty="0" smtClean="0"/>
              <a:t> di internet.</a:t>
            </a:r>
            <a:endParaRPr lang="en-US" dirty="0"/>
          </a:p>
        </p:txBody>
      </p:sp>
    </p:spTree>
    <p:extLst>
      <p:ext uri="{BB962C8B-B14F-4D97-AF65-F5344CB8AC3E}">
        <p14:creationId xmlns:p14="http://schemas.microsoft.com/office/powerpoint/2010/main" val="274721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Fungsi</a:t>
            </a:r>
            <a:r>
              <a:rPr lang="en-US" dirty="0" smtClean="0">
                <a:solidFill>
                  <a:srgbClr val="FF0000"/>
                </a:solidFill>
              </a:rPr>
              <a:t>  internet </a:t>
            </a:r>
            <a:endParaRPr lang="en-US" dirty="0">
              <a:solidFill>
                <a:srgbClr val="FF0000"/>
              </a:solidFill>
            </a:endParaRPr>
          </a:p>
        </p:txBody>
      </p:sp>
      <p:sp>
        <p:nvSpPr>
          <p:cNvPr id="3" name="Content Placeholder 2"/>
          <p:cNvSpPr>
            <a:spLocks noGrp="1"/>
          </p:cNvSpPr>
          <p:nvPr>
            <p:ph idx="1"/>
          </p:nvPr>
        </p:nvSpPr>
        <p:spPr>
          <a:xfrm>
            <a:off x="457200" y="1219200"/>
            <a:ext cx="8229600" cy="5257800"/>
          </a:xfrm>
        </p:spPr>
        <p:txBody>
          <a:bodyPr>
            <a:normAutofit lnSpcReduction="10000"/>
          </a:bodyPr>
          <a:lstStyle/>
          <a:p>
            <a:r>
              <a:rPr lang="en-US" dirty="0" err="1" smtClean="0"/>
              <a:t>Sebagai</a:t>
            </a:r>
            <a:r>
              <a:rPr lang="en-US" dirty="0" smtClean="0"/>
              <a:t> media </a:t>
            </a:r>
            <a:r>
              <a:rPr lang="en-US" dirty="0" err="1" smtClean="0"/>
              <a:t>melakukan</a:t>
            </a:r>
            <a:r>
              <a:rPr lang="en-US" dirty="0" smtClean="0"/>
              <a:t> transfer file.</a:t>
            </a:r>
          </a:p>
          <a:p>
            <a:r>
              <a:rPr lang="en-US" dirty="0" err="1" smtClean="0"/>
              <a:t>Sebagai</a:t>
            </a:r>
            <a:r>
              <a:rPr lang="en-US" dirty="0" smtClean="0"/>
              <a:t> </a:t>
            </a:r>
            <a:r>
              <a:rPr lang="en-US" dirty="0" err="1" smtClean="0"/>
              <a:t>sarana</a:t>
            </a:r>
            <a:r>
              <a:rPr lang="en-US" dirty="0" smtClean="0"/>
              <a:t> </a:t>
            </a:r>
            <a:r>
              <a:rPr lang="en-US" dirty="0" err="1" smtClean="0"/>
              <a:t>mengirim</a:t>
            </a:r>
            <a:r>
              <a:rPr lang="en-US" dirty="0" smtClean="0"/>
              <a:t> </a:t>
            </a:r>
            <a:r>
              <a:rPr lang="en-US" dirty="0" err="1" smtClean="0"/>
              <a:t>surat</a:t>
            </a:r>
            <a:r>
              <a:rPr lang="en-US" dirty="0" smtClean="0"/>
              <a:t> (email).</a:t>
            </a:r>
          </a:p>
          <a:p>
            <a:r>
              <a:rPr lang="en-US" dirty="0" err="1" smtClean="0"/>
              <a:t>Sebagai</a:t>
            </a:r>
            <a:r>
              <a:rPr lang="en-US" dirty="0" smtClean="0"/>
              <a:t> </a:t>
            </a:r>
            <a:r>
              <a:rPr lang="en-US" dirty="0" err="1" smtClean="0"/>
              <a:t>sarana</a:t>
            </a:r>
            <a:r>
              <a:rPr lang="en-US" dirty="0" smtClean="0"/>
              <a:t> </a:t>
            </a:r>
            <a:r>
              <a:rPr lang="en-US" dirty="0" err="1" smtClean="0"/>
              <a:t>untuk</a:t>
            </a:r>
            <a:r>
              <a:rPr lang="en-US" dirty="0" smtClean="0"/>
              <a:t> </a:t>
            </a:r>
            <a:r>
              <a:rPr lang="en-US" dirty="0" err="1" smtClean="0"/>
              <a:t>penjualan</a:t>
            </a:r>
            <a:r>
              <a:rPr lang="en-US" dirty="0" smtClean="0"/>
              <a:t> </a:t>
            </a:r>
            <a:r>
              <a:rPr lang="en-US" dirty="0" err="1" smtClean="0"/>
              <a:t>atau</a:t>
            </a:r>
            <a:r>
              <a:rPr lang="en-US" dirty="0" smtClean="0"/>
              <a:t> </a:t>
            </a:r>
            <a:r>
              <a:rPr lang="en-US" dirty="0" err="1" smtClean="0"/>
              <a:t>pemasaran</a:t>
            </a:r>
            <a:r>
              <a:rPr lang="en-US" dirty="0" smtClean="0"/>
              <a:t>.</a:t>
            </a:r>
          </a:p>
          <a:p>
            <a:r>
              <a:rPr lang="en-US" dirty="0" err="1" smtClean="0"/>
              <a:t>Melakukan</a:t>
            </a:r>
            <a:r>
              <a:rPr lang="en-US" dirty="0" smtClean="0"/>
              <a:t> mailing list, newsgroup, </a:t>
            </a:r>
            <a:r>
              <a:rPr lang="en-US" dirty="0" err="1" smtClean="0"/>
              <a:t>dan</a:t>
            </a:r>
            <a:r>
              <a:rPr lang="en-US" dirty="0" smtClean="0"/>
              <a:t> </a:t>
            </a:r>
            <a:r>
              <a:rPr lang="en-US" dirty="0" err="1" smtClean="0"/>
              <a:t>konferensi</a:t>
            </a:r>
            <a:r>
              <a:rPr lang="en-US" dirty="0" smtClean="0"/>
              <a:t>.</a:t>
            </a:r>
          </a:p>
          <a:p>
            <a:r>
              <a:rPr lang="en-US" dirty="0" smtClean="0"/>
              <a:t>Chatting</a:t>
            </a:r>
          </a:p>
          <a:p>
            <a:r>
              <a:rPr lang="en-US" dirty="0" err="1" smtClean="0"/>
              <a:t>Mesin</a:t>
            </a:r>
            <a:r>
              <a:rPr lang="en-US" dirty="0" smtClean="0"/>
              <a:t> </a:t>
            </a:r>
            <a:r>
              <a:rPr lang="en-US" dirty="0" err="1" smtClean="0"/>
              <a:t>pencari</a:t>
            </a:r>
            <a:r>
              <a:rPr lang="en-US" dirty="0" smtClean="0"/>
              <a:t> (search engine).</a:t>
            </a:r>
          </a:p>
          <a:p>
            <a:r>
              <a:rPr lang="en-US" dirty="0" err="1" smtClean="0"/>
              <a:t>Sarana</a:t>
            </a:r>
            <a:r>
              <a:rPr lang="en-US" dirty="0" smtClean="0"/>
              <a:t> entertainment </a:t>
            </a:r>
            <a:r>
              <a:rPr lang="en-US" dirty="0" err="1" smtClean="0"/>
              <a:t>dan</a:t>
            </a:r>
            <a:r>
              <a:rPr lang="en-US" dirty="0" smtClean="0"/>
              <a:t> </a:t>
            </a:r>
            <a:r>
              <a:rPr lang="en-US" dirty="0" err="1" smtClean="0"/>
              <a:t>permainan</a:t>
            </a:r>
            <a:r>
              <a:rPr lang="en-US" dirty="0" smtClean="0"/>
              <a:t>.</a:t>
            </a:r>
          </a:p>
          <a:p>
            <a:r>
              <a:rPr lang="en-US" dirty="0" err="1" smtClean="0"/>
              <a:t>Berbagi</a:t>
            </a:r>
            <a:r>
              <a:rPr lang="en-US" dirty="0" smtClean="0"/>
              <a:t> </a:t>
            </a:r>
            <a:r>
              <a:rPr lang="en-US" dirty="0" err="1" smtClean="0"/>
              <a:t>pakai</a:t>
            </a:r>
            <a:r>
              <a:rPr lang="en-US" dirty="0" smtClean="0"/>
              <a:t> file.</a:t>
            </a:r>
          </a:p>
        </p:txBody>
      </p:sp>
    </p:spTree>
    <p:extLst>
      <p:ext uri="{BB962C8B-B14F-4D97-AF65-F5344CB8AC3E}">
        <p14:creationId xmlns:p14="http://schemas.microsoft.com/office/powerpoint/2010/main" val="1008078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marL="0" indent="0">
              <a:buNone/>
            </a:pPr>
            <a:r>
              <a:rPr lang="en-US" dirty="0" err="1">
                <a:solidFill>
                  <a:srgbClr val="FF0000"/>
                </a:solidFill>
              </a:rPr>
              <a:t>Fasilitas</a:t>
            </a:r>
            <a:r>
              <a:rPr lang="en-US" dirty="0">
                <a:solidFill>
                  <a:srgbClr val="FF0000"/>
                </a:solidFill>
              </a:rPr>
              <a:t> Internet </a:t>
            </a:r>
            <a:r>
              <a:rPr lang="en-US" dirty="0" smtClean="0">
                <a:solidFill>
                  <a:srgbClr val="FF0000"/>
                </a:solidFill>
              </a:rPr>
              <a:t>:</a:t>
            </a:r>
          </a:p>
          <a:p>
            <a:pPr marL="514350" indent="-514350">
              <a:buFont typeface="+mj-lt"/>
              <a:buAutoNum type="arabicPeriod"/>
            </a:pPr>
            <a:r>
              <a:rPr lang="en-US" dirty="0" err="1" smtClean="0"/>
              <a:t>Akses</a:t>
            </a:r>
            <a:r>
              <a:rPr lang="en-US" dirty="0" smtClean="0"/>
              <a:t> </a:t>
            </a:r>
            <a:r>
              <a:rPr lang="en-US" dirty="0" err="1"/>
              <a:t>komputer</a:t>
            </a:r>
            <a:r>
              <a:rPr lang="en-US" dirty="0"/>
              <a:t> </a:t>
            </a:r>
            <a:r>
              <a:rPr lang="en-US" dirty="0" err="1"/>
              <a:t>jarak</a:t>
            </a:r>
            <a:r>
              <a:rPr lang="en-US" dirty="0"/>
              <a:t> </a:t>
            </a:r>
            <a:r>
              <a:rPr lang="en-US" dirty="0" err="1"/>
              <a:t>jauh</a:t>
            </a:r>
            <a:r>
              <a:rPr lang="en-US" dirty="0"/>
              <a:t> (remote login</a:t>
            </a:r>
            <a:r>
              <a:rPr lang="en-US" dirty="0" smtClean="0"/>
              <a:t>).</a:t>
            </a:r>
          </a:p>
          <a:p>
            <a:pPr marL="514350" indent="-514350">
              <a:buFont typeface="+mj-lt"/>
              <a:buAutoNum type="arabicPeriod"/>
            </a:pPr>
            <a:r>
              <a:rPr lang="en-US" dirty="0" err="1" smtClean="0"/>
              <a:t>Komunikasi</a:t>
            </a:r>
            <a:r>
              <a:rPr lang="en-US" dirty="0" smtClean="0"/>
              <a:t> </a:t>
            </a:r>
            <a:r>
              <a:rPr lang="en-US" dirty="0" err="1"/>
              <a:t>dengan</a:t>
            </a:r>
            <a:r>
              <a:rPr lang="en-US" dirty="0"/>
              <a:t> </a:t>
            </a:r>
            <a:r>
              <a:rPr lang="en-US" dirty="0" err="1"/>
              <a:t>pemakai</a:t>
            </a:r>
            <a:r>
              <a:rPr lang="en-US" dirty="0"/>
              <a:t> lain </a:t>
            </a:r>
            <a:r>
              <a:rPr lang="en-US" dirty="0" smtClean="0"/>
              <a:t>:</a:t>
            </a:r>
          </a:p>
          <a:p>
            <a:r>
              <a:rPr lang="en-US" dirty="0" smtClean="0"/>
              <a:t>Off- </a:t>
            </a:r>
            <a:r>
              <a:rPr lang="en-US" dirty="0"/>
              <a:t>line : </a:t>
            </a:r>
            <a:r>
              <a:rPr lang="en-US" dirty="0" err="1"/>
              <a:t>surat</a:t>
            </a:r>
            <a:r>
              <a:rPr lang="en-US" dirty="0"/>
              <a:t> </a:t>
            </a:r>
            <a:r>
              <a:rPr lang="en-US" dirty="0" err="1"/>
              <a:t>elektronik</a:t>
            </a:r>
            <a:r>
              <a:rPr lang="en-US" dirty="0"/>
              <a:t> (e- mail), mailing list, </a:t>
            </a:r>
            <a:r>
              <a:rPr lang="en-US" dirty="0" smtClean="0"/>
              <a:t>newsgroup</a:t>
            </a:r>
          </a:p>
          <a:p>
            <a:r>
              <a:rPr lang="en-US" dirty="0" smtClean="0"/>
              <a:t>On-line </a:t>
            </a:r>
            <a:r>
              <a:rPr lang="en-US" dirty="0"/>
              <a:t>: talk, IRC (Internet Relay Chat), Internet </a:t>
            </a:r>
            <a:r>
              <a:rPr lang="en-US" dirty="0" smtClean="0"/>
              <a:t>Phone</a:t>
            </a:r>
            <a:r>
              <a:rPr lang="en-US" dirty="0"/>
              <a:t>, </a:t>
            </a:r>
            <a:r>
              <a:rPr lang="en-US" dirty="0" err="1" smtClean="0"/>
              <a:t>Netmeeting</a:t>
            </a:r>
            <a:r>
              <a:rPr lang="en-US" dirty="0"/>
              <a:t>.</a:t>
            </a:r>
          </a:p>
          <a:p>
            <a:pPr marL="0" indent="0">
              <a:buNone/>
            </a:pPr>
            <a:r>
              <a:rPr lang="en-US" dirty="0" err="1" smtClean="0">
                <a:solidFill>
                  <a:srgbClr val="FF0000"/>
                </a:solidFill>
              </a:rPr>
              <a:t>Akses</a:t>
            </a:r>
            <a:r>
              <a:rPr lang="en-US" dirty="0" smtClean="0">
                <a:solidFill>
                  <a:srgbClr val="FF0000"/>
                </a:solidFill>
              </a:rPr>
              <a:t> </a:t>
            </a:r>
            <a:r>
              <a:rPr lang="en-US" dirty="0" err="1">
                <a:solidFill>
                  <a:srgbClr val="FF0000"/>
                </a:solidFill>
              </a:rPr>
              <a:t>Informasi</a:t>
            </a:r>
            <a:endParaRPr lang="en-US" dirty="0">
              <a:solidFill>
                <a:srgbClr val="FF0000"/>
              </a:solidFill>
            </a:endParaRPr>
          </a:p>
          <a:p>
            <a:pPr marL="514350" indent="-514350">
              <a:buFont typeface="+mj-lt"/>
              <a:buAutoNum type="arabicPeriod"/>
            </a:pPr>
            <a:r>
              <a:rPr lang="en-US" dirty="0" smtClean="0"/>
              <a:t>WWW </a:t>
            </a:r>
            <a:r>
              <a:rPr lang="en-US" dirty="0"/>
              <a:t>(World Wide Web), search (surfing), download</a:t>
            </a:r>
            <a:r>
              <a:rPr lang="en-US" dirty="0" smtClean="0"/>
              <a:t>.</a:t>
            </a:r>
            <a:endParaRPr lang="en-US" dirty="0"/>
          </a:p>
          <a:p>
            <a:pPr marL="514350" indent="-514350">
              <a:buFont typeface="+mj-lt"/>
              <a:buAutoNum type="arabicPeriod"/>
            </a:pPr>
            <a:r>
              <a:rPr lang="it-IT" dirty="0" smtClean="0"/>
              <a:t>Mencari lokasi.</a:t>
            </a:r>
            <a:endParaRPr lang="en-US" dirty="0"/>
          </a:p>
        </p:txBody>
      </p:sp>
    </p:spTree>
    <p:extLst>
      <p:ext uri="{BB962C8B-B14F-4D97-AF65-F5344CB8AC3E}">
        <p14:creationId xmlns:p14="http://schemas.microsoft.com/office/powerpoint/2010/main" val="484531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313" y="381000"/>
            <a:ext cx="8396287" cy="6019800"/>
          </a:xfrm>
        </p:spPr>
        <p:txBody>
          <a:bodyPr>
            <a:normAutofit lnSpcReduction="10000"/>
          </a:bodyPr>
          <a:lstStyle/>
          <a:p>
            <a:pPr marL="0" indent="0" eaLnBrk="1" fontAlgn="auto" hangingPunct="1">
              <a:spcAft>
                <a:spcPts val="0"/>
              </a:spcAft>
              <a:buFont typeface="Wingdings 2"/>
              <a:buNone/>
              <a:defRPr/>
            </a:pPr>
            <a:r>
              <a:rPr lang="en-US" sz="3600" dirty="0" smtClean="0"/>
              <a:t>Negara yang </a:t>
            </a:r>
            <a:r>
              <a:rPr lang="en-US" sz="3600" dirty="0" err="1" smtClean="0"/>
              <a:t>menguasai</a:t>
            </a:r>
            <a:r>
              <a:rPr lang="en-US" sz="3600" dirty="0" smtClean="0"/>
              <a:t> internet di era </a:t>
            </a:r>
            <a:r>
              <a:rPr lang="en-US" sz="3600" dirty="0" err="1" smtClean="0"/>
              <a:t>milenium</a:t>
            </a:r>
            <a:r>
              <a:rPr lang="en-US" sz="3600" dirty="0" smtClean="0"/>
              <a:t> </a:t>
            </a:r>
            <a:r>
              <a:rPr lang="en-US" sz="3600" dirty="0" err="1" smtClean="0"/>
              <a:t>dipastikan</a:t>
            </a:r>
            <a:r>
              <a:rPr lang="en-US" sz="3600" dirty="0" smtClean="0"/>
              <a:t> </a:t>
            </a:r>
            <a:r>
              <a:rPr lang="en-US" sz="3600" dirty="0" err="1" smtClean="0"/>
              <a:t>menjadi</a:t>
            </a:r>
            <a:r>
              <a:rPr lang="en-US" sz="3600" dirty="0" smtClean="0"/>
              <a:t> </a:t>
            </a:r>
            <a:r>
              <a:rPr lang="en-US" sz="3600" dirty="0" err="1" smtClean="0"/>
              <a:t>negara</a:t>
            </a:r>
            <a:r>
              <a:rPr lang="en-US" sz="3600" dirty="0" smtClean="0"/>
              <a:t> yang </a:t>
            </a:r>
            <a:r>
              <a:rPr lang="en-US" sz="3600" dirty="0" err="1" smtClean="0"/>
              <a:t>maju</a:t>
            </a:r>
            <a:r>
              <a:rPr lang="en-US" sz="3600" dirty="0" smtClean="0"/>
              <a:t> </a:t>
            </a:r>
            <a:r>
              <a:rPr lang="en-US" sz="3600" dirty="0" err="1" smtClean="0"/>
              <a:t>jika</a:t>
            </a:r>
            <a:r>
              <a:rPr lang="en-US" sz="3600" dirty="0" smtClean="0"/>
              <a:t> internet </a:t>
            </a:r>
            <a:r>
              <a:rPr lang="en-US" sz="3600" dirty="0" err="1" smtClean="0"/>
              <a:t>dipergunakan</a:t>
            </a:r>
            <a:r>
              <a:rPr lang="en-US" sz="3600" dirty="0" smtClean="0"/>
              <a:t> </a:t>
            </a:r>
            <a:r>
              <a:rPr lang="en-US" sz="3600" dirty="0" err="1" smtClean="0"/>
              <a:t>secara</a:t>
            </a:r>
            <a:r>
              <a:rPr lang="en-US" sz="3600" dirty="0" smtClean="0"/>
              <a:t> </a:t>
            </a:r>
            <a:r>
              <a:rPr lang="en-US" sz="3600" dirty="0" err="1" smtClean="0"/>
              <a:t>bijak</a:t>
            </a:r>
            <a:r>
              <a:rPr lang="en-US" sz="3600" dirty="0" smtClean="0"/>
              <a:t> </a:t>
            </a:r>
            <a:r>
              <a:rPr lang="en-US" sz="3600" dirty="0" err="1" smtClean="0"/>
              <a:t>terutama</a:t>
            </a:r>
            <a:r>
              <a:rPr lang="en-US" sz="3600" dirty="0" smtClean="0"/>
              <a:t> </a:t>
            </a:r>
            <a:r>
              <a:rPr lang="en-US" sz="3600" dirty="0" err="1" smtClean="0"/>
              <a:t>dalam</a:t>
            </a:r>
            <a:r>
              <a:rPr lang="en-US" sz="3600" dirty="0" smtClean="0"/>
              <a:t> </a:t>
            </a:r>
            <a:r>
              <a:rPr lang="en-US" sz="3600" dirty="0" err="1" smtClean="0"/>
              <a:t>bidang</a:t>
            </a:r>
            <a:r>
              <a:rPr lang="id-ID" sz="3600" dirty="0" smtClean="0"/>
              <a:t> </a:t>
            </a:r>
          </a:p>
          <a:p>
            <a:pPr marL="0" indent="0" eaLnBrk="1" fontAlgn="auto" hangingPunct="1">
              <a:spcAft>
                <a:spcPts val="0"/>
              </a:spcAft>
              <a:buFont typeface="Wingdings 2"/>
              <a:buChar char=""/>
              <a:defRPr/>
            </a:pPr>
            <a:r>
              <a:rPr lang="id-ID" sz="3600" dirty="0" smtClean="0"/>
              <a:t> R</a:t>
            </a:r>
            <a:r>
              <a:rPr lang="en-US" sz="3600" dirty="0" err="1" smtClean="0"/>
              <a:t>iset</a:t>
            </a:r>
            <a:r>
              <a:rPr lang="en-US" sz="3600" dirty="0" smtClean="0"/>
              <a:t>, </a:t>
            </a:r>
            <a:endParaRPr lang="id-ID" sz="3600" dirty="0" smtClean="0"/>
          </a:p>
          <a:p>
            <a:pPr marL="0" indent="0" eaLnBrk="1" fontAlgn="auto" hangingPunct="1">
              <a:spcAft>
                <a:spcPts val="0"/>
              </a:spcAft>
              <a:buFont typeface="Wingdings 2"/>
              <a:buChar char=""/>
              <a:defRPr/>
            </a:pPr>
            <a:r>
              <a:rPr lang="id-ID" sz="3600" dirty="0" smtClean="0"/>
              <a:t> P</a:t>
            </a:r>
            <a:r>
              <a:rPr lang="en-US" sz="3600" dirty="0" err="1" smtClean="0"/>
              <a:t>endidikan</a:t>
            </a:r>
            <a:r>
              <a:rPr lang="en-US" sz="3600" dirty="0" smtClean="0"/>
              <a:t>, </a:t>
            </a:r>
            <a:endParaRPr lang="id-ID" sz="3600" dirty="0" smtClean="0"/>
          </a:p>
          <a:p>
            <a:pPr marL="0" indent="0" eaLnBrk="1" fontAlgn="auto" hangingPunct="1">
              <a:spcAft>
                <a:spcPts val="0"/>
              </a:spcAft>
              <a:buFont typeface="Wingdings 2"/>
              <a:buChar char=""/>
              <a:defRPr/>
            </a:pPr>
            <a:r>
              <a:rPr lang="id-ID" sz="3600" dirty="0" smtClean="0"/>
              <a:t> A</a:t>
            </a:r>
            <a:r>
              <a:rPr lang="en-US" sz="3600" dirty="0" err="1" smtClean="0"/>
              <a:t>dministrasi</a:t>
            </a:r>
            <a:r>
              <a:rPr lang="en-US" sz="3600" dirty="0" smtClean="0"/>
              <a:t>, </a:t>
            </a:r>
            <a:endParaRPr lang="id-ID" sz="3600" dirty="0" smtClean="0"/>
          </a:p>
          <a:p>
            <a:pPr marL="0" indent="0" eaLnBrk="1" fontAlgn="auto" hangingPunct="1">
              <a:spcAft>
                <a:spcPts val="0"/>
              </a:spcAft>
              <a:buFont typeface="Wingdings 2"/>
              <a:buChar char=""/>
              <a:defRPr/>
            </a:pPr>
            <a:r>
              <a:rPr lang="id-ID" sz="3600" dirty="0" smtClean="0"/>
              <a:t> S</a:t>
            </a:r>
            <a:r>
              <a:rPr lang="en-US" sz="3600" dirty="0" err="1" smtClean="0"/>
              <a:t>osialiasi</a:t>
            </a:r>
            <a:r>
              <a:rPr lang="en-US" sz="3600" dirty="0" smtClean="0"/>
              <a:t>, </a:t>
            </a:r>
            <a:endParaRPr lang="id-ID" sz="3600" dirty="0" smtClean="0"/>
          </a:p>
          <a:p>
            <a:pPr marL="0" indent="0" eaLnBrk="1" fontAlgn="auto" hangingPunct="1">
              <a:spcAft>
                <a:spcPts val="0"/>
              </a:spcAft>
              <a:buFont typeface="Wingdings 2"/>
              <a:buChar char=""/>
              <a:defRPr/>
            </a:pPr>
            <a:r>
              <a:rPr lang="id-ID" sz="3600" dirty="0" smtClean="0"/>
              <a:t> N</a:t>
            </a:r>
            <a:r>
              <a:rPr lang="en-US" sz="3600" dirty="0" err="1" smtClean="0"/>
              <a:t>etworking</a:t>
            </a:r>
            <a:r>
              <a:rPr lang="en-US" sz="3600" dirty="0" smtClean="0"/>
              <a:t> </a:t>
            </a:r>
            <a:r>
              <a:rPr lang="en-US" sz="3600" dirty="0" err="1" smtClean="0"/>
              <a:t>dan</a:t>
            </a:r>
            <a:r>
              <a:rPr lang="en-US" sz="3600" dirty="0" smtClean="0"/>
              <a:t> </a:t>
            </a:r>
            <a:endParaRPr lang="id-ID" sz="3600" dirty="0" smtClean="0"/>
          </a:p>
          <a:p>
            <a:pPr marL="0" indent="0" eaLnBrk="1" fontAlgn="auto" hangingPunct="1">
              <a:spcAft>
                <a:spcPts val="0"/>
              </a:spcAft>
              <a:buFont typeface="Wingdings 2"/>
              <a:buChar char=""/>
              <a:defRPr/>
            </a:pPr>
            <a:r>
              <a:rPr lang="id-ID" sz="3600" dirty="0" smtClean="0"/>
              <a:t> B</a:t>
            </a:r>
            <a:r>
              <a:rPr lang="en-US" sz="3600" dirty="0" err="1" smtClean="0"/>
              <a:t>isnis</a:t>
            </a:r>
            <a:r>
              <a:rPr lang="en-US" sz="3600" dirty="0" smtClean="0"/>
              <a:t>.</a:t>
            </a:r>
            <a:endParaRPr lang="en-US" sz="3600" dirty="0"/>
          </a:p>
        </p:txBody>
      </p:sp>
    </p:spTree>
    <p:extLst>
      <p:ext uri="{BB962C8B-B14F-4D97-AF65-F5344CB8AC3E}">
        <p14:creationId xmlns:p14="http://schemas.microsoft.com/office/powerpoint/2010/main" val="413097352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793</TotalTime>
  <Words>1061</Words>
  <Application>Microsoft Office PowerPoint</Application>
  <PresentationFormat>On-screen Show (4:3)</PresentationFormat>
  <Paragraphs>158</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Pertemuan 2 </vt:lpstr>
      <vt:lpstr>Pengertian Dasar (1)</vt:lpstr>
      <vt:lpstr>PowerPoint Presentation</vt:lpstr>
      <vt:lpstr>PowerPoint Presentation</vt:lpstr>
      <vt:lpstr>PowerPoint Presentation</vt:lpstr>
      <vt:lpstr>PowerPoint Presentation</vt:lpstr>
      <vt:lpstr>Fungsi  internet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Persentase netter Indonesia (13%) masih kalah jauh dengan negara-negara tetangga di Asia seperti Singapura, Malaysia, Thailand dan China.</vt:lpstr>
      <vt:lpstr>Data Terbaru</vt:lpstr>
      <vt:lpstr>Data Terbaru</vt:lpstr>
      <vt:lpstr>Data terbaru</vt:lpstr>
      <vt:lpstr>Data terbaru</vt:lpstr>
      <vt:lpstr>Data terbaru</vt:lpstr>
      <vt:lpstr>Data terbaru</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andris</dc:creator>
  <cp:lastModifiedBy>Phantom Assassin</cp:lastModifiedBy>
  <cp:revision>15</cp:revision>
  <cp:lastPrinted>2012-11-07T05:21:59Z</cp:lastPrinted>
  <dcterms:created xsi:type="dcterms:W3CDTF">2012-07-18T17:58:32Z</dcterms:created>
  <dcterms:modified xsi:type="dcterms:W3CDTF">2012-11-07T05:22:02Z</dcterms:modified>
</cp:coreProperties>
</file>