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54"/>
  </p:notesMasterIdLst>
  <p:sldIdLst>
    <p:sldId id="256" r:id="rId2"/>
    <p:sldId id="320" r:id="rId3"/>
    <p:sldId id="257" r:id="rId4"/>
    <p:sldId id="332" r:id="rId5"/>
    <p:sldId id="333" r:id="rId6"/>
    <p:sldId id="334" r:id="rId7"/>
    <p:sldId id="335" r:id="rId8"/>
    <p:sldId id="319" r:id="rId9"/>
    <p:sldId id="300" r:id="rId10"/>
    <p:sldId id="311" r:id="rId11"/>
    <p:sldId id="330" r:id="rId12"/>
    <p:sldId id="326" r:id="rId13"/>
    <p:sldId id="317" r:id="rId14"/>
    <p:sldId id="325" r:id="rId15"/>
    <p:sldId id="302" r:id="rId16"/>
    <p:sldId id="303" r:id="rId17"/>
    <p:sldId id="272" r:id="rId18"/>
    <p:sldId id="329" r:id="rId19"/>
    <p:sldId id="276" r:id="rId20"/>
    <p:sldId id="277" r:id="rId21"/>
    <p:sldId id="278" r:id="rId22"/>
    <p:sldId id="279" r:id="rId23"/>
    <p:sldId id="260" r:id="rId24"/>
    <p:sldId id="261" r:id="rId25"/>
    <p:sldId id="312" r:id="rId26"/>
    <p:sldId id="313" r:id="rId27"/>
    <p:sldId id="327" r:id="rId28"/>
    <p:sldId id="282" r:id="rId29"/>
    <p:sldId id="316" r:id="rId30"/>
    <p:sldId id="299" r:id="rId31"/>
    <p:sldId id="331" r:id="rId32"/>
    <p:sldId id="309" r:id="rId33"/>
    <p:sldId id="310" r:id="rId34"/>
    <p:sldId id="298" r:id="rId35"/>
    <p:sldId id="339" r:id="rId36"/>
    <p:sldId id="340" r:id="rId37"/>
    <p:sldId id="341" r:id="rId38"/>
    <p:sldId id="342" r:id="rId39"/>
    <p:sldId id="264" r:id="rId40"/>
    <p:sldId id="283" r:id="rId41"/>
    <p:sldId id="265" r:id="rId42"/>
    <p:sldId id="266" r:id="rId43"/>
    <p:sldId id="267" r:id="rId44"/>
    <p:sldId id="284" r:id="rId45"/>
    <p:sldId id="290" r:id="rId46"/>
    <p:sldId id="328" r:id="rId47"/>
    <p:sldId id="291" r:id="rId48"/>
    <p:sldId id="292" r:id="rId49"/>
    <p:sldId id="293" r:id="rId50"/>
    <p:sldId id="285" r:id="rId51"/>
    <p:sldId id="286" r:id="rId52"/>
    <p:sldId id="287" r:id="rId5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66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27" autoAdjust="0"/>
  </p:normalViewPr>
  <p:slideViewPr>
    <p:cSldViewPr>
      <p:cViewPr varScale="1">
        <p:scale>
          <a:sx n="45" d="100"/>
          <a:sy n="45"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C5626-F917-4332-BDE6-4C920E067430}"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3CC2F-EF9B-4936-B90E-303BA6ABCD64}" type="slidenum">
              <a:rPr lang="en-US" smtClean="0"/>
              <a:t>‹#›</a:t>
            </a:fld>
            <a:endParaRPr lang="en-US"/>
          </a:p>
        </p:txBody>
      </p:sp>
    </p:spTree>
    <p:extLst>
      <p:ext uri="{BB962C8B-B14F-4D97-AF65-F5344CB8AC3E}">
        <p14:creationId xmlns:p14="http://schemas.microsoft.com/office/powerpoint/2010/main" val="209258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1</a:t>
            </a:fld>
            <a:endParaRPr lang="en-US"/>
          </a:p>
        </p:txBody>
      </p:sp>
    </p:spTree>
    <p:extLst>
      <p:ext uri="{BB962C8B-B14F-4D97-AF65-F5344CB8AC3E}">
        <p14:creationId xmlns:p14="http://schemas.microsoft.com/office/powerpoint/2010/main" val="145171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2</a:t>
            </a:fld>
            <a:endParaRPr lang="en-US"/>
          </a:p>
        </p:txBody>
      </p:sp>
    </p:spTree>
    <p:extLst>
      <p:ext uri="{BB962C8B-B14F-4D97-AF65-F5344CB8AC3E}">
        <p14:creationId xmlns:p14="http://schemas.microsoft.com/office/powerpoint/2010/main" val="177875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3</a:t>
            </a:fld>
            <a:endParaRPr lang="en-US"/>
          </a:p>
        </p:txBody>
      </p:sp>
    </p:spTree>
    <p:extLst>
      <p:ext uri="{BB962C8B-B14F-4D97-AF65-F5344CB8AC3E}">
        <p14:creationId xmlns:p14="http://schemas.microsoft.com/office/powerpoint/2010/main" val="383909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4</a:t>
            </a:fld>
            <a:endParaRPr lang="en-US"/>
          </a:p>
        </p:txBody>
      </p:sp>
    </p:spTree>
    <p:extLst>
      <p:ext uri="{BB962C8B-B14F-4D97-AF65-F5344CB8AC3E}">
        <p14:creationId xmlns:p14="http://schemas.microsoft.com/office/powerpoint/2010/main" val="160152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5</a:t>
            </a:fld>
            <a:endParaRPr lang="en-US"/>
          </a:p>
        </p:txBody>
      </p:sp>
    </p:spTree>
    <p:extLst>
      <p:ext uri="{BB962C8B-B14F-4D97-AF65-F5344CB8AC3E}">
        <p14:creationId xmlns:p14="http://schemas.microsoft.com/office/powerpoint/2010/main" val="3441577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6</a:t>
            </a:fld>
            <a:endParaRPr lang="en-US"/>
          </a:p>
        </p:txBody>
      </p:sp>
    </p:spTree>
    <p:extLst>
      <p:ext uri="{BB962C8B-B14F-4D97-AF65-F5344CB8AC3E}">
        <p14:creationId xmlns:p14="http://schemas.microsoft.com/office/powerpoint/2010/main" val="1954726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7</a:t>
            </a:fld>
            <a:endParaRPr lang="en-US"/>
          </a:p>
        </p:txBody>
      </p:sp>
    </p:spTree>
    <p:extLst>
      <p:ext uri="{BB962C8B-B14F-4D97-AF65-F5344CB8AC3E}">
        <p14:creationId xmlns:p14="http://schemas.microsoft.com/office/powerpoint/2010/main" val="6836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8</a:t>
            </a:fld>
            <a:endParaRPr lang="en-US"/>
          </a:p>
        </p:txBody>
      </p:sp>
    </p:spTree>
    <p:extLst>
      <p:ext uri="{BB962C8B-B14F-4D97-AF65-F5344CB8AC3E}">
        <p14:creationId xmlns:p14="http://schemas.microsoft.com/office/powerpoint/2010/main" val="2193151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3CC2F-EF9B-4936-B90E-303BA6ABCD64}" type="slidenum">
              <a:rPr lang="en-US" smtClean="0"/>
              <a:t>52</a:t>
            </a:fld>
            <a:endParaRPr lang="en-US"/>
          </a:p>
        </p:txBody>
      </p:sp>
    </p:spTree>
    <p:extLst>
      <p:ext uri="{BB962C8B-B14F-4D97-AF65-F5344CB8AC3E}">
        <p14:creationId xmlns:p14="http://schemas.microsoft.com/office/powerpoint/2010/main" val="4279641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571AF0-9EFB-412A-9EE3-CAD61F9A6846}" type="slidenum">
              <a:rPr lang="en-US" smtClean="0"/>
              <a:pPr>
                <a:defRPr/>
              </a:pPr>
              <a:t>‹#›</a:t>
            </a:fld>
            <a:endParaRPr lang="en-US"/>
          </a:p>
        </p:txBody>
      </p:sp>
    </p:spTree>
    <p:extLst>
      <p:ext uri="{BB962C8B-B14F-4D97-AF65-F5344CB8AC3E}">
        <p14:creationId xmlns:p14="http://schemas.microsoft.com/office/powerpoint/2010/main" val="1207591800"/>
      </p:ext>
    </p:extLst>
  </p:cSld>
  <p:clrMapOvr>
    <a:masterClrMapping/>
  </p:clrMapOvr>
  <p:transition spd="slow">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D6BB5E-D73D-4EEE-8030-320F02CA5902}" type="slidenum">
              <a:rPr lang="en-US" smtClean="0"/>
              <a:pPr>
                <a:defRPr/>
              </a:pPr>
              <a:t>‹#›</a:t>
            </a:fld>
            <a:endParaRPr lang="en-US"/>
          </a:p>
        </p:txBody>
      </p:sp>
    </p:spTree>
    <p:extLst>
      <p:ext uri="{BB962C8B-B14F-4D97-AF65-F5344CB8AC3E}">
        <p14:creationId xmlns:p14="http://schemas.microsoft.com/office/powerpoint/2010/main" val="2794492077"/>
      </p:ext>
    </p:extLst>
  </p:cSld>
  <p:clrMapOvr>
    <a:masterClrMapping/>
  </p:clrMapOvr>
  <p:transition spd="slow">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D099AEC-9480-45C5-AFDB-C2470B566497}" type="slidenum">
              <a:rPr lang="en-US" smtClean="0"/>
              <a:pPr>
                <a:defRPr/>
              </a:pPr>
              <a:t>‹#›</a:t>
            </a:fld>
            <a:endParaRPr lang="en-US"/>
          </a:p>
        </p:txBody>
      </p:sp>
    </p:spTree>
    <p:extLst>
      <p:ext uri="{BB962C8B-B14F-4D97-AF65-F5344CB8AC3E}">
        <p14:creationId xmlns:p14="http://schemas.microsoft.com/office/powerpoint/2010/main" val="2984287197"/>
      </p:ext>
    </p:extLst>
  </p:cSld>
  <p:clrMapOvr>
    <a:masterClrMapping/>
  </p:clrMapOvr>
  <p:transition spd="slow">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D9A5623-6794-4FB7-9C20-89C6AEFE73AA}" type="slidenum">
              <a:rPr lang="en-US" smtClean="0"/>
              <a:pPr>
                <a:defRPr/>
              </a:pPr>
              <a:t>‹#›</a:t>
            </a:fld>
            <a:endParaRPr lang="en-US"/>
          </a:p>
        </p:txBody>
      </p:sp>
    </p:spTree>
    <p:extLst>
      <p:ext uri="{BB962C8B-B14F-4D97-AF65-F5344CB8AC3E}">
        <p14:creationId xmlns:p14="http://schemas.microsoft.com/office/powerpoint/2010/main" val="411262094"/>
      </p:ext>
    </p:extLst>
  </p:cSld>
  <p:clrMapOvr>
    <a:masterClrMapping/>
  </p:clrMapOvr>
  <p:transition spd="slow">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CE7B6AB-7E35-40B2-A65D-953CD002798D}" type="slidenum">
              <a:rPr lang="en-US" smtClean="0"/>
              <a:pPr>
                <a:defRPr/>
              </a:pPr>
              <a:t>‹#›</a:t>
            </a:fld>
            <a:endParaRPr lang="en-US"/>
          </a:p>
        </p:txBody>
      </p:sp>
    </p:spTree>
    <p:extLst>
      <p:ext uri="{BB962C8B-B14F-4D97-AF65-F5344CB8AC3E}">
        <p14:creationId xmlns:p14="http://schemas.microsoft.com/office/powerpoint/2010/main" val="3362807981"/>
      </p:ext>
    </p:extLst>
  </p:cSld>
  <p:clrMapOvr>
    <a:masterClrMapping/>
  </p:clrMapOvr>
  <p:transition spd="slow">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A4666F-B394-4BD7-B74C-8FB2A92F3F9E}" type="slidenum">
              <a:rPr lang="en-US" smtClean="0"/>
              <a:pPr>
                <a:defRPr/>
              </a:pPr>
              <a:t>‹#›</a:t>
            </a:fld>
            <a:endParaRPr lang="en-US"/>
          </a:p>
        </p:txBody>
      </p:sp>
    </p:spTree>
    <p:extLst>
      <p:ext uri="{BB962C8B-B14F-4D97-AF65-F5344CB8AC3E}">
        <p14:creationId xmlns:p14="http://schemas.microsoft.com/office/powerpoint/2010/main" val="3960914955"/>
      </p:ext>
    </p:extLst>
  </p:cSld>
  <p:clrMapOvr>
    <a:masterClrMapping/>
  </p:clrMapOvr>
  <p:transition spd="slow">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BCBAB-81B3-478E-A2D1-C4747C519011}" type="slidenum">
              <a:rPr lang="en-US" smtClean="0"/>
              <a:pPr>
                <a:defRPr/>
              </a:pPr>
              <a:t>‹#›</a:t>
            </a:fld>
            <a:endParaRPr lang="en-US"/>
          </a:p>
        </p:txBody>
      </p:sp>
    </p:spTree>
    <p:extLst>
      <p:ext uri="{BB962C8B-B14F-4D97-AF65-F5344CB8AC3E}">
        <p14:creationId xmlns:p14="http://schemas.microsoft.com/office/powerpoint/2010/main" val="1958995430"/>
      </p:ext>
    </p:extLst>
  </p:cSld>
  <p:clrMapOvr>
    <a:masterClrMapping/>
  </p:clrMapOvr>
  <p:transition spd="slow">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C42D191-353B-4008-8D95-0E9CB2FD805A}" type="slidenum">
              <a:rPr lang="en-US" smtClean="0"/>
              <a:pPr>
                <a:defRPr/>
              </a:pPr>
              <a:t>‹#›</a:t>
            </a:fld>
            <a:endParaRPr lang="en-US"/>
          </a:p>
        </p:txBody>
      </p:sp>
    </p:spTree>
    <p:extLst>
      <p:ext uri="{BB962C8B-B14F-4D97-AF65-F5344CB8AC3E}">
        <p14:creationId xmlns:p14="http://schemas.microsoft.com/office/powerpoint/2010/main" val="3054799171"/>
      </p:ext>
    </p:extLst>
  </p:cSld>
  <p:clrMapOvr>
    <a:masterClrMapping/>
  </p:clrMapOvr>
  <p:transition spd="slow">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F4C1ED5-ED15-4736-8427-33B39628A4B7}" type="slidenum">
              <a:rPr lang="en-US" smtClean="0"/>
              <a:pPr>
                <a:defRPr/>
              </a:pPr>
              <a:t>‹#›</a:t>
            </a:fld>
            <a:endParaRPr lang="en-US"/>
          </a:p>
        </p:txBody>
      </p:sp>
    </p:spTree>
    <p:extLst>
      <p:ext uri="{BB962C8B-B14F-4D97-AF65-F5344CB8AC3E}">
        <p14:creationId xmlns:p14="http://schemas.microsoft.com/office/powerpoint/2010/main" val="3366643791"/>
      </p:ext>
    </p:extLst>
  </p:cSld>
  <p:clrMapOvr>
    <a:masterClrMapping/>
  </p:clrMapOvr>
  <p:transition spd="slow">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8D5B4F-FA11-4E61-94E0-A56111FBB77D}" type="slidenum">
              <a:rPr lang="en-US" smtClean="0"/>
              <a:pPr>
                <a:defRPr/>
              </a:pPr>
              <a:t>‹#›</a:t>
            </a:fld>
            <a:endParaRPr lang="en-US"/>
          </a:p>
        </p:txBody>
      </p:sp>
    </p:spTree>
    <p:extLst>
      <p:ext uri="{BB962C8B-B14F-4D97-AF65-F5344CB8AC3E}">
        <p14:creationId xmlns:p14="http://schemas.microsoft.com/office/powerpoint/2010/main" val="2111026103"/>
      </p:ext>
    </p:extLst>
  </p:cSld>
  <p:clrMapOvr>
    <a:masterClrMapping/>
  </p:clrMapOvr>
  <p:transition spd="slow">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B8A1B1-C5A2-4F1E-99DD-628A70517F6E}" type="slidenum">
              <a:rPr lang="en-US" smtClean="0"/>
              <a:pPr>
                <a:defRPr/>
              </a:pPr>
              <a:t>‹#›</a:t>
            </a:fld>
            <a:endParaRPr lang="en-US"/>
          </a:p>
        </p:txBody>
      </p:sp>
    </p:spTree>
    <p:extLst>
      <p:ext uri="{BB962C8B-B14F-4D97-AF65-F5344CB8AC3E}">
        <p14:creationId xmlns:p14="http://schemas.microsoft.com/office/powerpoint/2010/main" val="3165044832"/>
      </p:ext>
    </p:extLst>
  </p:cSld>
  <p:clrMapOvr>
    <a:masterClrMapping/>
  </p:clrMapOvr>
  <p:transition spd="slow">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81DBD7-F122-4749-B01B-C407C4E5158E}" type="slidenum">
              <a:rPr lang="en-US" smtClean="0"/>
              <a:pPr>
                <a:defRPr/>
              </a:pPr>
              <a:t>‹#›</a:t>
            </a:fld>
            <a:endParaRPr lang="en-US"/>
          </a:p>
        </p:txBody>
      </p:sp>
    </p:spTree>
    <p:extLst>
      <p:ext uri="{BB962C8B-B14F-4D97-AF65-F5344CB8AC3E}">
        <p14:creationId xmlns:p14="http://schemas.microsoft.com/office/powerpoint/2010/main" val="3116019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audio" Target="../media/audio2.wav"/><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5.png"/><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png"/><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png"/><Relationship Id="rId4" Type="http://schemas.openxmlformats.org/officeDocument/2006/relationships/oleObject" Target="../embeddings/oleObject11.bin"/></Relationships>
</file>

<file path=ppt/slides/_rels/slide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png"/><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png"/><Relationship Id="rId4" Type="http://schemas.openxmlformats.org/officeDocument/2006/relationships/oleObject" Target="../embeddings/oleObject13.bin"/></Relationships>
</file>

<file path=ppt/slides/_rels/slide3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8.xml"/><Relationship Id="rId7" Type="http://schemas.openxmlformats.org/officeDocument/2006/relationships/oleObject" Target="../embeddings/oleObject3.bin"/><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mtClean="0"/>
              <a:t>SUPPLY CHAIN MANAGEMENT</a:t>
            </a:r>
          </a:p>
        </p:txBody>
      </p:sp>
      <p:sp>
        <p:nvSpPr>
          <p:cNvPr id="2051" name="Rectangle 3"/>
          <p:cNvSpPr>
            <a:spLocks noGrp="1" noChangeArrowheads="1"/>
          </p:cNvSpPr>
          <p:nvPr>
            <p:ph idx="1"/>
          </p:nvPr>
        </p:nvSpPr>
        <p:spPr/>
        <p:txBody>
          <a:bodyPr/>
          <a:lstStyle/>
          <a:p>
            <a:pPr algn="just"/>
            <a:endParaRPr lang="en-US" smtClean="0"/>
          </a:p>
          <a:p>
            <a:pPr algn="just"/>
            <a:r>
              <a:rPr lang="en-US" smtClean="0"/>
              <a:t>Value Chain</a:t>
            </a:r>
          </a:p>
          <a:p>
            <a:pPr algn="just"/>
            <a:r>
              <a:rPr lang="en-US" smtClean="0"/>
              <a:t>Supply side- raw materials, inbound logistics and production processes</a:t>
            </a:r>
          </a:p>
          <a:p>
            <a:pPr algn="just"/>
            <a:r>
              <a:rPr lang="en-US" smtClean="0"/>
              <a:t>Demand side- outbound logistics, marketing and sales.</a:t>
            </a:r>
          </a:p>
        </p:txBody>
      </p:sp>
      <p:graphicFrame>
        <p:nvGraphicFramePr>
          <p:cNvPr id="2052" name="Object 4"/>
          <p:cNvGraphicFramePr>
            <a:graphicFrameLocks noChangeAspect="1"/>
          </p:cNvGraphicFramePr>
          <p:nvPr/>
        </p:nvGraphicFramePr>
        <p:xfrm>
          <a:off x="5219700" y="4648200"/>
          <a:ext cx="3238500" cy="1447800"/>
        </p:xfrm>
        <a:graphic>
          <a:graphicData uri="http://schemas.openxmlformats.org/presentationml/2006/ole">
            <mc:AlternateContent xmlns:mc="http://schemas.openxmlformats.org/markup-compatibility/2006">
              <mc:Choice xmlns:v="urn:schemas-microsoft-com:vml" Requires="v">
                <p:oleObj spid="_x0000_s1030" name="Clip" r:id="rId6" imgW="952129" imgH="952129" progId="MS_ClipArt_Gallery.2">
                  <p:embed/>
                </p:oleObj>
              </mc:Choice>
              <mc:Fallback>
                <p:oleObj name="Clip" r:id="rId6" imgW="952129" imgH="952129" progId="MS_ClipArt_Gallery.2">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19700" y="4648200"/>
                        <a:ext cx="3238500" cy="144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vertical)">
                                      <p:cBhvr>
                                        <p:cTn id="7" dur="500"/>
                                        <p:tgtEl>
                                          <p:spTgt spid="2050"/>
                                        </p:tgtEl>
                                      </p:cBhvr>
                                    </p:animEffect>
                                  </p:childTnLst>
                                  <p:subTnLst>
                                    <p:audio>
                                      <p:cMediaNode>
                                        <p:cTn display="0" masterRel="sameClick">
                                          <p:stCondLst>
                                            <p:cond evt="begin" delay="0">
                                              <p:tn val="5"/>
                                            </p:cond>
                                          </p:stCondLst>
                                          <p:endCondLst>
                                            <p:cond evt="onStopAudio" delay="0">
                                              <p:tgtEl>
                                                <p:sldTgt/>
                                              </p:tgtEl>
                                            </p:cond>
                                          </p:endCondLst>
                                        </p:cTn>
                                        <p:tgtEl>
                                          <p:sndTgt r:embed="rId4" name="CHIMES.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animEffect transition="in" filter="box(in)">
                                      <p:cBhvr>
                                        <p:cTn id="11" dur="500"/>
                                        <p:tgtEl>
                                          <p:spTgt spid="2051">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5"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animEffect transition="in" filter="box(in)">
                                      <p:cBhvr>
                                        <p:cTn id="15" dur="500"/>
                                        <p:tgtEl>
                                          <p:spTgt spid="2051">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5" name="DRIVEBY.WAV"/>
                                        </p:tgtEl>
                                      </p:cMediaNode>
                                    </p:audio>
                                  </p:sub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animEffect transition="in" filter="box(in)">
                                      <p:cBhvr>
                                        <p:cTn id="19" dur="500"/>
                                        <p:tgtEl>
                                          <p:spTgt spid="2051">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5" name="DRIVEBY.WAV"/>
                                        </p:tgtEl>
                                      </p:cMediaNode>
                                    </p:audio>
                                  </p:sub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checkerboard(across)">
                                      <p:cBhvr>
                                        <p:cTn id="23"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685800" y="304800"/>
            <a:ext cx="7772400" cy="6096000"/>
          </a:xfrm>
        </p:spPr>
        <p:txBody>
          <a:bodyPr/>
          <a:lstStyle/>
          <a:p>
            <a:pPr algn="just"/>
            <a:r>
              <a:rPr lang="en-US" smtClean="0"/>
              <a:t>But is there a pipe at all?</a:t>
            </a:r>
          </a:p>
          <a:p>
            <a:pPr lvl="1" algn="just"/>
            <a:r>
              <a:rPr lang="en-US" smtClean="0"/>
              <a:t>More a network</a:t>
            </a:r>
          </a:p>
          <a:p>
            <a:pPr lvl="1" algn="just"/>
            <a:r>
              <a:rPr lang="en-US" smtClean="0"/>
              <a:t>Not necessarily linear</a:t>
            </a:r>
          </a:p>
          <a:p>
            <a:pPr algn="just"/>
            <a:endParaRPr lang="en-US" sz="2800" smtClean="0"/>
          </a:p>
          <a:p>
            <a:pPr algn="just"/>
            <a:r>
              <a:rPr lang="en-US" sz="2800" smtClean="0"/>
              <a:t>Value chain orchestration rather than controlling the flow through the pipe</a:t>
            </a:r>
          </a:p>
          <a:p>
            <a:pPr algn="just"/>
            <a:endParaRPr lang="en-US" sz="2800" smtClean="0"/>
          </a:p>
          <a:p>
            <a:pPr algn="just"/>
            <a:r>
              <a:rPr lang="en-US" sz="2800" smtClean="0"/>
              <a:t>A network of independent and interdependent organizations mutually and cooperatively working together to control, manage and improve the flow of materials and information from suppliers to end users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 calcmode="lin" valueType="num">
                                      <p:cBhvr additive="base">
                                        <p:cTn id="7" dur="500" fill="hold"/>
                                        <p:tgtEl>
                                          <p:spTgt spid="614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4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61442">
                                            <p:txEl>
                                              <p:pRg st="1" end="1"/>
                                            </p:txEl>
                                          </p:spTgt>
                                        </p:tgtEl>
                                        <p:attrNameLst>
                                          <p:attrName>style.visibility</p:attrName>
                                        </p:attrNameLst>
                                      </p:cBhvr>
                                      <p:to>
                                        <p:strVal val="visible"/>
                                      </p:to>
                                    </p:set>
                                    <p:anim calcmode="lin" valueType="num">
                                      <p:cBhvr additive="base">
                                        <p:cTn id="11" dur="500" fill="hold"/>
                                        <p:tgtEl>
                                          <p:spTgt spid="6144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44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61442">
                                            <p:txEl>
                                              <p:pRg st="2" end="2"/>
                                            </p:txEl>
                                          </p:spTgt>
                                        </p:tgtEl>
                                        <p:attrNameLst>
                                          <p:attrName>style.visibility</p:attrName>
                                        </p:attrNameLst>
                                      </p:cBhvr>
                                      <p:to>
                                        <p:strVal val="visible"/>
                                      </p:to>
                                    </p:set>
                                    <p:anim calcmode="lin" valueType="num">
                                      <p:cBhvr additive="base">
                                        <p:cTn id="15" dur="500" fill="hold"/>
                                        <p:tgtEl>
                                          <p:spTgt spid="6144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6144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7" fill="hold" nodeType="afterGroup">
                            <p:stCondLst>
                              <p:cond delay="500"/>
                            </p:stCondLst>
                            <p:childTnLst>
                              <p:par>
                                <p:cTn id="18" presetID="2" presetClass="entr" presetSubtype="8" fill="hold" grpId="0" nodeType="afterEffect">
                                  <p:stCondLst>
                                    <p:cond delay="0"/>
                                  </p:stCondLst>
                                  <p:childTnLst>
                                    <p:set>
                                      <p:cBhvr>
                                        <p:cTn id="19" dur="1" fill="hold">
                                          <p:stCondLst>
                                            <p:cond delay="0"/>
                                          </p:stCondLst>
                                        </p:cTn>
                                        <p:tgtEl>
                                          <p:spTgt spid="61442">
                                            <p:txEl>
                                              <p:pRg st="4" end="4"/>
                                            </p:txEl>
                                          </p:spTgt>
                                        </p:tgtEl>
                                        <p:attrNameLst>
                                          <p:attrName>style.visibility</p:attrName>
                                        </p:attrNameLst>
                                      </p:cBhvr>
                                      <p:to>
                                        <p:strVal val="visible"/>
                                      </p:to>
                                    </p:set>
                                    <p:anim calcmode="lin" valueType="num">
                                      <p:cBhvr additive="base">
                                        <p:cTn id="20" dur="500" fill="hold"/>
                                        <p:tgtEl>
                                          <p:spTgt spid="61442">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6144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DRIVEBY.WAV"/>
                                        </p:tgtEl>
                                      </p:cMediaNode>
                                    </p:audio>
                                  </p:subTnLst>
                                </p:cTn>
                              </p:par>
                            </p:childTnLst>
                          </p:cTn>
                        </p:par>
                        <p:par>
                          <p:cTn id="22" fill="hold" nodeType="afterGroup">
                            <p:stCondLst>
                              <p:cond delay="1000"/>
                            </p:stCondLst>
                            <p:childTnLst>
                              <p:par>
                                <p:cTn id="23" presetID="2" presetClass="entr" presetSubtype="8" fill="hold" grpId="0" nodeType="afterEffect">
                                  <p:stCondLst>
                                    <p:cond delay="0"/>
                                  </p:stCondLst>
                                  <p:childTnLst>
                                    <p:set>
                                      <p:cBhvr>
                                        <p:cTn id="24" dur="1" fill="hold">
                                          <p:stCondLst>
                                            <p:cond delay="0"/>
                                          </p:stCondLst>
                                        </p:cTn>
                                        <p:tgtEl>
                                          <p:spTgt spid="61442">
                                            <p:txEl>
                                              <p:pRg st="6" end="6"/>
                                            </p:txEl>
                                          </p:spTgt>
                                        </p:tgtEl>
                                        <p:attrNameLst>
                                          <p:attrName>style.visibility</p:attrName>
                                        </p:attrNameLst>
                                      </p:cBhvr>
                                      <p:to>
                                        <p:strVal val="visible"/>
                                      </p:to>
                                    </p:set>
                                    <p:anim calcmode="lin" valueType="num">
                                      <p:cBhvr additive="base">
                                        <p:cTn id="25" dur="500" fill="hold"/>
                                        <p:tgtEl>
                                          <p:spTgt spid="6144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42">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idx="1"/>
          </p:nvPr>
        </p:nvSpPr>
        <p:spPr>
          <a:xfrm>
            <a:off x="0" y="381000"/>
            <a:ext cx="8458200" cy="6096000"/>
          </a:xfrm>
        </p:spPr>
        <p:txBody>
          <a:bodyPr/>
          <a:lstStyle/>
          <a:p>
            <a:pPr algn="ctr">
              <a:buFontTx/>
              <a:buNone/>
            </a:pPr>
            <a:r>
              <a:rPr lang="en-US" b="1" u="sng" smtClean="0"/>
              <a:t>SUPPLY CHAIN DRIVERS</a:t>
            </a:r>
          </a:p>
          <a:p>
            <a:pPr lvl="1" algn="just">
              <a:buFontTx/>
              <a:buChar char="•"/>
            </a:pPr>
            <a:endParaRPr lang="en-US" smtClean="0"/>
          </a:p>
          <a:p>
            <a:pPr lvl="1" algn="just">
              <a:buFontTx/>
              <a:buNone/>
            </a:pPr>
            <a:r>
              <a:rPr lang="en-US" i="1" smtClean="0"/>
              <a:t>Not new. Value system of Michael Porter</a:t>
            </a:r>
            <a:endParaRPr lang="en-US" smtClean="0"/>
          </a:p>
          <a:p>
            <a:pPr lvl="1" algn="just">
              <a:buFontTx/>
              <a:buChar char="•"/>
            </a:pPr>
            <a:r>
              <a:rPr lang="en-US" smtClean="0"/>
              <a:t>Why sudden interest?</a:t>
            </a:r>
          </a:p>
          <a:p>
            <a:pPr lvl="2" algn="just">
              <a:buFontTx/>
              <a:buChar char="–"/>
            </a:pPr>
            <a:r>
              <a:rPr lang="en-US" b="1" smtClean="0"/>
              <a:t>Demanding customers</a:t>
            </a:r>
          </a:p>
          <a:p>
            <a:pPr lvl="2" algn="just">
              <a:buFontTx/>
              <a:buChar char="–"/>
            </a:pPr>
            <a:r>
              <a:rPr lang="en-US" b="1" smtClean="0"/>
              <a:t>Shrinking product life cycles</a:t>
            </a:r>
          </a:p>
          <a:p>
            <a:pPr lvl="2" algn="just">
              <a:buFontTx/>
              <a:buChar char="–"/>
            </a:pPr>
            <a:r>
              <a:rPr lang="en-US" b="1" smtClean="0"/>
              <a:t>Proliferating product offerings</a:t>
            </a:r>
          </a:p>
          <a:p>
            <a:pPr lvl="2" algn="just">
              <a:buFontTx/>
              <a:buChar char="–"/>
            </a:pPr>
            <a:r>
              <a:rPr lang="en-US" b="1" smtClean="0"/>
              <a:t>Growing retailer power in some cases</a:t>
            </a:r>
          </a:p>
          <a:p>
            <a:pPr lvl="2" algn="just">
              <a:buFontTx/>
              <a:buChar char="–"/>
            </a:pPr>
            <a:r>
              <a:rPr lang="en-US" b="1" smtClean="0"/>
              <a:t>Doctrine of core competency</a:t>
            </a:r>
          </a:p>
          <a:p>
            <a:pPr lvl="2" algn="just">
              <a:buFontTx/>
              <a:buChar char="–"/>
            </a:pPr>
            <a:r>
              <a:rPr lang="en-US" b="1" smtClean="0"/>
              <a:t>Emergence of specialized logistics providers</a:t>
            </a:r>
          </a:p>
          <a:p>
            <a:pPr lvl="2" algn="just">
              <a:buFontTx/>
              <a:buChar char="–"/>
            </a:pPr>
            <a:r>
              <a:rPr lang="en-US" b="1" smtClean="0"/>
              <a:t>Globalization</a:t>
            </a:r>
          </a:p>
          <a:p>
            <a:pPr lvl="2" algn="just">
              <a:buFontTx/>
              <a:buChar char="–"/>
            </a:pPr>
            <a:r>
              <a:rPr lang="en-US" b="1" smtClean="0"/>
              <a:t>Information technology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Effect transition="in" filter="blinds(horizontal)">
                                      <p:cBhvr>
                                        <p:cTn id="7" dur="500"/>
                                        <p:tgtEl>
                                          <p:spTgt spid="849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8" presetID="3" presetClass="entr" presetSubtype="10" fill="hold" grpId="0" nodeType="withEffect">
                                  <p:stCondLst>
                                    <p:cond delay="0"/>
                                  </p:stCondLst>
                                  <p:childTnLst>
                                    <p:set>
                                      <p:cBhvr>
                                        <p:cTn id="9" dur="1" fill="hold">
                                          <p:stCondLst>
                                            <p:cond delay="0"/>
                                          </p:stCondLst>
                                        </p:cTn>
                                        <p:tgtEl>
                                          <p:spTgt spid="84994">
                                            <p:txEl>
                                              <p:pRg st="2" end="2"/>
                                            </p:txEl>
                                          </p:spTgt>
                                        </p:tgtEl>
                                        <p:attrNameLst>
                                          <p:attrName>style.visibility</p:attrName>
                                        </p:attrNameLst>
                                      </p:cBhvr>
                                      <p:to>
                                        <p:strVal val="visible"/>
                                      </p:to>
                                    </p:set>
                                    <p:animEffect transition="in" filter="blinds(horizontal)">
                                      <p:cBhvr>
                                        <p:cTn id="10" dur="500"/>
                                        <p:tgtEl>
                                          <p:spTgt spid="84994">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DRIVEBY.WAV"/>
                                        </p:tgtEl>
                                      </p:cMediaNode>
                                    </p:audio>
                                  </p:subTnLst>
                                </p:cTn>
                              </p:par>
                              <p:par>
                                <p:cTn id="11" presetID="3" presetClass="entr" presetSubtype="10" fill="hold" grpId="0" nodeType="withEffect">
                                  <p:stCondLst>
                                    <p:cond delay="0"/>
                                  </p:stCondLst>
                                  <p:childTnLst>
                                    <p:set>
                                      <p:cBhvr>
                                        <p:cTn id="12" dur="1" fill="hold">
                                          <p:stCondLst>
                                            <p:cond delay="0"/>
                                          </p:stCondLst>
                                        </p:cTn>
                                        <p:tgtEl>
                                          <p:spTgt spid="84994">
                                            <p:txEl>
                                              <p:pRg st="3" end="3"/>
                                            </p:txEl>
                                          </p:spTgt>
                                        </p:tgtEl>
                                        <p:attrNameLst>
                                          <p:attrName>style.visibility</p:attrName>
                                        </p:attrNameLst>
                                      </p:cBhvr>
                                      <p:to>
                                        <p:strVal val="visible"/>
                                      </p:to>
                                    </p:set>
                                    <p:animEffect transition="in" filter="blinds(horizontal)">
                                      <p:cBhvr>
                                        <p:cTn id="13" dur="500"/>
                                        <p:tgtEl>
                                          <p:spTgt spid="84994">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DRIVEBY.WAV"/>
                                        </p:tgtEl>
                                      </p:cMediaNode>
                                    </p:audio>
                                  </p:subTnLst>
                                </p:cTn>
                              </p:par>
                              <p:par>
                                <p:cTn id="14" presetID="3" presetClass="entr" presetSubtype="10" fill="hold" grpId="0" nodeType="withEffect">
                                  <p:stCondLst>
                                    <p:cond delay="0"/>
                                  </p:stCondLst>
                                  <p:childTnLst>
                                    <p:set>
                                      <p:cBhvr>
                                        <p:cTn id="15" dur="1" fill="hold">
                                          <p:stCondLst>
                                            <p:cond delay="0"/>
                                          </p:stCondLst>
                                        </p:cTn>
                                        <p:tgtEl>
                                          <p:spTgt spid="84994">
                                            <p:txEl>
                                              <p:pRg st="4" end="4"/>
                                            </p:txEl>
                                          </p:spTgt>
                                        </p:tgtEl>
                                        <p:attrNameLst>
                                          <p:attrName>style.visibility</p:attrName>
                                        </p:attrNameLst>
                                      </p:cBhvr>
                                      <p:to>
                                        <p:strVal val="visible"/>
                                      </p:to>
                                    </p:set>
                                    <p:animEffect transition="in" filter="blinds(horizontal)">
                                      <p:cBhvr>
                                        <p:cTn id="16" dur="500"/>
                                        <p:tgtEl>
                                          <p:spTgt spid="84994">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DRIVEBY.WAV"/>
                                        </p:tgtEl>
                                      </p:cMediaNode>
                                    </p:audio>
                                  </p:subTnLst>
                                </p:cTn>
                              </p:par>
                              <p:par>
                                <p:cTn id="17" presetID="3" presetClass="entr" presetSubtype="10" fill="hold" grpId="0" nodeType="withEffect">
                                  <p:stCondLst>
                                    <p:cond delay="0"/>
                                  </p:stCondLst>
                                  <p:childTnLst>
                                    <p:set>
                                      <p:cBhvr>
                                        <p:cTn id="18" dur="1" fill="hold">
                                          <p:stCondLst>
                                            <p:cond delay="0"/>
                                          </p:stCondLst>
                                        </p:cTn>
                                        <p:tgtEl>
                                          <p:spTgt spid="84994">
                                            <p:txEl>
                                              <p:pRg st="5" end="5"/>
                                            </p:txEl>
                                          </p:spTgt>
                                        </p:tgtEl>
                                        <p:attrNameLst>
                                          <p:attrName>style.visibility</p:attrName>
                                        </p:attrNameLst>
                                      </p:cBhvr>
                                      <p:to>
                                        <p:strVal val="visible"/>
                                      </p:to>
                                    </p:set>
                                    <p:animEffect transition="in" filter="blinds(horizontal)">
                                      <p:cBhvr>
                                        <p:cTn id="19" dur="500"/>
                                        <p:tgtEl>
                                          <p:spTgt spid="84994">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par>
                                <p:cTn id="20" presetID="3" presetClass="entr" presetSubtype="10" fill="hold" grpId="0" nodeType="withEffect">
                                  <p:stCondLst>
                                    <p:cond delay="0"/>
                                  </p:stCondLst>
                                  <p:childTnLst>
                                    <p:set>
                                      <p:cBhvr>
                                        <p:cTn id="21" dur="1" fill="hold">
                                          <p:stCondLst>
                                            <p:cond delay="0"/>
                                          </p:stCondLst>
                                        </p:cTn>
                                        <p:tgtEl>
                                          <p:spTgt spid="84994">
                                            <p:txEl>
                                              <p:pRg st="6" end="6"/>
                                            </p:txEl>
                                          </p:spTgt>
                                        </p:tgtEl>
                                        <p:attrNameLst>
                                          <p:attrName>style.visibility</p:attrName>
                                        </p:attrNameLst>
                                      </p:cBhvr>
                                      <p:to>
                                        <p:strVal val="visible"/>
                                      </p:to>
                                    </p:set>
                                    <p:animEffect transition="in" filter="blinds(horizontal)">
                                      <p:cBhvr>
                                        <p:cTn id="22" dur="500"/>
                                        <p:tgtEl>
                                          <p:spTgt spid="84994">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DRIVEBY.WAV"/>
                                        </p:tgtEl>
                                      </p:cMediaNode>
                                    </p:audio>
                                  </p:subTnLst>
                                </p:cTn>
                              </p:par>
                              <p:par>
                                <p:cTn id="23" presetID="3" presetClass="entr" presetSubtype="10" fill="hold" grpId="0" nodeType="withEffect">
                                  <p:stCondLst>
                                    <p:cond delay="0"/>
                                  </p:stCondLst>
                                  <p:childTnLst>
                                    <p:set>
                                      <p:cBhvr>
                                        <p:cTn id="24" dur="1" fill="hold">
                                          <p:stCondLst>
                                            <p:cond delay="0"/>
                                          </p:stCondLst>
                                        </p:cTn>
                                        <p:tgtEl>
                                          <p:spTgt spid="84994">
                                            <p:txEl>
                                              <p:pRg st="7" end="7"/>
                                            </p:txEl>
                                          </p:spTgt>
                                        </p:tgtEl>
                                        <p:attrNameLst>
                                          <p:attrName>style.visibility</p:attrName>
                                        </p:attrNameLst>
                                      </p:cBhvr>
                                      <p:to>
                                        <p:strVal val="visible"/>
                                      </p:to>
                                    </p:set>
                                    <p:animEffect transition="in" filter="blinds(horizontal)">
                                      <p:cBhvr>
                                        <p:cTn id="25" dur="500"/>
                                        <p:tgtEl>
                                          <p:spTgt spid="84994">
                                            <p:txEl>
                                              <p:pRg st="7" end="7"/>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DRIVEBY.WAV"/>
                                        </p:tgtEl>
                                      </p:cMediaNode>
                                    </p:audio>
                                  </p:subTnLst>
                                </p:cTn>
                              </p:par>
                              <p:par>
                                <p:cTn id="26" presetID="3" presetClass="entr" presetSubtype="10" fill="hold" grpId="0" nodeType="withEffect">
                                  <p:stCondLst>
                                    <p:cond delay="0"/>
                                  </p:stCondLst>
                                  <p:childTnLst>
                                    <p:set>
                                      <p:cBhvr>
                                        <p:cTn id="27" dur="1" fill="hold">
                                          <p:stCondLst>
                                            <p:cond delay="0"/>
                                          </p:stCondLst>
                                        </p:cTn>
                                        <p:tgtEl>
                                          <p:spTgt spid="84994">
                                            <p:txEl>
                                              <p:pRg st="8" end="8"/>
                                            </p:txEl>
                                          </p:spTgt>
                                        </p:tgtEl>
                                        <p:attrNameLst>
                                          <p:attrName>style.visibility</p:attrName>
                                        </p:attrNameLst>
                                      </p:cBhvr>
                                      <p:to>
                                        <p:strVal val="visible"/>
                                      </p:to>
                                    </p:set>
                                    <p:animEffect transition="in" filter="blinds(horizontal)">
                                      <p:cBhvr>
                                        <p:cTn id="28" dur="500"/>
                                        <p:tgtEl>
                                          <p:spTgt spid="84994">
                                            <p:txEl>
                                              <p:pRg st="8" end="8"/>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DRIVEBY.WAV"/>
                                        </p:tgtEl>
                                      </p:cMediaNode>
                                    </p:audio>
                                  </p:subTnLst>
                                </p:cTn>
                              </p:par>
                              <p:par>
                                <p:cTn id="29" presetID="3" presetClass="entr" presetSubtype="10" fill="hold" grpId="0" nodeType="withEffect">
                                  <p:stCondLst>
                                    <p:cond delay="0"/>
                                  </p:stCondLst>
                                  <p:childTnLst>
                                    <p:set>
                                      <p:cBhvr>
                                        <p:cTn id="30" dur="1" fill="hold">
                                          <p:stCondLst>
                                            <p:cond delay="0"/>
                                          </p:stCondLst>
                                        </p:cTn>
                                        <p:tgtEl>
                                          <p:spTgt spid="84994">
                                            <p:txEl>
                                              <p:pRg st="9" end="9"/>
                                            </p:txEl>
                                          </p:spTgt>
                                        </p:tgtEl>
                                        <p:attrNameLst>
                                          <p:attrName>style.visibility</p:attrName>
                                        </p:attrNameLst>
                                      </p:cBhvr>
                                      <p:to>
                                        <p:strVal val="visible"/>
                                      </p:to>
                                    </p:set>
                                    <p:animEffect transition="in" filter="blinds(horizontal)">
                                      <p:cBhvr>
                                        <p:cTn id="31" dur="500"/>
                                        <p:tgtEl>
                                          <p:spTgt spid="84994">
                                            <p:txEl>
                                              <p:pRg st="9" end="9"/>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DRIVEBY.WAV"/>
                                        </p:tgtEl>
                                      </p:cMediaNode>
                                    </p:audio>
                                  </p:subTnLst>
                                </p:cTn>
                              </p:par>
                              <p:par>
                                <p:cTn id="32" presetID="3" presetClass="entr" presetSubtype="10" fill="hold" grpId="0" nodeType="withEffect">
                                  <p:stCondLst>
                                    <p:cond delay="0"/>
                                  </p:stCondLst>
                                  <p:childTnLst>
                                    <p:set>
                                      <p:cBhvr>
                                        <p:cTn id="33" dur="1" fill="hold">
                                          <p:stCondLst>
                                            <p:cond delay="0"/>
                                          </p:stCondLst>
                                        </p:cTn>
                                        <p:tgtEl>
                                          <p:spTgt spid="84994">
                                            <p:txEl>
                                              <p:pRg st="10" end="10"/>
                                            </p:txEl>
                                          </p:spTgt>
                                        </p:tgtEl>
                                        <p:attrNameLst>
                                          <p:attrName>style.visibility</p:attrName>
                                        </p:attrNameLst>
                                      </p:cBhvr>
                                      <p:to>
                                        <p:strVal val="visible"/>
                                      </p:to>
                                    </p:set>
                                    <p:animEffect transition="in" filter="blinds(horizontal)">
                                      <p:cBhvr>
                                        <p:cTn id="34" dur="500"/>
                                        <p:tgtEl>
                                          <p:spTgt spid="84994">
                                            <p:txEl>
                                              <p:pRg st="10" end="10"/>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DRIVEBY.WAV"/>
                                        </p:tgtEl>
                                      </p:cMediaNode>
                                    </p:audio>
                                  </p:subTnLst>
                                </p:cTn>
                              </p:par>
                              <p:par>
                                <p:cTn id="35" presetID="3" presetClass="entr" presetSubtype="10" fill="hold" grpId="0" nodeType="withEffect">
                                  <p:stCondLst>
                                    <p:cond delay="0"/>
                                  </p:stCondLst>
                                  <p:childTnLst>
                                    <p:set>
                                      <p:cBhvr>
                                        <p:cTn id="36" dur="1" fill="hold">
                                          <p:stCondLst>
                                            <p:cond delay="0"/>
                                          </p:stCondLst>
                                        </p:cTn>
                                        <p:tgtEl>
                                          <p:spTgt spid="84994">
                                            <p:txEl>
                                              <p:pRg st="11" end="11"/>
                                            </p:txEl>
                                          </p:spTgt>
                                        </p:tgtEl>
                                        <p:attrNameLst>
                                          <p:attrName>style.visibility</p:attrName>
                                        </p:attrNameLst>
                                      </p:cBhvr>
                                      <p:to>
                                        <p:strVal val="visible"/>
                                      </p:to>
                                    </p:set>
                                    <p:animEffect transition="in" filter="blinds(horizontal)">
                                      <p:cBhvr>
                                        <p:cTn id="37" dur="500"/>
                                        <p:tgtEl>
                                          <p:spTgt spid="84994">
                                            <p:txEl>
                                              <p:pRg st="11" end="1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220788" y="334963"/>
            <a:ext cx="57626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u="sng">
                <a:solidFill>
                  <a:schemeClr val="bg1"/>
                </a:solidFill>
                <a:latin typeface="Arial" charset="0"/>
              </a:rPr>
              <a:t>SUPPLY  CHAIN  ELEMENTS</a:t>
            </a:r>
            <a:endParaRPr lang="en-US" sz="4000" b="1">
              <a:solidFill>
                <a:schemeClr val="bg1"/>
              </a:solidFill>
              <a:latin typeface="Perpetua" pitchFamily="18" charset="0"/>
            </a:endParaRPr>
          </a:p>
        </p:txBody>
      </p:sp>
      <p:grpSp>
        <p:nvGrpSpPr>
          <p:cNvPr id="2" name="Group 3"/>
          <p:cNvGrpSpPr>
            <a:grpSpLocks/>
          </p:cNvGrpSpPr>
          <p:nvPr/>
        </p:nvGrpSpPr>
        <p:grpSpPr bwMode="auto">
          <a:xfrm>
            <a:off x="381000" y="701675"/>
            <a:ext cx="8534400" cy="1812925"/>
            <a:chOff x="240" y="442"/>
            <a:chExt cx="5376" cy="1142"/>
          </a:xfrm>
        </p:grpSpPr>
        <p:grpSp>
          <p:nvGrpSpPr>
            <p:cNvPr id="19470" name="Group 4"/>
            <p:cNvGrpSpPr>
              <a:grpSpLocks/>
            </p:cNvGrpSpPr>
            <p:nvPr/>
          </p:nvGrpSpPr>
          <p:grpSpPr bwMode="auto">
            <a:xfrm>
              <a:off x="240" y="442"/>
              <a:ext cx="5376" cy="1142"/>
              <a:chOff x="240" y="442"/>
              <a:chExt cx="5376" cy="1142"/>
            </a:xfrm>
          </p:grpSpPr>
          <p:sp>
            <p:nvSpPr>
              <p:cNvPr id="77829" name="AutoShape 5"/>
              <p:cNvSpPr>
                <a:spLocks noChangeArrowheads="1"/>
              </p:cNvSpPr>
              <p:nvPr/>
            </p:nvSpPr>
            <p:spPr bwMode="auto">
              <a:xfrm>
                <a:off x="240" y="528"/>
                <a:ext cx="1344" cy="105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008000"/>
                  </a:gs>
                  <a:gs pos="50000">
                    <a:schemeClr val="bg1"/>
                  </a:gs>
                  <a:gs pos="100000">
                    <a:srgbClr val="008000"/>
                  </a:gs>
                </a:gsLst>
                <a:lin ang="5400000" scaled="1"/>
              </a:gradFill>
              <a:ln w="9525">
                <a:solidFill>
                  <a:schemeClr val="tx1"/>
                </a:solidFill>
                <a:miter lim="800000"/>
                <a:headEnd/>
                <a:tailEnd/>
              </a:ln>
              <a:effectLst/>
            </p:spPr>
            <p:txBody>
              <a:bodyPr wrap="none" anchor="ctr">
                <a:spAutoFit/>
              </a:bodyPr>
              <a:lstStyle/>
              <a:p>
                <a:pPr>
                  <a:defRPr/>
                </a:pPr>
                <a:endParaRPr lang="en-US"/>
              </a:p>
            </p:txBody>
          </p:sp>
          <p:sp>
            <p:nvSpPr>
              <p:cNvPr id="19473" name="Text Box 6"/>
              <p:cNvSpPr txBox="1">
                <a:spLocks noChangeArrowheads="1"/>
              </p:cNvSpPr>
              <p:nvPr/>
            </p:nvSpPr>
            <p:spPr bwMode="auto">
              <a:xfrm>
                <a:off x="1968" y="442"/>
                <a:ext cx="36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p>
            </p:txBody>
          </p:sp>
          <p:sp>
            <p:nvSpPr>
              <p:cNvPr id="19474" name="Text Box 7"/>
              <p:cNvSpPr txBox="1">
                <a:spLocks noChangeArrowheads="1"/>
              </p:cNvSpPr>
              <p:nvPr/>
            </p:nvSpPr>
            <p:spPr bwMode="auto">
              <a:xfrm>
                <a:off x="1824" y="768"/>
                <a:ext cx="3792"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60000"/>
                  </a:lnSpc>
                  <a:spcBef>
                    <a:spcPct val="50000"/>
                  </a:spcBef>
                  <a:buFontTx/>
                  <a:buChar char="•"/>
                </a:pPr>
                <a:r>
                  <a:rPr lang="en-US" b="1" i="1">
                    <a:solidFill>
                      <a:schemeClr val="bg1"/>
                    </a:solidFill>
                    <a:latin typeface="Photina Casual Black" pitchFamily="18" charset="0"/>
                  </a:rPr>
                  <a:t>  Supply Chain Design</a:t>
                </a:r>
              </a:p>
              <a:p>
                <a:pPr>
                  <a:lnSpc>
                    <a:spcPct val="60000"/>
                  </a:lnSpc>
                  <a:spcBef>
                    <a:spcPct val="50000"/>
                  </a:spcBef>
                  <a:buFontTx/>
                  <a:buChar char="•"/>
                </a:pPr>
                <a:r>
                  <a:rPr lang="en-US" b="1" i="1">
                    <a:solidFill>
                      <a:schemeClr val="bg1"/>
                    </a:solidFill>
                    <a:latin typeface="Photina Casual Black" pitchFamily="18" charset="0"/>
                  </a:rPr>
                  <a:t>  Resource Acquisition</a:t>
                </a:r>
              </a:p>
              <a:p>
                <a:pPr>
                  <a:lnSpc>
                    <a:spcPct val="60000"/>
                  </a:lnSpc>
                  <a:spcBef>
                    <a:spcPct val="50000"/>
                  </a:spcBef>
                  <a:buFontTx/>
                  <a:buChar char="•"/>
                </a:pPr>
                <a:r>
                  <a:rPr lang="en-US" b="1" i="1">
                    <a:solidFill>
                      <a:schemeClr val="bg1"/>
                    </a:solidFill>
                    <a:latin typeface="Photina Casual Black" pitchFamily="18" charset="0"/>
                  </a:rPr>
                  <a:t>  Long Term Planning  </a:t>
                </a:r>
                <a:r>
                  <a:rPr lang="en-US" sz="2000" b="1" i="1">
                    <a:solidFill>
                      <a:schemeClr val="bg1"/>
                    </a:solidFill>
                    <a:latin typeface="Tempus Sans ITC" pitchFamily="82" charset="0"/>
                  </a:rPr>
                  <a:t>(1 Year ++)</a:t>
                </a:r>
                <a:endParaRPr lang="en-US" b="1" i="1">
                  <a:solidFill>
                    <a:schemeClr val="bg1"/>
                  </a:solidFill>
                  <a:latin typeface="Photina Casual Black" pitchFamily="18" charset="0"/>
                </a:endParaRPr>
              </a:p>
            </p:txBody>
          </p:sp>
        </p:grpSp>
        <p:sp>
          <p:nvSpPr>
            <p:cNvPr id="19471" name="Text Box 8"/>
            <p:cNvSpPr txBox="1">
              <a:spLocks noChangeArrowheads="1"/>
            </p:cNvSpPr>
            <p:nvPr/>
          </p:nvSpPr>
          <p:spPr bwMode="auto">
            <a:xfrm>
              <a:off x="470" y="912"/>
              <a:ext cx="8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i="1"/>
                <a:t>Strategic</a:t>
              </a:r>
            </a:p>
          </p:txBody>
        </p:sp>
      </p:grpSp>
      <p:grpSp>
        <p:nvGrpSpPr>
          <p:cNvPr id="4" name="Group 9"/>
          <p:cNvGrpSpPr>
            <a:grpSpLocks/>
          </p:cNvGrpSpPr>
          <p:nvPr/>
        </p:nvGrpSpPr>
        <p:grpSpPr bwMode="auto">
          <a:xfrm>
            <a:off x="381000" y="2743200"/>
            <a:ext cx="10287000" cy="1676400"/>
            <a:chOff x="240" y="1728"/>
            <a:chExt cx="6480" cy="1056"/>
          </a:xfrm>
        </p:grpSpPr>
        <p:grpSp>
          <p:nvGrpSpPr>
            <p:cNvPr id="19466" name="Group 10"/>
            <p:cNvGrpSpPr>
              <a:grpSpLocks/>
            </p:cNvGrpSpPr>
            <p:nvPr/>
          </p:nvGrpSpPr>
          <p:grpSpPr bwMode="auto">
            <a:xfrm>
              <a:off x="240" y="1728"/>
              <a:ext cx="6480" cy="1056"/>
              <a:chOff x="240" y="1728"/>
              <a:chExt cx="6480" cy="1056"/>
            </a:xfrm>
          </p:grpSpPr>
          <p:sp>
            <p:nvSpPr>
              <p:cNvPr id="19468" name="Text Box 11"/>
              <p:cNvSpPr txBox="1">
                <a:spLocks noChangeArrowheads="1"/>
              </p:cNvSpPr>
              <p:nvPr/>
            </p:nvSpPr>
            <p:spPr bwMode="auto">
              <a:xfrm>
                <a:off x="1824" y="1920"/>
                <a:ext cx="4896"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60000"/>
                  </a:lnSpc>
                  <a:spcBef>
                    <a:spcPct val="50000"/>
                  </a:spcBef>
                  <a:buFontTx/>
                  <a:buChar char="•"/>
                </a:pPr>
                <a:r>
                  <a:rPr lang="en-US" b="1" i="1">
                    <a:solidFill>
                      <a:schemeClr val="bg1"/>
                    </a:solidFill>
                    <a:latin typeface="Photina Casual Black" pitchFamily="18" charset="0"/>
                  </a:rPr>
                  <a:t>  Production/ Distribution Planning</a:t>
                </a:r>
              </a:p>
              <a:p>
                <a:pPr>
                  <a:lnSpc>
                    <a:spcPct val="60000"/>
                  </a:lnSpc>
                  <a:spcBef>
                    <a:spcPct val="50000"/>
                  </a:spcBef>
                  <a:buFontTx/>
                  <a:buChar char="•"/>
                </a:pPr>
                <a:r>
                  <a:rPr lang="en-US" b="1" i="1">
                    <a:solidFill>
                      <a:schemeClr val="bg1"/>
                    </a:solidFill>
                    <a:latin typeface="Photina Casual Black" pitchFamily="18" charset="0"/>
                  </a:rPr>
                  <a:t>  Resource  Allocation</a:t>
                </a:r>
              </a:p>
              <a:p>
                <a:pPr>
                  <a:lnSpc>
                    <a:spcPct val="60000"/>
                  </a:lnSpc>
                  <a:spcBef>
                    <a:spcPct val="50000"/>
                  </a:spcBef>
                  <a:buFontTx/>
                  <a:buChar char="•"/>
                </a:pPr>
                <a:r>
                  <a:rPr lang="en-US" b="1" i="1">
                    <a:solidFill>
                      <a:schemeClr val="bg1"/>
                    </a:solidFill>
                    <a:latin typeface="Photina Casual Black" pitchFamily="18" charset="0"/>
                  </a:rPr>
                  <a:t>  Medium Term Planning  </a:t>
                </a:r>
                <a:r>
                  <a:rPr lang="en-US" sz="2000" b="1" i="1">
                    <a:solidFill>
                      <a:schemeClr val="bg1"/>
                    </a:solidFill>
                    <a:latin typeface="Tempus Sans ITC" pitchFamily="82" charset="0"/>
                  </a:rPr>
                  <a:t>(Qtrly,Monthly)</a:t>
                </a:r>
              </a:p>
            </p:txBody>
          </p:sp>
          <p:sp>
            <p:nvSpPr>
              <p:cNvPr id="77836" name="AutoShape 12"/>
              <p:cNvSpPr>
                <a:spLocks noChangeArrowheads="1"/>
              </p:cNvSpPr>
              <p:nvPr/>
            </p:nvSpPr>
            <p:spPr bwMode="auto">
              <a:xfrm>
                <a:off x="240" y="1728"/>
                <a:ext cx="1344" cy="105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008000"/>
                  </a:gs>
                  <a:gs pos="50000">
                    <a:schemeClr val="bg1"/>
                  </a:gs>
                  <a:gs pos="100000">
                    <a:srgbClr val="008000"/>
                  </a:gs>
                </a:gsLst>
                <a:lin ang="5400000" scaled="1"/>
              </a:gradFill>
              <a:ln w="9525">
                <a:solidFill>
                  <a:schemeClr val="tx1"/>
                </a:solidFill>
                <a:miter lim="800000"/>
                <a:headEnd/>
                <a:tailEnd/>
              </a:ln>
              <a:effectLst/>
            </p:spPr>
            <p:txBody>
              <a:bodyPr wrap="none" anchor="ctr">
                <a:spAutoFit/>
              </a:bodyPr>
              <a:lstStyle/>
              <a:p>
                <a:pPr>
                  <a:defRPr/>
                </a:pPr>
                <a:endParaRPr lang="en-US"/>
              </a:p>
            </p:txBody>
          </p:sp>
        </p:grpSp>
        <p:sp>
          <p:nvSpPr>
            <p:cNvPr id="19467" name="Text Box 13"/>
            <p:cNvSpPr txBox="1">
              <a:spLocks noChangeArrowheads="1"/>
            </p:cNvSpPr>
            <p:nvPr/>
          </p:nvSpPr>
          <p:spPr bwMode="auto">
            <a:xfrm>
              <a:off x="432" y="2112"/>
              <a:ext cx="75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i="1"/>
                <a:t>Tactical</a:t>
              </a:r>
            </a:p>
          </p:txBody>
        </p:sp>
      </p:grpSp>
      <p:grpSp>
        <p:nvGrpSpPr>
          <p:cNvPr id="6" name="Group 14"/>
          <p:cNvGrpSpPr>
            <a:grpSpLocks/>
          </p:cNvGrpSpPr>
          <p:nvPr/>
        </p:nvGrpSpPr>
        <p:grpSpPr bwMode="auto">
          <a:xfrm>
            <a:off x="381000" y="4724400"/>
            <a:ext cx="10287000" cy="1676400"/>
            <a:chOff x="240" y="2976"/>
            <a:chExt cx="6480" cy="1056"/>
          </a:xfrm>
        </p:grpSpPr>
        <p:grpSp>
          <p:nvGrpSpPr>
            <p:cNvPr id="19462" name="Group 15"/>
            <p:cNvGrpSpPr>
              <a:grpSpLocks/>
            </p:cNvGrpSpPr>
            <p:nvPr/>
          </p:nvGrpSpPr>
          <p:grpSpPr bwMode="auto">
            <a:xfrm>
              <a:off x="240" y="2976"/>
              <a:ext cx="6480" cy="1056"/>
              <a:chOff x="240" y="2976"/>
              <a:chExt cx="6480" cy="1056"/>
            </a:xfrm>
          </p:grpSpPr>
          <p:sp>
            <p:nvSpPr>
              <p:cNvPr id="19464" name="Text Box 16"/>
              <p:cNvSpPr txBox="1">
                <a:spLocks noChangeArrowheads="1"/>
              </p:cNvSpPr>
              <p:nvPr/>
            </p:nvSpPr>
            <p:spPr bwMode="auto">
              <a:xfrm>
                <a:off x="1824" y="3186"/>
                <a:ext cx="4896"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60000"/>
                  </a:lnSpc>
                  <a:spcBef>
                    <a:spcPct val="50000"/>
                  </a:spcBef>
                  <a:buFontTx/>
                  <a:buChar char="•"/>
                </a:pPr>
                <a:r>
                  <a:rPr lang="en-US" b="1" i="1">
                    <a:solidFill>
                      <a:schemeClr val="bg1"/>
                    </a:solidFill>
                    <a:latin typeface="Photina Casual Black" pitchFamily="18" charset="0"/>
                  </a:rPr>
                  <a:t>  Shipment  Scheduling</a:t>
                </a:r>
              </a:p>
              <a:p>
                <a:pPr>
                  <a:lnSpc>
                    <a:spcPct val="60000"/>
                  </a:lnSpc>
                  <a:spcBef>
                    <a:spcPct val="50000"/>
                  </a:spcBef>
                  <a:buFontTx/>
                  <a:buChar char="•"/>
                </a:pPr>
                <a:r>
                  <a:rPr lang="en-US" b="1" i="1">
                    <a:solidFill>
                      <a:schemeClr val="bg1"/>
                    </a:solidFill>
                    <a:latin typeface="Photina Casual Black" pitchFamily="18" charset="0"/>
                  </a:rPr>
                  <a:t>  Resource  Scheduling</a:t>
                </a:r>
              </a:p>
              <a:p>
                <a:pPr>
                  <a:lnSpc>
                    <a:spcPct val="60000"/>
                  </a:lnSpc>
                  <a:spcBef>
                    <a:spcPct val="50000"/>
                  </a:spcBef>
                  <a:buFontTx/>
                  <a:buChar char="•"/>
                </a:pPr>
                <a:r>
                  <a:rPr lang="en-US" b="1" i="1">
                    <a:solidFill>
                      <a:schemeClr val="bg1"/>
                    </a:solidFill>
                    <a:latin typeface="Photina Casual Black" pitchFamily="18" charset="0"/>
                  </a:rPr>
                  <a:t>  Short Term Planning  </a:t>
                </a:r>
                <a:r>
                  <a:rPr lang="en-US" sz="2000" b="1" i="1">
                    <a:solidFill>
                      <a:schemeClr val="bg1"/>
                    </a:solidFill>
                    <a:latin typeface="Tempus Sans ITC" pitchFamily="82" charset="0"/>
                  </a:rPr>
                  <a:t>(Weekly,Daily)</a:t>
                </a:r>
              </a:p>
            </p:txBody>
          </p:sp>
          <p:sp>
            <p:nvSpPr>
              <p:cNvPr id="77841" name="AutoShape 17"/>
              <p:cNvSpPr>
                <a:spLocks noChangeArrowheads="1"/>
              </p:cNvSpPr>
              <p:nvPr/>
            </p:nvSpPr>
            <p:spPr bwMode="auto">
              <a:xfrm>
                <a:off x="240" y="2976"/>
                <a:ext cx="1344" cy="105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008000"/>
                  </a:gs>
                  <a:gs pos="50000">
                    <a:schemeClr val="bg1"/>
                  </a:gs>
                  <a:gs pos="100000">
                    <a:srgbClr val="008000"/>
                  </a:gs>
                </a:gsLst>
                <a:lin ang="5400000" scaled="1"/>
              </a:gradFill>
              <a:ln w="9525">
                <a:solidFill>
                  <a:schemeClr val="tx1"/>
                </a:solidFill>
                <a:miter lim="800000"/>
                <a:headEnd/>
                <a:tailEnd/>
              </a:ln>
              <a:effectLst/>
            </p:spPr>
            <p:txBody>
              <a:bodyPr wrap="none" anchor="ctr">
                <a:spAutoFit/>
              </a:bodyPr>
              <a:lstStyle/>
              <a:p>
                <a:pPr>
                  <a:defRPr/>
                </a:pPr>
                <a:endParaRPr lang="en-US"/>
              </a:p>
            </p:txBody>
          </p:sp>
        </p:grpSp>
        <p:sp>
          <p:nvSpPr>
            <p:cNvPr id="19463" name="Text Box 18"/>
            <p:cNvSpPr txBox="1">
              <a:spLocks noChangeArrowheads="1"/>
            </p:cNvSpPr>
            <p:nvPr/>
          </p:nvSpPr>
          <p:spPr bwMode="auto">
            <a:xfrm>
              <a:off x="384" y="3360"/>
              <a:ext cx="10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b="1" i="1"/>
                <a:t>Operational</a:t>
              </a:r>
            </a:p>
          </p:txBody>
        </p:sp>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idx="1"/>
          </p:nvPr>
        </p:nvSpPr>
        <p:spPr>
          <a:xfrm>
            <a:off x="685800" y="304800"/>
            <a:ext cx="7772400" cy="6096000"/>
          </a:xfrm>
        </p:spPr>
        <p:txBody>
          <a:bodyPr/>
          <a:lstStyle/>
          <a:p>
            <a:pPr algn="ctr"/>
            <a:r>
              <a:rPr lang="en-US" b="1" smtClean="0"/>
              <a:t>Supply Chain Goals</a:t>
            </a:r>
          </a:p>
          <a:p>
            <a:pPr algn="ctr"/>
            <a:endParaRPr lang="en-US" b="1" smtClean="0"/>
          </a:p>
          <a:p>
            <a:pPr>
              <a:buFontTx/>
              <a:buNone/>
            </a:pPr>
            <a:r>
              <a:rPr lang="en-US" smtClean="0"/>
              <a:t>	Efficient supply chain management must result in tangible business improvements. It is characterized by a sharp focus on </a:t>
            </a:r>
          </a:p>
          <a:p>
            <a:pPr lvl="1"/>
            <a:r>
              <a:rPr lang="en-US" smtClean="0"/>
              <a:t>Revenue growth</a:t>
            </a:r>
          </a:p>
          <a:p>
            <a:pPr lvl="1" algn="just"/>
            <a:r>
              <a:rPr lang="en-US" smtClean="0"/>
              <a:t>Better asset utilization </a:t>
            </a:r>
          </a:p>
          <a:p>
            <a:pPr lvl="1" algn="just"/>
            <a:r>
              <a:rPr lang="en-US" smtClean="0"/>
              <a:t>Cost reduction.</a:t>
            </a:r>
          </a:p>
        </p:txBody>
      </p:sp>
      <p:graphicFrame>
        <p:nvGraphicFramePr>
          <p:cNvPr id="68612" name="Object 4"/>
          <p:cNvGraphicFramePr>
            <a:graphicFrameLocks noChangeAspect="1"/>
          </p:cNvGraphicFramePr>
          <p:nvPr/>
        </p:nvGraphicFramePr>
        <p:xfrm>
          <a:off x="3962400" y="4724400"/>
          <a:ext cx="2057400" cy="1219200"/>
        </p:xfrm>
        <a:graphic>
          <a:graphicData uri="http://schemas.openxmlformats.org/presentationml/2006/ole">
            <mc:AlternateContent xmlns:mc="http://schemas.openxmlformats.org/markup-compatibility/2006">
              <mc:Choice xmlns:v="urn:schemas-microsoft-com:vml" Requires="v">
                <p:oleObj spid="_x0000_s3079" name="Clip" r:id="rId4" imgW="952129" imgH="952129" progId="MS_ClipArt_Gallery.2">
                  <p:embed/>
                </p:oleObj>
              </mc:Choice>
              <mc:Fallback>
                <p:oleObj name="Clip" r:id="rId4" imgW="952129" imgH="952129"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724400"/>
                        <a:ext cx="2057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3" name="Object 5"/>
          <p:cNvGraphicFramePr>
            <a:graphicFrameLocks noChangeAspect="1"/>
          </p:cNvGraphicFramePr>
          <p:nvPr/>
        </p:nvGraphicFramePr>
        <p:xfrm>
          <a:off x="6172200" y="3124200"/>
          <a:ext cx="1219200" cy="1219200"/>
        </p:xfrm>
        <a:graphic>
          <a:graphicData uri="http://schemas.openxmlformats.org/presentationml/2006/ole">
            <mc:AlternateContent xmlns:mc="http://schemas.openxmlformats.org/markup-compatibility/2006">
              <mc:Choice xmlns:v="urn:schemas-microsoft-com:vml" Requires="v">
                <p:oleObj spid="_x0000_s3080" name="Clip" r:id="rId6" imgW="838095" imgH="961905" progId="MS_ClipArt_Gallery.2">
                  <p:embed/>
                </p:oleObj>
              </mc:Choice>
              <mc:Fallback>
                <p:oleObj name="Clip" r:id="rId6" imgW="838095" imgH="961905" progId="MS_ClipArt_Gallery.2">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72200" y="3124200"/>
                        <a:ext cx="12192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anim calcmode="lin" valueType="num">
                                      <p:cBhvr additive="base">
                                        <p:cTn id="7" dur="500" fill="hold"/>
                                        <p:tgtEl>
                                          <p:spTgt spid="686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8610">
                                            <p:txEl>
                                              <p:pRg st="2" end="2"/>
                                            </p:txEl>
                                          </p:spTgt>
                                        </p:tgtEl>
                                        <p:attrNameLst>
                                          <p:attrName>style.visibility</p:attrName>
                                        </p:attrNameLst>
                                      </p:cBhvr>
                                      <p:to>
                                        <p:strVal val="visible"/>
                                      </p:to>
                                    </p:set>
                                    <p:anim calcmode="lin" valueType="num">
                                      <p:cBhvr additive="base">
                                        <p:cTn id="12" dur="500" fill="hold"/>
                                        <p:tgtEl>
                                          <p:spTgt spid="68610">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861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par>
                                <p:cTn id="14" presetID="2" presetClass="entr" presetSubtype="8" fill="hold" grpId="0" nodeType="withEffect">
                                  <p:stCondLst>
                                    <p:cond delay="0"/>
                                  </p:stCondLst>
                                  <p:childTnLst>
                                    <p:set>
                                      <p:cBhvr>
                                        <p:cTn id="15" dur="1" fill="hold">
                                          <p:stCondLst>
                                            <p:cond delay="0"/>
                                          </p:stCondLst>
                                        </p:cTn>
                                        <p:tgtEl>
                                          <p:spTgt spid="68610">
                                            <p:txEl>
                                              <p:pRg st="3" end="3"/>
                                            </p:txEl>
                                          </p:spTgt>
                                        </p:tgtEl>
                                        <p:attrNameLst>
                                          <p:attrName>style.visibility</p:attrName>
                                        </p:attrNameLst>
                                      </p:cBhvr>
                                      <p:to>
                                        <p:strVal val="visible"/>
                                      </p:to>
                                    </p:set>
                                    <p:anim calcmode="lin" valueType="num">
                                      <p:cBhvr additive="base">
                                        <p:cTn id="16" dur="500" fill="hold"/>
                                        <p:tgtEl>
                                          <p:spTgt spid="68610">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861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par>
                                <p:cTn id="18" presetID="2" presetClass="entr" presetSubtype="8" fill="hold" grpId="0" nodeType="withEffect">
                                  <p:stCondLst>
                                    <p:cond delay="0"/>
                                  </p:stCondLst>
                                  <p:childTnLst>
                                    <p:set>
                                      <p:cBhvr>
                                        <p:cTn id="19" dur="1" fill="hold">
                                          <p:stCondLst>
                                            <p:cond delay="0"/>
                                          </p:stCondLst>
                                        </p:cTn>
                                        <p:tgtEl>
                                          <p:spTgt spid="68610">
                                            <p:txEl>
                                              <p:pRg st="4" end="4"/>
                                            </p:txEl>
                                          </p:spTgt>
                                        </p:tgtEl>
                                        <p:attrNameLst>
                                          <p:attrName>style.visibility</p:attrName>
                                        </p:attrNameLst>
                                      </p:cBhvr>
                                      <p:to>
                                        <p:strVal val="visible"/>
                                      </p:to>
                                    </p:set>
                                    <p:anim calcmode="lin" valueType="num">
                                      <p:cBhvr additive="base">
                                        <p:cTn id="20" dur="500" fill="hold"/>
                                        <p:tgtEl>
                                          <p:spTgt spid="68610">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6861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par>
                                <p:cTn id="22" presetID="2" presetClass="entr" presetSubtype="8" fill="hold" grpId="0" nodeType="withEffect">
                                  <p:stCondLst>
                                    <p:cond delay="0"/>
                                  </p:stCondLst>
                                  <p:childTnLst>
                                    <p:set>
                                      <p:cBhvr>
                                        <p:cTn id="23" dur="1" fill="hold">
                                          <p:stCondLst>
                                            <p:cond delay="0"/>
                                          </p:stCondLst>
                                        </p:cTn>
                                        <p:tgtEl>
                                          <p:spTgt spid="68610">
                                            <p:txEl>
                                              <p:pRg st="5" end="5"/>
                                            </p:txEl>
                                          </p:spTgt>
                                        </p:tgtEl>
                                        <p:attrNameLst>
                                          <p:attrName>style.visibility</p:attrName>
                                        </p:attrNameLst>
                                      </p:cBhvr>
                                      <p:to>
                                        <p:strVal val="visible"/>
                                      </p:to>
                                    </p:set>
                                    <p:anim calcmode="lin" valueType="num">
                                      <p:cBhvr additive="base">
                                        <p:cTn id="24" dur="500" fill="hold"/>
                                        <p:tgtEl>
                                          <p:spTgt spid="68610">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861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6" fill="hold" nodeType="afterGroup">
                            <p:stCondLst>
                              <p:cond delay="1000"/>
                            </p:stCondLst>
                            <p:childTnLst>
                              <p:par>
                                <p:cTn id="27" presetID="2" presetClass="entr" presetSubtype="2" fill="hold" nodeType="afterEffect">
                                  <p:stCondLst>
                                    <p:cond delay="1000"/>
                                  </p:stCondLst>
                                  <p:childTnLst>
                                    <p:set>
                                      <p:cBhvr>
                                        <p:cTn id="28" dur="1" fill="hold">
                                          <p:stCondLst>
                                            <p:cond delay="0"/>
                                          </p:stCondLst>
                                        </p:cTn>
                                        <p:tgtEl>
                                          <p:spTgt spid="68613"/>
                                        </p:tgtEl>
                                        <p:attrNameLst>
                                          <p:attrName>style.visibility</p:attrName>
                                        </p:attrNameLst>
                                      </p:cBhvr>
                                      <p:to>
                                        <p:strVal val="visible"/>
                                      </p:to>
                                    </p:set>
                                    <p:anim calcmode="lin" valueType="num">
                                      <p:cBhvr additive="base">
                                        <p:cTn id="29" dur="500" fill="hold"/>
                                        <p:tgtEl>
                                          <p:spTgt spid="68613"/>
                                        </p:tgtEl>
                                        <p:attrNameLst>
                                          <p:attrName>ppt_x</p:attrName>
                                        </p:attrNameLst>
                                      </p:cBhvr>
                                      <p:tavLst>
                                        <p:tav tm="0">
                                          <p:val>
                                            <p:strVal val="1+#ppt_w/2"/>
                                          </p:val>
                                        </p:tav>
                                        <p:tav tm="100000">
                                          <p:val>
                                            <p:strVal val="#ppt_x"/>
                                          </p:val>
                                        </p:tav>
                                      </p:tavLst>
                                    </p:anim>
                                    <p:anim calcmode="lin" valueType="num">
                                      <p:cBhvr additive="base">
                                        <p:cTn id="30" dur="500" fill="hold"/>
                                        <p:tgtEl>
                                          <p:spTgt spid="68613"/>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2500"/>
                            </p:stCondLst>
                            <p:childTnLst>
                              <p:par>
                                <p:cTn id="32" presetID="2" presetClass="entr" presetSubtype="2" fill="hold" nodeType="afterEffect">
                                  <p:stCondLst>
                                    <p:cond delay="1000"/>
                                  </p:stCondLst>
                                  <p:childTnLst>
                                    <p:set>
                                      <p:cBhvr>
                                        <p:cTn id="33" dur="1" fill="hold">
                                          <p:stCondLst>
                                            <p:cond delay="0"/>
                                          </p:stCondLst>
                                        </p:cTn>
                                        <p:tgtEl>
                                          <p:spTgt spid="68612"/>
                                        </p:tgtEl>
                                        <p:attrNameLst>
                                          <p:attrName>style.visibility</p:attrName>
                                        </p:attrNameLst>
                                      </p:cBhvr>
                                      <p:to>
                                        <p:strVal val="visible"/>
                                      </p:to>
                                    </p:set>
                                    <p:anim calcmode="lin" valueType="num">
                                      <p:cBhvr additive="base">
                                        <p:cTn id="34" dur="500" fill="hold"/>
                                        <p:tgtEl>
                                          <p:spTgt spid="68612"/>
                                        </p:tgtEl>
                                        <p:attrNameLst>
                                          <p:attrName>ppt_x</p:attrName>
                                        </p:attrNameLst>
                                      </p:cBhvr>
                                      <p:tavLst>
                                        <p:tav tm="0">
                                          <p:val>
                                            <p:strVal val="1+#ppt_w/2"/>
                                          </p:val>
                                        </p:tav>
                                        <p:tav tm="100000">
                                          <p:val>
                                            <p:strVal val="#ppt_x"/>
                                          </p:val>
                                        </p:tav>
                                      </p:tavLst>
                                    </p:anim>
                                    <p:anim calcmode="lin" valueType="num">
                                      <p:cBhvr additive="base">
                                        <p:cTn id="35"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1093788" y="5927725"/>
            <a:ext cx="69072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600" b="1" i="1">
                <a:solidFill>
                  <a:schemeClr val="bg1"/>
                </a:solidFill>
                <a:latin typeface="Book Antiqua" pitchFamily="18" charset="0"/>
              </a:rPr>
              <a:t>Reduce Overall Cycle Time : Improve Response</a:t>
            </a:r>
            <a:endParaRPr lang="en-US" b="1" i="1">
              <a:solidFill>
                <a:schemeClr val="bg1"/>
              </a:solidFill>
            </a:endParaRPr>
          </a:p>
        </p:txBody>
      </p:sp>
      <p:sp>
        <p:nvSpPr>
          <p:cNvPr id="20483" name="Rectangle 4"/>
          <p:cNvSpPr>
            <a:spLocks noChangeArrowheads="1"/>
          </p:cNvSpPr>
          <p:nvPr/>
        </p:nvSpPr>
        <p:spPr bwMode="auto">
          <a:xfrm>
            <a:off x="2209800" y="381000"/>
            <a:ext cx="5257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sz="3500" b="1">
                <a:solidFill>
                  <a:schemeClr val="bg1"/>
                </a:solidFill>
                <a:latin typeface="Arial" charset="0"/>
              </a:rPr>
              <a:t>Supply Chain Management </a:t>
            </a:r>
          </a:p>
          <a:p>
            <a:pPr algn="ctr"/>
            <a:r>
              <a:rPr lang="en-US" sz="3500" b="1">
                <a:solidFill>
                  <a:schemeClr val="bg1"/>
                </a:solidFill>
                <a:latin typeface="Arial" charset="0"/>
              </a:rPr>
              <a:t>Underlying Principles</a:t>
            </a:r>
            <a:endParaRPr lang="en-US">
              <a:solidFill>
                <a:schemeClr val="bg1"/>
              </a:solidFill>
            </a:endParaRPr>
          </a:p>
        </p:txBody>
      </p:sp>
      <p:sp>
        <p:nvSpPr>
          <p:cNvPr id="20484" name="Line 5"/>
          <p:cNvSpPr>
            <a:spLocks noChangeShapeType="1"/>
          </p:cNvSpPr>
          <p:nvPr/>
        </p:nvSpPr>
        <p:spPr bwMode="auto">
          <a:xfrm flipV="1">
            <a:off x="457200" y="5867400"/>
            <a:ext cx="8229600" cy="0"/>
          </a:xfrm>
          <a:prstGeom prst="line">
            <a:avLst/>
          </a:prstGeom>
          <a:noFill/>
          <a:ln w="635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5" name="Rectangle 6"/>
          <p:cNvSpPr>
            <a:spLocks noChangeArrowheads="1"/>
          </p:cNvSpPr>
          <p:nvPr/>
        </p:nvSpPr>
        <p:spPr bwMode="auto">
          <a:xfrm>
            <a:off x="2057400" y="2590800"/>
            <a:ext cx="186848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chemeClr val="bg1"/>
                </a:solidFill>
                <a:latin typeface="Arial" charset="0"/>
              </a:rPr>
              <a:t>Compression</a:t>
            </a:r>
            <a:endParaRPr lang="en-US">
              <a:solidFill>
                <a:schemeClr val="bg1"/>
              </a:solidFill>
            </a:endParaRPr>
          </a:p>
        </p:txBody>
      </p:sp>
      <p:sp>
        <p:nvSpPr>
          <p:cNvPr id="20486" name="Rectangle 7"/>
          <p:cNvSpPr>
            <a:spLocks noChangeArrowheads="1"/>
          </p:cNvSpPr>
          <p:nvPr/>
        </p:nvSpPr>
        <p:spPr bwMode="auto">
          <a:xfrm>
            <a:off x="2057400" y="31242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chemeClr val="bg1"/>
                </a:solidFill>
                <a:latin typeface="Arial" charset="0"/>
              </a:rPr>
              <a:t>Conformance</a:t>
            </a:r>
            <a:endParaRPr lang="en-US">
              <a:solidFill>
                <a:schemeClr val="bg1"/>
              </a:solidFill>
            </a:endParaRPr>
          </a:p>
        </p:txBody>
      </p:sp>
      <p:sp>
        <p:nvSpPr>
          <p:cNvPr id="20487" name="Rectangle 8"/>
          <p:cNvSpPr>
            <a:spLocks noChangeArrowheads="1"/>
          </p:cNvSpPr>
          <p:nvPr/>
        </p:nvSpPr>
        <p:spPr bwMode="auto">
          <a:xfrm>
            <a:off x="2057400" y="3581400"/>
            <a:ext cx="19224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chemeClr val="bg1"/>
                </a:solidFill>
                <a:latin typeface="Arial" charset="0"/>
              </a:rPr>
              <a:t>Co-operation </a:t>
            </a:r>
            <a:endParaRPr lang="en-US">
              <a:solidFill>
                <a:schemeClr val="bg1"/>
              </a:solidFill>
            </a:endParaRPr>
          </a:p>
        </p:txBody>
      </p:sp>
      <p:sp>
        <p:nvSpPr>
          <p:cNvPr id="20488" name="Rectangle 9"/>
          <p:cNvSpPr>
            <a:spLocks noChangeArrowheads="1"/>
          </p:cNvSpPr>
          <p:nvPr/>
        </p:nvSpPr>
        <p:spPr bwMode="auto">
          <a:xfrm>
            <a:off x="2057400" y="4114800"/>
            <a:ext cx="22923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chemeClr val="bg1"/>
                </a:solidFill>
                <a:latin typeface="Arial" charset="0"/>
              </a:rPr>
              <a:t>Communication </a:t>
            </a:r>
            <a:endParaRPr lang="en-US">
              <a:solidFill>
                <a:schemeClr val="bg1"/>
              </a:solidFill>
            </a:endParaRPr>
          </a:p>
        </p:txBody>
      </p:sp>
      <p:sp>
        <p:nvSpPr>
          <p:cNvPr id="20489" name="Rectangle 10"/>
          <p:cNvSpPr>
            <a:spLocks noChangeArrowheads="1"/>
          </p:cNvSpPr>
          <p:nvPr/>
        </p:nvSpPr>
        <p:spPr bwMode="auto">
          <a:xfrm>
            <a:off x="4084638" y="2617788"/>
            <a:ext cx="4602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rgbClr val="FFFF00"/>
                </a:solidFill>
                <a:latin typeface="Arial" charset="0"/>
              </a:rPr>
              <a:t>(Planning/Manufacturing/Supply)</a:t>
            </a:r>
            <a:endParaRPr lang="en-US">
              <a:solidFill>
                <a:srgbClr val="FFFF00"/>
              </a:solidFill>
            </a:endParaRPr>
          </a:p>
        </p:txBody>
      </p:sp>
      <p:sp>
        <p:nvSpPr>
          <p:cNvPr id="20490" name="Rectangle 11"/>
          <p:cNvSpPr>
            <a:spLocks noChangeArrowheads="1"/>
          </p:cNvSpPr>
          <p:nvPr/>
        </p:nvSpPr>
        <p:spPr bwMode="auto">
          <a:xfrm>
            <a:off x="3935413" y="3141663"/>
            <a:ext cx="43402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rgbClr val="FFFF00"/>
                </a:solidFill>
                <a:latin typeface="Arial" charset="0"/>
              </a:rPr>
              <a:t>  (Forecasts/Plans/Distribution)</a:t>
            </a:r>
            <a:endParaRPr lang="en-US">
              <a:solidFill>
                <a:srgbClr val="FFFF00"/>
              </a:solidFill>
            </a:endParaRPr>
          </a:p>
        </p:txBody>
      </p:sp>
      <p:sp>
        <p:nvSpPr>
          <p:cNvPr id="20491" name="Rectangle 12"/>
          <p:cNvSpPr>
            <a:spLocks noChangeArrowheads="1"/>
          </p:cNvSpPr>
          <p:nvPr/>
        </p:nvSpPr>
        <p:spPr bwMode="auto">
          <a:xfrm>
            <a:off x="3733800" y="3581400"/>
            <a:ext cx="31432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rgbClr val="FFFF00"/>
                </a:solidFill>
                <a:latin typeface="Arial" charset="0"/>
              </a:rPr>
              <a:t>     (Cross -Functional)</a:t>
            </a:r>
            <a:endParaRPr lang="en-US">
              <a:solidFill>
                <a:srgbClr val="FFFF00"/>
              </a:solidFill>
            </a:endParaRPr>
          </a:p>
        </p:txBody>
      </p:sp>
      <p:sp>
        <p:nvSpPr>
          <p:cNvPr id="20492" name="Rectangle 13"/>
          <p:cNvSpPr>
            <a:spLocks noChangeArrowheads="1"/>
          </p:cNvSpPr>
          <p:nvPr/>
        </p:nvSpPr>
        <p:spPr bwMode="auto">
          <a:xfrm>
            <a:off x="3962400" y="4038600"/>
            <a:ext cx="28606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500">
                <a:solidFill>
                  <a:srgbClr val="FFFF00"/>
                </a:solidFill>
                <a:latin typeface="Arial" charset="0"/>
              </a:rPr>
              <a:t>     (Real Time Data)</a:t>
            </a:r>
            <a:endParaRPr lang="en-US">
              <a:solidFill>
                <a:srgbClr val="FFFF00"/>
              </a:solidFill>
            </a:endParaRPr>
          </a:p>
        </p:txBody>
      </p:sp>
      <p:sp>
        <p:nvSpPr>
          <p:cNvPr id="20493" name="WordArt 14"/>
          <p:cNvSpPr>
            <a:spLocks noChangeArrowheads="1" noChangeShapeType="1" noTextEdit="1"/>
          </p:cNvSpPr>
          <p:nvPr/>
        </p:nvSpPr>
        <p:spPr bwMode="auto">
          <a:xfrm rot="5400000">
            <a:off x="-954881" y="2555081"/>
            <a:ext cx="4191000" cy="1671638"/>
          </a:xfrm>
          <a:prstGeom prst="rect">
            <a:avLst/>
          </a:prstGeom>
        </p:spPr>
        <p:txBody>
          <a:bodyPr vert="wordArtVert" wrap="none" fromWordArt="1">
            <a:prstTxWarp prst="textPlain">
              <a:avLst>
                <a:gd name="adj" fmla="val 50000"/>
              </a:avLst>
            </a:prstTxWarp>
          </a:bodyPr>
          <a:lstStyle/>
          <a:p>
            <a:pPr algn="ctr" fontAlgn="auto"/>
            <a:r>
              <a:rPr lang="en-US" sz="6000" i="1" kern="10">
                <a:ln w="9525">
                  <a:solidFill>
                    <a:srgbClr val="FF0000"/>
                  </a:solidFill>
                  <a:round/>
                  <a:headEnd/>
                  <a:tailEnd/>
                </a:ln>
                <a:solidFill>
                  <a:srgbClr val="FF0000"/>
                </a:solidFill>
                <a:effectLst>
                  <a:outerShdw dist="35921" dir="2700000" algn="ctr" rotWithShape="0">
                    <a:srgbClr val="C0C0C0"/>
                  </a:outerShdw>
                </a:effectLst>
                <a:latin typeface="Arial Black"/>
              </a:rPr>
              <a:t>C</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1000" fill="hold"/>
                                        <p:tgtEl>
                                          <p:spTgt spid="76802"/>
                                        </p:tgtEl>
                                        <p:attrNameLst>
                                          <p:attrName>ppt_w</p:attrName>
                                        </p:attrNameLst>
                                      </p:cBhvr>
                                      <p:tavLst>
                                        <p:tav tm="0">
                                          <p:val>
                                            <p:fltVal val="0"/>
                                          </p:val>
                                        </p:tav>
                                        <p:tav tm="100000">
                                          <p:val>
                                            <p:strVal val="#ppt_w"/>
                                          </p:val>
                                        </p:tav>
                                      </p:tavLst>
                                    </p:anim>
                                    <p:anim calcmode="lin" valueType="num">
                                      <p:cBhvr>
                                        <p:cTn id="8" dur="1000" fill="hold"/>
                                        <p:tgtEl>
                                          <p:spTgt spid="76802"/>
                                        </p:tgtEl>
                                        <p:attrNameLst>
                                          <p:attrName>ppt_h</p:attrName>
                                        </p:attrNameLst>
                                      </p:cBhvr>
                                      <p:tavLst>
                                        <p:tav tm="0">
                                          <p:val>
                                            <p:fltVal val="0"/>
                                          </p:val>
                                        </p:tav>
                                        <p:tav tm="100000">
                                          <p:val>
                                            <p:strVal val="#ppt_h"/>
                                          </p:val>
                                        </p:tav>
                                      </p:tavLst>
                                    </p:anim>
                                    <p:anim calcmode="lin" valueType="num">
                                      <p:cBhvr>
                                        <p:cTn id="9" dur="1000" fill="hold"/>
                                        <p:tgtEl>
                                          <p:spTgt spid="7680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680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0" y="304800"/>
            <a:ext cx="8458200" cy="6096000"/>
          </a:xfrm>
        </p:spPr>
        <p:txBody>
          <a:bodyPr/>
          <a:lstStyle/>
          <a:p>
            <a:pPr algn="ctr">
              <a:buFontTx/>
              <a:buNone/>
            </a:pPr>
            <a:r>
              <a:rPr lang="en-US" sz="3600" b="1" u="sng" smtClean="0"/>
              <a:t>Changing Paradigm</a:t>
            </a:r>
            <a:endParaRPr lang="en-US" sz="3600" b="1" smtClean="0"/>
          </a:p>
          <a:p>
            <a:pPr lvl="1" algn="just"/>
            <a:endParaRPr lang="en-US" smtClean="0"/>
          </a:p>
          <a:p>
            <a:pPr lvl="1">
              <a:buFontTx/>
              <a:buChar char="•"/>
            </a:pPr>
            <a:r>
              <a:rPr lang="en-US" smtClean="0"/>
              <a:t>Functional vs Process</a:t>
            </a:r>
          </a:p>
          <a:p>
            <a:pPr lvl="1">
              <a:buFontTx/>
              <a:buChar char="•"/>
            </a:pPr>
            <a:r>
              <a:rPr lang="en-US" smtClean="0"/>
              <a:t>Products vs Customers</a:t>
            </a:r>
          </a:p>
          <a:p>
            <a:pPr lvl="1">
              <a:buFontTx/>
              <a:buChar char="•"/>
            </a:pPr>
            <a:r>
              <a:rPr lang="en-US" smtClean="0"/>
              <a:t>Revenues vs Performance</a:t>
            </a:r>
          </a:p>
          <a:p>
            <a:pPr lvl="1">
              <a:buFontTx/>
              <a:buChar char="•"/>
            </a:pPr>
            <a:r>
              <a:rPr lang="en-US" smtClean="0"/>
              <a:t>Inventory vs Information</a:t>
            </a:r>
          </a:p>
          <a:p>
            <a:pPr lvl="1">
              <a:buFontTx/>
              <a:buChar char="•"/>
            </a:pPr>
            <a:r>
              <a:rPr lang="en-US" smtClean="0"/>
              <a:t>Transactions vs Relationships</a:t>
            </a:r>
          </a:p>
        </p:txBody>
      </p:sp>
      <p:graphicFrame>
        <p:nvGraphicFramePr>
          <p:cNvPr id="49158" name="Object 6"/>
          <p:cNvGraphicFramePr>
            <a:graphicFrameLocks noChangeAspect="1"/>
          </p:cNvGraphicFramePr>
          <p:nvPr/>
        </p:nvGraphicFramePr>
        <p:xfrm>
          <a:off x="2667000" y="4343400"/>
          <a:ext cx="2266950" cy="1676400"/>
        </p:xfrm>
        <a:graphic>
          <a:graphicData uri="http://schemas.openxmlformats.org/presentationml/2006/ole">
            <mc:AlternateContent xmlns:mc="http://schemas.openxmlformats.org/markup-compatibility/2006">
              <mc:Choice xmlns:v="urn:schemas-microsoft-com:vml" Requires="v">
                <p:oleObj spid="_x0000_s4101" name="Clip" r:id="rId4" imgW="1428571" imgH="961905" progId="MS_ClipArt_Gallery.2">
                  <p:embed/>
                </p:oleObj>
              </mc:Choice>
              <mc:Fallback>
                <p:oleObj name="Clip" r:id="rId4" imgW="1428571" imgH="961905"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4343400"/>
                        <a:ext cx="2266950"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ox(in)">
                                      <p:cBhvr>
                                        <p:cTn id="7" dur="500"/>
                                        <p:tgtEl>
                                          <p:spTgt spid="491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par>
                                <p:cTn id="8" presetID="4" presetClass="entr" presetSubtype="16" fill="hold" grpId="0" nodeType="withEffect">
                                  <p:stCondLst>
                                    <p:cond delay="0"/>
                                  </p:stCondLst>
                                  <p:childTnLst>
                                    <p:set>
                                      <p:cBhvr>
                                        <p:cTn id="9" dur="1" fill="hold">
                                          <p:stCondLst>
                                            <p:cond delay="0"/>
                                          </p:stCondLst>
                                        </p:cTn>
                                        <p:tgtEl>
                                          <p:spTgt spid="49154">
                                            <p:txEl>
                                              <p:pRg st="2" end="2"/>
                                            </p:txEl>
                                          </p:spTgt>
                                        </p:tgtEl>
                                        <p:attrNameLst>
                                          <p:attrName>style.visibility</p:attrName>
                                        </p:attrNameLst>
                                      </p:cBhvr>
                                      <p:to>
                                        <p:strVal val="visible"/>
                                      </p:to>
                                    </p:set>
                                    <p:animEffect transition="in" filter="box(in)">
                                      <p:cBhvr>
                                        <p:cTn id="10" dur="500"/>
                                        <p:tgtEl>
                                          <p:spTgt spid="49154">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DRIVEBY.WAV"/>
                                        </p:tgtEl>
                                      </p:cMediaNode>
                                    </p:audio>
                                  </p:subTnLst>
                                </p:cTn>
                              </p:par>
                              <p:par>
                                <p:cTn id="11" presetID="4" presetClass="entr" presetSubtype="16" fill="hold" grpId="0" nodeType="withEffect">
                                  <p:stCondLst>
                                    <p:cond delay="0"/>
                                  </p:stCondLst>
                                  <p:childTnLst>
                                    <p:set>
                                      <p:cBhvr>
                                        <p:cTn id="12" dur="1" fill="hold">
                                          <p:stCondLst>
                                            <p:cond delay="0"/>
                                          </p:stCondLst>
                                        </p:cTn>
                                        <p:tgtEl>
                                          <p:spTgt spid="49154">
                                            <p:txEl>
                                              <p:pRg st="3" end="3"/>
                                            </p:txEl>
                                          </p:spTgt>
                                        </p:tgtEl>
                                        <p:attrNameLst>
                                          <p:attrName>style.visibility</p:attrName>
                                        </p:attrNameLst>
                                      </p:cBhvr>
                                      <p:to>
                                        <p:strVal val="visible"/>
                                      </p:to>
                                    </p:set>
                                    <p:animEffect transition="in" filter="box(in)">
                                      <p:cBhvr>
                                        <p:cTn id="13" dur="500"/>
                                        <p:tgtEl>
                                          <p:spTgt spid="49154">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IVEBY.WAV"/>
                                        </p:tgtEl>
                                      </p:cMediaNode>
                                    </p:audio>
                                  </p:subTnLst>
                                </p:cTn>
                              </p:par>
                              <p:par>
                                <p:cTn id="14" presetID="4" presetClass="entr" presetSubtype="16" fill="hold" grpId="0" nodeType="withEffect">
                                  <p:stCondLst>
                                    <p:cond delay="0"/>
                                  </p:stCondLst>
                                  <p:childTnLst>
                                    <p:set>
                                      <p:cBhvr>
                                        <p:cTn id="15" dur="1" fill="hold">
                                          <p:stCondLst>
                                            <p:cond delay="0"/>
                                          </p:stCondLst>
                                        </p:cTn>
                                        <p:tgtEl>
                                          <p:spTgt spid="49154">
                                            <p:txEl>
                                              <p:pRg st="4" end="4"/>
                                            </p:txEl>
                                          </p:spTgt>
                                        </p:tgtEl>
                                        <p:attrNameLst>
                                          <p:attrName>style.visibility</p:attrName>
                                        </p:attrNameLst>
                                      </p:cBhvr>
                                      <p:to>
                                        <p:strVal val="visible"/>
                                      </p:to>
                                    </p:set>
                                    <p:animEffect transition="in" filter="box(in)">
                                      <p:cBhvr>
                                        <p:cTn id="16" dur="500"/>
                                        <p:tgtEl>
                                          <p:spTgt spid="49154">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par>
                                <p:cTn id="17" presetID="4" presetClass="entr" presetSubtype="16" fill="hold" grpId="0" nodeType="withEffect">
                                  <p:stCondLst>
                                    <p:cond delay="0"/>
                                  </p:stCondLst>
                                  <p:childTnLst>
                                    <p:set>
                                      <p:cBhvr>
                                        <p:cTn id="18" dur="1" fill="hold">
                                          <p:stCondLst>
                                            <p:cond delay="0"/>
                                          </p:stCondLst>
                                        </p:cTn>
                                        <p:tgtEl>
                                          <p:spTgt spid="49154">
                                            <p:txEl>
                                              <p:pRg st="5" end="5"/>
                                            </p:txEl>
                                          </p:spTgt>
                                        </p:tgtEl>
                                        <p:attrNameLst>
                                          <p:attrName>style.visibility</p:attrName>
                                        </p:attrNameLst>
                                      </p:cBhvr>
                                      <p:to>
                                        <p:strVal val="visible"/>
                                      </p:to>
                                    </p:set>
                                    <p:animEffect transition="in" filter="box(in)">
                                      <p:cBhvr>
                                        <p:cTn id="19" dur="500"/>
                                        <p:tgtEl>
                                          <p:spTgt spid="49154">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DRIVEBY.WAV"/>
                                        </p:tgtEl>
                                      </p:cMediaNode>
                                    </p:audio>
                                  </p:subTnLst>
                                </p:cTn>
                              </p:par>
                              <p:par>
                                <p:cTn id="20" presetID="4" presetClass="entr" presetSubtype="16" fill="hold" grpId="0" nodeType="withEffect">
                                  <p:stCondLst>
                                    <p:cond delay="0"/>
                                  </p:stCondLst>
                                  <p:childTnLst>
                                    <p:set>
                                      <p:cBhvr>
                                        <p:cTn id="21" dur="1" fill="hold">
                                          <p:stCondLst>
                                            <p:cond delay="0"/>
                                          </p:stCondLst>
                                        </p:cTn>
                                        <p:tgtEl>
                                          <p:spTgt spid="49154">
                                            <p:txEl>
                                              <p:pRg st="6" end="6"/>
                                            </p:txEl>
                                          </p:spTgt>
                                        </p:tgtEl>
                                        <p:attrNameLst>
                                          <p:attrName>style.visibility</p:attrName>
                                        </p:attrNameLst>
                                      </p:cBhvr>
                                      <p:to>
                                        <p:strVal val="visible"/>
                                      </p:to>
                                    </p:set>
                                    <p:animEffect transition="in" filter="box(in)">
                                      <p:cBhvr>
                                        <p:cTn id="22" dur="500"/>
                                        <p:tgtEl>
                                          <p:spTgt spid="49154">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DRIVEBY.WAV"/>
                                        </p:tgtEl>
                                      </p:cMediaNode>
                                    </p:audio>
                                  </p:subTnLst>
                                </p:cTn>
                              </p:par>
                            </p:childTnLst>
                          </p:cTn>
                        </p:par>
                        <p:par>
                          <p:cTn id="23" fill="hold" nodeType="afterGroup">
                            <p:stCondLst>
                              <p:cond delay="500"/>
                            </p:stCondLst>
                            <p:childTnLst>
                              <p:par>
                                <p:cTn id="24" presetID="2" presetClass="entr" presetSubtype="4" fill="hold" nodeType="afterEffect">
                                  <p:stCondLst>
                                    <p:cond delay="1000"/>
                                  </p:stCondLst>
                                  <p:childTnLst>
                                    <p:set>
                                      <p:cBhvr>
                                        <p:cTn id="25" dur="1" fill="hold">
                                          <p:stCondLst>
                                            <p:cond delay="0"/>
                                          </p:stCondLst>
                                        </p:cTn>
                                        <p:tgtEl>
                                          <p:spTgt spid="49158"/>
                                        </p:tgtEl>
                                        <p:attrNameLst>
                                          <p:attrName>style.visibility</p:attrName>
                                        </p:attrNameLst>
                                      </p:cBhvr>
                                      <p:to>
                                        <p:strVal val="visible"/>
                                      </p:to>
                                    </p:set>
                                    <p:anim calcmode="lin" valueType="num">
                                      <p:cBhvr additive="base">
                                        <p:cTn id="26" dur="500" fill="hold"/>
                                        <p:tgtEl>
                                          <p:spTgt spid="49158"/>
                                        </p:tgtEl>
                                        <p:attrNameLst>
                                          <p:attrName>ppt_x</p:attrName>
                                        </p:attrNameLst>
                                      </p:cBhvr>
                                      <p:tavLst>
                                        <p:tav tm="0">
                                          <p:val>
                                            <p:strVal val="#ppt_x"/>
                                          </p:val>
                                        </p:tav>
                                        <p:tav tm="100000">
                                          <p:val>
                                            <p:strVal val="#ppt_x"/>
                                          </p:val>
                                        </p:tav>
                                      </p:tavLst>
                                    </p:anim>
                                    <p:anim calcmode="lin" valueType="num">
                                      <p:cBhvr additive="base">
                                        <p:cTn id="27" dur="500" fill="hold"/>
                                        <p:tgtEl>
                                          <p:spTgt spid="491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304800" y="304800"/>
            <a:ext cx="8153400" cy="6096000"/>
          </a:xfrm>
        </p:spPr>
        <p:txBody>
          <a:bodyPr/>
          <a:lstStyle/>
          <a:p>
            <a:pPr algn="ctr">
              <a:buFontTx/>
              <a:buNone/>
            </a:pPr>
            <a:r>
              <a:rPr lang="en-US" sz="3600" b="1" u="sng" smtClean="0"/>
              <a:t>Critical Success Factors today</a:t>
            </a:r>
            <a:endParaRPr lang="en-US" b="1" u="sng" smtClean="0"/>
          </a:p>
          <a:p>
            <a:pPr lvl="1" algn="just"/>
            <a:endParaRPr lang="en-US" smtClean="0"/>
          </a:p>
          <a:p>
            <a:pPr lvl="1" algn="just">
              <a:buFontTx/>
              <a:buChar char="•"/>
            </a:pPr>
            <a:r>
              <a:rPr lang="en-US" sz="3200" smtClean="0"/>
              <a:t>Cross functional management and planning skills</a:t>
            </a:r>
          </a:p>
          <a:p>
            <a:pPr lvl="1" algn="just">
              <a:buFontTx/>
              <a:buChar char="•"/>
            </a:pPr>
            <a:r>
              <a:rPr lang="en-US" sz="3200" smtClean="0"/>
              <a:t>Ability to define, measure and manage service requirements by market segment</a:t>
            </a:r>
          </a:p>
          <a:p>
            <a:pPr lvl="1" algn="just">
              <a:buFontTx/>
              <a:buChar char="•"/>
            </a:pPr>
            <a:r>
              <a:rPr lang="en-US" sz="3200" smtClean="0"/>
              <a:t>Information systems</a:t>
            </a:r>
          </a:p>
          <a:p>
            <a:pPr lvl="1" algn="just">
              <a:buFontTx/>
              <a:buChar char="•"/>
            </a:pPr>
            <a:r>
              <a:rPr lang="en-US" sz="3200" smtClean="0"/>
              <a:t>Relationship management and win win orientation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box(in)">
                                      <p:cBhvr>
                                        <p:cTn id="7" dur="500"/>
                                        <p:tgtEl>
                                          <p:spTgt spid="501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8" presetID="4" presetClass="entr" presetSubtype="16" fill="hold" grpId="0" nodeType="withEffect">
                                  <p:stCondLst>
                                    <p:cond delay="0"/>
                                  </p:stCondLst>
                                  <p:childTnLst>
                                    <p:set>
                                      <p:cBhvr>
                                        <p:cTn id="9" dur="1" fill="hold">
                                          <p:stCondLst>
                                            <p:cond delay="0"/>
                                          </p:stCondLst>
                                        </p:cTn>
                                        <p:tgtEl>
                                          <p:spTgt spid="50178">
                                            <p:txEl>
                                              <p:pRg st="2" end="2"/>
                                            </p:txEl>
                                          </p:spTgt>
                                        </p:tgtEl>
                                        <p:attrNameLst>
                                          <p:attrName>style.visibility</p:attrName>
                                        </p:attrNameLst>
                                      </p:cBhvr>
                                      <p:to>
                                        <p:strVal val="visible"/>
                                      </p:to>
                                    </p:set>
                                    <p:animEffect transition="in" filter="box(in)">
                                      <p:cBhvr>
                                        <p:cTn id="10" dur="500"/>
                                        <p:tgtEl>
                                          <p:spTgt spid="50178">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DRIVEBY.WAV"/>
                                        </p:tgtEl>
                                      </p:cMediaNode>
                                    </p:audio>
                                  </p:subTnLst>
                                </p:cTn>
                              </p:par>
                              <p:par>
                                <p:cTn id="11" presetID="4" presetClass="entr" presetSubtype="16" fill="hold" grpId="0" nodeType="withEffect">
                                  <p:stCondLst>
                                    <p:cond delay="0"/>
                                  </p:stCondLst>
                                  <p:childTnLst>
                                    <p:set>
                                      <p:cBhvr>
                                        <p:cTn id="12" dur="1" fill="hold">
                                          <p:stCondLst>
                                            <p:cond delay="0"/>
                                          </p:stCondLst>
                                        </p:cTn>
                                        <p:tgtEl>
                                          <p:spTgt spid="50178">
                                            <p:txEl>
                                              <p:pRg st="3" end="3"/>
                                            </p:txEl>
                                          </p:spTgt>
                                        </p:tgtEl>
                                        <p:attrNameLst>
                                          <p:attrName>style.visibility</p:attrName>
                                        </p:attrNameLst>
                                      </p:cBhvr>
                                      <p:to>
                                        <p:strVal val="visible"/>
                                      </p:to>
                                    </p:set>
                                    <p:animEffect transition="in" filter="box(in)">
                                      <p:cBhvr>
                                        <p:cTn id="13" dur="500"/>
                                        <p:tgtEl>
                                          <p:spTgt spid="50178">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DRIVEBY.WAV"/>
                                        </p:tgtEl>
                                      </p:cMediaNode>
                                    </p:audio>
                                  </p:subTnLst>
                                </p:cTn>
                              </p:par>
                              <p:par>
                                <p:cTn id="14" presetID="4" presetClass="entr" presetSubtype="16" fill="hold" grpId="0" nodeType="withEffect">
                                  <p:stCondLst>
                                    <p:cond delay="0"/>
                                  </p:stCondLst>
                                  <p:childTnLst>
                                    <p:set>
                                      <p:cBhvr>
                                        <p:cTn id="15" dur="1" fill="hold">
                                          <p:stCondLst>
                                            <p:cond delay="0"/>
                                          </p:stCondLst>
                                        </p:cTn>
                                        <p:tgtEl>
                                          <p:spTgt spid="50178">
                                            <p:txEl>
                                              <p:pRg st="4" end="4"/>
                                            </p:txEl>
                                          </p:spTgt>
                                        </p:tgtEl>
                                        <p:attrNameLst>
                                          <p:attrName>style.visibility</p:attrName>
                                        </p:attrNameLst>
                                      </p:cBhvr>
                                      <p:to>
                                        <p:strVal val="visible"/>
                                      </p:to>
                                    </p:set>
                                    <p:animEffect transition="in" filter="box(in)">
                                      <p:cBhvr>
                                        <p:cTn id="16" dur="500"/>
                                        <p:tgtEl>
                                          <p:spTgt spid="50178">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DRIVEBY.WAV"/>
                                        </p:tgtEl>
                                      </p:cMediaNode>
                                    </p:audio>
                                  </p:subTnLst>
                                </p:cTn>
                              </p:par>
                              <p:par>
                                <p:cTn id="17" presetID="4" presetClass="entr" presetSubtype="16" fill="hold" grpId="0" nodeType="withEffect">
                                  <p:stCondLst>
                                    <p:cond delay="0"/>
                                  </p:stCondLst>
                                  <p:childTnLst>
                                    <p:set>
                                      <p:cBhvr>
                                        <p:cTn id="18" dur="1" fill="hold">
                                          <p:stCondLst>
                                            <p:cond delay="0"/>
                                          </p:stCondLst>
                                        </p:cTn>
                                        <p:tgtEl>
                                          <p:spTgt spid="50178">
                                            <p:txEl>
                                              <p:pRg st="5" end="5"/>
                                            </p:txEl>
                                          </p:spTgt>
                                        </p:tgtEl>
                                        <p:attrNameLst>
                                          <p:attrName>style.visibility</p:attrName>
                                        </p:attrNameLst>
                                      </p:cBhvr>
                                      <p:to>
                                        <p:strVal val="visible"/>
                                      </p:to>
                                    </p:set>
                                    <p:animEffect transition="in" filter="box(in)">
                                      <p:cBhvr>
                                        <p:cTn id="19" dur="500"/>
                                        <p:tgtEl>
                                          <p:spTgt spid="50178">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609600" y="0"/>
            <a:ext cx="7924800" cy="6858000"/>
          </a:xfrm>
        </p:spPr>
        <p:txBody>
          <a:bodyPr/>
          <a:lstStyle/>
          <a:p>
            <a:pPr algn="just"/>
            <a:endParaRPr lang="en-US" sz="2800" b="1" smtClean="0"/>
          </a:p>
          <a:p>
            <a:pPr algn="ctr">
              <a:buFontTx/>
              <a:buNone/>
            </a:pPr>
            <a:r>
              <a:rPr lang="en-US" sz="2800" b="1" u="sng" smtClean="0"/>
              <a:t>PUTTING IN PLACE A WELL OILED SUPPLY CHAIN</a:t>
            </a:r>
            <a:endParaRPr lang="en-US" sz="2800" smtClean="0"/>
          </a:p>
          <a:p>
            <a:pPr algn="just"/>
            <a:endParaRPr lang="en-US" sz="2800" smtClean="0"/>
          </a:p>
          <a:p>
            <a:pPr algn="just"/>
            <a:r>
              <a:rPr lang="en-US" sz="2800" smtClean="0"/>
              <a:t>Supply chain as an efficient customer satisfying process</a:t>
            </a:r>
          </a:p>
          <a:p>
            <a:pPr algn="just"/>
            <a:r>
              <a:rPr lang="en-US" sz="2800" smtClean="0"/>
              <a:t>Effectiveness of the whole supply chain is more important than the efficiency of each individual department.</a:t>
            </a:r>
          </a:p>
          <a:p>
            <a:pPr algn="just">
              <a:buFontTx/>
              <a:buNone/>
            </a:pPr>
            <a:r>
              <a:rPr lang="en-US" sz="2800" smtClean="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 calcmode="lin" valueType="num">
                                      <p:cBhvr additive="base">
                                        <p:cTn id="7"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8435">
                                            <p:txEl>
                                              <p:pRg st="3" end="3"/>
                                            </p:txEl>
                                          </p:spTgt>
                                        </p:tgtEl>
                                        <p:attrNameLst>
                                          <p:attrName>style.visibility</p:attrName>
                                        </p:attrNameLst>
                                      </p:cBhvr>
                                      <p:to>
                                        <p:strVal val="visible"/>
                                      </p:to>
                                    </p:set>
                                    <p:anim calcmode="lin" valueType="num">
                                      <p:cBhvr additive="base">
                                        <p:cTn id="12"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4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 calcmode="lin" valueType="num">
                                      <p:cBhvr additive="base">
                                        <p:cTn id="17"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84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8435">
                                            <p:txEl>
                                              <p:pRg st="5" end="5"/>
                                            </p:txEl>
                                          </p:spTgt>
                                        </p:tgtEl>
                                        <p:attrNameLst>
                                          <p:attrName>style.visibility</p:attrName>
                                        </p:attrNameLst>
                                      </p:cBhvr>
                                      <p:to>
                                        <p:strVal val="visible"/>
                                      </p:to>
                                    </p:set>
                                    <p:anim calcmode="lin" valueType="num">
                                      <p:cBhvr additive="base">
                                        <p:cTn id="22"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84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4000" smtClean="0"/>
              <a:t>.</a:t>
            </a:r>
            <a:br>
              <a:rPr lang="en-US" sz="4000" smtClean="0"/>
            </a:br>
            <a:r>
              <a:rPr lang="en-US" sz="4000" smtClean="0"/>
              <a:t> </a:t>
            </a:r>
            <a:r>
              <a:rPr lang="en-US" smtClean="0"/>
              <a:t>The steps involved</a:t>
            </a:r>
            <a:r>
              <a:rPr lang="en-US" sz="4000" smtClean="0"/>
              <a:t> </a:t>
            </a:r>
            <a:br>
              <a:rPr lang="en-US" sz="4000" smtClean="0"/>
            </a:br>
            <a:r>
              <a:rPr lang="en-US" smtClean="0"/>
              <a:t/>
            </a:r>
            <a:br>
              <a:rPr lang="en-US" smtClean="0"/>
            </a:br>
            <a:endParaRPr lang="en-US" smtClean="0"/>
          </a:p>
        </p:txBody>
      </p:sp>
      <p:sp>
        <p:nvSpPr>
          <p:cNvPr id="83971" name="Rectangle 3"/>
          <p:cNvSpPr>
            <a:spLocks noGrp="1" noChangeArrowheads="1"/>
          </p:cNvSpPr>
          <p:nvPr>
            <p:ph idx="1"/>
          </p:nvPr>
        </p:nvSpPr>
        <p:spPr/>
        <p:txBody>
          <a:bodyPr/>
          <a:lstStyle/>
          <a:p>
            <a:r>
              <a:rPr lang="en-US" smtClean="0"/>
              <a:t>Step1- Designing the supply chain</a:t>
            </a:r>
          </a:p>
          <a:p>
            <a:pPr lvl="1"/>
            <a:r>
              <a:rPr lang="en-US" smtClean="0"/>
              <a:t>Determine the supply chain network</a:t>
            </a:r>
          </a:p>
          <a:p>
            <a:pPr lvl="1"/>
            <a:r>
              <a:rPr lang="en-US" smtClean="0"/>
              <a:t>Identify the levels of service required</a:t>
            </a:r>
            <a:endParaRPr lang="en-US" sz="240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ppt_x"/>
                                          </p:val>
                                        </p:tav>
                                        <p:tav tm="100000">
                                          <p:val>
                                            <p:strVal val="#ppt_x"/>
                                          </p:val>
                                        </p:tav>
                                      </p:tavLst>
                                    </p:anim>
                                    <p:anim calcmode="lin" valueType="num">
                                      <p:cBhvr additive="base">
                                        <p:cTn id="8" dur="500" fill="hold"/>
                                        <p:tgtEl>
                                          <p:spTgt spid="839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3971">
                                            <p:txEl>
                                              <p:pRg st="0" end="0"/>
                                            </p:txEl>
                                          </p:spTgt>
                                        </p:tgtEl>
                                        <p:attrNameLst>
                                          <p:attrName>style.visibility</p:attrName>
                                        </p:attrNameLst>
                                      </p:cBhvr>
                                      <p:to>
                                        <p:strVal val="visible"/>
                                      </p:to>
                                    </p:set>
                                    <p:animEffect transition="in" filter="checkerboard(across)">
                                      <p:cBhvr>
                                        <p:cTn id="13" dur="500"/>
                                        <p:tgtEl>
                                          <p:spTgt spid="83971">
                                            <p:txEl>
                                              <p:pRg st="0" end="0"/>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83971">
                                            <p:txEl>
                                              <p:pRg st="1" end="1"/>
                                            </p:txEl>
                                          </p:spTgt>
                                        </p:tgtEl>
                                        <p:attrNameLst>
                                          <p:attrName>style.visibility</p:attrName>
                                        </p:attrNameLst>
                                      </p:cBhvr>
                                      <p:to>
                                        <p:strVal val="visible"/>
                                      </p:to>
                                    </p:set>
                                    <p:animEffect transition="in" filter="checkerboard(across)">
                                      <p:cBhvr>
                                        <p:cTn id="16" dur="500"/>
                                        <p:tgtEl>
                                          <p:spTgt spid="83971">
                                            <p:txEl>
                                              <p:pRg st="1" end="1"/>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83971">
                                            <p:txEl>
                                              <p:pRg st="2" end="2"/>
                                            </p:txEl>
                                          </p:spTgt>
                                        </p:tgtEl>
                                        <p:attrNameLst>
                                          <p:attrName>style.visibility</p:attrName>
                                        </p:attrNameLst>
                                      </p:cBhvr>
                                      <p:to>
                                        <p:strVal val="visible"/>
                                      </p:to>
                                    </p:set>
                                    <p:animEffect transition="in" filter="checkerboard(across)">
                                      <p:cBhvr>
                                        <p:cTn id="19"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990600" y="457200"/>
            <a:ext cx="7467600" cy="5943600"/>
          </a:xfrm>
        </p:spPr>
        <p:txBody>
          <a:bodyPr/>
          <a:lstStyle/>
          <a:p>
            <a:pPr>
              <a:buFontTx/>
              <a:buNone/>
            </a:pPr>
            <a:r>
              <a:rPr lang="en-US" sz="2800" u="sng" smtClean="0"/>
              <a:t>Step 2 - Optimizing the supply chain</a:t>
            </a:r>
          </a:p>
          <a:p>
            <a:r>
              <a:rPr lang="en-US" sz="2800" b="1" smtClean="0"/>
              <a:t>Determine pathways from suppliers to the end customer</a:t>
            </a:r>
          </a:p>
          <a:p>
            <a:pPr lvl="1"/>
            <a:r>
              <a:rPr lang="en-US" sz="2400" b="1" smtClean="0"/>
              <a:t>Customer markets to Distribution centers</a:t>
            </a:r>
          </a:p>
          <a:p>
            <a:pPr lvl="1"/>
            <a:r>
              <a:rPr lang="en-US" sz="2400" b="1" smtClean="0"/>
              <a:t>Distribution centers to production plants</a:t>
            </a:r>
          </a:p>
          <a:p>
            <a:pPr lvl="1"/>
            <a:r>
              <a:rPr lang="en-US" sz="2400" b="1" smtClean="0"/>
              <a:t>Raw material sources to production plants</a:t>
            </a:r>
          </a:p>
          <a:p>
            <a:pPr lvl="1"/>
            <a:r>
              <a:rPr lang="en-US" sz="2400" b="1" smtClean="0"/>
              <a:t>Identify constraints at vendors, plants and distribution centers</a:t>
            </a:r>
          </a:p>
          <a:p>
            <a:pPr lvl="1"/>
            <a:r>
              <a:rPr lang="en-US" sz="2400" b="1" smtClean="0"/>
              <a:t>Get the big picture</a:t>
            </a:r>
          </a:p>
          <a:p>
            <a:pPr lvl="1"/>
            <a:r>
              <a:rPr lang="en-US" sz="2400" b="1" smtClean="0"/>
              <a:t>Plan the procurement, production and  distribution of product groups rather than individual products in large time periods- quarters or years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checkerboard(across)">
                                      <p:cBhvr>
                                        <p:cTn id="7" dur="500"/>
                                        <p:tgtEl>
                                          <p:spTgt spid="22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animEffect transition="in" filter="checkerboard(across)">
                                      <p:cBhvr>
                                        <p:cTn id="11" dur="500"/>
                                        <p:tgtEl>
                                          <p:spTgt spid="22530">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par>
                                <p:cTn id="12" presetID="5" presetClass="entr" presetSubtype="10" fill="hold" grpId="0" nodeType="withEffect">
                                  <p:stCondLst>
                                    <p:cond delay="0"/>
                                  </p:stCondLst>
                                  <p:childTnLst>
                                    <p:set>
                                      <p:cBhvr>
                                        <p:cTn id="13" dur="1" fill="hold">
                                          <p:stCondLst>
                                            <p:cond delay="0"/>
                                          </p:stCondLst>
                                        </p:cTn>
                                        <p:tgtEl>
                                          <p:spTgt spid="22530">
                                            <p:txEl>
                                              <p:pRg st="2" end="2"/>
                                            </p:txEl>
                                          </p:spTgt>
                                        </p:tgtEl>
                                        <p:attrNameLst>
                                          <p:attrName>style.visibility</p:attrName>
                                        </p:attrNameLst>
                                      </p:cBhvr>
                                      <p:to>
                                        <p:strVal val="visible"/>
                                      </p:to>
                                    </p:set>
                                    <p:animEffect transition="in" filter="checkerboard(across)">
                                      <p:cBhvr>
                                        <p:cTn id="14" dur="500"/>
                                        <p:tgtEl>
                                          <p:spTgt spid="22530">
                                            <p:txEl>
                                              <p:pRg st="2" end="2"/>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DRIVEBY.WAV"/>
                                        </p:tgtEl>
                                      </p:cMediaNode>
                                    </p:audio>
                                  </p:subTnLst>
                                </p:cTn>
                              </p:par>
                              <p:par>
                                <p:cTn id="15" presetID="5" presetClass="entr" presetSubtype="10" fill="hold" grpId="0" nodeType="withEffect">
                                  <p:stCondLst>
                                    <p:cond delay="0"/>
                                  </p:stCondLst>
                                  <p:childTnLst>
                                    <p:set>
                                      <p:cBhvr>
                                        <p:cTn id="16" dur="1" fill="hold">
                                          <p:stCondLst>
                                            <p:cond delay="0"/>
                                          </p:stCondLst>
                                        </p:cTn>
                                        <p:tgtEl>
                                          <p:spTgt spid="22530">
                                            <p:txEl>
                                              <p:pRg st="3" end="3"/>
                                            </p:txEl>
                                          </p:spTgt>
                                        </p:tgtEl>
                                        <p:attrNameLst>
                                          <p:attrName>style.visibility</p:attrName>
                                        </p:attrNameLst>
                                      </p:cBhvr>
                                      <p:to>
                                        <p:strVal val="visible"/>
                                      </p:to>
                                    </p:set>
                                    <p:animEffect transition="in" filter="checkerboard(across)">
                                      <p:cBhvr>
                                        <p:cTn id="17" dur="500"/>
                                        <p:tgtEl>
                                          <p:spTgt spid="22530">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par>
                                <p:cTn id="18" presetID="5" presetClass="entr" presetSubtype="10" fill="hold" grpId="0" nodeType="withEffect">
                                  <p:stCondLst>
                                    <p:cond delay="0"/>
                                  </p:stCondLst>
                                  <p:childTnLst>
                                    <p:set>
                                      <p:cBhvr>
                                        <p:cTn id="19" dur="1" fill="hold">
                                          <p:stCondLst>
                                            <p:cond delay="0"/>
                                          </p:stCondLst>
                                        </p:cTn>
                                        <p:tgtEl>
                                          <p:spTgt spid="22530">
                                            <p:txEl>
                                              <p:pRg st="4" end="4"/>
                                            </p:txEl>
                                          </p:spTgt>
                                        </p:tgtEl>
                                        <p:attrNameLst>
                                          <p:attrName>style.visibility</p:attrName>
                                        </p:attrNameLst>
                                      </p:cBhvr>
                                      <p:to>
                                        <p:strVal val="visible"/>
                                      </p:to>
                                    </p:set>
                                    <p:animEffect transition="in" filter="checkerboard(across)">
                                      <p:cBhvr>
                                        <p:cTn id="20" dur="500"/>
                                        <p:tgtEl>
                                          <p:spTgt spid="22530">
                                            <p:txEl>
                                              <p:pRg st="4" end="4"/>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DRIVEBY.WAV"/>
                                        </p:tgtEl>
                                      </p:cMediaNode>
                                    </p:audio>
                                  </p:subTnLst>
                                </p:cTn>
                              </p:par>
                              <p:par>
                                <p:cTn id="21" presetID="5" presetClass="entr" presetSubtype="10" fill="hold" grpId="0" nodeType="with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animEffect transition="in" filter="checkerboard(across)">
                                      <p:cBhvr>
                                        <p:cTn id="23" dur="500"/>
                                        <p:tgtEl>
                                          <p:spTgt spid="22530">
                                            <p:txEl>
                                              <p:pRg st="5" end="5"/>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par>
                                <p:cTn id="24" presetID="5" presetClass="entr" presetSubtype="10" fill="hold" grpId="0" nodeType="withEffect">
                                  <p:stCondLst>
                                    <p:cond delay="0"/>
                                  </p:stCondLst>
                                  <p:childTnLst>
                                    <p:set>
                                      <p:cBhvr>
                                        <p:cTn id="25" dur="1" fill="hold">
                                          <p:stCondLst>
                                            <p:cond delay="0"/>
                                          </p:stCondLst>
                                        </p:cTn>
                                        <p:tgtEl>
                                          <p:spTgt spid="22530">
                                            <p:txEl>
                                              <p:pRg st="6" end="6"/>
                                            </p:txEl>
                                          </p:spTgt>
                                        </p:tgtEl>
                                        <p:attrNameLst>
                                          <p:attrName>style.visibility</p:attrName>
                                        </p:attrNameLst>
                                      </p:cBhvr>
                                      <p:to>
                                        <p:strVal val="visible"/>
                                      </p:to>
                                    </p:set>
                                    <p:animEffect transition="in" filter="checkerboard(across)">
                                      <p:cBhvr>
                                        <p:cTn id="26" dur="500"/>
                                        <p:tgtEl>
                                          <p:spTgt spid="22530">
                                            <p:txEl>
                                              <p:pRg st="6" end="6"/>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2" name="DRIVEBY.WAV"/>
                                        </p:tgtEl>
                                      </p:cMediaNode>
                                    </p:audio>
                                  </p:subTnLst>
                                </p:cTn>
                              </p:par>
                              <p:par>
                                <p:cTn id="27" presetID="5" presetClass="entr" presetSubtype="10" fill="hold" grpId="0" nodeType="withEffect">
                                  <p:stCondLst>
                                    <p:cond delay="0"/>
                                  </p:stCondLst>
                                  <p:childTnLst>
                                    <p:set>
                                      <p:cBhvr>
                                        <p:cTn id="28" dur="1" fill="hold">
                                          <p:stCondLst>
                                            <p:cond delay="0"/>
                                          </p:stCondLst>
                                        </p:cTn>
                                        <p:tgtEl>
                                          <p:spTgt spid="22530">
                                            <p:txEl>
                                              <p:pRg st="7" end="7"/>
                                            </p:txEl>
                                          </p:spTgt>
                                        </p:tgtEl>
                                        <p:attrNameLst>
                                          <p:attrName>style.visibility</p:attrName>
                                        </p:attrNameLst>
                                      </p:cBhvr>
                                      <p:to>
                                        <p:strVal val="visible"/>
                                      </p:to>
                                    </p:set>
                                    <p:animEffect transition="in" filter="checkerboard(across)">
                                      <p:cBhvr>
                                        <p:cTn id="29" dur="500"/>
                                        <p:tgtEl>
                                          <p:spTgt spid="22530">
                                            <p:txEl>
                                              <p:pRg st="7" end="7"/>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09600" y="304800"/>
            <a:ext cx="8040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200" b="1" u="sng">
                <a:solidFill>
                  <a:schemeClr val="bg1"/>
                </a:solidFill>
                <a:latin typeface="Arial" charset="0"/>
              </a:rPr>
              <a:t>WHAT IS SUPPLY CHAIN MANAGEMENT</a:t>
            </a:r>
            <a:r>
              <a:rPr lang="en-US" sz="3600" b="1">
                <a:solidFill>
                  <a:schemeClr val="bg1"/>
                </a:solidFill>
                <a:latin typeface="Perpetua" pitchFamily="18" charset="0"/>
              </a:rPr>
              <a:t> </a:t>
            </a:r>
          </a:p>
        </p:txBody>
      </p:sp>
      <p:grpSp>
        <p:nvGrpSpPr>
          <p:cNvPr id="2" name="Group 3"/>
          <p:cNvGrpSpPr>
            <a:grpSpLocks/>
          </p:cNvGrpSpPr>
          <p:nvPr/>
        </p:nvGrpSpPr>
        <p:grpSpPr bwMode="auto">
          <a:xfrm>
            <a:off x="465138" y="1685925"/>
            <a:ext cx="7985125" cy="1179513"/>
            <a:chOff x="293" y="1062"/>
            <a:chExt cx="5030" cy="743"/>
          </a:xfrm>
        </p:grpSpPr>
        <p:sp>
          <p:nvSpPr>
            <p:cNvPr id="10277" name="Rectangle 4"/>
            <p:cNvSpPr>
              <a:spLocks noChangeArrowheads="1"/>
            </p:cNvSpPr>
            <p:nvPr/>
          </p:nvSpPr>
          <p:spPr bwMode="auto">
            <a:xfrm>
              <a:off x="293" y="1062"/>
              <a:ext cx="495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a:solidFill>
                    <a:schemeClr val="bg1"/>
                  </a:solidFill>
                  <a:latin typeface="Arial" charset="0"/>
                </a:rPr>
                <a:t>" Is the strategic management of activities involved in </a:t>
              </a:r>
              <a:endParaRPr lang="en-US">
                <a:solidFill>
                  <a:schemeClr val="bg1"/>
                </a:solidFill>
              </a:endParaRPr>
            </a:p>
          </p:txBody>
        </p:sp>
        <p:sp>
          <p:nvSpPr>
            <p:cNvPr id="10278" name="Rectangle 5"/>
            <p:cNvSpPr>
              <a:spLocks noChangeArrowheads="1"/>
            </p:cNvSpPr>
            <p:nvPr/>
          </p:nvSpPr>
          <p:spPr bwMode="auto">
            <a:xfrm>
              <a:off x="293" y="1319"/>
              <a:ext cx="503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a:solidFill>
                    <a:schemeClr val="bg1"/>
                  </a:solidFill>
                  <a:latin typeface="Arial" charset="0"/>
                </a:rPr>
                <a:t>the acquisition and conversion of materials to finished </a:t>
              </a:r>
              <a:endParaRPr lang="en-US">
                <a:solidFill>
                  <a:schemeClr val="bg1"/>
                </a:solidFill>
              </a:endParaRPr>
            </a:p>
          </p:txBody>
        </p:sp>
        <p:sp>
          <p:nvSpPr>
            <p:cNvPr id="10279" name="Rectangle 6"/>
            <p:cNvSpPr>
              <a:spLocks noChangeArrowheads="1"/>
            </p:cNvSpPr>
            <p:nvPr/>
          </p:nvSpPr>
          <p:spPr bwMode="auto">
            <a:xfrm>
              <a:off x="293" y="1575"/>
              <a:ext cx="330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b="1">
                  <a:solidFill>
                    <a:schemeClr val="bg1"/>
                  </a:solidFill>
                  <a:latin typeface="Arial" charset="0"/>
                </a:rPr>
                <a:t>products delivered to the customer"</a:t>
              </a:r>
              <a:endParaRPr lang="en-US">
                <a:solidFill>
                  <a:schemeClr val="bg1"/>
                </a:solidFill>
              </a:endParaRPr>
            </a:p>
          </p:txBody>
        </p:sp>
      </p:grpSp>
      <p:grpSp>
        <p:nvGrpSpPr>
          <p:cNvPr id="3" name="Group 7"/>
          <p:cNvGrpSpPr>
            <a:grpSpLocks/>
          </p:cNvGrpSpPr>
          <p:nvPr/>
        </p:nvGrpSpPr>
        <p:grpSpPr bwMode="auto">
          <a:xfrm>
            <a:off x="511175" y="3487738"/>
            <a:ext cx="1685925" cy="1071562"/>
            <a:chOff x="322" y="2197"/>
            <a:chExt cx="1062" cy="675"/>
          </a:xfrm>
        </p:grpSpPr>
        <p:sp>
          <p:nvSpPr>
            <p:cNvPr id="10274" name="Rectangle 8"/>
            <p:cNvSpPr>
              <a:spLocks noChangeArrowheads="1"/>
            </p:cNvSpPr>
            <p:nvPr/>
          </p:nvSpPr>
          <p:spPr bwMode="auto">
            <a:xfrm>
              <a:off x="322" y="2197"/>
              <a:ext cx="1062" cy="675"/>
            </a:xfrm>
            <a:prstGeom prst="rect">
              <a:avLst/>
            </a:prstGeom>
            <a:solidFill>
              <a:srgbClr val="00E700"/>
            </a:solidFill>
            <a:ln w="1588">
              <a:solidFill>
                <a:srgbClr val="00E700"/>
              </a:solidFill>
              <a:miter lim="800000"/>
              <a:headEnd/>
              <a:tailEnd/>
            </a:ln>
          </p:spPr>
          <p:txBody>
            <a:bodyPr/>
            <a:lstStyle/>
            <a:p>
              <a:endParaRPr lang="en-US"/>
            </a:p>
          </p:txBody>
        </p:sp>
        <p:sp>
          <p:nvSpPr>
            <p:cNvPr id="10275" name="Rectangle 9"/>
            <p:cNvSpPr>
              <a:spLocks noChangeArrowheads="1"/>
            </p:cNvSpPr>
            <p:nvPr/>
          </p:nvSpPr>
          <p:spPr bwMode="auto">
            <a:xfrm>
              <a:off x="544" y="2330"/>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Supplier</a:t>
              </a:r>
              <a:endParaRPr lang="en-US"/>
            </a:p>
          </p:txBody>
        </p:sp>
        <p:sp>
          <p:nvSpPr>
            <p:cNvPr id="10276" name="Rectangle 10"/>
            <p:cNvSpPr>
              <a:spLocks noChangeArrowheads="1"/>
            </p:cNvSpPr>
            <p:nvPr/>
          </p:nvSpPr>
          <p:spPr bwMode="auto">
            <a:xfrm>
              <a:off x="380" y="2523"/>
              <a:ext cx="8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Management</a:t>
              </a:r>
              <a:endParaRPr lang="en-US"/>
            </a:p>
          </p:txBody>
        </p:sp>
      </p:grpSp>
      <p:grpSp>
        <p:nvGrpSpPr>
          <p:cNvPr id="4" name="Group 11"/>
          <p:cNvGrpSpPr>
            <a:grpSpLocks/>
          </p:cNvGrpSpPr>
          <p:nvPr/>
        </p:nvGrpSpPr>
        <p:grpSpPr bwMode="auto">
          <a:xfrm>
            <a:off x="473075" y="5038725"/>
            <a:ext cx="1584325" cy="904875"/>
            <a:chOff x="298" y="3174"/>
            <a:chExt cx="998" cy="570"/>
          </a:xfrm>
        </p:grpSpPr>
        <p:sp>
          <p:nvSpPr>
            <p:cNvPr id="10271" name="Oval 12"/>
            <p:cNvSpPr>
              <a:spLocks noChangeArrowheads="1"/>
            </p:cNvSpPr>
            <p:nvPr/>
          </p:nvSpPr>
          <p:spPr bwMode="auto">
            <a:xfrm>
              <a:off x="298" y="3174"/>
              <a:ext cx="998" cy="570"/>
            </a:xfrm>
            <a:prstGeom prst="ellipse">
              <a:avLst/>
            </a:prstGeom>
            <a:solidFill>
              <a:srgbClr val="00E700"/>
            </a:solidFill>
            <a:ln w="9525">
              <a:solidFill>
                <a:srgbClr val="00E700"/>
              </a:solidFill>
              <a:round/>
              <a:headEnd/>
              <a:tailEnd/>
            </a:ln>
          </p:spPr>
          <p:txBody>
            <a:bodyPr/>
            <a:lstStyle/>
            <a:p>
              <a:endParaRPr lang="en-US"/>
            </a:p>
          </p:txBody>
        </p:sp>
        <p:sp>
          <p:nvSpPr>
            <p:cNvPr id="10272" name="Rectangle 13"/>
            <p:cNvSpPr>
              <a:spLocks noChangeArrowheads="1"/>
            </p:cNvSpPr>
            <p:nvPr/>
          </p:nvSpPr>
          <p:spPr bwMode="auto">
            <a:xfrm>
              <a:off x="439" y="3297"/>
              <a:ext cx="68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Schedule /</a:t>
              </a:r>
              <a:endParaRPr lang="en-US"/>
            </a:p>
          </p:txBody>
        </p:sp>
        <p:sp>
          <p:nvSpPr>
            <p:cNvPr id="10273" name="Rectangle 14"/>
            <p:cNvSpPr>
              <a:spLocks noChangeArrowheads="1"/>
            </p:cNvSpPr>
            <p:nvPr/>
          </p:nvSpPr>
          <p:spPr bwMode="auto">
            <a:xfrm>
              <a:off x="439" y="3489"/>
              <a:ext cx="6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Resources</a:t>
              </a:r>
              <a:endParaRPr lang="en-US"/>
            </a:p>
          </p:txBody>
        </p:sp>
      </p:grpSp>
      <p:grpSp>
        <p:nvGrpSpPr>
          <p:cNvPr id="5" name="Group 15"/>
          <p:cNvGrpSpPr>
            <a:grpSpLocks/>
          </p:cNvGrpSpPr>
          <p:nvPr/>
        </p:nvGrpSpPr>
        <p:grpSpPr bwMode="auto">
          <a:xfrm>
            <a:off x="3048000" y="5038725"/>
            <a:ext cx="1438275" cy="1014413"/>
            <a:chOff x="1920" y="3174"/>
            <a:chExt cx="906" cy="639"/>
          </a:xfrm>
        </p:grpSpPr>
        <p:sp>
          <p:nvSpPr>
            <p:cNvPr id="10269" name="Oval 16"/>
            <p:cNvSpPr>
              <a:spLocks noChangeArrowheads="1"/>
            </p:cNvSpPr>
            <p:nvPr/>
          </p:nvSpPr>
          <p:spPr bwMode="auto">
            <a:xfrm>
              <a:off x="1920" y="3174"/>
              <a:ext cx="906" cy="639"/>
            </a:xfrm>
            <a:prstGeom prst="ellipse">
              <a:avLst/>
            </a:prstGeom>
            <a:solidFill>
              <a:srgbClr val="00E700"/>
            </a:solidFill>
            <a:ln w="9525">
              <a:solidFill>
                <a:srgbClr val="00E700"/>
              </a:solidFill>
              <a:round/>
              <a:headEnd/>
              <a:tailEnd/>
            </a:ln>
          </p:spPr>
          <p:txBody>
            <a:bodyPr/>
            <a:lstStyle/>
            <a:p>
              <a:endParaRPr lang="en-US"/>
            </a:p>
          </p:txBody>
        </p:sp>
        <p:sp>
          <p:nvSpPr>
            <p:cNvPr id="10270" name="Rectangle 17"/>
            <p:cNvSpPr>
              <a:spLocks noChangeArrowheads="1"/>
            </p:cNvSpPr>
            <p:nvPr/>
          </p:nvSpPr>
          <p:spPr bwMode="auto">
            <a:xfrm>
              <a:off x="1976" y="3408"/>
              <a:ext cx="7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Conversion</a:t>
              </a:r>
              <a:endParaRPr lang="en-US"/>
            </a:p>
          </p:txBody>
        </p:sp>
      </p:grpSp>
      <p:grpSp>
        <p:nvGrpSpPr>
          <p:cNvPr id="6" name="Group 18"/>
          <p:cNvGrpSpPr>
            <a:grpSpLocks/>
          </p:cNvGrpSpPr>
          <p:nvPr/>
        </p:nvGrpSpPr>
        <p:grpSpPr bwMode="auto">
          <a:xfrm>
            <a:off x="5105400" y="5105400"/>
            <a:ext cx="1600200" cy="917575"/>
            <a:chOff x="3216" y="3216"/>
            <a:chExt cx="1008" cy="578"/>
          </a:xfrm>
        </p:grpSpPr>
        <p:sp>
          <p:nvSpPr>
            <p:cNvPr id="10266" name="Oval 19"/>
            <p:cNvSpPr>
              <a:spLocks noChangeArrowheads="1"/>
            </p:cNvSpPr>
            <p:nvPr/>
          </p:nvSpPr>
          <p:spPr bwMode="auto">
            <a:xfrm>
              <a:off x="3216" y="3216"/>
              <a:ext cx="1008" cy="578"/>
            </a:xfrm>
            <a:prstGeom prst="ellipse">
              <a:avLst/>
            </a:prstGeom>
            <a:solidFill>
              <a:srgbClr val="00E700"/>
            </a:solidFill>
            <a:ln w="9525">
              <a:solidFill>
                <a:srgbClr val="00E700"/>
              </a:solidFill>
              <a:round/>
              <a:headEnd/>
              <a:tailEnd/>
            </a:ln>
          </p:spPr>
          <p:txBody>
            <a:bodyPr/>
            <a:lstStyle/>
            <a:p>
              <a:endParaRPr lang="en-US"/>
            </a:p>
          </p:txBody>
        </p:sp>
        <p:sp>
          <p:nvSpPr>
            <p:cNvPr id="10267" name="Rectangle 20"/>
            <p:cNvSpPr>
              <a:spLocks noChangeArrowheads="1"/>
            </p:cNvSpPr>
            <p:nvPr/>
          </p:nvSpPr>
          <p:spPr bwMode="auto">
            <a:xfrm>
              <a:off x="3408" y="3312"/>
              <a:ext cx="51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800" b="1">
                  <a:solidFill>
                    <a:srgbClr val="000000"/>
                  </a:solidFill>
                  <a:latin typeface="Book Antiqua" pitchFamily="18" charset="0"/>
                </a:rPr>
                <a:t>    Stock </a:t>
              </a:r>
              <a:endParaRPr lang="en-US"/>
            </a:p>
          </p:txBody>
        </p:sp>
        <p:sp>
          <p:nvSpPr>
            <p:cNvPr id="10268" name="Rectangle 21"/>
            <p:cNvSpPr>
              <a:spLocks noChangeArrowheads="1"/>
            </p:cNvSpPr>
            <p:nvPr/>
          </p:nvSpPr>
          <p:spPr bwMode="auto">
            <a:xfrm>
              <a:off x="3312" y="3504"/>
              <a:ext cx="8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Deployment</a:t>
              </a:r>
              <a:endParaRPr lang="en-US"/>
            </a:p>
          </p:txBody>
        </p:sp>
      </p:grpSp>
      <p:grpSp>
        <p:nvGrpSpPr>
          <p:cNvPr id="7" name="Group 22"/>
          <p:cNvGrpSpPr>
            <a:grpSpLocks/>
          </p:cNvGrpSpPr>
          <p:nvPr/>
        </p:nvGrpSpPr>
        <p:grpSpPr bwMode="auto">
          <a:xfrm>
            <a:off x="7262813" y="5105400"/>
            <a:ext cx="1343025" cy="928688"/>
            <a:chOff x="4575" y="3216"/>
            <a:chExt cx="846" cy="585"/>
          </a:xfrm>
        </p:grpSpPr>
        <p:sp>
          <p:nvSpPr>
            <p:cNvPr id="10264" name="Oval 23"/>
            <p:cNvSpPr>
              <a:spLocks noChangeArrowheads="1"/>
            </p:cNvSpPr>
            <p:nvPr/>
          </p:nvSpPr>
          <p:spPr bwMode="auto">
            <a:xfrm>
              <a:off x="4575" y="3216"/>
              <a:ext cx="846" cy="585"/>
            </a:xfrm>
            <a:prstGeom prst="ellipse">
              <a:avLst/>
            </a:prstGeom>
            <a:solidFill>
              <a:srgbClr val="00E700"/>
            </a:solidFill>
            <a:ln w="9525">
              <a:solidFill>
                <a:srgbClr val="00E700"/>
              </a:solidFill>
              <a:round/>
              <a:headEnd/>
              <a:tailEnd/>
            </a:ln>
          </p:spPr>
          <p:txBody>
            <a:bodyPr/>
            <a:lstStyle/>
            <a:p>
              <a:endParaRPr lang="en-US"/>
            </a:p>
          </p:txBody>
        </p:sp>
        <p:sp>
          <p:nvSpPr>
            <p:cNvPr id="10265" name="Rectangle 24"/>
            <p:cNvSpPr>
              <a:spLocks noChangeArrowheads="1"/>
            </p:cNvSpPr>
            <p:nvPr/>
          </p:nvSpPr>
          <p:spPr bwMode="auto">
            <a:xfrm>
              <a:off x="4680" y="3436"/>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Delivery</a:t>
              </a:r>
              <a:endParaRPr lang="en-US"/>
            </a:p>
          </p:txBody>
        </p:sp>
      </p:grpSp>
      <p:grpSp>
        <p:nvGrpSpPr>
          <p:cNvPr id="8" name="Group 25"/>
          <p:cNvGrpSpPr>
            <a:grpSpLocks/>
          </p:cNvGrpSpPr>
          <p:nvPr/>
        </p:nvGrpSpPr>
        <p:grpSpPr bwMode="auto">
          <a:xfrm>
            <a:off x="6823075" y="3563938"/>
            <a:ext cx="1784350" cy="935037"/>
            <a:chOff x="4298" y="2245"/>
            <a:chExt cx="1124" cy="589"/>
          </a:xfrm>
        </p:grpSpPr>
        <p:sp>
          <p:nvSpPr>
            <p:cNvPr id="10261" name="Rectangle 26"/>
            <p:cNvSpPr>
              <a:spLocks noChangeArrowheads="1"/>
            </p:cNvSpPr>
            <p:nvPr/>
          </p:nvSpPr>
          <p:spPr bwMode="auto">
            <a:xfrm>
              <a:off x="4298" y="2245"/>
              <a:ext cx="1124" cy="589"/>
            </a:xfrm>
            <a:prstGeom prst="rect">
              <a:avLst/>
            </a:prstGeom>
            <a:solidFill>
              <a:srgbClr val="00E700"/>
            </a:solidFill>
            <a:ln w="1588">
              <a:solidFill>
                <a:srgbClr val="00E700"/>
              </a:solidFill>
              <a:miter lim="800000"/>
              <a:headEnd/>
              <a:tailEnd/>
            </a:ln>
          </p:spPr>
          <p:txBody>
            <a:bodyPr/>
            <a:lstStyle/>
            <a:p>
              <a:endParaRPr lang="en-US"/>
            </a:p>
          </p:txBody>
        </p:sp>
        <p:sp>
          <p:nvSpPr>
            <p:cNvPr id="10262" name="Rectangle 27"/>
            <p:cNvSpPr>
              <a:spLocks noChangeArrowheads="1"/>
            </p:cNvSpPr>
            <p:nvPr/>
          </p:nvSpPr>
          <p:spPr bwMode="auto">
            <a:xfrm>
              <a:off x="4403" y="2328"/>
              <a:ext cx="6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Customer</a:t>
              </a:r>
              <a:endParaRPr lang="en-US"/>
            </a:p>
          </p:txBody>
        </p:sp>
        <p:sp>
          <p:nvSpPr>
            <p:cNvPr id="10263" name="Rectangle 28"/>
            <p:cNvSpPr>
              <a:spLocks noChangeArrowheads="1"/>
            </p:cNvSpPr>
            <p:nvPr/>
          </p:nvSpPr>
          <p:spPr bwMode="auto">
            <a:xfrm>
              <a:off x="4403" y="2521"/>
              <a:ext cx="8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Book Antiqua" pitchFamily="18" charset="0"/>
                </a:rPr>
                <a:t>Management</a:t>
              </a:r>
              <a:endParaRPr lang="en-US"/>
            </a:p>
          </p:txBody>
        </p:sp>
      </p:grpSp>
      <p:sp>
        <p:nvSpPr>
          <p:cNvPr id="71709" name="Rectangle 29"/>
          <p:cNvSpPr>
            <a:spLocks noChangeArrowheads="1"/>
          </p:cNvSpPr>
          <p:nvPr/>
        </p:nvSpPr>
        <p:spPr bwMode="auto">
          <a:xfrm>
            <a:off x="2438400" y="6248400"/>
            <a:ext cx="43545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100" b="1" i="1">
                <a:solidFill>
                  <a:schemeClr val="bg1"/>
                </a:solidFill>
                <a:latin typeface="Gill Sans" pitchFamily="34" charset="0"/>
              </a:rPr>
              <a:t>Leads to Business Process Integration</a:t>
            </a:r>
            <a:endParaRPr lang="en-US">
              <a:solidFill>
                <a:schemeClr val="bg1"/>
              </a:solidFill>
            </a:endParaRPr>
          </a:p>
        </p:txBody>
      </p:sp>
      <p:grpSp>
        <p:nvGrpSpPr>
          <p:cNvPr id="9" name="Group 30"/>
          <p:cNvGrpSpPr>
            <a:grpSpLocks/>
          </p:cNvGrpSpPr>
          <p:nvPr/>
        </p:nvGrpSpPr>
        <p:grpSpPr bwMode="auto">
          <a:xfrm>
            <a:off x="2209800" y="3581400"/>
            <a:ext cx="4572000" cy="950913"/>
            <a:chOff x="1392" y="2256"/>
            <a:chExt cx="2880" cy="599"/>
          </a:xfrm>
        </p:grpSpPr>
        <p:sp>
          <p:nvSpPr>
            <p:cNvPr id="10257" name="Rectangle 31"/>
            <p:cNvSpPr>
              <a:spLocks noChangeArrowheads="1"/>
            </p:cNvSpPr>
            <p:nvPr/>
          </p:nvSpPr>
          <p:spPr bwMode="auto">
            <a:xfrm>
              <a:off x="2130" y="2256"/>
              <a:ext cx="1284"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700">
                  <a:solidFill>
                    <a:schemeClr val="bg1"/>
                  </a:solidFill>
                  <a:latin typeface="Arial" charset="0"/>
                </a:rPr>
                <a:t>Material Flow</a:t>
              </a:r>
              <a:endParaRPr lang="en-US">
                <a:solidFill>
                  <a:schemeClr val="bg1"/>
                </a:solidFill>
              </a:endParaRPr>
            </a:p>
          </p:txBody>
        </p:sp>
        <p:sp>
          <p:nvSpPr>
            <p:cNvPr id="10258" name="Rectangle 32"/>
            <p:cNvSpPr>
              <a:spLocks noChangeArrowheads="1"/>
            </p:cNvSpPr>
            <p:nvPr/>
          </p:nvSpPr>
          <p:spPr bwMode="auto">
            <a:xfrm>
              <a:off x="1951" y="2596"/>
              <a:ext cx="1596"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700">
                  <a:solidFill>
                    <a:schemeClr val="bg1"/>
                  </a:solidFill>
                  <a:latin typeface="Arial" charset="0"/>
                </a:rPr>
                <a:t>Information Flow</a:t>
              </a:r>
              <a:endParaRPr lang="en-US">
                <a:solidFill>
                  <a:schemeClr val="bg1"/>
                </a:solidFill>
              </a:endParaRPr>
            </a:p>
          </p:txBody>
        </p:sp>
        <p:sp>
          <p:nvSpPr>
            <p:cNvPr id="71713" name="AutoShape 33"/>
            <p:cNvSpPr>
              <a:spLocks noChangeArrowheads="1"/>
            </p:cNvSpPr>
            <p:nvPr/>
          </p:nvSpPr>
          <p:spPr bwMode="auto">
            <a:xfrm>
              <a:off x="1392" y="2448"/>
              <a:ext cx="528" cy="240"/>
            </a:xfrm>
            <a:prstGeom prst="leftRightArrow">
              <a:avLst>
                <a:gd name="adj1" fmla="val 50000"/>
                <a:gd name="adj2" fmla="val 44000"/>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714" name="AutoShape 34"/>
            <p:cNvSpPr>
              <a:spLocks noChangeArrowheads="1"/>
            </p:cNvSpPr>
            <p:nvPr/>
          </p:nvSpPr>
          <p:spPr bwMode="auto">
            <a:xfrm>
              <a:off x="3648" y="2448"/>
              <a:ext cx="624" cy="240"/>
            </a:xfrm>
            <a:prstGeom prst="leftRightArrow">
              <a:avLst>
                <a:gd name="adj1" fmla="val 50000"/>
                <a:gd name="adj2" fmla="val 52000"/>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anchor="ctr">
              <a:spAutoFit/>
            </a:bodyPr>
            <a:lstStyle/>
            <a:p>
              <a:pPr>
                <a:defRPr/>
              </a:pPr>
              <a:endParaRPr lang="en-US"/>
            </a:p>
          </p:txBody>
        </p:sp>
      </p:grpSp>
      <p:sp>
        <p:nvSpPr>
          <p:cNvPr id="71715" name="AutoShape 35"/>
          <p:cNvSpPr>
            <a:spLocks noChangeArrowheads="1"/>
          </p:cNvSpPr>
          <p:nvPr/>
        </p:nvSpPr>
        <p:spPr bwMode="auto">
          <a:xfrm>
            <a:off x="7696200" y="4419600"/>
            <a:ext cx="457200" cy="685800"/>
          </a:xfrm>
          <a:prstGeom prst="upArrow">
            <a:avLst>
              <a:gd name="adj1" fmla="val 50000"/>
              <a:gd name="adj2" fmla="val 37500"/>
            </a:avLst>
          </a:prstGeom>
          <a:solidFill>
            <a:srgbClr val="FFFF00"/>
          </a:solidFill>
          <a:ln w="9525">
            <a:solidFill>
              <a:schemeClr val="tx1"/>
            </a:solidFill>
            <a:miter lim="800000"/>
            <a:headEnd/>
            <a:tailEnd/>
          </a:ln>
        </p:spPr>
        <p:txBody>
          <a:bodyPr anchor="ctr">
            <a:spAutoFit/>
          </a:bodyPr>
          <a:lstStyle/>
          <a:p>
            <a:endParaRPr lang="en-US"/>
          </a:p>
        </p:txBody>
      </p:sp>
      <p:sp>
        <p:nvSpPr>
          <p:cNvPr id="71716" name="AutoShape 36"/>
          <p:cNvSpPr>
            <a:spLocks noChangeArrowheads="1"/>
          </p:cNvSpPr>
          <p:nvPr/>
        </p:nvSpPr>
        <p:spPr bwMode="auto">
          <a:xfrm>
            <a:off x="2057400" y="5334000"/>
            <a:ext cx="990600" cy="381000"/>
          </a:xfrm>
          <a:prstGeom prst="rightArrow">
            <a:avLst>
              <a:gd name="adj1" fmla="val 50000"/>
              <a:gd name="adj2" fmla="val 65000"/>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anchor="ctr">
            <a:spAutoFit/>
          </a:bodyPr>
          <a:lstStyle/>
          <a:p>
            <a:pPr>
              <a:defRPr/>
            </a:pPr>
            <a:endParaRPr lang="en-US"/>
          </a:p>
        </p:txBody>
      </p:sp>
      <p:sp>
        <p:nvSpPr>
          <p:cNvPr id="71717" name="AutoShape 37"/>
          <p:cNvSpPr>
            <a:spLocks noChangeArrowheads="1"/>
          </p:cNvSpPr>
          <p:nvPr/>
        </p:nvSpPr>
        <p:spPr bwMode="auto">
          <a:xfrm>
            <a:off x="4495800" y="5334000"/>
            <a:ext cx="685800" cy="381000"/>
          </a:xfrm>
          <a:prstGeom prst="rightArrow">
            <a:avLst>
              <a:gd name="adj1" fmla="val 50000"/>
              <a:gd name="adj2" fmla="val 45000"/>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anchor="ctr">
            <a:spAutoFit/>
          </a:bodyPr>
          <a:lstStyle/>
          <a:p>
            <a:pPr>
              <a:defRPr/>
            </a:pPr>
            <a:endParaRPr lang="en-US"/>
          </a:p>
        </p:txBody>
      </p:sp>
      <p:sp>
        <p:nvSpPr>
          <p:cNvPr id="71718" name="AutoShape 38"/>
          <p:cNvSpPr>
            <a:spLocks noChangeArrowheads="1"/>
          </p:cNvSpPr>
          <p:nvPr/>
        </p:nvSpPr>
        <p:spPr bwMode="auto">
          <a:xfrm>
            <a:off x="6705600" y="5410200"/>
            <a:ext cx="609600" cy="381000"/>
          </a:xfrm>
          <a:prstGeom prst="rightArrow">
            <a:avLst>
              <a:gd name="adj1" fmla="val 50000"/>
              <a:gd name="adj2" fmla="val 40000"/>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anchor="ctr">
            <a:spAutoFit/>
          </a:bodyPr>
          <a:lstStyle/>
          <a:p>
            <a:pPr>
              <a:defRPr/>
            </a:pPr>
            <a:endParaRPr lang="en-US"/>
          </a:p>
        </p:txBody>
      </p:sp>
      <p:sp>
        <p:nvSpPr>
          <p:cNvPr id="71719" name="AutoShape 39"/>
          <p:cNvSpPr>
            <a:spLocks noChangeArrowheads="1"/>
          </p:cNvSpPr>
          <p:nvPr/>
        </p:nvSpPr>
        <p:spPr bwMode="auto">
          <a:xfrm rot="10800000">
            <a:off x="1066800" y="4495800"/>
            <a:ext cx="381000" cy="609600"/>
          </a:xfrm>
          <a:prstGeom prst="upArrow">
            <a:avLst>
              <a:gd name="adj1" fmla="val 50000"/>
              <a:gd name="adj2" fmla="val 40000"/>
            </a:avLst>
          </a:prstGeom>
          <a:solidFill>
            <a:srgbClr val="FFFF00"/>
          </a:solidFill>
          <a:ln w="9525">
            <a:solidFill>
              <a:schemeClr val="tx1"/>
            </a:solidFill>
            <a:miter lim="800000"/>
            <a:headEnd/>
            <a:tailEnd/>
          </a:ln>
        </p:spPr>
        <p:txBody>
          <a:bodyPr anchor="ctr">
            <a:spAutoFit/>
          </a:bodyPr>
          <a:lstStyle/>
          <a:p>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71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7171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1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7171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7171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3" presetClass="entr" presetSubtype="16"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71715"/>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nodeType="clickEffect">
                                  <p:stCondLst>
                                    <p:cond delay="0"/>
                                  </p:stCondLst>
                                  <p:childTnLst>
                                    <p:set>
                                      <p:cBhvr>
                                        <p:cTn id="68" dur="1" fill="hold">
                                          <p:stCondLst>
                                            <p:cond delay="0"/>
                                          </p:stCondLst>
                                        </p:cTn>
                                        <p:tgtEl>
                                          <p:spTgt spid="8"/>
                                        </p:tgtEl>
                                        <p:attrNameLst>
                                          <p:attrName>style.visibility</p:attrName>
                                        </p:attrNameLst>
                                      </p:cBhvr>
                                      <p:to>
                                        <p:strVal val="visible"/>
                                      </p:to>
                                    </p:set>
                                    <p:anim calcmode="lin" valueType="num">
                                      <p:cBhvr>
                                        <p:cTn id="69" dur="500" fill="hold"/>
                                        <p:tgtEl>
                                          <p:spTgt spid="8"/>
                                        </p:tgtEl>
                                        <p:attrNameLst>
                                          <p:attrName>ppt_w</p:attrName>
                                        </p:attrNameLst>
                                      </p:cBhvr>
                                      <p:tavLst>
                                        <p:tav tm="0">
                                          <p:val>
                                            <p:fltVal val="0"/>
                                          </p:val>
                                        </p:tav>
                                        <p:tav tm="100000">
                                          <p:val>
                                            <p:strVal val="#ppt_w"/>
                                          </p:val>
                                        </p:tav>
                                      </p:tavLst>
                                    </p:anim>
                                    <p:anim calcmode="lin" valueType="num">
                                      <p:cBhvr>
                                        <p:cTn id="70"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ppt_w</p:attrName>
                                        </p:attrNameLst>
                                      </p:cBhvr>
                                      <p:tavLst>
                                        <p:tav tm="0">
                                          <p:val>
                                            <p:fltVal val="0"/>
                                          </p:val>
                                        </p:tav>
                                        <p:tav tm="100000">
                                          <p:val>
                                            <p:strVal val="#ppt_w"/>
                                          </p:val>
                                        </p:tav>
                                      </p:tavLst>
                                    </p:anim>
                                    <p:anim calcmode="lin" valueType="num">
                                      <p:cBhvr>
                                        <p:cTn id="7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15" presetClass="entr" presetSubtype="0" fill="hold" grpId="0" nodeType="clickEffect">
                                  <p:stCondLst>
                                    <p:cond delay="0"/>
                                  </p:stCondLst>
                                  <p:childTnLst>
                                    <p:set>
                                      <p:cBhvr>
                                        <p:cTn id="80" dur="1" fill="hold">
                                          <p:stCondLst>
                                            <p:cond delay="0"/>
                                          </p:stCondLst>
                                        </p:cTn>
                                        <p:tgtEl>
                                          <p:spTgt spid="71709"/>
                                        </p:tgtEl>
                                        <p:attrNameLst>
                                          <p:attrName>style.visibility</p:attrName>
                                        </p:attrNameLst>
                                      </p:cBhvr>
                                      <p:to>
                                        <p:strVal val="visible"/>
                                      </p:to>
                                    </p:set>
                                    <p:anim calcmode="lin" valueType="num">
                                      <p:cBhvr>
                                        <p:cTn id="81" dur="1000" fill="hold"/>
                                        <p:tgtEl>
                                          <p:spTgt spid="71709"/>
                                        </p:tgtEl>
                                        <p:attrNameLst>
                                          <p:attrName>ppt_w</p:attrName>
                                        </p:attrNameLst>
                                      </p:cBhvr>
                                      <p:tavLst>
                                        <p:tav tm="0">
                                          <p:val>
                                            <p:fltVal val="0"/>
                                          </p:val>
                                        </p:tav>
                                        <p:tav tm="100000">
                                          <p:val>
                                            <p:strVal val="#ppt_w"/>
                                          </p:val>
                                        </p:tav>
                                      </p:tavLst>
                                    </p:anim>
                                    <p:anim calcmode="lin" valueType="num">
                                      <p:cBhvr>
                                        <p:cTn id="82" dur="1000" fill="hold"/>
                                        <p:tgtEl>
                                          <p:spTgt spid="71709"/>
                                        </p:tgtEl>
                                        <p:attrNameLst>
                                          <p:attrName>ppt_h</p:attrName>
                                        </p:attrNameLst>
                                      </p:cBhvr>
                                      <p:tavLst>
                                        <p:tav tm="0">
                                          <p:val>
                                            <p:fltVal val="0"/>
                                          </p:val>
                                        </p:tav>
                                        <p:tav tm="100000">
                                          <p:val>
                                            <p:strVal val="#ppt_h"/>
                                          </p:val>
                                        </p:tav>
                                      </p:tavLst>
                                    </p:anim>
                                    <p:anim calcmode="lin" valueType="num">
                                      <p:cBhvr>
                                        <p:cTn id="83" dur="1000" fill="hold"/>
                                        <p:tgtEl>
                                          <p:spTgt spid="71709"/>
                                        </p:tgtEl>
                                        <p:attrNameLst>
                                          <p:attrName>ppt_x</p:attrName>
                                        </p:attrNameLst>
                                      </p:cBhvr>
                                      <p:tavLst>
                                        <p:tav tm="0" fmla="#ppt_x+(cos(-2*pi*(1-$))*-#ppt_x-sin(-2*pi*(1-$))*(1-#ppt_y))*(1-$)">
                                          <p:val>
                                            <p:fltVal val="0"/>
                                          </p:val>
                                        </p:tav>
                                        <p:tav tm="100000">
                                          <p:val>
                                            <p:fltVal val="1"/>
                                          </p:val>
                                        </p:tav>
                                      </p:tavLst>
                                    </p:anim>
                                    <p:anim calcmode="lin" valueType="num">
                                      <p:cBhvr>
                                        <p:cTn id="84" dur="1000" fill="hold"/>
                                        <p:tgtEl>
                                          <p:spTgt spid="7170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709" grpId="0" autoUpdateAnimBg="0"/>
      <p:bldP spid="71715" grpId="0" animBg="1"/>
      <p:bldP spid="71716" grpId="0" animBg="1"/>
      <p:bldP spid="71717" grpId="0" animBg="1"/>
      <p:bldP spid="71718" grpId="0" animBg="1"/>
      <p:bldP spid="71719"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457200" y="762000"/>
            <a:ext cx="8305800" cy="6096000"/>
          </a:xfrm>
        </p:spPr>
        <p:txBody>
          <a:bodyPr/>
          <a:lstStyle/>
          <a:p>
            <a:pPr>
              <a:buFontTx/>
              <a:buNone/>
            </a:pPr>
            <a:r>
              <a:rPr lang="en-US" u="sng" smtClean="0"/>
              <a:t>Step 3- Material flow planning</a:t>
            </a:r>
          </a:p>
          <a:p>
            <a:pPr lvl="1">
              <a:buFontTx/>
              <a:buChar char="•"/>
            </a:pPr>
            <a:endParaRPr lang="en-US" smtClean="0"/>
          </a:p>
          <a:p>
            <a:pPr lvl="1">
              <a:buFontTx/>
              <a:buChar char="•"/>
            </a:pPr>
            <a:r>
              <a:rPr lang="en-US" smtClean="0"/>
              <a:t>Determine the exact flow and timing of materials</a:t>
            </a:r>
          </a:p>
          <a:p>
            <a:pPr lvl="1">
              <a:buFontTx/>
              <a:buChar char="•"/>
            </a:pPr>
            <a:r>
              <a:rPr lang="en-US" smtClean="0"/>
              <a:t>Arrive at decisions by working back from the projected demand through the supply chain to the raw material resources</a:t>
            </a:r>
          </a:p>
          <a:p>
            <a:pPr lvl="1">
              <a:buFontTx/>
              <a:buChar char="•"/>
            </a:pPr>
            <a:r>
              <a:rPr lang="en-US" smtClean="0"/>
              <a:t>Techniques</a:t>
            </a:r>
          </a:p>
          <a:p>
            <a:pPr lvl="2"/>
            <a:r>
              <a:rPr lang="en-US" smtClean="0"/>
              <a:t>ERP</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checkerboard(across)">
                                      <p:cBhvr>
                                        <p:cTn id="7" dur="500"/>
                                        <p:tgtEl>
                                          <p:spTgt spid="235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8" presetID="5" presetClass="entr" presetSubtype="10" fill="hold" grpId="0" nodeType="withEffect">
                                  <p:stCondLst>
                                    <p:cond delay="0"/>
                                  </p:stCondLst>
                                  <p:childTnLst>
                                    <p:set>
                                      <p:cBhvr>
                                        <p:cTn id="9" dur="1" fill="hold">
                                          <p:stCondLst>
                                            <p:cond delay="0"/>
                                          </p:stCondLst>
                                        </p:cTn>
                                        <p:tgtEl>
                                          <p:spTgt spid="23554">
                                            <p:txEl>
                                              <p:pRg st="2" end="2"/>
                                            </p:txEl>
                                          </p:spTgt>
                                        </p:tgtEl>
                                        <p:attrNameLst>
                                          <p:attrName>style.visibility</p:attrName>
                                        </p:attrNameLst>
                                      </p:cBhvr>
                                      <p:to>
                                        <p:strVal val="visible"/>
                                      </p:to>
                                    </p:set>
                                    <p:animEffect transition="in" filter="checkerboard(across)">
                                      <p:cBhvr>
                                        <p:cTn id="10" dur="500"/>
                                        <p:tgtEl>
                                          <p:spTgt spid="23554">
                                            <p:txEl>
                                              <p:pRg st="2" end="2"/>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DRIVEBY.WAV"/>
                                        </p:tgtEl>
                                      </p:cMediaNode>
                                    </p:audio>
                                  </p:subTnLst>
                                </p:cTn>
                              </p:par>
                              <p:par>
                                <p:cTn id="11" presetID="5" presetClass="entr" presetSubtype="10" fill="hold" grpId="0" nodeType="withEffect">
                                  <p:stCondLst>
                                    <p:cond delay="0"/>
                                  </p:stCondLst>
                                  <p:childTnLst>
                                    <p:set>
                                      <p:cBhvr>
                                        <p:cTn id="12" dur="1" fill="hold">
                                          <p:stCondLst>
                                            <p:cond delay="0"/>
                                          </p:stCondLst>
                                        </p:cTn>
                                        <p:tgtEl>
                                          <p:spTgt spid="23554">
                                            <p:txEl>
                                              <p:pRg st="3" end="3"/>
                                            </p:txEl>
                                          </p:spTgt>
                                        </p:tgtEl>
                                        <p:attrNameLst>
                                          <p:attrName>style.visibility</p:attrName>
                                        </p:attrNameLst>
                                      </p:cBhvr>
                                      <p:to>
                                        <p:strVal val="visible"/>
                                      </p:to>
                                    </p:set>
                                    <p:animEffect transition="in" filter="checkerboard(across)">
                                      <p:cBhvr>
                                        <p:cTn id="13" dur="500"/>
                                        <p:tgtEl>
                                          <p:spTgt spid="23554">
                                            <p:txEl>
                                              <p:pRg st="3" end="3"/>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DRIVEBY.WAV"/>
                                        </p:tgtEl>
                                      </p:cMediaNode>
                                    </p:audio>
                                  </p:subTnLst>
                                </p:cTn>
                              </p:par>
                              <p:par>
                                <p:cTn id="14" presetID="5" presetClass="entr" presetSubtype="10" fill="hold" grpId="0" nodeType="withEffect">
                                  <p:stCondLst>
                                    <p:cond delay="0"/>
                                  </p:stCondLst>
                                  <p:childTnLst>
                                    <p:set>
                                      <p:cBhvr>
                                        <p:cTn id="15" dur="1" fill="hold">
                                          <p:stCondLst>
                                            <p:cond delay="0"/>
                                          </p:stCondLst>
                                        </p:cTn>
                                        <p:tgtEl>
                                          <p:spTgt spid="23554">
                                            <p:txEl>
                                              <p:pRg st="4" end="4"/>
                                            </p:txEl>
                                          </p:spTgt>
                                        </p:tgtEl>
                                        <p:attrNameLst>
                                          <p:attrName>style.visibility</p:attrName>
                                        </p:attrNameLst>
                                      </p:cBhvr>
                                      <p:to>
                                        <p:strVal val="visible"/>
                                      </p:to>
                                    </p:set>
                                    <p:animEffect transition="in" filter="checkerboard(across)">
                                      <p:cBhvr>
                                        <p:cTn id="16" dur="500"/>
                                        <p:tgtEl>
                                          <p:spTgt spid="23554">
                                            <p:txEl>
                                              <p:pRg st="4" end="4"/>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2" name="DRIVEBY.WAV"/>
                                        </p:tgtEl>
                                      </p:cMediaNode>
                                    </p:audio>
                                  </p:subTnLst>
                                </p:cTn>
                              </p:par>
                              <p:par>
                                <p:cTn id="17" presetID="5" presetClass="entr" presetSubtype="10" fill="hold" grpId="0" nodeType="with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animEffect transition="in" filter="checkerboard(across)">
                                      <p:cBhvr>
                                        <p:cTn id="19" dur="500"/>
                                        <p:tgtEl>
                                          <p:spTgt spid="23554">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457200" y="457200"/>
            <a:ext cx="8686800" cy="6400800"/>
          </a:xfrm>
        </p:spPr>
        <p:txBody>
          <a:bodyPr/>
          <a:lstStyle/>
          <a:p>
            <a:pPr>
              <a:buFontTx/>
              <a:buNone/>
            </a:pPr>
            <a:r>
              <a:rPr lang="en-US" u="sng" smtClean="0"/>
              <a:t>Step 4 - Transaction processing and </a:t>
            </a:r>
          </a:p>
          <a:p>
            <a:pPr>
              <a:buFontTx/>
              <a:buNone/>
            </a:pPr>
            <a:r>
              <a:rPr lang="en-US" u="sng" smtClean="0"/>
              <a:t>	short term scheduling</a:t>
            </a:r>
          </a:p>
          <a:p>
            <a:endParaRPr lang="en-US" smtClean="0"/>
          </a:p>
          <a:p>
            <a:pPr lvl="1">
              <a:buFontTx/>
              <a:buChar char="•"/>
            </a:pPr>
            <a:r>
              <a:rPr lang="en-US" smtClean="0"/>
              <a:t>Customer orders arrive at random</a:t>
            </a:r>
          </a:p>
          <a:p>
            <a:pPr lvl="1">
              <a:buFontTx/>
              <a:buChar char="•"/>
            </a:pPr>
            <a:r>
              <a:rPr lang="en-US" smtClean="0"/>
              <a:t>This is a day to day accounting system which tracks and schedules every order to meet customer demand</a:t>
            </a:r>
          </a:p>
          <a:p>
            <a:pPr lvl="1">
              <a:buFontTx/>
              <a:buChar char="•"/>
            </a:pPr>
            <a:r>
              <a:rPr lang="en-US" smtClean="0"/>
              <a:t>Order entry, order fulfillment and physical replenishment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checkerboard(across)">
                                      <p:cBhvr>
                                        <p:cTn id="7" dur="500"/>
                                        <p:tgtEl>
                                          <p:spTgt spid="245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animEffect transition="in" filter="checkerboard(across)">
                                      <p:cBhvr>
                                        <p:cTn id="11" dur="500"/>
                                        <p:tgtEl>
                                          <p:spTgt spid="24578">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par>
                                <p:cTn id="12" presetID="5" presetClass="entr" presetSubtype="10" fill="hold" grpId="0" nodeType="withEffect">
                                  <p:stCondLst>
                                    <p:cond delay="0"/>
                                  </p:stCondLst>
                                  <p:childTnLst>
                                    <p:set>
                                      <p:cBhvr>
                                        <p:cTn id="13" dur="1" fill="hold">
                                          <p:stCondLst>
                                            <p:cond delay="0"/>
                                          </p:stCondLst>
                                        </p:cTn>
                                        <p:tgtEl>
                                          <p:spTgt spid="24578">
                                            <p:txEl>
                                              <p:pRg st="3" end="3"/>
                                            </p:txEl>
                                          </p:spTgt>
                                        </p:tgtEl>
                                        <p:attrNameLst>
                                          <p:attrName>style.visibility</p:attrName>
                                        </p:attrNameLst>
                                      </p:cBhvr>
                                      <p:to>
                                        <p:strVal val="visible"/>
                                      </p:to>
                                    </p:set>
                                    <p:animEffect transition="in" filter="checkerboard(across)">
                                      <p:cBhvr>
                                        <p:cTn id="14" dur="500"/>
                                        <p:tgtEl>
                                          <p:spTgt spid="24578">
                                            <p:txEl>
                                              <p:pRg st="3" end="3"/>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DRIVEBY.WAV"/>
                                        </p:tgtEl>
                                      </p:cMediaNode>
                                    </p:audio>
                                  </p:subTnLst>
                                </p:cTn>
                              </p:par>
                              <p:par>
                                <p:cTn id="15" presetID="5" presetClass="entr" presetSubtype="10" fill="hold" grpId="0" nodeType="withEffect">
                                  <p:stCondLst>
                                    <p:cond delay="0"/>
                                  </p:stCondLst>
                                  <p:childTnLst>
                                    <p:set>
                                      <p:cBhvr>
                                        <p:cTn id="16" dur="1" fill="hold">
                                          <p:stCondLst>
                                            <p:cond delay="0"/>
                                          </p:stCondLst>
                                        </p:cTn>
                                        <p:tgtEl>
                                          <p:spTgt spid="24578">
                                            <p:txEl>
                                              <p:pRg st="4" end="4"/>
                                            </p:txEl>
                                          </p:spTgt>
                                        </p:tgtEl>
                                        <p:attrNameLst>
                                          <p:attrName>style.visibility</p:attrName>
                                        </p:attrNameLst>
                                      </p:cBhvr>
                                      <p:to>
                                        <p:strVal val="visible"/>
                                      </p:to>
                                    </p:set>
                                    <p:animEffect transition="in" filter="checkerboard(across)">
                                      <p:cBhvr>
                                        <p:cTn id="17" dur="500"/>
                                        <p:tgtEl>
                                          <p:spTgt spid="24578">
                                            <p:txEl>
                                              <p:pRg st="4" end="4"/>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par>
                                <p:cTn id="18" presetID="5" presetClass="entr" presetSubtype="10" fill="hold" grpId="0" nodeType="withEffect">
                                  <p:stCondLst>
                                    <p:cond delay="0"/>
                                  </p:stCondLst>
                                  <p:childTnLst>
                                    <p:set>
                                      <p:cBhvr>
                                        <p:cTn id="19" dur="1" fill="hold">
                                          <p:stCondLst>
                                            <p:cond delay="0"/>
                                          </p:stCondLst>
                                        </p:cTn>
                                        <p:tgtEl>
                                          <p:spTgt spid="24578">
                                            <p:txEl>
                                              <p:pRg st="5" end="5"/>
                                            </p:txEl>
                                          </p:spTgt>
                                        </p:tgtEl>
                                        <p:attrNameLst>
                                          <p:attrName>style.visibility</p:attrName>
                                        </p:attrNameLst>
                                      </p:cBhvr>
                                      <p:to>
                                        <p:strVal val="visible"/>
                                      </p:to>
                                    </p:set>
                                    <p:animEffect transition="in" filter="checkerboard(across)">
                                      <p:cBhvr>
                                        <p:cTn id="20" dur="500"/>
                                        <p:tgtEl>
                                          <p:spTgt spid="24578">
                                            <p:txEl>
                                              <p:pRg st="5" end="5"/>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152400" y="304800"/>
            <a:ext cx="9144000" cy="6248400"/>
          </a:xfrm>
        </p:spPr>
        <p:txBody>
          <a:bodyPr/>
          <a:lstStyle/>
          <a:p>
            <a:pPr algn="ctr">
              <a:buFontTx/>
              <a:buNone/>
            </a:pPr>
            <a:r>
              <a:rPr lang="en-US" sz="2800" b="1" u="sng" smtClean="0"/>
              <a:t>Information flows in Supply Chain Management</a:t>
            </a:r>
            <a:endParaRPr lang="en-US" sz="2800" smtClean="0"/>
          </a:p>
          <a:p>
            <a:pPr lvl="1">
              <a:buFontTx/>
              <a:buChar char="•"/>
            </a:pPr>
            <a:endParaRPr lang="en-US" smtClean="0"/>
          </a:p>
          <a:p>
            <a:pPr lvl="1">
              <a:buFontTx/>
              <a:buChar char="•"/>
            </a:pPr>
            <a:r>
              <a:rPr lang="en-US" smtClean="0"/>
              <a:t>Information is overriding element</a:t>
            </a:r>
          </a:p>
          <a:p>
            <a:pPr lvl="1">
              <a:buFontTx/>
              <a:buChar char="•"/>
            </a:pPr>
            <a:r>
              <a:rPr lang="en-US" smtClean="0"/>
              <a:t>Need for databases</a:t>
            </a:r>
          </a:p>
          <a:p>
            <a:pPr lvl="1">
              <a:buFontTx/>
              <a:buChar char="•"/>
            </a:pPr>
            <a:r>
              <a:rPr lang="en-US" smtClean="0"/>
              <a:t>Master files: Information about customers, products, materials, suppliers, transportation, production and distribution data- do not require frequent processing</a:t>
            </a:r>
          </a:p>
          <a:p>
            <a:pPr lvl="1">
              <a:buFontTx/>
              <a:buChar char="•"/>
            </a:pPr>
            <a:r>
              <a:rPr lang="en-US" smtClean="0"/>
              <a:t>Status files- heart of transaction processing- track orders and infrastructure status- updated daily.</a:t>
            </a:r>
          </a:p>
          <a:p>
            <a:pPr lvl="1">
              <a:buFontTx/>
              <a:buChar char="•"/>
            </a:pPr>
            <a:r>
              <a:rPr lang="en-US" smtClean="0"/>
              <a:t>Essentially using the same information to make all plans right from structuring the network to processing every day supply chain tasks.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5602">
                                            <p:txEl>
                                              <p:pRg st="2" end="2"/>
                                            </p:txEl>
                                          </p:spTgt>
                                        </p:tgtEl>
                                        <p:attrNameLst>
                                          <p:attrName>style.visibility</p:attrName>
                                        </p:attrNameLst>
                                      </p:cBhvr>
                                      <p:to>
                                        <p:strVal val="visible"/>
                                      </p:to>
                                    </p:set>
                                    <p:anim calcmode="lin" valueType="num">
                                      <p:cBhvr additive="base">
                                        <p:cTn id="11" dur="500" fill="hold"/>
                                        <p:tgtEl>
                                          <p:spTgt spid="25602">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60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5602">
                                            <p:txEl>
                                              <p:pRg st="3" end="3"/>
                                            </p:txEl>
                                          </p:spTgt>
                                        </p:tgtEl>
                                        <p:attrNameLst>
                                          <p:attrName>style.visibility</p:attrName>
                                        </p:attrNameLst>
                                      </p:cBhvr>
                                      <p:to>
                                        <p:strVal val="visible"/>
                                      </p:to>
                                    </p:set>
                                    <p:anim calcmode="lin" valueType="num">
                                      <p:cBhvr additive="base">
                                        <p:cTn id="15" dur="500" fill="hold"/>
                                        <p:tgtEl>
                                          <p:spTgt spid="25602">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60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5602">
                                            <p:txEl>
                                              <p:pRg st="4" end="4"/>
                                            </p:txEl>
                                          </p:spTgt>
                                        </p:tgtEl>
                                        <p:attrNameLst>
                                          <p:attrName>style.visibility</p:attrName>
                                        </p:attrNameLst>
                                      </p:cBhvr>
                                      <p:to>
                                        <p:strVal val="visible"/>
                                      </p:to>
                                    </p:set>
                                    <p:anim calcmode="lin" valueType="num">
                                      <p:cBhvr additive="base">
                                        <p:cTn id="19" dur="500" fill="hold"/>
                                        <p:tgtEl>
                                          <p:spTgt spid="2560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25602">
                                            <p:txEl>
                                              <p:pRg st="5" end="5"/>
                                            </p:txEl>
                                          </p:spTgt>
                                        </p:tgtEl>
                                        <p:attrNameLst>
                                          <p:attrName>style.visibility</p:attrName>
                                        </p:attrNameLst>
                                      </p:cBhvr>
                                      <p:to>
                                        <p:strVal val="visible"/>
                                      </p:to>
                                    </p:set>
                                    <p:anim calcmode="lin" valueType="num">
                                      <p:cBhvr additive="base">
                                        <p:cTn id="23" dur="500" fill="hold"/>
                                        <p:tgtEl>
                                          <p:spTgt spid="25602">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602">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25602">
                                            <p:txEl>
                                              <p:pRg st="6" end="6"/>
                                            </p:txEl>
                                          </p:spTgt>
                                        </p:tgtEl>
                                        <p:attrNameLst>
                                          <p:attrName>style.visibility</p:attrName>
                                        </p:attrNameLst>
                                      </p:cBhvr>
                                      <p:to>
                                        <p:strVal val="visible"/>
                                      </p:to>
                                    </p:set>
                                    <p:anim calcmode="lin" valueType="num">
                                      <p:cBhvr additive="base">
                                        <p:cTn id="27" dur="500" fill="hold"/>
                                        <p:tgtEl>
                                          <p:spTgt spid="2560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602">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200" b="1" smtClean="0"/>
              <a:t>THE VIRTUAL VALUE CHAIN</a:t>
            </a:r>
            <a:endParaRPr lang="en-US" smtClean="0"/>
          </a:p>
        </p:txBody>
      </p:sp>
      <p:sp>
        <p:nvSpPr>
          <p:cNvPr id="6147" name="Rectangle 3"/>
          <p:cNvSpPr>
            <a:spLocks noGrp="1" noChangeArrowheads="1"/>
          </p:cNvSpPr>
          <p:nvPr>
            <p:ph idx="1"/>
          </p:nvPr>
        </p:nvSpPr>
        <p:spPr/>
        <p:txBody>
          <a:bodyPr/>
          <a:lstStyle/>
          <a:p>
            <a:r>
              <a:rPr lang="en-US" smtClean="0"/>
              <a:t>The value chain connects a company’s supply side with its demand side.</a:t>
            </a:r>
          </a:p>
          <a:p>
            <a:r>
              <a:rPr lang="en-US" smtClean="0"/>
              <a:t>Traditionally information has been a supporting function.</a:t>
            </a:r>
          </a:p>
          <a:p>
            <a:r>
              <a:rPr lang="en-US" smtClean="0"/>
              <a:t>Information however can be managed far more creatively.</a:t>
            </a:r>
          </a:p>
          <a:p>
            <a:r>
              <a:rPr lang="en-US" smtClean="0"/>
              <a:t>There are various stages of using value added information processes.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 calcmode="lin" valueType="num">
                                      <p:cBhvr additive="base">
                                        <p:cTn id="22"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DRIVEBY.WAV"/>
                                        </p:tgtEl>
                                      </p:cMediaNode>
                                    </p:audio>
                                  </p:sub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 calcmode="lin" valueType="num">
                                      <p:cBhvr additive="base">
                                        <p:cTn id="27"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304800"/>
            <a:ext cx="7772400" cy="5791200"/>
          </a:xfrm>
        </p:spPr>
        <p:txBody>
          <a:bodyPr/>
          <a:lstStyle/>
          <a:p>
            <a:endParaRPr lang="en-US" sz="2800" u="sng" smtClean="0"/>
          </a:p>
          <a:p>
            <a:r>
              <a:rPr lang="en-US" sz="2800" u="sng" smtClean="0"/>
              <a:t>Visibility </a:t>
            </a:r>
            <a:r>
              <a:rPr lang="en-US" sz="2800" smtClean="0"/>
              <a:t>: See physical operations more effectively through information. Information can be used for effective coordination of value chain activities.</a:t>
            </a:r>
          </a:p>
          <a:p>
            <a:r>
              <a:rPr lang="en-US" sz="2800" u="sng" smtClean="0"/>
              <a:t>Mirroring capability</a:t>
            </a:r>
            <a:r>
              <a:rPr lang="en-US" sz="2800" smtClean="0"/>
              <a:t> : In this stage, virtual activities are substituted for physical ones. A parallel value chain is created.</a:t>
            </a:r>
          </a:p>
          <a:p>
            <a:r>
              <a:rPr lang="en-US" sz="2800" u="sng" smtClean="0"/>
              <a:t>New customer relationships</a:t>
            </a:r>
            <a:r>
              <a:rPr lang="en-US" sz="2800" smtClean="0"/>
              <a:t> : The company can draw on the flow of information in the virtual value chain to deliver value to customers in new ways.</a:t>
            </a:r>
            <a:r>
              <a:rPr lang="en-US" smtClean="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ox(in)">
                                      <p:cBhvr>
                                        <p:cTn id="7" dur="500"/>
                                        <p:tgtEl>
                                          <p:spTgt spid="7171">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Effect transition="in" filter="box(in)">
                                      <p:cBhvr>
                                        <p:cTn id="11" dur="500"/>
                                        <p:tgtEl>
                                          <p:spTgt spid="7171">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animEffect transition="in" filter="box(in)">
                                      <p:cBhvr>
                                        <p:cTn id="15" dur="500"/>
                                        <p:tgtEl>
                                          <p:spTgt spid="7171">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3600" b="1" smtClean="0"/>
              <a:t>Dealer Management</a:t>
            </a:r>
            <a:endParaRPr lang="en-US" smtClean="0"/>
          </a:p>
        </p:txBody>
      </p:sp>
      <p:sp>
        <p:nvSpPr>
          <p:cNvPr id="62467" name="Rectangle 3"/>
          <p:cNvSpPr>
            <a:spLocks noGrp="1" noChangeArrowheads="1"/>
          </p:cNvSpPr>
          <p:nvPr>
            <p:ph idx="1"/>
          </p:nvPr>
        </p:nvSpPr>
        <p:spPr/>
        <p:txBody>
          <a:bodyPr/>
          <a:lstStyle/>
          <a:p>
            <a:pPr>
              <a:buFontTx/>
              <a:buNone/>
            </a:pPr>
            <a:r>
              <a:rPr lang="en-US" b="1" smtClean="0"/>
              <a:t>Conventional functions </a:t>
            </a:r>
          </a:p>
          <a:p>
            <a:endParaRPr lang="en-US" b="1" smtClean="0"/>
          </a:p>
          <a:p>
            <a:r>
              <a:rPr lang="en-US" smtClean="0"/>
              <a:t>  Inventory ownership and management</a:t>
            </a:r>
          </a:p>
          <a:p>
            <a:r>
              <a:rPr lang="en-US" smtClean="0"/>
              <a:t>   Sales and technical support</a:t>
            </a:r>
          </a:p>
          <a:p>
            <a:r>
              <a:rPr lang="en-US" smtClean="0"/>
              <a:t>   Order handling</a:t>
            </a:r>
          </a:p>
          <a:p>
            <a:r>
              <a:rPr lang="en-US" smtClean="0"/>
              <a:t>   Credit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additive="base">
                                        <p:cTn id="7" dur="500" fill="hold"/>
                                        <p:tgtEl>
                                          <p:spTgt spid="62466"/>
                                        </p:tgtEl>
                                        <p:attrNameLst>
                                          <p:attrName>ppt_x</p:attrName>
                                        </p:attrNameLst>
                                      </p:cBhvr>
                                      <p:tavLst>
                                        <p:tav tm="0">
                                          <p:val>
                                            <p:strVal val="#ppt_x"/>
                                          </p:val>
                                        </p:tav>
                                        <p:tav tm="100000">
                                          <p:val>
                                            <p:strVal val="#ppt_x"/>
                                          </p:val>
                                        </p:tav>
                                      </p:tavLst>
                                    </p:anim>
                                    <p:anim calcmode="lin" valueType="num">
                                      <p:cBhvr additive="base">
                                        <p:cTn id="8" dur="500" fill="hold"/>
                                        <p:tgtEl>
                                          <p:spTgt spid="6246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box(in)">
                                      <p:cBhvr>
                                        <p:cTn id="12" dur="500"/>
                                        <p:tgtEl>
                                          <p:spTgt spid="6246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62467">
                                            <p:txEl>
                                              <p:pRg st="2" end="2"/>
                                            </p:txEl>
                                          </p:spTgt>
                                        </p:tgtEl>
                                        <p:attrNameLst>
                                          <p:attrName>style.visibility</p:attrName>
                                        </p:attrNameLst>
                                      </p:cBhvr>
                                      <p:to>
                                        <p:strVal val="visible"/>
                                      </p:to>
                                    </p:set>
                                    <p:animEffect transition="in" filter="box(in)">
                                      <p:cBhvr>
                                        <p:cTn id="16" dur="500"/>
                                        <p:tgtEl>
                                          <p:spTgt spid="62467">
                                            <p:txEl>
                                              <p:pRg st="2" end="2"/>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62467">
                                            <p:txEl>
                                              <p:pRg st="3" end="3"/>
                                            </p:txEl>
                                          </p:spTgt>
                                        </p:tgtEl>
                                        <p:attrNameLst>
                                          <p:attrName>style.visibility</p:attrName>
                                        </p:attrNameLst>
                                      </p:cBhvr>
                                      <p:to>
                                        <p:strVal val="visible"/>
                                      </p:to>
                                    </p:set>
                                    <p:animEffect transition="in" filter="box(in)">
                                      <p:cBhvr>
                                        <p:cTn id="20" dur="500"/>
                                        <p:tgtEl>
                                          <p:spTgt spid="62467">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16" fill="hold" grpId="0" nodeType="afterEffect">
                                  <p:stCondLst>
                                    <p:cond delay="0"/>
                                  </p:stCondLst>
                                  <p:childTnLst>
                                    <p:set>
                                      <p:cBhvr>
                                        <p:cTn id="23" dur="1" fill="hold">
                                          <p:stCondLst>
                                            <p:cond delay="0"/>
                                          </p:stCondLst>
                                        </p:cTn>
                                        <p:tgtEl>
                                          <p:spTgt spid="62467">
                                            <p:txEl>
                                              <p:pRg st="4" end="4"/>
                                            </p:txEl>
                                          </p:spTgt>
                                        </p:tgtEl>
                                        <p:attrNameLst>
                                          <p:attrName>style.visibility</p:attrName>
                                        </p:attrNameLst>
                                      </p:cBhvr>
                                      <p:to>
                                        <p:strVal val="visible"/>
                                      </p:to>
                                    </p:set>
                                    <p:animEffect transition="in" filter="box(in)">
                                      <p:cBhvr>
                                        <p:cTn id="24" dur="500"/>
                                        <p:tgtEl>
                                          <p:spTgt spid="62467">
                                            <p:txEl>
                                              <p:pRg st="4" end="4"/>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4" presetClass="entr" presetSubtype="16" fill="hold" grpId="0" nodeType="afterEffect">
                                  <p:stCondLst>
                                    <p:cond delay="0"/>
                                  </p:stCondLst>
                                  <p:childTnLst>
                                    <p:set>
                                      <p:cBhvr>
                                        <p:cTn id="27" dur="1" fill="hold">
                                          <p:stCondLst>
                                            <p:cond delay="0"/>
                                          </p:stCondLst>
                                        </p:cTn>
                                        <p:tgtEl>
                                          <p:spTgt spid="62467">
                                            <p:txEl>
                                              <p:pRg st="5" end="5"/>
                                            </p:txEl>
                                          </p:spTgt>
                                        </p:tgtEl>
                                        <p:attrNameLst>
                                          <p:attrName>style.visibility</p:attrName>
                                        </p:attrNameLst>
                                      </p:cBhvr>
                                      <p:to>
                                        <p:strVal val="visible"/>
                                      </p:to>
                                    </p:set>
                                    <p:animEffect transition="in" filter="box(in)">
                                      <p:cBhvr>
                                        <p:cTn id="28" dur="500"/>
                                        <p:tgtEl>
                                          <p:spTgt spid="62467">
                                            <p:txEl>
                                              <p:pRg st="5" end="5"/>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04800" y="609600"/>
            <a:ext cx="8534400" cy="6248400"/>
          </a:xfrm>
        </p:spPr>
        <p:txBody>
          <a:bodyPr/>
          <a:lstStyle/>
          <a:p>
            <a:pPr algn="ctr">
              <a:buFontTx/>
              <a:buNone/>
            </a:pPr>
            <a:r>
              <a:rPr lang="en-US" b="1" u="sng" smtClean="0"/>
              <a:t>Contemporary Trends</a:t>
            </a:r>
            <a:endParaRPr lang="en-US" sz="2800" b="1" smtClean="0"/>
          </a:p>
          <a:p>
            <a:endParaRPr lang="en-US" sz="2800" smtClean="0"/>
          </a:p>
          <a:p>
            <a:r>
              <a:rPr lang="en-US" smtClean="0"/>
              <a:t>Channels being divided into two- Fulfillment and Franchised agent</a:t>
            </a:r>
          </a:p>
          <a:p>
            <a:endParaRPr lang="en-US" smtClean="0"/>
          </a:p>
          <a:p>
            <a:r>
              <a:rPr lang="en-US" smtClean="0"/>
              <a:t>Fulfillment channel- responsible for getting the manufacturer’s product from the plant to the end user through a highly efficient logistics and inventory management system</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ox(in)">
                                      <p:cBhvr>
                                        <p:cTn id="7" dur="500"/>
                                        <p:tgtEl>
                                          <p:spTgt spid="634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3491">
                                            <p:txEl>
                                              <p:pRg st="2" end="2"/>
                                            </p:txEl>
                                          </p:spTgt>
                                        </p:tgtEl>
                                        <p:attrNameLst>
                                          <p:attrName>style.visibility</p:attrName>
                                        </p:attrNameLst>
                                      </p:cBhvr>
                                      <p:to>
                                        <p:strVal val="visible"/>
                                      </p:to>
                                    </p:set>
                                    <p:animEffect transition="in" filter="box(in)">
                                      <p:cBhvr>
                                        <p:cTn id="11" dur="500"/>
                                        <p:tgtEl>
                                          <p:spTgt spid="63491">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3491">
                                            <p:txEl>
                                              <p:pRg st="4" end="4"/>
                                            </p:txEl>
                                          </p:spTgt>
                                        </p:tgtEl>
                                        <p:attrNameLst>
                                          <p:attrName>style.visibility</p:attrName>
                                        </p:attrNameLst>
                                      </p:cBhvr>
                                      <p:to>
                                        <p:strVal val="visible"/>
                                      </p:to>
                                    </p:set>
                                    <p:animEffect transition="in" filter="box(in)">
                                      <p:cBhvr>
                                        <p:cTn id="15" dur="500"/>
                                        <p:tgtEl>
                                          <p:spTgt spid="63491">
                                            <p:txEl>
                                              <p:pRg st="4" end="4"/>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idx="1"/>
          </p:nvPr>
        </p:nvSpPr>
        <p:spPr>
          <a:xfrm>
            <a:off x="381000" y="609600"/>
            <a:ext cx="8610600" cy="6248400"/>
          </a:xfrm>
        </p:spPr>
        <p:txBody>
          <a:bodyPr/>
          <a:lstStyle/>
          <a:p>
            <a:pPr algn="ctr">
              <a:buFontTx/>
              <a:buNone/>
            </a:pPr>
            <a:r>
              <a:rPr lang="en-US" b="1" u="sng" smtClean="0"/>
              <a:t>Contemporary Trends</a:t>
            </a:r>
          </a:p>
          <a:p>
            <a:pPr algn="ctr">
              <a:buFontTx/>
              <a:buNone/>
            </a:pPr>
            <a:endParaRPr lang="en-US" sz="2800" b="1" smtClean="0"/>
          </a:p>
          <a:p>
            <a:r>
              <a:rPr lang="en-US" smtClean="0"/>
              <a:t>Fulfillment channel may not take ownership of the product but may perform these functions on a per box fee structure</a:t>
            </a:r>
          </a:p>
          <a:p>
            <a:r>
              <a:rPr lang="en-US" smtClean="0"/>
              <a:t>Franchised agents responsible for sales and sales support  but will not write the order or supply the product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box(in)">
                                      <p:cBhvr>
                                        <p:cTn id="7" dur="500"/>
                                        <p:tgtEl>
                                          <p:spTgt spid="8192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1922">
                                            <p:txEl>
                                              <p:pRg st="2" end="2"/>
                                            </p:txEl>
                                          </p:spTgt>
                                        </p:tgtEl>
                                        <p:attrNameLst>
                                          <p:attrName>style.visibility</p:attrName>
                                        </p:attrNameLst>
                                      </p:cBhvr>
                                      <p:to>
                                        <p:strVal val="visible"/>
                                      </p:to>
                                    </p:set>
                                    <p:animEffect transition="in" filter="box(in)">
                                      <p:cBhvr>
                                        <p:cTn id="11" dur="500"/>
                                        <p:tgtEl>
                                          <p:spTgt spid="81922">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1922">
                                            <p:txEl>
                                              <p:pRg st="3" end="3"/>
                                            </p:txEl>
                                          </p:spTgt>
                                        </p:tgtEl>
                                        <p:attrNameLst>
                                          <p:attrName>style.visibility</p:attrName>
                                        </p:attrNameLst>
                                      </p:cBhvr>
                                      <p:to>
                                        <p:strVal val="visible"/>
                                      </p:to>
                                    </p:set>
                                    <p:animEffect transition="in" filter="box(in)">
                                      <p:cBhvr>
                                        <p:cTn id="15" dur="500"/>
                                        <p:tgtEl>
                                          <p:spTgt spid="81922">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1000" y="304800"/>
            <a:ext cx="8763000" cy="6553200"/>
          </a:xfrm>
        </p:spPr>
        <p:txBody>
          <a:bodyPr/>
          <a:lstStyle/>
          <a:p>
            <a:pPr algn="ctr">
              <a:buFontTx/>
              <a:buNone/>
            </a:pPr>
            <a:r>
              <a:rPr lang="en-US" sz="3600" b="1" u="sng" smtClean="0"/>
              <a:t>Issues in customer management</a:t>
            </a:r>
            <a:endParaRPr lang="en-US" smtClean="0"/>
          </a:p>
          <a:p>
            <a:endParaRPr lang="en-US" smtClean="0"/>
          </a:p>
          <a:p>
            <a:r>
              <a:rPr lang="en-US" smtClean="0"/>
              <a:t>Penetration vs Spread</a:t>
            </a:r>
          </a:p>
          <a:p>
            <a:r>
              <a:rPr lang="en-US" smtClean="0"/>
              <a:t>Concentration is necessary to commit the necessary resources for true customer integration</a:t>
            </a:r>
          </a:p>
          <a:p>
            <a:r>
              <a:rPr lang="en-US" smtClean="0"/>
              <a:t>Depth of customer contact</a:t>
            </a:r>
          </a:p>
          <a:p>
            <a:pPr lvl="1"/>
            <a:r>
              <a:rPr lang="en-US" smtClean="0"/>
              <a:t>R&amp;D - sharing information vs developing new products together</a:t>
            </a:r>
          </a:p>
          <a:p>
            <a:pPr lvl="1"/>
            <a:r>
              <a:rPr lang="en-US" smtClean="0"/>
              <a:t>Logistics - Pros and cons of methods of transportation vs reengineering the logistics process</a:t>
            </a:r>
          </a:p>
        </p:txBody>
      </p:sp>
      <p:graphicFrame>
        <p:nvGraphicFramePr>
          <p:cNvPr id="28677" name="Object 5"/>
          <p:cNvGraphicFramePr>
            <a:graphicFrameLocks noChangeAspect="1"/>
          </p:cNvGraphicFramePr>
          <p:nvPr/>
        </p:nvGraphicFramePr>
        <p:xfrm>
          <a:off x="6553200" y="990600"/>
          <a:ext cx="1809750" cy="1381125"/>
        </p:xfrm>
        <a:graphic>
          <a:graphicData uri="http://schemas.openxmlformats.org/presentationml/2006/ole">
            <mc:AlternateContent xmlns:mc="http://schemas.openxmlformats.org/markup-compatibility/2006">
              <mc:Choice xmlns:v="urn:schemas-microsoft-com:vml" Requires="v">
                <p:oleObj spid="_x0000_s5125" name="Clip" r:id="rId4" imgW="1428571" imgH="1380952" progId="MS_ClipArt_Gallery.2">
                  <p:embed/>
                </p:oleObj>
              </mc:Choice>
              <mc:Fallback>
                <p:oleObj name="Clip" r:id="rId4" imgW="1428571" imgH="1380952"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3200" y="990600"/>
                        <a:ext cx="1809750" cy="1381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 calcmode="lin" valueType="num">
                                      <p:cBhvr additive="base">
                                        <p:cTn id="12"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 calcmode="lin" valueType="num">
                                      <p:cBhvr additive="base">
                                        <p:cTn id="17"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867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 calcmode="lin" valueType="num">
                                      <p:cBhvr additive="base">
                                        <p:cTn id="22"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867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DRIVEBY.WAV"/>
                                        </p:tgtEl>
                                      </p:cMediaNode>
                                    </p:audio>
                                  </p:subTnLst>
                                </p:cTn>
                              </p:par>
                              <p:par>
                                <p:cTn id="24" presetID="2" presetClass="entr" presetSubtype="8" fill="hold" grpId="0" nodeType="withEffect">
                                  <p:stCondLst>
                                    <p:cond delay="0"/>
                                  </p:stCondLst>
                                  <p:childTnLst>
                                    <p:set>
                                      <p:cBhvr>
                                        <p:cTn id="25" dur="1" fill="hold">
                                          <p:stCondLst>
                                            <p:cond delay="0"/>
                                          </p:stCondLst>
                                        </p:cTn>
                                        <p:tgtEl>
                                          <p:spTgt spid="28675">
                                            <p:txEl>
                                              <p:pRg st="5" end="5"/>
                                            </p:txEl>
                                          </p:spTgt>
                                        </p:tgtEl>
                                        <p:attrNameLst>
                                          <p:attrName>style.visibility</p:attrName>
                                        </p:attrNameLst>
                                      </p:cBhvr>
                                      <p:to>
                                        <p:strVal val="visible"/>
                                      </p:to>
                                    </p:set>
                                    <p:anim calcmode="lin" valueType="num">
                                      <p:cBhvr additive="base">
                                        <p:cTn id="26"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867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DRIVEBY.WAV"/>
                                        </p:tgtEl>
                                      </p:cMediaNode>
                                    </p:audio>
                                  </p:subTnLst>
                                </p:cTn>
                              </p:par>
                              <p:par>
                                <p:cTn id="28" presetID="2" presetClass="entr" presetSubtype="8" fill="hold" grpId="0" nodeType="withEffect">
                                  <p:stCondLst>
                                    <p:cond delay="0"/>
                                  </p:stCondLst>
                                  <p:childTnLst>
                                    <p:set>
                                      <p:cBhvr>
                                        <p:cTn id="29" dur="1" fill="hold">
                                          <p:stCondLst>
                                            <p:cond delay="0"/>
                                          </p:stCondLst>
                                        </p:cTn>
                                        <p:tgtEl>
                                          <p:spTgt spid="28675">
                                            <p:txEl>
                                              <p:pRg st="6" end="6"/>
                                            </p:txEl>
                                          </p:spTgt>
                                        </p:tgtEl>
                                        <p:attrNameLst>
                                          <p:attrName>style.visibility</p:attrName>
                                        </p:attrNameLst>
                                      </p:cBhvr>
                                      <p:to>
                                        <p:strVal val="visible"/>
                                      </p:to>
                                    </p:set>
                                    <p:anim calcmode="lin" valueType="num">
                                      <p:cBhvr additive="base">
                                        <p:cTn id="30"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867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DRIVEBY.WAV"/>
                                        </p:tgtEl>
                                      </p:cMediaNode>
                                    </p:audio>
                                  </p:subTnLst>
                                </p:cTn>
                              </p:par>
                            </p:childTnLst>
                          </p:cTn>
                        </p:par>
                        <p:par>
                          <p:cTn id="32" fill="hold" nodeType="afterGroup">
                            <p:stCondLst>
                              <p:cond delay="2000"/>
                            </p:stCondLst>
                            <p:childTnLst>
                              <p:par>
                                <p:cTn id="33" presetID="2" presetClass="entr" presetSubtype="2" fill="hold" nodeType="afterEffect">
                                  <p:stCondLst>
                                    <p:cond delay="1000"/>
                                  </p:stCondLst>
                                  <p:childTnLst>
                                    <p:set>
                                      <p:cBhvr>
                                        <p:cTn id="34" dur="1" fill="hold">
                                          <p:stCondLst>
                                            <p:cond delay="0"/>
                                          </p:stCondLst>
                                        </p:cTn>
                                        <p:tgtEl>
                                          <p:spTgt spid="28677"/>
                                        </p:tgtEl>
                                        <p:attrNameLst>
                                          <p:attrName>style.visibility</p:attrName>
                                        </p:attrNameLst>
                                      </p:cBhvr>
                                      <p:to>
                                        <p:strVal val="visible"/>
                                      </p:to>
                                    </p:set>
                                    <p:anim calcmode="lin" valueType="num">
                                      <p:cBhvr additive="base">
                                        <p:cTn id="35" dur="500" fill="hold"/>
                                        <p:tgtEl>
                                          <p:spTgt spid="28677"/>
                                        </p:tgtEl>
                                        <p:attrNameLst>
                                          <p:attrName>ppt_x</p:attrName>
                                        </p:attrNameLst>
                                      </p:cBhvr>
                                      <p:tavLst>
                                        <p:tav tm="0">
                                          <p:val>
                                            <p:strVal val="1+#ppt_w/2"/>
                                          </p:val>
                                        </p:tav>
                                        <p:tav tm="100000">
                                          <p:val>
                                            <p:strVal val="#ppt_x"/>
                                          </p:val>
                                        </p:tav>
                                      </p:tavLst>
                                    </p:anim>
                                    <p:anim calcmode="lin" valueType="num">
                                      <p:cBhvr additive="base">
                                        <p:cTn id="36" dur="500" fill="hold"/>
                                        <p:tgtEl>
                                          <p:spTgt spid="286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304800" y="304800"/>
            <a:ext cx="8458200" cy="6248400"/>
          </a:xfrm>
        </p:spPr>
        <p:txBody>
          <a:bodyPr/>
          <a:lstStyle/>
          <a:p>
            <a:pPr>
              <a:buFontTx/>
              <a:buNone/>
            </a:pPr>
            <a:r>
              <a:rPr lang="en-US" b="1" u="sng" smtClean="0"/>
              <a:t>Implementation: Points to keep in mind</a:t>
            </a:r>
            <a:endParaRPr lang="en-US" sz="2800" u="sng" smtClean="0"/>
          </a:p>
          <a:p>
            <a:endParaRPr lang="en-US" sz="2800" smtClean="0"/>
          </a:p>
          <a:p>
            <a:r>
              <a:rPr lang="en-US" sz="2800" smtClean="0"/>
              <a:t>Recognize the difficulty of change.</a:t>
            </a:r>
          </a:p>
          <a:p>
            <a:r>
              <a:rPr lang="en-US" sz="2800" smtClean="0"/>
              <a:t>Prepare a blueprint for change that maps linkages among initiatives.</a:t>
            </a:r>
          </a:p>
          <a:p>
            <a:r>
              <a:rPr lang="en-US" sz="2800" smtClean="0"/>
              <a:t>Assess the entire supply chain from supplier relationships to internal operations to the market place, including customers, competitors and industry as a whole.</a:t>
            </a:r>
            <a:r>
              <a:rPr lang="en-US" smtClean="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box(in)">
                                      <p:cBhvr>
                                        <p:cTn id="7" dur="500"/>
                                        <p:tgtEl>
                                          <p:spTgt spid="665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6562">
                                            <p:txEl>
                                              <p:pRg st="2" end="2"/>
                                            </p:txEl>
                                          </p:spTgt>
                                        </p:tgtEl>
                                        <p:attrNameLst>
                                          <p:attrName>style.visibility</p:attrName>
                                        </p:attrNameLst>
                                      </p:cBhvr>
                                      <p:to>
                                        <p:strVal val="visible"/>
                                      </p:to>
                                    </p:set>
                                    <p:animEffect transition="in" filter="box(in)">
                                      <p:cBhvr>
                                        <p:cTn id="11" dur="500"/>
                                        <p:tgtEl>
                                          <p:spTgt spid="66562">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6562">
                                            <p:txEl>
                                              <p:pRg st="3" end="3"/>
                                            </p:txEl>
                                          </p:spTgt>
                                        </p:tgtEl>
                                        <p:attrNameLst>
                                          <p:attrName>style.visibility</p:attrName>
                                        </p:attrNameLst>
                                      </p:cBhvr>
                                      <p:to>
                                        <p:strVal val="visible"/>
                                      </p:to>
                                    </p:set>
                                    <p:animEffect transition="in" filter="box(in)">
                                      <p:cBhvr>
                                        <p:cTn id="15" dur="500"/>
                                        <p:tgtEl>
                                          <p:spTgt spid="66562">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66562">
                                            <p:txEl>
                                              <p:pRg st="4" end="4"/>
                                            </p:txEl>
                                          </p:spTgt>
                                        </p:tgtEl>
                                        <p:attrNameLst>
                                          <p:attrName>style.visibility</p:attrName>
                                        </p:attrNameLst>
                                      </p:cBhvr>
                                      <p:to>
                                        <p:strVal val="visible"/>
                                      </p:to>
                                    </p:set>
                                    <p:animEffect transition="in" filter="box(in)">
                                      <p:cBhvr>
                                        <p:cTn id="19" dur="500"/>
                                        <p:tgtEl>
                                          <p:spTgt spid="66562">
                                            <p:txEl>
                                              <p:pRg st="4" end="4"/>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0"/>
            <a:ext cx="8153400" cy="6553200"/>
          </a:xfrm>
        </p:spPr>
        <p:txBody>
          <a:bodyPr/>
          <a:lstStyle/>
          <a:p>
            <a:pPr algn="just"/>
            <a:endParaRPr lang="en-US" sz="2800" smtClean="0"/>
          </a:p>
          <a:p>
            <a:pPr algn="just"/>
            <a:r>
              <a:rPr lang="en-US" smtClean="0"/>
              <a:t>Supply chain is the system by which organizations source, make and deliver their products or services according to market demand.</a:t>
            </a:r>
          </a:p>
          <a:p>
            <a:r>
              <a:rPr lang="en-US" smtClean="0"/>
              <a:t>Supply chain management operations and decisions are ultimately triggered by demand signals at the ultimate consumer level. </a:t>
            </a:r>
          </a:p>
          <a:p>
            <a:r>
              <a:rPr lang="en-US" smtClean="0"/>
              <a:t>Supply chain as defined by experienced practitioners extends from suppliers’ suppliers to customers’ customers.</a:t>
            </a:r>
            <a:endParaRPr lang="en-US" sz="240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blinds(vertical)">
                                      <p:cBhvr>
                                        <p:cTn id="7" dur="500"/>
                                        <p:tgtEl>
                                          <p:spTgt spid="3075">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animEffect transition="in" filter="blinds(vertical)">
                                      <p:cBhvr>
                                        <p:cTn id="11" dur="500"/>
                                        <p:tgtEl>
                                          <p:spTgt spid="3075">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DRIVEBY.WAV"/>
                                        </p:tgtEl>
                                      </p:cMediaNode>
                                    </p:audio>
                                  </p:sub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blinds(vertical)">
                                      <p:cBhvr>
                                        <p:cTn id="15" dur="500"/>
                                        <p:tgtEl>
                                          <p:spTgt spid="3075">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0"/>
            <a:ext cx="8610600" cy="1066800"/>
          </a:xfrm>
        </p:spPr>
        <p:txBody>
          <a:bodyPr/>
          <a:lstStyle/>
          <a:p>
            <a:r>
              <a:rPr lang="en-US" sz="4000" smtClean="0"/>
              <a:t>IS THE SUPPLY CHAIN WORKING?</a:t>
            </a:r>
            <a:endParaRPr lang="en-US" smtClean="0"/>
          </a:p>
        </p:txBody>
      </p:sp>
      <p:sp>
        <p:nvSpPr>
          <p:cNvPr id="46083" name="Rectangle 3"/>
          <p:cNvSpPr>
            <a:spLocks noGrp="1" noChangeArrowheads="1"/>
          </p:cNvSpPr>
          <p:nvPr>
            <p:ph idx="1"/>
          </p:nvPr>
        </p:nvSpPr>
        <p:spPr>
          <a:xfrm>
            <a:off x="381000" y="1066800"/>
            <a:ext cx="8458200" cy="5410200"/>
          </a:xfrm>
        </p:spPr>
        <p:txBody>
          <a:bodyPr/>
          <a:lstStyle/>
          <a:p>
            <a:r>
              <a:rPr lang="en-US" sz="2800" smtClean="0"/>
              <a:t>Does our manufacturing strategy increase product line flexibility while continuing to drive down overall production costs?</a:t>
            </a:r>
          </a:p>
          <a:p>
            <a:r>
              <a:rPr lang="en-US" sz="2800" smtClean="0"/>
              <a:t>When was the last time we measured lost sales to end customers?</a:t>
            </a:r>
          </a:p>
          <a:p>
            <a:r>
              <a:rPr lang="en-US" sz="2800" smtClean="0"/>
              <a:t>Do we have an efficient system to get POS data from retailers?</a:t>
            </a:r>
          </a:p>
          <a:p>
            <a:r>
              <a:rPr lang="en-US" sz="2800" smtClean="0"/>
              <a:t>Are we testing our products with end customers? Do we use the resulting data to adjust our forecasting and supply positions?</a:t>
            </a:r>
          </a:p>
          <a:p>
            <a:r>
              <a:rPr lang="en-US" sz="2800" smtClean="0"/>
              <a:t> Is the ratio of returned orders to sales increasing?</a:t>
            </a:r>
            <a:r>
              <a:rPr lang="en-US" smtClean="0"/>
              <a:t>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box(in)">
                                      <p:cBhvr>
                                        <p:cTn id="12" dur="500"/>
                                        <p:tgtEl>
                                          <p:spTgt spid="4608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46083">
                                            <p:txEl>
                                              <p:pRg st="1" end="1"/>
                                            </p:txEl>
                                          </p:spTgt>
                                        </p:tgtEl>
                                        <p:attrNameLst>
                                          <p:attrName>style.visibility</p:attrName>
                                        </p:attrNameLst>
                                      </p:cBhvr>
                                      <p:to>
                                        <p:strVal val="visible"/>
                                      </p:to>
                                    </p:set>
                                    <p:animEffect transition="in" filter="box(in)">
                                      <p:cBhvr>
                                        <p:cTn id="16" dur="500"/>
                                        <p:tgtEl>
                                          <p:spTgt spid="4608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46083">
                                            <p:txEl>
                                              <p:pRg st="2" end="2"/>
                                            </p:txEl>
                                          </p:spTgt>
                                        </p:tgtEl>
                                        <p:attrNameLst>
                                          <p:attrName>style.visibility</p:attrName>
                                        </p:attrNameLst>
                                      </p:cBhvr>
                                      <p:to>
                                        <p:strVal val="visible"/>
                                      </p:to>
                                    </p:set>
                                    <p:animEffect transition="in" filter="box(in)">
                                      <p:cBhvr>
                                        <p:cTn id="20" dur="500"/>
                                        <p:tgtEl>
                                          <p:spTgt spid="4608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16" fill="hold" grpId="0" nodeType="afterEffect">
                                  <p:stCondLst>
                                    <p:cond delay="0"/>
                                  </p:stCondLst>
                                  <p:childTnLst>
                                    <p:set>
                                      <p:cBhvr>
                                        <p:cTn id="23" dur="1" fill="hold">
                                          <p:stCondLst>
                                            <p:cond delay="0"/>
                                          </p:stCondLst>
                                        </p:cTn>
                                        <p:tgtEl>
                                          <p:spTgt spid="46083">
                                            <p:txEl>
                                              <p:pRg st="3" end="3"/>
                                            </p:txEl>
                                          </p:spTgt>
                                        </p:tgtEl>
                                        <p:attrNameLst>
                                          <p:attrName>style.visibility</p:attrName>
                                        </p:attrNameLst>
                                      </p:cBhvr>
                                      <p:to>
                                        <p:strVal val="visible"/>
                                      </p:to>
                                    </p:set>
                                    <p:animEffect transition="in" filter="box(in)">
                                      <p:cBhvr>
                                        <p:cTn id="24" dur="500"/>
                                        <p:tgtEl>
                                          <p:spTgt spid="4608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4" presetClass="entr" presetSubtype="16" fill="hold" grpId="0" nodeType="afterEffect">
                                  <p:stCondLst>
                                    <p:cond delay="0"/>
                                  </p:stCondLst>
                                  <p:childTnLst>
                                    <p:set>
                                      <p:cBhvr>
                                        <p:cTn id="27" dur="1" fill="hold">
                                          <p:stCondLst>
                                            <p:cond delay="0"/>
                                          </p:stCondLst>
                                        </p:cTn>
                                        <p:tgtEl>
                                          <p:spTgt spid="46083">
                                            <p:txEl>
                                              <p:pRg st="4" end="4"/>
                                            </p:txEl>
                                          </p:spTgt>
                                        </p:tgtEl>
                                        <p:attrNameLst>
                                          <p:attrName>style.visibility</p:attrName>
                                        </p:attrNameLst>
                                      </p:cBhvr>
                                      <p:to>
                                        <p:strVal val="visible"/>
                                      </p:to>
                                    </p:set>
                                    <p:animEffect transition="in" filter="box(in)">
                                      <p:cBhvr>
                                        <p:cTn id="28" dur="500"/>
                                        <p:tgtEl>
                                          <p:spTgt spid="4608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idx="1"/>
          </p:nvPr>
        </p:nvSpPr>
        <p:spPr>
          <a:xfrm>
            <a:off x="0" y="304800"/>
            <a:ext cx="8686800" cy="6096000"/>
          </a:xfrm>
        </p:spPr>
        <p:txBody>
          <a:bodyPr/>
          <a:lstStyle/>
          <a:p>
            <a:pPr algn="ctr">
              <a:buFontTx/>
              <a:buNone/>
            </a:pPr>
            <a:r>
              <a:rPr lang="en-US" sz="3600" b="1" u="sng" smtClean="0"/>
              <a:t>The New Model of Relationships</a:t>
            </a:r>
          </a:p>
          <a:p>
            <a:pPr lvl="1" algn="just"/>
            <a:endParaRPr lang="en-US" u="sng" smtClean="0"/>
          </a:p>
          <a:p>
            <a:pPr lvl="1">
              <a:buFontTx/>
              <a:buChar char="•"/>
            </a:pPr>
            <a:r>
              <a:rPr lang="en-US" smtClean="0"/>
              <a:t>Hard bargaining vs shared destiny</a:t>
            </a:r>
          </a:p>
          <a:p>
            <a:pPr lvl="1">
              <a:buFontTx/>
              <a:buChar char="•"/>
            </a:pPr>
            <a:r>
              <a:rPr lang="en-US" smtClean="0"/>
              <a:t>Exit vs Voice</a:t>
            </a:r>
          </a:p>
          <a:p>
            <a:pPr lvl="1">
              <a:buFontTx/>
              <a:buChar char="•"/>
            </a:pPr>
            <a:r>
              <a:rPr lang="en-US" smtClean="0"/>
              <a:t>Arms length relations vs Involving dealers and suppliers in product development</a:t>
            </a:r>
          </a:p>
          <a:p>
            <a:pPr lvl="1">
              <a:buFontTx/>
              <a:buChar char="•"/>
            </a:pPr>
            <a:r>
              <a:rPr lang="en-US" smtClean="0"/>
              <a:t>Piling up vs Replenishing dealer inventory more frequently</a:t>
            </a:r>
          </a:p>
          <a:p>
            <a:pPr lvl="1">
              <a:buFontTx/>
              <a:buChar char="•"/>
            </a:pPr>
            <a:r>
              <a:rPr lang="en-US" smtClean="0"/>
              <a:t>In short working together as partners to cut costs, boost efficiencies, innovate and share value</a:t>
            </a:r>
          </a:p>
        </p:txBody>
      </p:sp>
      <p:graphicFrame>
        <p:nvGraphicFramePr>
          <p:cNvPr id="86019" name="Object 3"/>
          <p:cNvGraphicFramePr>
            <a:graphicFrameLocks noChangeAspect="1"/>
          </p:cNvGraphicFramePr>
          <p:nvPr/>
        </p:nvGraphicFramePr>
        <p:xfrm>
          <a:off x="7162800" y="990600"/>
          <a:ext cx="1600200" cy="990600"/>
        </p:xfrm>
        <a:graphic>
          <a:graphicData uri="http://schemas.openxmlformats.org/presentationml/2006/ole">
            <mc:AlternateContent xmlns:mc="http://schemas.openxmlformats.org/markup-compatibility/2006">
              <mc:Choice xmlns:v="urn:schemas-microsoft-com:vml" Requires="v">
                <p:oleObj spid="_x0000_s6149" name="Clip" r:id="rId4" imgW="466543" imgH="218874" progId="MS_ClipArt_Gallery.2">
                  <p:embed/>
                </p:oleObj>
              </mc:Choice>
              <mc:Fallback>
                <p:oleObj name="Clip" r:id="rId4" imgW="466543" imgH="218874" progId="MS_ClipArt_Gallery.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2800" y="990600"/>
                        <a:ext cx="1600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 calcmode="lin" valueType="num">
                                      <p:cBhvr additive="base">
                                        <p:cTn id="7" dur="500" fill="hold"/>
                                        <p:tgtEl>
                                          <p:spTgt spid="860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86018">
                                            <p:txEl>
                                              <p:pRg st="2" end="2"/>
                                            </p:txEl>
                                          </p:spTgt>
                                        </p:tgtEl>
                                        <p:attrNameLst>
                                          <p:attrName>style.visibility</p:attrName>
                                        </p:attrNameLst>
                                      </p:cBhvr>
                                      <p:to>
                                        <p:strVal val="visible"/>
                                      </p:to>
                                    </p:set>
                                    <p:anim calcmode="lin" valueType="num">
                                      <p:cBhvr additive="base">
                                        <p:cTn id="11" dur="500" fill="hold"/>
                                        <p:tgtEl>
                                          <p:spTgt spid="86018">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601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DRIVEBY.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86018">
                                            <p:txEl>
                                              <p:pRg st="3" end="3"/>
                                            </p:txEl>
                                          </p:spTgt>
                                        </p:tgtEl>
                                        <p:attrNameLst>
                                          <p:attrName>style.visibility</p:attrName>
                                        </p:attrNameLst>
                                      </p:cBhvr>
                                      <p:to>
                                        <p:strVal val="visible"/>
                                      </p:to>
                                    </p:set>
                                    <p:anim calcmode="lin" valueType="num">
                                      <p:cBhvr additive="base">
                                        <p:cTn id="15" dur="500" fill="hold"/>
                                        <p:tgtEl>
                                          <p:spTgt spid="8601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601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DRIVEBY.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86018">
                                            <p:txEl>
                                              <p:pRg st="4" end="4"/>
                                            </p:txEl>
                                          </p:spTgt>
                                        </p:tgtEl>
                                        <p:attrNameLst>
                                          <p:attrName>style.visibility</p:attrName>
                                        </p:attrNameLst>
                                      </p:cBhvr>
                                      <p:to>
                                        <p:strVal val="visible"/>
                                      </p:to>
                                    </p:set>
                                    <p:anim calcmode="lin" valueType="num">
                                      <p:cBhvr additive="base">
                                        <p:cTn id="19" dur="500" fill="hold"/>
                                        <p:tgtEl>
                                          <p:spTgt spid="8601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DRIVEBY.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86018">
                                            <p:txEl>
                                              <p:pRg st="5" end="5"/>
                                            </p:txEl>
                                          </p:spTgt>
                                        </p:tgtEl>
                                        <p:attrNameLst>
                                          <p:attrName>style.visibility</p:attrName>
                                        </p:attrNameLst>
                                      </p:cBhvr>
                                      <p:to>
                                        <p:strVal val="visible"/>
                                      </p:to>
                                    </p:set>
                                    <p:anim calcmode="lin" valueType="num">
                                      <p:cBhvr additive="base">
                                        <p:cTn id="23" dur="500" fill="hold"/>
                                        <p:tgtEl>
                                          <p:spTgt spid="86018">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601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DRIVEBY.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86018">
                                            <p:txEl>
                                              <p:pRg st="6" end="6"/>
                                            </p:txEl>
                                          </p:spTgt>
                                        </p:tgtEl>
                                        <p:attrNameLst>
                                          <p:attrName>style.visibility</p:attrName>
                                        </p:attrNameLst>
                                      </p:cBhvr>
                                      <p:to>
                                        <p:strVal val="visible"/>
                                      </p:to>
                                    </p:set>
                                    <p:anim calcmode="lin" valueType="num">
                                      <p:cBhvr additive="base">
                                        <p:cTn id="27" dur="500" fill="hold"/>
                                        <p:tgtEl>
                                          <p:spTgt spid="86018">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601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DRIVEBY.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86019"/>
                                        </p:tgtEl>
                                        <p:attrNameLst>
                                          <p:attrName>style.visibility</p:attrName>
                                        </p:attrNameLst>
                                      </p:cBhvr>
                                      <p:to>
                                        <p:strVal val="visible"/>
                                      </p:to>
                                    </p:set>
                                    <p:anim calcmode="lin" valueType="num">
                                      <p:cBhvr additive="base">
                                        <p:cTn id="33" dur="500" fill="hold"/>
                                        <p:tgtEl>
                                          <p:spTgt spid="86019"/>
                                        </p:tgtEl>
                                        <p:attrNameLst>
                                          <p:attrName>ppt_x</p:attrName>
                                        </p:attrNameLst>
                                      </p:cBhvr>
                                      <p:tavLst>
                                        <p:tav tm="0">
                                          <p:val>
                                            <p:strVal val="1+#ppt_w/2"/>
                                          </p:val>
                                        </p:tav>
                                        <p:tav tm="100000">
                                          <p:val>
                                            <p:strVal val="#ppt_x"/>
                                          </p:val>
                                        </p:tav>
                                      </p:tavLst>
                                    </p:anim>
                                    <p:anim calcmode="lin" valueType="num">
                                      <p:cBhvr additive="base">
                                        <p:cTn id="34" dur="500" fill="hold"/>
                                        <p:tgtEl>
                                          <p:spTgt spid="860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autoUpdateAnimBg="0" advAuto="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685800" y="304800"/>
            <a:ext cx="7772400" cy="6096000"/>
          </a:xfrm>
        </p:spPr>
        <p:txBody>
          <a:bodyPr/>
          <a:lstStyle/>
          <a:p>
            <a:pPr algn="ctr">
              <a:buFontTx/>
              <a:buNone/>
            </a:pPr>
            <a:endParaRPr lang="en-US" b="1" u="sng" smtClean="0"/>
          </a:p>
          <a:p>
            <a:pPr algn="just"/>
            <a:endParaRPr lang="en-US" smtClean="0"/>
          </a:p>
          <a:p>
            <a:pPr algn="just"/>
            <a:r>
              <a:rPr lang="en-US" smtClean="0"/>
              <a:t>Adversarial vs partnerships</a:t>
            </a:r>
          </a:p>
          <a:p>
            <a:pPr algn="just"/>
            <a:r>
              <a:rPr lang="en-US" smtClean="0"/>
              <a:t>Short term vs long term contracts</a:t>
            </a:r>
          </a:p>
          <a:p>
            <a:pPr algn="just"/>
            <a:r>
              <a:rPr lang="en-US" smtClean="0"/>
              <a:t>Large vs small order quantity</a:t>
            </a:r>
          </a:p>
          <a:p>
            <a:pPr algn="just"/>
            <a:r>
              <a:rPr lang="en-US" smtClean="0"/>
              <a:t>Full truck load vs small parcels</a:t>
            </a:r>
          </a:p>
          <a:p>
            <a:pPr algn="just"/>
            <a:r>
              <a:rPr lang="en-US" smtClean="0"/>
              <a:t>Inspection vs no inspection</a:t>
            </a:r>
          </a:p>
        </p:txBody>
      </p:sp>
      <p:graphicFrame>
        <p:nvGraphicFramePr>
          <p:cNvPr id="57347" name="Object 3"/>
          <p:cNvGraphicFramePr>
            <a:graphicFrameLocks noChangeAspect="1"/>
          </p:cNvGraphicFramePr>
          <p:nvPr/>
        </p:nvGraphicFramePr>
        <p:xfrm>
          <a:off x="4953000" y="4600575"/>
          <a:ext cx="2419350" cy="1571625"/>
        </p:xfrm>
        <a:graphic>
          <a:graphicData uri="http://schemas.openxmlformats.org/presentationml/2006/ole">
            <mc:AlternateContent xmlns:mc="http://schemas.openxmlformats.org/markup-compatibility/2006">
              <mc:Choice xmlns:v="urn:schemas-microsoft-com:vml" Requires="v">
                <p:oleObj spid="_x0000_s7173" name="Clip" r:id="rId4" imgW="1428571" imgH="1266332" progId="MS_ClipArt_Gallery.2">
                  <p:embed/>
                </p:oleObj>
              </mc:Choice>
              <mc:Fallback>
                <p:oleObj name="Clip" r:id="rId4" imgW="1428571" imgH="1266332" progId="MS_ClipArt_Gallery.2">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600575"/>
                        <a:ext cx="2419350" cy="157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7346">
                                            <p:txEl>
                                              <p:pRg st="2" end="2"/>
                                            </p:txEl>
                                          </p:spTgt>
                                        </p:tgtEl>
                                        <p:attrNameLst>
                                          <p:attrName>style.visibility</p:attrName>
                                        </p:attrNameLst>
                                      </p:cBhvr>
                                      <p:to>
                                        <p:strVal val="visible"/>
                                      </p:to>
                                    </p:set>
                                    <p:animEffect transition="in" filter="box(in)">
                                      <p:cBhvr>
                                        <p:cTn id="7" dur="500"/>
                                        <p:tgtEl>
                                          <p:spTgt spid="57346">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57346">
                                            <p:txEl>
                                              <p:pRg st="3" end="3"/>
                                            </p:txEl>
                                          </p:spTgt>
                                        </p:tgtEl>
                                        <p:attrNameLst>
                                          <p:attrName>style.visibility</p:attrName>
                                        </p:attrNameLst>
                                      </p:cBhvr>
                                      <p:to>
                                        <p:strVal val="visible"/>
                                      </p:to>
                                    </p:set>
                                    <p:animEffect transition="in" filter="box(in)">
                                      <p:cBhvr>
                                        <p:cTn id="11" dur="500"/>
                                        <p:tgtEl>
                                          <p:spTgt spid="57346">
                                            <p:txEl>
                                              <p:pRg st="3" end="3"/>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57346">
                                            <p:txEl>
                                              <p:pRg st="4" end="4"/>
                                            </p:txEl>
                                          </p:spTgt>
                                        </p:tgtEl>
                                        <p:attrNameLst>
                                          <p:attrName>style.visibility</p:attrName>
                                        </p:attrNameLst>
                                      </p:cBhvr>
                                      <p:to>
                                        <p:strVal val="visible"/>
                                      </p:to>
                                    </p:set>
                                    <p:animEffect transition="in" filter="box(in)">
                                      <p:cBhvr>
                                        <p:cTn id="15" dur="500"/>
                                        <p:tgtEl>
                                          <p:spTgt spid="57346">
                                            <p:txEl>
                                              <p:pRg st="4" end="4"/>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DRIVEBY.WAV"/>
                                        </p:tgtEl>
                                      </p:cMediaNode>
                                    </p:audio>
                                  </p:sub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57346">
                                            <p:txEl>
                                              <p:pRg st="5" end="5"/>
                                            </p:txEl>
                                          </p:spTgt>
                                        </p:tgtEl>
                                        <p:attrNameLst>
                                          <p:attrName>style.visibility</p:attrName>
                                        </p:attrNameLst>
                                      </p:cBhvr>
                                      <p:to>
                                        <p:strVal val="visible"/>
                                      </p:to>
                                    </p:set>
                                    <p:animEffect transition="in" filter="box(in)">
                                      <p:cBhvr>
                                        <p:cTn id="19" dur="500"/>
                                        <p:tgtEl>
                                          <p:spTgt spid="57346">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DRIVEBY.WAV"/>
                                        </p:tgtEl>
                                      </p:cMediaNode>
                                    </p:audio>
                                  </p:sub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57346">
                                            <p:txEl>
                                              <p:pRg st="6" end="6"/>
                                            </p:txEl>
                                          </p:spTgt>
                                        </p:tgtEl>
                                        <p:attrNameLst>
                                          <p:attrName>style.visibility</p:attrName>
                                        </p:attrNameLst>
                                      </p:cBhvr>
                                      <p:to>
                                        <p:strVal val="visible"/>
                                      </p:to>
                                    </p:set>
                                    <p:animEffect transition="in" filter="box(in)">
                                      <p:cBhvr>
                                        <p:cTn id="23" dur="500"/>
                                        <p:tgtEl>
                                          <p:spTgt spid="57346">
                                            <p:txEl>
                                              <p:pRg st="6" end="6"/>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DRIVEBY.WAV"/>
                                        </p:tgtEl>
                                      </p:cMediaNode>
                                    </p:audio>
                                  </p:subTnLst>
                                </p:cTn>
                              </p:par>
                            </p:childTnLst>
                          </p:cTn>
                        </p:par>
                        <p:par>
                          <p:cTn id="24" fill="hold" nodeType="afterGroup">
                            <p:stCondLst>
                              <p:cond delay="2500"/>
                            </p:stCondLst>
                            <p:childTnLst>
                              <p:par>
                                <p:cTn id="25" presetID="2" presetClass="entr" presetSubtype="2" fill="hold" nodeType="afterEffect">
                                  <p:stCondLst>
                                    <p:cond delay="2000"/>
                                  </p:stCondLst>
                                  <p:childTnLst>
                                    <p:set>
                                      <p:cBhvr>
                                        <p:cTn id="26" dur="1" fill="hold">
                                          <p:stCondLst>
                                            <p:cond delay="0"/>
                                          </p:stCondLst>
                                        </p:cTn>
                                        <p:tgtEl>
                                          <p:spTgt spid="57347"/>
                                        </p:tgtEl>
                                        <p:attrNameLst>
                                          <p:attrName>style.visibility</p:attrName>
                                        </p:attrNameLst>
                                      </p:cBhvr>
                                      <p:to>
                                        <p:strVal val="visible"/>
                                      </p:to>
                                    </p:set>
                                    <p:anim calcmode="lin" valueType="num">
                                      <p:cBhvr additive="base">
                                        <p:cTn id="27" dur="500" fill="hold"/>
                                        <p:tgtEl>
                                          <p:spTgt spid="57347"/>
                                        </p:tgtEl>
                                        <p:attrNameLst>
                                          <p:attrName>ppt_x</p:attrName>
                                        </p:attrNameLst>
                                      </p:cBhvr>
                                      <p:tavLst>
                                        <p:tav tm="0">
                                          <p:val>
                                            <p:strVal val="1+#ppt_w/2"/>
                                          </p:val>
                                        </p:tav>
                                        <p:tav tm="100000">
                                          <p:val>
                                            <p:strVal val="#ppt_x"/>
                                          </p:val>
                                        </p:tav>
                                      </p:tavLst>
                                    </p:anim>
                                    <p:anim calcmode="lin" valueType="num">
                                      <p:cBhvr additive="base">
                                        <p:cTn id="28" dur="500" fill="hold"/>
                                        <p:tgtEl>
                                          <p:spTgt spid="573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685800" y="304800"/>
            <a:ext cx="7772400" cy="6096000"/>
          </a:xfrm>
        </p:spPr>
        <p:txBody>
          <a:bodyPr/>
          <a:lstStyle/>
          <a:p>
            <a:endParaRPr lang="en-US" smtClean="0"/>
          </a:p>
          <a:p>
            <a:r>
              <a:rPr lang="en-US" smtClean="0"/>
              <a:t>Written order vs understanding</a:t>
            </a:r>
          </a:p>
          <a:p>
            <a:r>
              <a:rPr lang="en-US" smtClean="0"/>
              <a:t>Many vs few suppliers</a:t>
            </a:r>
          </a:p>
          <a:p>
            <a:r>
              <a:rPr lang="en-US" smtClean="0"/>
              <a:t>Design and then invite quote from vendor vs involving vendor in development</a:t>
            </a:r>
          </a:p>
          <a:p>
            <a:r>
              <a:rPr lang="en-US" smtClean="0"/>
              <a:t>Bargaining, holding cards close to chest vs  Shared destiny, transparency</a:t>
            </a:r>
          </a:p>
          <a:p>
            <a:pPr algn="just"/>
            <a:endParaRPr lang="en-US"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8370">
                                            <p:txEl>
                                              <p:pRg st="1" end="1"/>
                                            </p:txEl>
                                          </p:spTgt>
                                        </p:tgtEl>
                                        <p:attrNameLst>
                                          <p:attrName>style.visibility</p:attrName>
                                        </p:attrNameLst>
                                      </p:cBhvr>
                                      <p:to>
                                        <p:strVal val="visible"/>
                                      </p:to>
                                    </p:set>
                                    <p:anim calcmode="lin" valueType="num">
                                      <p:cBhvr additive="base">
                                        <p:cTn id="7" dur="500" fill="hold"/>
                                        <p:tgtEl>
                                          <p:spTgt spid="58370">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8370">
                                            <p:txEl>
                                              <p:pRg st="2" end="2"/>
                                            </p:txEl>
                                          </p:spTgt>
                                        </p:tgtEl>
                                        <p:attrNameLst>
                                          <p:attrName>style.visibility</p:attrName>
                                        </p:attrNameLst>
                                      </p:cBhvr>
                                      <p:to>
                                        <p:strVal val="visible"/>
                                      </p:to>
                                    </p:set>
                                    <p:anim calcmode="lin" valueType="num">
                                      <p:cBhvr additive="base">
                                        <p:cTn id="12" dur="500" fill="hold"/>
                                        <p:tgtEl>
                                          <p:spTgt spid="58370">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837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8370">
                                            <p:txEl>
                                              <p:pRg st="3" end="3"/>
                                            </p:txEl>
                                          </p:spTgt>
                                        </p:tgtEl>
                                        <p:attrNameLst>
                                          <p:attrName>style.visibility</p:attrName>
                                        </p:attrNameLst>
                                      </p:cBhvr>
                                      <p:to>
                                        <p:strVal val="visible"/>
                                      </p:to>
                                    </p:set>
                                    <p:anim calcmode="lin" valueType="num">
                                      <p:cBhvr additive="base">
                                        <p:cTn id="17" dur="500" fill="hold"/>
                                        <p:tgtEl>
                                          <p:spTgt spid="58370">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837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58370">
                                            <p:txEl>
                                              <p:pRg st="4" end="4"/>
                                            </p:txEl>
                                          </p:spTgt>
                                        </p:tgtEl>
                                        <p:attrNameLst>
                                          <p:attrName>style.visibility</p:attrName>
                                        </p:attrNameLst>
                                      </p:cBhvr>
                                      <p:to>
                                        <p:strVal val="visible"/>
                                      </p:to>
                                    </p:set>
                                    <p:anim calcmode="lin" valueType="num">
                                      <p:cBhvr additive="base">
                                        <p:cTn id="22" dur="500" fill="hold"/>
                                        <p:tgtEl>
                                          <p:spTgt spid="58370">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837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autoUpdateAnimBg="0" advAuto="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457200" y="0"/>
            <a:ext cx="8458200" cy="6629400"/>
          </a:xfrm>
        </p:spPr>
        <p:txBody>
          <a:bodyPr/>
          <a:lstStyle/>
          <a:p>
            <a:endParaRPr lang="en-US" smtClean="0"/>
          </a:p>
          <a:p>
            <a:pPr>
              <a:buFontTx/>
              <a:buNone/>
            </a:pPr>
            <a:r>
              <a:rPr lang="en-US" u="sng" smtClean="0"/>
              <a:t>Summary</a:t>
            </a:r>
          </a:p>
          <a:p>
            <a:pPr lvl="1">
              <a:buFontTx/>
              <a:buChar char="•"/>
            </a:pPr>
            <a:r>
              <a:rPr lang="en-US" smtClean="0"/>
              <a:t>Segmentation of customers based on service needs</a:t>
            </a:r>
          </a:p>
          <a:p>
            <a:pPr lvl="1">
              <a:buFontTx/>
              <a:buChar char="•"/>
            </a:pPr>
            <a:r>
              <a:rPr lang="en-US" smtClean="0"/>
              <a:t>Customization of logistics network</a:t>
            </a:r>
          </a:p>
          <a:p>
            <a:pPr lvl="1">
              <a:buFontTx/>
              <a:buChar char="•"/>
            </a:pPr>
            <a:r>
              <a:rPr lang="en-US" smtClean="0"/>
              <a:t>Listen to signals of market demand and plan accordingly.</a:t>
            </a:r>
          </a:p>
          <a:p>
            <a:pPr lvl="1">
              <a:buFontTx/>
              <a:buChar char="•"/>
            </a:pPr>
            <a:r>
              <a:rPr lang="en-US" smtClean="0"/>
              <a:t>Differentiate product close to the customer</a:t>
            </a:r>
          </a:p>
          <a:p>
            <a:pPr lvl="1">
              <a:buFontTx/>
              <a:buChar char="•"/>
            </a:pPr>
            <a:r>
              <a:rPr lang="en-US" smtClean="0"/>
              <a:t>Source strategically</a:t>
            </a:r>
          </a:p>
          <a:p>
            <a:pPr lvl="1">
              <a:buFontTx/>
              <a:buChar char="•"/>
            </a:pPr>
            <a:r>
              <a:rPr lang="en-US" smtClean="0"/>
              <a:t>Develop a supply chain wide technology strategy</a:t>
            </a:r>
          </a:p>
          <a:p>
            <a:pPr lvl="1">
              <a:buFontTx/>
              <a:buChar char="•"/>
            </a:pPr>
            <a:r>
              <a:rPr lang="en-US" smtClean="0"/>
              <a:t>Accept channel spanning performance measures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anim calcmode="lin" valueType="num">
                                      <p:cBhvr additive="base">
                                        <p:cTn id="7" dur="500" fill="hold"/>
                                        <p:tgtEl>
                                          <p:spTgt spid="4505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anim calcmode="lin" valueType="num">
                                      <p:cBhvr additive="base">
                                        <p:cTn id="11" dur="500" fill="hold"/>
                                        <p:tgtEl>
                                          <p:spTgt spid="45058">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505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45058">
                                            <p:txEl>
                                              <p:pRg st="3" end="3"/>
                                            </p:txEl>
                                          </p:spTgt>
                                        </p:tgtEl>
                                        <p:attrNameLst>
                                          <p:attrName>style.visibility</p:attrName>
                                        </p:attrNameLst>
                                      </p:cBhvr>
                                      <p:to>
                                        <p:strVal val="visible"/>
                                      </p:to>
                                    </p:set>
                                    <p:anim calcmode="lin" valueType="num">
                                      <p:cBhvr additive="base">
                                        <p:cTn id="15" dur="500" fill="hold"/>
                                        <p:tgtEl>
                                          <p:spTgt spid="45058">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505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45058">
                                            <p:txEl>
                                              <p:pRg st="4" end="4"/>
                                            </p:txEl>
                                          </p:spTgt>
                                        </p:tgtEl>
                                        <p:attrNameLst>
                                          <p:attrName>style.visibility</p:attrName>
                                        </p:attrNameLst>
                                      </p:cBhvr>
                                      <p:to>
                                        <p:strVal val="visible"/>
                                      </p:to>
                                    </p:set>
                                    <p:anim calcmode="lin" valueType="num">
                                      <p:cBhvr additive="base">
                                        <p:cTn id="19" dur="500" fill="hold"/>
                                        <p:tgtEl>
                                          <p:spTgt spid="4505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45058">
                                            <p:txEl>
                                              <p:pRg st="5" end="5"/>
                                            </p:txEl>
                                          </p:spTgt>
                                        </p:tgtEl>
                                        <p:attrNameLst>
                                          <p:attrName>style.visibility</p:attrName>
                                        </p:attrNameLst>
                                      </p:cBhvr>
                                      <p:to>
                                        <p:strVal val="visible"/>
                                      </p:to>
                                    </p:set>
                                    <p:anim calcmode="lin" valueType="num">
                                      <p:cBhvr additive="base">
                                        <p:cTn id="23" dur="500" fill="hold"/>
                                        <p:tgtEl>
                                          <p:spTgt spid="45058">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505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45058">
                                            <p:txEl>
                                              <p:pRg st="6" end="6"/>
                                            </p:txEl>
                                          </p:spTgt>
                                        </p:tgtEl>
                                        <p:attrNameLst>
                                          <p:attrName>style.visibility</p:attrName>
                                        </p:attrNameLst>
                                      </p:cBhvr>
                                      <p:to>
                                        <p:strVal val="visible"/>
                                      </p:to>
                                    </p:set>
                                    <p:anim calcmode="lin" valueType="num">
                                      <p:cBhvr additive="base">
                                        <p:cTn id="27" dur="500" fill="hold"/>
                                        <p:tgtEl>
                                          <p:spTgt spid="45058">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505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45058">
                                            <p:txEl>
                                              <p:pRg st="7" end="7"/>
                                            </p:txEl>
                                          </p:spTgt>
                                        </p:tgtEl>
                                        <p:attrNameLst>
                                          <p:attrName>style.visibility</p:attrName>
                                        </p:attrNameLst>
                                      </p:cBhvr>
                                      <p:to>
                                        <p:strVal val="visible"/>
                                      </p:to>
                                    </p:set>
                                    <p:anim calcmode="lin" valueType="num">
                                      <p:cBhvr additive="base">
                                        <p:cTn id="31" dur="500" fill="hold"/>
                                        <p:tgtEl>
                                          <p:spTgt spid="45058">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8">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DRIVEBY.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45058">
                                            <p:txEl>
                                              <p:pRg st="8" end="8"/>
                                            </p:txEl>
                                          </p:spTgt>
                                        </p:tgtEl>
                                        <p:attrNameLst>
                                          <p:attrName>style.visibility</p:attrName>
                                        </p:attrNameLst>
                                      </p:cBhvr>
                                      <p:to>
                                        <p:strVal val="visible"/>
                                      </p:to>
                                    </p:set>
                                    <p:anim calcmode="lin" valueType="num">
                                      <p:cBhvr additive="base">
                                        <p:cTn id="35" dur="500" fill="hold"/>
                                        <p:tgtEl>
                                          <p:spTgt spid="45058">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5058">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advAuto="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idx="1"/>
          </p:nvPr>
        </p:nvSpPr>
        <p:spPr>
          <a:xfrm>
            <a:off x="457200" y="-381000"/>
            <a:ext cx="8153400" cy="7239000"/>
          </a:xfrm>
        </p:spPr>
        <p:txBody>
          <a:bodyPr/>
          <a:lstStyle/>
          <a:p>
            <a:pPr algn="just"/>
            <a:endParaRPr lang="en-US" sz="2800" b="1" smtClean="0"/>
          </a:p>
          <a:p>
            <a:pPr algn="just"/>
            <a:endParaRPr lang="en-US" sz="2800" b="1" smtClean="0"/>
          </a:p>
          <a:p>
            <a:pPr algn="just"/>
            <a:endParaRPr lang="en-US" sz="2800" b="1" smtClean="0"/>
          </a:p>
          <a:p>
            <a:pPr algn="just"/>
            <a:r>
              <a:rPr lang="en-US" sz="2800" b="1" smtClean="0"/>
              <a:t>The Bullwhip Phenomenon</a:t>
            </a:r>
          </a:p>
          <a:p>
            <a:pPr algn="just">
              <a:buFontTx/>
              <a:buNone/>
            </a:pPr>
            <a:endParaRPr lang="en-US" sz="2800" smtClean="0"/>
          </a:p>
          <a:p>
            <a:pPr algn="just"/>
            <a:endParaRPr lang="en-US" sz="2800" smtClean="0"/>
          </a:p>
          <a:p>
            <a:pPr algn="just"/>
            <a:r>
              <a:rPr lang="en-US" sz="2800" smtClean="0"/>
              <a:t>Volatility amplification along the network</a:t>
            </a:r>
          </a:p>
          <a:p>
            <a:pPr algn="just"/>
            <a:r>
              <a:rPr lang="en-US" sz="2800" smtClean="0"/>
              <a:t>Increase in demand variability as we move upstream away from the market</a:t>
            </a:r>
          </a:p>
          <a:p>
            <a:pPr algn="just"/>
            <a:r>
              <a:rPr lang="en-US" sz="2800" smtClean="0"/>
              <a:t>Mainly because of lack of communication and coordination</a:t>
            </a:r>
          </a:p>
          <a:p>
            <a:pPr algn="just"/>
            <a:r>
              <a:rPr lang="en-US" sz="2800" smtClean="0"/>
              <a:t>Delays in information and material flows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94210">
                                            <p:txEl>
                                              <p:pRg st="3" end="3"/>
                                            </p:txEl>
                                          </p:spTgt>
                                        </p:tgtEl>
                                        <p:attrNameLst>
                                          <p:attrName>style.visibility</p:attrName>
                                        </p:attrNameLst>
                                      </p:cBhvr>
                                      <p:to>
                                        <p:strVal val="visible"/>
                                      </p:to>
                                    </p:set>
                                    <p:animEffect transition="in" filter="blinds(vertical)">
                                      <p:cBhvr>
                                        <p:cTn id="7" dur="500"/>
                                        <p:tgtEl>
                                          <p:spTgt spid="94210">
                                            <p:txEl>
                                              <p:pRg st="3" end="3"/>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94210">
                                            <p:txEl>
                                              <p:pRg st="6" end="6"/>
                                            </p:txEl>
                                          </p:spTgt>
                                        </p:tgtEl>
                                        <p:attrNameLst>
                                          <p:attrName>style.visibility</p:attrName>
                                        </p:attrNameLst>
                                      </p:cBhvr>
                                      <p:to>
                                        <p:strVal val="visible"/>
                                      </p:to>
                                    </p:set>
                                    <p:animEffect transition="in" filter="blinds(vertical)">
                                      <p:cBhvr>
                                        <p:cTn id="11" dur="500"/>
                                        <p:tgtEl>
                                          <p:spTgt spid="94210">
                                            <p:txEl>
                                              <p:pRg st="6" end="6"/>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94210">
                                            <p:txEl>
                                              <p:pRg st="7" end="7"/>
                                            </p:txEl>
                                          </p:spTgt>
                                        </p:tgtEl>
                                        <p:attrNameLst>
                                          <p:attrName>style.visibility</p:attrName>
                                        </p:attrNameLst>
                                      </p:cBhvr>
                                      <p:to>
                                        <p:strVal val="visible"/>
                                      </p:to>
                                    </p:set>
                                    <p:animEffect transition="in" filter="blinds(vertical)">
                                      <p:cBhvr>
                                        <p:cTn id="15" dur="500"/>
                                        <p:tgtEl>
                                          <p:spTgt spid="94210">
                                            <p:txEl>
                                              <p:pRg st="7" end="7"/>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3" presetClass="entr" presetSubtype="5" fill="hold" grpId="0" nodeType="afterEffect">
                                  <p:stCondLst>
                                    <p:cond delay="0"/>
                                  </p:stCondLst>
                                  <p:childTnLst>
                                    <p:set>
                                      <p:cBhvr>
                                        <p:cTn id="18" dur="1" fill="hold">
                                          <p:stCondLst>
                                            <p:cond delay="0"/>
                                          </p:stCondLst>
                                        </p:cTn>
                                        <p:tgtEl>
                                          <p:spTgt spid="94210">
                                            <p:txEl>
                                              <p:pRg st="8" end="8"/>
                                            </p:txEl>
                                          </p:spTgt>
                                        </p:tgtEl>
                                        <p:attrNameLst>
                                          <p:attrName>style.visibility</p:attrName>
                                        </p:attrNameLst>
                                      </p:cBhvr>
                                      <p:to>
                                        <p:strVal val="visible"/>
                                      </p:to>
                                    </p:set>
                                    <p:animEffect transition="in" filter="blinds(vertical)">
                                      <p:cBhvr>
                                        <p:cTn id="19" dur="500"/>
                                        <p:tgtEl>
                                          <p:spTgt spid="94210">
                                            <p:txEl>
                                              <p:pRg st="8" end="8"/>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par>
                          <p:cTn id="20" fill="hold" nodeType="afterGroup">
                            <p:stCondLst>
                              <p:cond delay="2000"/>
                            </p:stCondLst>
                            <p:childTnLst>
                              <p:par>
                                <p:cTn id="21" presetID="3" presetClass="entr" presetSubtype="5" fill="hold" grpId="0" nodeType="afterEffect">
                                  <p:stCondLst>
                                    <p:cond delay="0"/>
                                  </p:stCondLst>
                                  <p:childTnLst>
                                    <p:set>
                                      <p:cBhvr>
                                        <p:cTn id="22" dur="1" fill="hold">
                                          <p:stCondLst>
                                            <p:cond delay="0"/>
                                          </p:stCondLst>
                                        </p:cTn>
                                        <p:tgtEl>
                                          <p:spTgt spid="94210">
                                            <p:txEl>
                                              <p:pRg st="9" end="9"/>
                                            </p:txEl>
                                          </p:spTgt>
                                        </p:tgtEl>
                                        <p:attrNameLst>
                                          <p:attrName>style.visibility</p:attrName>
                                        </p:attrNameLst>
                                      </p:cBhvr>
                                      <p:to>
                                        <p:strVal val="visible"/>
                                      </p:to>
                                    </p:set>
                                    <p:animEffect transition="in" filter="blinds(vertical)">
                                      <p:cBhvr>
                                        <p:cTn id="23" dur="500"/>
                                        <p:tgtEl>
                                          <p:spTgt spid="94210">
                                            <p:txEl>
                                              <p:pRg st="9" end="9"/>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autoUpdateAnimBg="0" advAuto="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idx="1"/>
          </p:nvPr>
        </p:nvSpPr>
        <p:spPr>
          <a:xfrm>
            <a:off x="457200" y="0"/>
            <a:ext cx="8153400" cy="6553200"/>
          </a:xfrm>
        </p:spPr>
        <p:txBody>
          <a:bodyPr/>
          <a:lstStyle/>
          <a:p>
            <a:pPr algn="just"/>
            <a:endParaRPr lang="en-US" sz="2800" smtClean="0"/>
          </a:p>
          <a:p>
            <a:pPr algn="just"/>
            <a:endParaRPr lang="en-US" sz="2800" smtClean="0"/>
          </a:p>
          <a:p>
            <a:pPr algn="just"/>
            <a:r>
              <a:rPr lang="en-US" sz="2800" smtClean="0"/>
              <a:t>Bullwhip effect occurs because of various reasons:</a:t>
            </a:r>
          </a:p>
          <a:p>
            <a:pPr algn="just"/>
            <a:r>
              <a:rPr lang="en-US" sz="2800" smtClean="0"/>
              <a:t>Order Batching	- Accumulate orders</a:t>
            </a:r>
          </a:p>
          <a:p>
            <a:pPr algn="just"/>
            <a:r>
              <a:rPr lang="en-US" sz="2800" smtClean="0"/>
              <a:t>Shortage gaming- Ask for more than what is needed</a:t>
            </a:r>
          </a:p>
          <a:p>
            <a:pPr algn="just"/>
            <a:r>
              <a:rPr lang="en-US" sz="2800" smtClean="0"/>
              <a:t>Demand forecast updating</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95234">
                                            <p:txEl>
                                              <p:pRg st="2" end="2"/>
                                            </p:txEl>
                                          </p:spTgt>
                                        </p:tgtEl>
                                        <p:attrNameLst>
                                          <p:attrName>style.visibility</p:attrName>
                                        </p:attrNameLst>
                                      </p:cBhvr>
                                      <p:to>
                                        <p:strVal val="visible"/>
                                      </p:to>
                                    </p:set>
                                    <p:animEffect transition="in" filter="blinds(vertical)">
                                      <p:cBhvr>
                                        <p:cTn id="7" dur="500"/>
                                        <p:tgtEl>
                                          <p:spTgt spid="95234">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95234">
                                            <p:txEl>
                                              <p:pRg st="3" end="3"/>
                                            </p:txEl>
                                          </p:spTgt>
                                        </p:tgtEl>
                                        <p:attrNameLst>
                                          <p:attrName>style.visibility</p:attrName>
                                        </p:attrNameLst>
                                      </p:cBhvr>
                                      <p:to>
                                        <p:strVal val="visible"/>
                                      </p:to>
                                    </p:set>
                                    <p:animEffect transition="in" filter="blinds(vertical)">
                                      <p:cBhvr>
                                        <p:cTn id="11" dur="500"/>
                                        <p:tgtEl>
                                          <p:spTgt spid="95234">
                                            <p:txEl>
                                              <p:pRg st="3" end="3"/>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95234">
                                            <p:txEl>
                                              <p:pRg st="4" end="4"/>
                                            </p:txEl>
                                          </p:spTgt>
                                        </p:tgtEl>
                                        <p:attrNameLst>
                                          <p:attrName>style.visibility</p:attrName>
                                        </p:attrNameLst>
                                      </p:cBhvr>
                                      <p:to>
                                        <p:strVal val="visible"/>
                                      </p:to>
                                    </p:set>
                                    <p:animEffect transition="in" filter="blinds(vertical)">
                                      <p:cBhvr>
                                        <p:cTn id="15" dur="500"/>
                                        <p:tgtEl>
                                          <p:spTgt spid="95234">
                                            <p:txEl>
                                              <p:pRg st="4" end="4"/>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3" presetClass="entr" presetSubtype="5" fill="hold" grpId="0" nodeType="afterEffect">
                                  <p:stCondLst>
                                    <p:cond delay="0"/>
                                  </p:stCondLst>
                                  <p:childTnLst>
                                    <p:set>
                                      <p:cBhvr>
                                        <p:cTn id="18" dur="1" fill="hold">
                                          <p:stCondLst>
                                            <p:cond delay="0"/>
                                          </p:stCondLst>
                                        </p:cTn>
                                        <p:tgtEl>
                                          <p:spTgt spid="95234">
                                            <p:txEl>
                                              <p:pRg st="5" end="5"/>
                                            </p:txEl>
                                          </p:spTgt>
                                        </p:tgtEl>
                                        <p:attrNameLst>
                                          <p:attrName>style.visibility</p:attrName>
                                        </p:attrNameLst>
                                      </p:cBhvr>
                                      <p:to>
                                        <p:strVal val="visible"/>
                                      </p:to>
                                    </p:set>
                                    <p:animEffect transition="in" filter="blinds(vertical)">
                                      <p:cBhvr>
                                        <p:cTn id="19" dur="500"/>
                                        <p:tgtEl>
                                          <p:spTgt spid="95234">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autoUpdateAnimBg="0" advAuto="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idx="1"/>
          </p:nvPr>
        </p:nvSpPr>
        <p:spPr>
          <a:xfrm>
            <a:off x="381000" y="381000"/>
            <a:ext cx="8305800" cy="6477000"/>
          </a:xfrm>
        </p:spPr>
        <p:txBody>
          <a:bodyPr/>
          <a:lstStyle/>
          <a:p>
            <a:pPr algn="ctr">
              <a:buFontTx/>
              <a:buNone/>
            </a:pPr>
            <a:r>
              <a:rPr lang="en-US" sz="2800" b="1" u="sng" smtClean="0"/>
              <a:t>Important points to keep in mind</a:t>
            </a:r>
          </a:p>
          <a:p>
            <a:pPr algn="ctr">
              <a:buFontTx/>
              <a:buNone/>
            </a:pPr>
            <a:endParaRPr lang="en-US" sz="2800" b="1" u="sng" smtClean="0"/>
          </a:p>
          <a:p>
            <a:r>
              <a:rPr lang="en-US" sz="2800" smtClean="0"/>
              <a:t>Segment customers based on service needs.</a:t>
            </a:r>
          </a:p>
          <a:p>
            <a:pPr algn="just"/>
            <a:r>
              <a:rPr lang="en-US" sz="2800" smtClean="0"/>
              <a:t>Modify the supply chain to meet these service requirements profitably.</a:t>
            </a:r>
          </a:p>
          <a:p>
            <a:pPr algn="just"/>
            <a:r>
              <a:rPr lang="en-US" sz="2800" smtClean="0"/>
              <a:t>Customize the logistics network.</a:t>
            </a:r>
          </a:p>
          <a:p>
            <a:pPr algn="just"/>
            <a:r>
              <a:rPr lang="en-US" sz="2800" smtClean="0"/>
              <a:t>Develop forecasts collaboratively involving every link of the supply chain.</a:t>
            </a:r>
          </a:p>
          <a:p>
            <a:pPr algn="just"/>
            <a:r>
              <a:rPr lang="en-US" sz="2800" smtClean="0"/>
              <a:t>Locate the leverage point where the product is unalterably configured to meet a single requirement</a:t>
            </a:r>
          </a:p>
          <a:p>
            <a:pPr algn="just"/>
            <a:r>
              <a:rPr lang="en-US" sz="2800" smtClean="0"/>
              <a:t>Delay product differentiation till the last possible moment.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Effect transition="in" filter="box(in)">
                                      <p:cBhvr>
                                        <p:cTn id="7" dur="500"/>
                                        <p:tgtEl>
                                          <p:spTgt spid="9625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6258">
                                            <p:txEl>
                                              <p:pRg st="2" end="2"/>
                                            </p:txEl>
                                          </p:spTgt>
                                        </p:tgtEl>
                                        <p:attrNameLst>
                                          <p:attrName>style.visibility</p:attrName>
                                        </p:attrNameLst>
                                      </p:cBhvr>
                                      <p:to>
                                        <p:strVal val="visible"/>
                                      </p:to>
                                    </p:set>
                                    <p:animEffect transition="in" filter="box(in)">
                                      <p:cBhvr>
                                        <p:cTn id="11" dur="500"/>
                                        <p:tgtEl>
                                          <p:spTgt spid="96258">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96258">
                                            <p:txEl>
                                              <p:pRg st="3" end="3"/>
                                            </p:txEl>
                                          </p:spTgt>
                                        </p:tgtEl>
                                        <p:attrNameLst>
                                          <p:attrName>style.visibility</p:attrName>
                                        </p:attrNameLst>
                                      </p:cBhvr>
                                      <p:to>
                                        <p:strVal val="visible"/>
                                      </p:to>
                                    </p:set>
                                    <p:animEffect transition="in" filter="box(in)">
                                      <p:cBhvr>
                                        <p:cTn id="15" dur="500"/>
                                        <p:tgtEl>
                                          <p:spTgt spid="96258">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96258">
                                            <p:txEl>
                                              <p:pRg st="4" end="4"/>
                                            </p:txEl>
                                          </p:spTgt>
                                        </p:tgtEl>
                                        <p:attrNameLst>
                                          <p:attrName>style.visibility</p:attrName>
                                        </p:attrNameLst>
                                      </p:cBhvr>
                                      <p:to>
                                        <p:strVal val="visible"/>
                                      </p:to>
                                    </p:set>
                                    <p:animEffect transition="in" filter="box(in)">
                                      <p:cBhvr>
                                        <p:cTn id="19" dur="500"/>
                                        <p:tgtEl>
                                          <p:spTgt spid="96258">
                                            <p:txEl>
                                              <p:pRg st="4" end="4"/>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96258">
                                            <p:txEl>
                                              <p:pRg st="5" end="5"/>
                                            </p:txEl>
                                          </p:spTgt>
                                        </p:tgtEl>
                                        <p:attrNameLst>
                                          <p:attrName>style.visibility</p:attrName>
                                        </p:attrNameLst>
                                      </p:cBhvr>
                                      <p:to>
                                        <p:strVal val="visible"/>
                                      </p:to>
                                    </p:set>
                                    <p:animEffect transition="in" filter="box(in)">
                                      <p:cBhvr>
                                        <p:cTn id="23" dur="500"/>
                                        <p:tgtEl>
                                          <p:spTgt spid="96258">
                                            <p:txEl>
                                              <p:pRg st="5" end="5"/>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96258">
                                            <p:txEl>
                                              <p:pRg st="6" end="6"/>
                                            </p:txEl>
                                          </p:spTgt>
                                        </p:tgtEl>
                                        <p:attrNameLst>
                                          <p:attrName>style.visibility</p:attrName>
                                        </p:attrNameLst>
                                      </p:cBhvr>
                                      <p:to>
                                        <p:strVal val="visible"/>
                                      </p:to>
                                    </p:set>
                                    <p:animEffect transition="in" filter="box(in)">
                                      <p:cBhvr>
                                        <p:cTn id="27" dur="500"/>
                                        <p:tgtEl>
                                          <p:spTgt spid="96258">
                                            <p:txEl>
                                              <p:pRg st="6" end="6"/>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96258">
                                            <p:txEl>
                                              <p:pRg st="7" end="7"/>
                                            </p:txEl>
                                          </p:spTgt>
                                        </p:tgtEl>
                                        <p:attrNameLst>
                                          <p:attrName>style.visibility</p:attrName>
                                        </p:attrNameLst>
                                      </p:cBhvr>
                                      <p:to>
                                        <p:strVal val="visible"/>
                                      </p:to>
                                    </p:set>
                                    <p:animEffect transition="in" filter="box(in)">
                                      <p:cBhvr>
                                        <p:cTn id="31" dur="500"/>
                                        <p:tgtEl>
                                          <p:spTgt spid="96258">
                                            <p:txEl>
                                              <p:pRg st="7" end="7"/>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p" autoUpdateAnimBg="0" advAuto="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685800" y="228600"/>
            <a:ext cx="7772400" cy="6324600"/>
          </a:xfrm>
        </p:spPr>
        <p:txBody>
          <a:bodyPr/>
          <a:lstStyle/>
          <a:p>
            <a:endParaRPr lang="en-US" sz="2800" smtClean="0"/>
          </a:p>
          <a:p>
            <a:r>
              <a:rPr lang="en-US" sz="2800" smtClean="0"/>
              <a:t>Assess options such as  modularized design or modification of manufacturing processes that can increase flexibility.</a:t>
            </a:r>
          </a:p>
          <a:p>
            <a:r>
              <a:rPr lang="en-US" sz="2800" smtClean="0"/>
              <a:t>Cultivate warm relationships with suppliers.</a:t>
            </a:r>
          </a:p>
          <a:p>
            <a:r>
              <a:rPr lang="en-US" sz="2800" smtClean="0"/>
              <a:t>Efficient supply chain management has to be accompanied by a technology strategy.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7282">
                                            <p:txEl>
                                              <p:pRg st="1" end="1"/>
                                            </p:txEl>
                                          </p:spTgt>
                                        </p:tgtEl>
                                        <p:attrNameLst>
                                          <p:attrName>style.visibility</p:attrName>
                                        </p:attrNameLst>
                                      </p:cBhvr>
                                      <p:to>
                                        <p:strVal val="visible"/>
                                      </p:to>
                                    </p:set>
                                    <p:animEffect transition="in" filter="box(in)">
                                      <p:cBhvr>
                                        <p:cTn id="7" dur="500"/>
                                        <p:tgtEl>
                                          <p:spTgt spid="97282">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97282">
                                            <p:txEl>
                                              <p:pRg st="2" end="2"/>
                                            </p:txEl>
                                          </p:spTgt>
                                        </p:tgtEl>
                                        <p:attrNameLst>
                                          <p:attrName>style.visibility</p:attrName>
                                        </p:attrNameLst>
                                      </p:cBhvr>
                                      <p:to>
                                        <p:strVal val="visible"/>
                                      </p:to>
                                    </p:set>
                                    <p:animEffect transition="in" filter="box(in)">
                                      <p:cBhvr>
                                        <p:cTn id="11" dur="500"/>
                                        <p:tgtEl>
                                          <p:spTgt spid="97282">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97282">
                                            <p:txEl>
                                              <p:pRg st="3" end="3"/>
                                            </p:txEl>
                                          </p:spTgt>
                                        </p:tgtEl>
                                        <p:attrNameLst>
                                          <p:attrName>style.visibility</p:attrName>
                                        </p:attrNameLst>
                                      </p:cBhvr>
                                      <p:to>
                                        <p:strVal val="visible"/>
                                      </p:to>
                                    </p:set>
                                    <p:animEffect transition="in" filter="box(in)">
                                      <p:cBhvr>
                                        <p:cTn id="15" dur="500"/>
                                        <p:tgtEl>
                                          <p:spTgt spid="97282">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build="p" autoUpdateAnimBg="0" advAuto="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152400"/>
            <a:ext cx="8610600" cy="1143000"/>
          </a:xfrm>
        </p:spPr>
        <p:txBody>
          <a:bodyPr/>
          <a:lstStyle/>
          <a:p>
            <a:pPr algn="l"/>
            <a:r>
              <a:rPr lang="en-US" sz="3600" smtClean="0"/>
              <a:t>ITALIAN CLOTHING MANUFACTURE</a:t>
            </a:r>
            <a:endParaRPr lang="en-US" smtClean="0"/>
          </a:p>
        </p:txBody>
      </p:sp>
      <p:sp>
        <p:nvSpPr>
          <p:cNvPr id="10243" name="Rectangle 3"/>
          <p:cNvSpPr>
            <a:spLocks noGrp="1" noChangeArrowheads="1"/>
          </p:cNvSpPr>
          <p:nvPr>
            <p:ph idx="1"/>
          </p:nvPr>
        </p:nvSpPr>
        <p:spPr>
          <a:xfrm>
            <a:off x="533400" y="1295400"/>
            <a:ext cx="8610600" cy="4800600"/>
          </a:xfrm>
        </p:spPr>
        <p:txBody>
          <a:bodyPr/>
          <a:lstStyle/>
          <a:p>
            <a:r>
              <a:rPr lang="en-US" sz="2800" smtClean="0"/>
              <a:t>Warehousing and transportation 	6</a:t>
            </a:r>
          </a:p>
          <a:p>
            <a:r>
              <a:rPr lang="en-US" sz="2800" smtClean="0"/>
              <a:t>Inventory						5</a:t>
            </a:r>
          </a:p>
          <a:p>
            <a:r>
              <a:rPr lang="en-US" sz="2800" smtClean="0"/>
              <a:t>Late delivery returns				2</a:t>
            </a:r>
          </a:p>
          <a:p>
            <a:r>
              <a:rPr lang="en-US" sz="2800" smtClean="0"/>
              <a:t>Obsolescence					20</a:t>
            </a:r>
          </a:p>
          <a:p>
            <a:r>
              <a:rPr lang="en-US" sz="2800" smtClean="0"/>
              <a:t>Lost sales					60</a:t>
            </a:r>
          </a:p>
          <a:p>
            <a:endParaRPr lang="en-US" sz="2800" smtClean="0"/>
          </a:p>
          <a:p>
            <a:r>
              <a:rPr lang="en-US" sz="2800" smtClean="0"/>
              <a:t>Need to minimize obsolescence costs</a:t>
            </a:r>
          </a:p>
          <a:p>
            <a:r>
              <a:rPr lang="en-US" sz="2800" smtClean="0"/>
              <a:t>Minimize product range flexibility</a:t>
            </a:r>
          </a:p>
          <a:p>
            <a:r>
              <a:rPr lang="en-US" sz="2800" smtClean="0"/>
              <a:t>Reduce product development cycle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12" dur="500"/>
                                        <p:tgtEl>
                                          <p:spTgt spid="1024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6" dur="500"/>
                                        <p:tgtEl>
                                          <p:spTgt spid="1024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10243">
                                            <p:txEl>
                                              <p:pRg st="2" end="2"/>
                                            </p:txEl>
                                          </p:spTgt>
                                        </p:tgtEl>
                                        <p:attrNameLst>
                                          <p:attrName>style.visibility</p:attrName>
                                        </p:attrNameLst>
                                      </p:cBhvr>
                                      <p:to>
                                        <p:strVal val="visible"/>
                                      </p:to>
                                    </p:set>
                                    <p:animEffect transition="in" filter="checkerboard(across)">
                                      <p:cBhvr>
                                        <p:cTn id="20" dur="500"/>
                                        <p:tgtEl>
                                          <p:spTgt spid="1024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10243">
                                            <p:txEl>
                                              <p:pRg st="3" end="3"/>
                                            </p:txEl>
                                          </p:spTgt>
                                        </p:tgtEl>
                                        <p:attrNameLst>
                                          <p:attrName>style.visibility</p:attrName>
                                        </p:attrNameLst>
                                      </p:cBhvr>
                                      <p:to>
                                        <p:strVal val="visible"/>
                                      </p:to>
                                    </p:set>
                                    <p:animEffect transition="in" filter="checkerboard(across)">
                                      <p:cBhvr>
                                        <p:cTn id="24" dur="500"/>
                                        <p:tgtEl>
                                          <p:spTgt spid="1024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5" presetClass="entr" presetSubtype="10" fill="hold" grpId="0" nodeType="afterEffect">
                                  <p:stCondLst>
                                    <p:cond delay="0"/>
                                  </p:stCondLst>
                                  <p:childTnLst>
                                    <p:set>
                                      <p:cBhvr>
                                        <p:cTn id="27" dur="1" fill="hold">
                                          <p:stCondLst>
                                            <p:cond delay="0"/>
                                          </p:stCondLst>
                                        </p:cTn>
                                        <p:tgtEl>
                                          <p:spTgt spid="10243">
                                            <p:txEl>
                                              <p:pRg st="4" end="4"/>
                                            </p:txEl>
                                          </p:spTgt>
                                        </p:tgtEl>
                                        <p:attrNameLst>
                                          <p:attrName>style.visibility</p:attrName>
                                        </p:attrNameLst>
                                      </p:cBhvr>
                                      <p:to>
                                        <p:strVal val="visible"/>
                                      </p:to>
                                    </p:set>
                                    <p:animEffect transition="in" filter="checkerboard(across)">
                                      <p:cBhvr>
                                        <p:cTn id="28" dur="500"/>
                                        <p:tgtEl>
                                          <p:spTgt spid="1024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par>
                          <p:cTn id="29" fill="hold" nodeType="afterGroup">
                            <p:stCondLst>
                              <p:cond delay="3000"/>
                            </p:stCondLst>
                            <p:childTnLst>
                              <p:par>
                                <p:cTn id="30" presetID="5" presetClass="entr" presetSubtype="10" fill="hold" grpId="0" nodeType="after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checkerboard(across)">
                                      <p:cBhvr>
                                        <p:cTn id="32" dur="500"/>
                                        <p:tgtEl>
                                          <p:spTgt spid="10243">
                                            <p:txEl>
                                              <p:pRg st="6" end="6"/>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DRIVEBY.WAV"/>
                                        </p:tgtEl>
                                      </p:cMediaNode>
                                    </p:audio>
                                  </p:subTnLst>
                                </p:cTn>
                              </p:par>
                            </p:childTnLst>
                          </p:cTn>
                        </p:par>
                        <p:par>
                          <p:cTn id="33" fill="hold" nodeType="afterGroup">
                            <p:stCondLst>
                              <p:cond delay="3500"/>
                            </p:stCondLst>
                            <p:childTnLst>
                              <p:par>
                                <p:cTn id="34" presetID="5" presetClass="entr" presetSubtype="10" fill="hold" grpId="0" nodeType="afterEffect">
                                  <p:stCondLst>
                                    <p:cond delay="0"/>
                                  </p:stCondLst>
                                  <p:childTnLst>
                                    <p:set>
                                      <p:cBhvr>
                                        <p:cTn id="35" dur="1" fill="hold">
                                          <p:stCondLst>
                                            <p:cond delay="0"/>
                                          </p:stCondLst>
                                        </p:cTn>
                                        <p:tgtEl>
                                          <p:spTgt spid="10243">
                                            <p:txEl>
                                              <p:pRg st="7" end="7"/>
                                            </p:txEl>
                                          </p:spTgt>
                                        </p:tgtEl>
                                        <p:attrNameLst>
                                          <p:attrName>style.visibility</p:attrName>
                                        </p:attrNameLst>
                                      </p:cBhvr>
                                      <p:to>
                                        <p:strVal val="visible"/>
                                      </p:to>
                                    </p:set>
                                    <p:animEffect transition="in" filter="checkerboard(across)">
                                      <p:cBhvr>
                                        <p:cTn id="36" dur="500"/>
                                        <p:tgtEl>
                                          <p:spTgt spid="10243">
                                            <p:txEl>
                                              <p:pRg st="7" end="7"/>
                                            </p:txEl>
                                          </p:spTgt>
                                        </p:tgtEl>
                                      </p:cBhvr>
                                    </p:animEffect>
                                  </p:childTnLst>
                                  <p:subTnLst>
                                    <p:audio>
                                      <p:cMediaNode>
                                        <p:cTn display="0" masterRel="sameClick">
                                          <p:stCondLst>
                                            <p:cond evt="begin" delay="0">
                                              <p:tn val="34"/>
                                            </p:cond>
                                          </p:stCondLst>
                                          <p:endCondLst>
                                            <p:cond evt="onStopAudio" delay="0">
                                              <p:tgtEl>
                                                <p:sldTgt/>
                                              </p:tgtEl>
                                            </p:cond>
                                          </p:endCondLst>
                                        </p:cTn>
                                        <p:tgtEl>
                                          <p:sndTgt r:embed="rId3" name="DRIVEBY.WAV"/>
                                        </p:tgtEl>
                                      </p:cMediaNode>
                                    </p:audio>
                                  </p:subTnLst>
                                </p:cTn>
                              </p:par>
                            </p:childTnLst>
                          </p:cTn>
                        </p:par>
                        <p:par>
                          <p:cTn id="37" fill="hold" nodeType="afterGroup">
                            <p:stCondLst>
                              <p:cond delay="4000"/>
                            </p:stCondLst>
                            <p:childTnLst>
                              <p:par>
                                <p:cTn id="38" presetID="5" presetClass="entr" presetSubtype="10" fill="hold" grpId="0" nodeType="afterEffect">
                                  <p:stCondLst>
                                    <p:cond delay="0"/>
                                  </p:stCondLst>
                                  <p:childTnLst>
                                    <p:set>
                                      <p:cBhvr>
                                        <p:cTn id="39" dur="1" fill="hold">
                                          <p:stCondLst>
                                            <p:cond delay="0"/>
                                          </p:stCondLst>
                                        </p:cTn>
                                        <p:tgtEl>
                                          <p:spTgt spid="10243">
                                            <p:txEl>
                                              <p:pRg st="8" end="8"/>
                                            </p:txEl>
                                          </p:spTgt>
                                        </p:tgtEl>
                                        <p:attrNameLst>
                                          <p:attrName>style.visibility</p:attrName>
                                        </p:attrNameLst>
                                      </p:cBhvr>
                                      <p:to>
                                        <p:strVal val="visible"/>
                                      </p:to>
                                    </p:set>
                                    <p:animEffect transition="in" filter="checkerboard(across)">
                                      <p:cBhvr>
                                        <p:cTn id="40" dur="500"/>
                                        <p:tgtEl>
                                          <p:spTgt spid="10243">
                                            <p:txEl>
                                              <p:pRg st="8" end="8"/>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idx="1"/>
          </p:nvPr>
        </p:nvSpPr>
        <p:spPr>
          <a:xfrm>
            <a:off x="457200" y="0"/>
            <a:ext cx="8153400" cy="6858000"/>
          </a:xfrm>
        </p:spPr>
        <p:txBody>
          <a:bodyPr/>
          <a:lstStyle/>
          <a:p>
            <a:pPr algn="just"/>
            <a:endParaRPr lang="en-US" sz="2800" smtClean="0"/>
          </a:p>
          <a:p>
            <a:pPr algn="just"/>
            <a:endParaRPr lang="en-US" sz="2800" smtClean="0"/>
          </a:p>
          <a:p>
            <a:pPr algn="just"/>
            <a:r>
              <a:rPr lang="en-US" sz="2800" b="1" smtClean="0"/>
              <a:t>SUPPLY CHAIN INCLUDES</a:t>
            </a:r>
            <a:r>
              <a:rPr lang="en-US" sz="2800" smtClean="0"/>
              <a:t> :</a:t>
            </a:r>
          </a:p>
          <a:p>
            <a:pPr algn="just"/>
            <a:endParaRPr lang="en-US" sz="2800" smtClean="0"/>
          </a:p>
          <a:p>
            <a:pPr algn="just"/>
            <a:endParaRPr lang="en-US" sz="2800" smtClean="0"/>
          </a:p>
          <a:p>
            <a:pPr lvl="1" algn="just"/>
            <a:r>
              <a:rPr lang="en-US" smtClean="0"/>
              <a:t>MATERIAL FLOWS</a:t>
            </a:r>
          </a:p>
          <a:p>
            <a:pPr algn="just"/>
            <a:endParaRPr lang="en-US" smtClean="0"/>
          </a:p>
          <a:p>
            <a:pPr lvl="1"/>
            <a:r>
              <a:rPr lang="en-US" smtClean="0"/>
              <a:t>INFORMATION FLOWS </a:t>
            </a:r>
          </a:p>
          <a:p>
            <a:endParaRPr lang="en-US" smtClean="0"/>
          </a:p>
          <a:p>
            <a:pPr lvl="1"/>
            <a:r>
              <a:rPr lang="en-US" smtClean="0"/>
              <a:t>FINANCIAL FLOWS</a:t>
            </a:r>
            <a:endParaRPr lang="en-US" sz="200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7042">
                                            <p:txEl>
                                              <p:pRg st="2" end="2"/>
                                            </p:txEl>
                                          </p:spTgt>
                                        </p:tgtEl>
                                        <p:attrNameLst>
                                          <p:attrName>style.visibility</p:attrName>
                                        </p:attrNameLst>
                                      </p:cBhvr>
                                      <p:to>
                                        <p:strVal val="visible"/>
                                      </p:to>
                                    </p:set>
                                    <p:animEffect transition="in" filter="blinds(vertical)">
                                      <p:cBhvr>
                                        <p:cTn id="7" dur="500"/>
                                        <p:tgtEl>
                                          <p:spTgt spid="87042">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par>
                                <p:cTn id="8" presetID="3" presetClass="entr" presetSubtype="5" fill="hold" grpId="0" nodeType="withEffect">
                                  <p:stCondLst>
                                    <p:cond delay="0"/>
                                  </p:stCondLst>
                                  <p:childTnLst>
                                    <p:set>
                                      <p:cBhvr>
                                        <p:cTn id="9" dur="1" fill="hold">
                                          <p:stCondLst>
                                            <p:cond delay="0"/>
                                          </p:stCondLst>
                                        </p:cTn>
                                        <p:tgtEl>
                                          <p:spTgt spid="87042">
                                            <p:txEl>
                                              <p:pRg st="5" end="5"/>
                                            </p:txEl>
                                          </p:spTgt>
                                        </p:tgtEl>
                                        <p:attrNameLst>
                                          <p:attrName>style.visibility</p:attrName>
                                        </p:attrNameLst>
                                      </p:cBhvr>
                                      <p:to>
                                        <p:strVal val="visible"/>
                                      </p:to>
                                    </p:set>
                                    <p:animEffect transition="in" filter="blinds(vertical)">
                                      <p:cBhvr>
                                        <p:cTn id="10" dur="500"/>
                                        <p:tgtEl>
                                          <p:spTgt spid="87042">
                                            <p:txEl>
                                              <p:pRg st="5" end="5"/>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DRIVEBY.WAV"/>
                                        </p:tgtEl>
                                      </p:cMediaNode>
                                    </p:audio>
                                  </p:subTnLst>
                                </p:cTn>
                              </p:par>
                              <p:par>
                                <p:cTn id="11" presetID="3" presetClass="entr" presetSubtype="5" fill="hold" grpId="0" nodeType="withEffect">
                                  <p:stCondLst>
                                    <p:cond delay="0"/>
                                  </p:stCondLst>
                                  <p:childTnLst>
                                    <p:set>
                                      <p:cBhvr>
                                        <p:cTn id="12" dur="1" fill="hold">
                                          <p:stCondLst>
                                            <p:cond delay="0"/>
                                          </p:stCondLst>
                                        </p:cTn>
                                        <p:tgtEl>
                                          <p:spTgt spid="87042">
                                            <p:txEl>
                                              <p:pRg st="7" end="7"/>
                                            </p:txEl>
                                          </p:spTgt>
                                        </p:tgtEl>
                                        <p:attrNameLst>
                                          <p:attrName>style.visibility</p:attrName>
                                        </p:attrNameLst>
                                      </p:cBhvr>
                                      <p:to>
                                        <p:strVal val="visible"/>
                                      </p:to>
                                    </p:set>
                                    <p:animEffect transition="in" filter="blinds(vertical)">
                                      <p:cBhvr>
                                        <p:cTn id="13" dur="500"/>
                                        <p:tgtEl>
                                          <p:spTgt spid="87042">
                                            <p:txEl>
                                              <p:pRg st="7" end="7"/>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IVEBY.WAV"/>
                                        </p:tgtEl>
                                      </p:cMediaNode>
                                    </p:audio>
                                  </p:subTnLst>
                                </p:cTn>
                              </p:par>
                              <p:par>
                                <p:cTn id="14" presetID="3" presetClass="entr" presetSubtype="5" fill="hold" grpId="0" nodeType="withEffect">
                                  <p:stCondLst>
                                    <p:cond delay="0"/>
                                  </p:stCondLst>
                                  <p:childTnLst>
                                    <p:set>
                                      <p:cBhvr>
                                        <p:cTn id="15" dur="1" fill="hold">
                                          <p:stCondLst>
                                            <p:cond delay="0"/>
                                          </p:stCondLst>
                                        </p:cTn>
                                        <p:tgtEl>
                                          <p:spTgt spid="87042">
                                            <p:txEl>
                                              <p:pRg st="9" end="9"/>
                                            </p:txEl>
                                          </p:spTgt>
                                        </p:tgtEl>
                                        <p:attrNameLst>
                                          <p:attrName>style.visibility</p:attrName>
                                        </p:attrNameLst>
                                      </p:cBhvr>
                                      <p:to>
                                        <p:strVal val="visible"/>
                                      </p:to>
                                    </p:set>
                                    <p:animEffect transition="in" filter="blinds(vertical)">
                                      <p:cBhvr>
                                        <p:cTn id="16" dur="500"/>
                                        <p:tgtEl>
                                          <p:spTgt spid="87042">
                                            <p:txEl>
                                              <p:pRg st="9" end="9"/>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152400"/>
            <a:ext cx="8610600" cy="1143000"/>
          </a:xfrm>
        </p:spPr>
        <p:txBody>
          <a:bodyPr/>
          <a:lstStyle/>
          <a:p>
            <a:r>
              <a:rPr lang="en-US" sz="4000" smtClean="0"/>
              <a:t/>
            </a:r>
            <a:br>
              <a:rPr lang="en-US" sz="4000" smtClean="0"/>
            </a:br>
            <a:r>
              <a:rPr lang="en-US" sz="4000" smtClean="0"/>
              <a:t>Dell’s Direct Business Model of Virtual Integration</a:t>
            </a:r>
          </a:p>
        </p:txBody>
      </p:sp>
      <p:sp>
        <p:nvSpPr>
          <p:cNvPr id="29699" name="Rectangle 3"/>
          <p:cNvSpPr>
            <a:spLocks noGrp="1" noChangeArrowheads="1"/>
          </p:cNvSpPr>
          <p:nvPr>
            <p:ph idx="1"/>
          </p:nvPr>
        </p:nvSpPr>
        <p:spPr>
          <a:xfrm>
            <a:off x="381000" y="1828800"/>
            <a:ext cx="8763000" cy="5029200"/>
          </a:xfrm>
        </p:spPr>
        <p:txBody>
          <a:bodyPr/>
          <a:lstStyle/>
          <a:p>
            <a:r>
              <a:rPr lang="en-US" sz="2800" smtClean="0"/>
              <a:t>Advantages of a tightly coordinated supply chain traditionally facilitated by vertical integration.</a:t>
            </a:r>
          </a:p>
          <a:p>
            <a:r>
              <a:rPr lang="en-US" sz="2800" smtClean="0"/>
              <a:t>Combined with focus and specialization.</a:t>
            </a:r>
          </a:p>
          <a:p>
            <a:r>
              <a:rPr lang="en-US" sz="2800" smtClean="0"/>
              <a:t>Leveraging on investments others have made and focusing  on delivering solutions and systems to customers</a:t>
            </a:r>
          </a:p>
          <a:p>
            <a:r>
              <a:rPr lang="en-US" sz="2800" smtClean="0"/>
              <a:t>Fewer things to manage - fewer things go wrong</a:t>
            </a:r>
          </a:p>
          <a:p>
            <a:r>
              <a:rPr lang="en-US" sz="2800" smtClean="0"/>
              <a:t>Suppliers’ engineers part of Dell’s Design team</a:t>
            </a:r>
          </a:p>
          <a:p>
            <a:r>
              <a:rPr lang="en-US" sz="2800" smtClean="0"/>
              <a:t>Have only a few partners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ppt_x"/>
                                          </p:val>
                                        </p:tav>
                                        <p:tav tm="100000">
                                          <p:val>
                                            <p:strVal val="#ppt_x"/>
                                          </p:val>
                                        </p:tav>
                                      </p:tavLst>
                                    </p:anim>
                                    <p:anim calcmode="lin" valueType="num">
                                      <p:cBhvr additive="base">
                                        <p:cTn id="8" dur="500" fill="hold"/>
                                        <p:tgtEl>
                                          <p:spTgt spid="296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box(out)">
                                      <p:cBhvr>
                                        <p:cTn id="12" dur="500"/>
                                        <p:tgtEl>
                                          <p:spTgt spid="2969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32" fill="hold" grpId="0" nodeType="after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box(out)">
                                      <p:cBhvr>
                                        <p:cTn id="16" dur="500"/>
                                        <p:tgtEl>
                                          <p:spTgt spid="29699">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32" fill="hold" grpId="0" nodeType="afterEffect">
                                  <p:stCondLst>
                                    <p:cond delay="0"/>
                                  </p:stCondLst>
                                  <p:childTnLst>
                                    <p:set>
                                      <p:cBhvr>
                                        <p:cTn id="19" dur="1" fill="hold">
                                          <p:stCondLst>
                                            <p:cond delay="0"/>
                                          </p:stCondLst>
                                        </p:cTn>
                                        <p:tgtEl>
                                          <p:spTgt spid="29699">
                                            <p:txEl>
                                              <p:pRg st="2" end="2"/>
                                            </p:txEl>
                                          </p:spTgt>
                                        </p:tgtEl>
                                        <p:attrNameLst>
                                          <p:attrName>style.visibility</p:attrName>
                                        </p:attrNameLst>
                                      </p:cBhvr>
                                      <p:to>
                                        <p:strVal val="visible"/>
                                      </p:to>
                                    </p:set>
                                    <p:animEffect transition="in" filter="box(out)">
                                      <p:cBhvr>
                                        <p:cTn id="20" dur="500"/>
                                        <p:tgtEl>
                                          <p:spTgt spid="29699">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32" fill="hold" grpId="0" nodeType="afterEffect">
                                  <p:stCondLst>
                                    <p:cond delay="0"/>
                                  </p:stCondLst>
                                  <p:childTnLst>
                                    <p:set>
                                      <p:cBhvr>
                                        <p:cTn id="23" dur="1" fill="hold">
                                          <p:stCondLst>
                                            <p:cond delay="0"/>
                                          </p:stCondLst>
                                        </p:cTn>
                                        <p:tgtEl>
                                          <p:spTgt spid="29699">
                                            <p:txEl>
                                              <p:pRg st="3" end="3"/>
                                            </p:txEl>
                                          </p:spTgt>
                                        </p:tgtEl>
                                        <p:attrNameLst>
                                          <p:attrName>style.visibility</p:attrName>
                                        </p:attrNameLst>
                                      </p:cBhvr>
                                      <p:to>
                                        <p:strVal val="visible"/>
                                      </p:to>
                                    </p:set>
                                    <p:animEffect transition="in" filter="box(out)">
                                      <p:cBhvr>
                                        <p:cTn id="24" dur="500"/>
                                        <p:tgtEl>
                                          <p:spTgt spid="29699">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4" presetClass="entr" presetSubtype="32" fill="hold" grpId="0" nodeType="afterEffect">
                                  <p:stCondLst>
                                    <p:cond delay="0"/>
                                  </p:stCondLst>
                                  <p:childTnLst>
                                    <p:set>
                                      <p:cBhvr>
                                        <p:cTn id="27" dur="1" fill="hold">
                                          <p:stCondLst>
                                            <p:cond delay="0"/>
                                          </p:stCondLst>
                                        </p:cTn>
                                        <p:tgtEl>
                                          <p:spTgt spid="29699">
                                            <p:txEl>
                                              <p:pRg st="4" end="4"/>
                                            </p:txEl>
                                          </p:spTgt>
                                        </p:tgtEl>
                                        <p:attrNameLst>
                                          <p:attrName>style.visibility</p:attrName>
                                        </p:attrNameLst>
                                      </p:cBhvr>
                                      <p:to>
                                        <p:strVal val="visible"/>
                                      </p:to>
                                    </p:set>
                                    <p:animEffect transition="in" filter="box(out)">
                                      <p:cBhvr>
                                        <p:cTn id="28" dur="500"/>
                                        <p:tgtEl>
                                          <p:spTgt spid="29699">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par>
                          <p:cTn id="29" fill="hold" nodeType="afterGroup">
                            <p:stCondLst>
                              <p:cond delay="3000"/>
                            </p:stCondLst>
                            <p:childTnLst>
                              <p:par>
                                <p:cTn id="30" presetID="4" presetClass="entr" presetSubtype="32" fill="hold" grpId="0" nodeType="after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ox(out)">
                                      <p:cBhvr>
                                        <p:cTn id="32" dur="500"/>
                                        <p:tgtEl>
                                          <p:spTgt spid="2969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advAuto="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9" name="Rectangle 5"/>
          <p:cNvSpPr>
            <a:spLocks noGrp="1" noChangeArrowheads="1"/>
          </p:cNvSpPr>
          <p:nvPr>
            <p:ph type="title"/>
          </p:nvPr>
        </p:nvSpPr>
        <p:spPr>
          <a:xfrm>
            <a:off x="596900" y="339725"/>
            <a:ext cx="8248650" cy="1219200"/>
          </a:xfrm>
          <a:noFill/>
        </p:spPr>
        <p:txBody>
          <a:bodyPr/>
          <a:lstStyle/>
          <a:p>
            <a:r>
              <a:rPr lang="en-US" sz="4000" smtClean="0"/>
              <a:t>Dell’s Direct Business Model of Virtual Integration</a:t>
            </a:r>
          </a:p>
        </p:txBody>
      </p:sp>
      <p:sp>
        <p:nvSpPr>
          <p:cNvPr id="11271" name="Rectangle 7"/>
          <p:cNvSpPr>
            <a:spLocks noGrp="1" noChangeArrowheads="1"/>
          </p:cNvSpPr>
          <p:nvPr>
            <p:ph idx="1"/>
          </p:nvPr>
        </p:nvSpPr>
        <p:spPr>
          <a:xfrm>
            <a:off x="304800" y="1863725"/>
            <a:ext cx="8686800" cy="5527675"/>
          </a:xfrm>
          <a:noFill/>
        </p:spPr>
        <p:txBody>
          <a:bodyPr/>
          <a:lstStyle/>
          <a:p>
            <a:r>
              <a:rPr lang="en-US" sz="2800" smtClean="0"/>
              <a:t>Share information with partners in Real time fashion.</a:t>
            </a:r>
          </a:p>
          <a:p>
            <a:r>
              <a:rPr lang="en-US" sz="2800" smtClean="0"/>
              <a:t>Stitch together a business with partners that are treated as if they are inside the company.</a:t>
            </a:r>
          </a:p>
          <a:p>
            <a:r>
              <a:rPr lang="en-US" sz="2800" smtClean="0"/>
              <a:t>Change focus from how much inventory there is to how fast  it is moving</a:t>
            </a:r>
          </a:p>
          <a:p>
            <a:r>
              <a:rPr lang="en-US" sz="2800" smtClean="0"/>
              <a:t>Assets collect risks around them one way or the other.</a:t>
            </a:r>
          </a:p>
          <a:p>
            <a:r>
              <a:rPr lang="en-US" sz="2800" smtClean="0"/>
              <a:t>Limited or no testing - Eg. Sony Monitors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ppt_x"/>
                                          </p:val>
                                        </p:tav>
                                        <p:tav tm="100000">
                                          <p:val>
                                            <p:strVal val="#ppt_x"/>
                                          </p:val>
                                        </p:tav>
                                      </p:tavLst>
                                    </p:anim>
                                    <p:anim calcmode="lin" valueType="num">
                                      <p:cBhvr additive="base">
                                        <p:cTn id="8" dur="500" fill="hold"/>
                                        <p:tgtEl>
                                          <p:spTgt spid="1126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11271">
                                            <p:txEl>
                                              <p:pRg st="0" end="0"/>
                                            </p:txEl>
                                          </p:spTgt>
                                        </p:tgtEl>
                                        <p:attrNameLst>
                                          <p:attrName>style.visibility</p:attrName>
                                        </p:attrNameLst>
                                      </p:cBhvr>
                                      <p:to>
                                        <p:strVal val="visible"/>
                                      </p:to>
                                    </p:set>
                                    <p:animEffect transition="in" filter="box(out)">
                                      <p:cBhvr>
                                        <p:cTn id="12" dur="500"/>
                                        <p:tgtEl>
                                          <p:spTgt spid="1127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32" fill="hold" grpId="0" nodeType="afterEffect">
                                  <p:stCondLst>
                                    <p:cond delay="0"/>
                                  </p:stCondLst>
                                  <p:childTnLst>
                                    <p:set>
                                      <p:cBhvr>
                                        <p:cTn id="15" dur="1" fill="hold">
                                          <p:stCondLst>
                                            <p:cond delay="0"/>
                                          </p:stCondLst>
                                        </p:cTn>
                                        <p:tgtEl>
                                          <p:spTgt spid="11271">
                                            <p:txEl>
                                              <p:pRg st="1" end="1"/>
                                            </p:txEl>
                                          </p:spTgt>
                                        </p:tgtEl>
                                        <p:attrNameLst>
                                          <p:attrName>style.visibility</p:attrName>
                                        </p:attrNameLst>
                                      </p:cBhvr>
                                      <p:to>
                                        <p:strVal val="visible"/>
                                      </p:to>
                                    </p:set>
                                    <p:animEffect transition="in" filter="box(out)">
                                      <p:cBhvr>
                                        <p:cTn id="16" dur="500"/>
                                        <p:tgtEl>
                                          <p:spTgt spid="11271">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32" fill="hold" grpId="0" nodeType="afterEffect">
                                  <p:stCondLst>
                                    <p:cond delay="0"/>
                                  </p:stCondLst>
                                  <p:childTnLst>
                                    <p:set>
                                      <p:cBhvr>
                                        <p:cTn id="19" dur="1" fill="hold">
                                          <p:stCondLst>
                                            <p:cond delay="0"/>
                                          </p:stCondLst>
                                        </p:cTn>
                                        <p:tgtEl>
                                          <p:spTgt spid="11271">
                                            <p:txEl>
                                              <p:pRg st="2" end="2"/>
                                            </p:txEl>
                                          </p:spTgt>
                                        </p:tgtEl>
                                        <p:attrNameLst>
                                          <p:attrName>style.visibility</p:attrName>
                                        </p:attrNameLst>
                                      </p:cBhvr>
                                      <p:to>
                                        <p:strVal val="visible"/>
                                      </p:to>
                                    </p:set>
                                    <p:animEffect transition="in" filter="box(out)">
                                      <p:cBhvr>
                                        <p:cTn id="20" dur="500"/>
                                        <p:tgtEl>
                                          <p:spTgt spid="11271">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32" fill="hold" grpId="0" nodeType="afterEffect">
                                  <p:stCondLst>
                                    <p:cond delay="0"/>
                                  </p:stCondLst>
                                  <p:childTnLst>
                                    <p:set>
                                      <p:cBhvr>
                                        <p:cTn id="23" dur="1" fill="hold">
                                          <p:stCondLst>
                                            <p:cond delay="0"/>
                                          </p:stCondLst>
                                        </p:cTn>
                                        <p:tgtEl>
                                          <p:spTgt spid="11271">
                                            <p:txEl>
                                              <p:pRg st="3" end="3"/>
                                            </p:txEl>
                                          </p:spTgt>
                                        </p:tgtEl>
                                        <p:attrNameLst>
                                          <p:attrName>style.visibility</p:attrName>
                                        </p:attrNameLst>
                                      </p:cBhvr>
                                      <p:to>
                                        <p:strVal val="visible"/>
                                      </p:to>
                                    </p:set>
                                    <p:animEffect transition="in" filter="box(out)">
                                      <p:cBhvr>
                                        <p:cTn id="24" dur="500"/>
                                        <p:tgtEl>
                                          <p:spTgt spid="11271">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4" presetClass="entr" presetSubtype="32" fill="hold" grpId="0" nodeType="afterEffect">
                                  <p:stCondLst>
                                    <p:cond delay="0"/>
                                  </p:stCondLst>
                                  <p:childTnLst>
                                    <p:set>
                                      <p:cBhvr>
                                        <p:cTn id="27" dur="1" fill="hold">
                                          <p:stCondLst>
                                            <p:cond delay="0"/>
                                          </p:stCondLst>
                                        </p:cTn>
                                        <p:tgtEl>
                                          <p:spTgt spid="11271">
                                            <p:txEl>
                                              <p:pRg st="4" end="4"/>
                                            </p:txEl>
                                          </p:spTgt>
                                        </p:tgtEl>
                                        <p:attrNameLst>
                                          <p:attrName>style.visibility</p:attrName>
                                        </p:attrNameLst>
                                      </p:cBhvr>
                                      <p:to>
                                        <p:strVal val="visible"/>
                                      </p:to>
                                    </p:set>
                                    <p:animEffect transition="in" filter="box(out)">
                                      <p:cBhvr>
                                        <p:cTn id="28" dur="500"/>
                                        <p:tgtEl>
                                          <p:spTgt spid="11271">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utoUpdateAnimBg="0"/>
      <p:bldP spid="11271" grpId="0" build="p" autoUpdateAnimBg="0" advAuto="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a:xfrm>
            <a:off x="604838" y="304800"/>
            <a:ext cx="8031162" cy="1143000"/>
          </a:xfrm>
          <a:noFill/>
        </p:spPr>
        <p:txBody>
          <a:bodyPr/>
          <a:lstStyle/>
          <a:p>
            <a:r>
              <a:rPr lang="en-US" sz="4000" smtClean="0"/>
              <a:t>Dell’s Direct Business Model of Virtual Integration</a:t>
            </a:r>
          </a:p>
        </p:txBody>
      </p:sp>
      <p:sp>
        <p:nvSpPr>
          <p:cNvPr id="12295" name="Rectangle 7"/>
          <p:cNvSpPr>
            <a:spLocks noGrp="1" noChangeArrowheads="1"/>
          </p:cNvSpPr>
          <p:nvPr>
            <p:ph idx="1"/>
          </p:nvPr>
        </p:nvSpPr>
        <p:spPr>
          <a:xfrm>
            <a:off x="304800" y="1828800"/>
            <a:ext cx="8458200" cy="5181600"/>
          </a:xfrm>
          <a:noFill/>
        </p:spPr>
        <p:txBody>
          <a:bodyPr/>
          <a:lstStyle/>
          <a:p>
            <a:r>
              <a:rPr lang="en-US" sz="2800" smtClean="0"/>
              <a:t>Only three Manufacturing centers - Austin, Ireland and Malaysia.</a:t>
            </a:r>
          </a:p>
          <a:p>
            <a:r>
              <a:rPr lang="en-US" sz="2800" smtClean="0"/>
              <a:t>Inventory levels and replenishment needs sometimes conveyed to vendors on hourly basis.</a:t>
            </a:r>
          </a:p>
          <a:p>
            <a:r>
              <a:rPr lang="en-US" sz="2800" smtClean="0"/>
              <a:t>Substitute information for inventory and ship only when we have real demand from real end customers</a:t>
            </a:r>
          </a:p>
          <a:p>
            <a:r>
              <a:rPr lang="en-US" sz="2800" smtClean="0"/>
              <a:t>Clever segmentation - Focus on institutional markets - 70% to very large customers with annual purchases exceeding $1 million.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 calcmode="lin" valueType="num">
                                      <p:cBhvr additive="base">
                                        <p:cTn id="7" dur="500" fill="hold"/>
                                        <p:tgtEl>
                                          <p:spTgt spid="12294"/>
                                        </p:tgtEl>
                                        <p:attrNameLst>
                                          <p:attrName>ppt_x</p:attrName>
                                        </p:attrNameLst>
                                      </p:cBhvr>
                                      <p:tavLst>
                                        <p:tav tm="0">
                                          <p:val>
                                            <p:strVal val="#ppt_x"/>
                                          </p:val>
                                        </p:tav>
                                        <p:tav tm="100000">
                                          <p:val>
                                            <p:strVal val="#ppt_x"/>
                                          </p:val>
                                        </p:tav>
                                      </p:tavLst>
                                    </p:anim>
                                    <p:anim calcmode="lin" valueType="num">
                                      <p:cBhvr additive="base">
                                        <p:cTn id="8" dur="500" fill="hold"/>
                                        <p:tgtEl>
                                          <p:spTgt spid="1229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12295">
                                            <p:txEl>
                                              <p:pRg st="0" end="0"/>
                                            </p:txEl>
                                          </p:spTgt>
                                        </p:tgtEl>
                                        <p:attrNameLst>
                                          <p:attrName>style.visibility</p:attrName>
                                        </p:attrNameLst>
                                      </p:cBhvr>
                                      <p:to>
                                        <p:strVal val="visible"/>
                                      </p:to>
                                    </p:set>
                                    <p:animEffect transition="in" filter="box(out)">
                                      <p:cBhvr>
                                        <p:cTn id="12" dur="500"/>
                                        <p:tgtEl>
                                          <p:spTgt spid="1229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32" fill="hold" grpId="0" nodeType="afterEffect">
                                  <p:stCondLst>
                                    <p:cond delay="0"/>
                                  </p:stCondLst>
                                  <p:childTnLst>
                                    <p:set>
                                      <p:cBhvr>
                                        <p:cTn id="15" dur="1" fill="hold">
                                          <p:stCondLst>
                                            <p:cond delay="0"/>
                                          </p:stCondLst>
                                        </p:cTn>
                                        <p:tgtEl>
                                          <p:spTgt spid="12295">
                                            <p:txEl>
                                              <p:pRg st="1" end="1"/>
                                            </p:txEl>
                                          </p:spTgt>
                                        </p:tgtEl>
                                        <p:attrNameLst>
                                          <p:attrName>style.visibility</p:attrName>
                                        </p:attrNameLst>
                                      </p:cBhvr>
                                      <p:to>
                                        <p:strVal val="visible"/>
                                      </p:to>
                                    </p:set>
                                    <p:animEffect transition="in" filter="box(out)">
                                      <p:cBhvr>
                                        <p:cTn id="16" dur="500"/>
                                        <p:tgtEl>
                                          <p:spTgt spid="12295">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32" fill="hold" grpId="0" nodeType="afterEffect">
                                  <p:stCondLst>
                                    <p:cond delay="0"/>
                                  </p:stCondLst>
                                  <p:childTnLst>
                                    <p:set>
                                      <p:cBhvr>
                                        <p:cTn id="19" dur="1" fill="hold">
                                          <p:stCondLst>
                                            <p:cond delay="0"/>
                                          </p:stCondLst>
                                        </p:cTn>
                                        <p:tgtEl>
                                          <p:spTgt spid="12295">
                                            <p:txEl>
                                              <p:pRg st="2" end="2"/>
                                            </p:txEl>
                                          </p:spTgt>
                                        </p:tgtEl>
                                        <p:attrNameLst>
                                          <p:attrName>style.visibility</p:attrName>
                                        </p:attrNameLst>
                                      </p:cBhvr>
                                      <p:to>
                                        <p:strVal val="visible"/>
                                      </p:to>
                                    </p:set>
                                    <p:animEffect transition="in" filter="box(out)">
                                      <p:cBhvr>
                                        <p:cTn id="20" dur="500"/>
                                        <p:tgtEl>
                                          <p:spTgt spid="12295">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32" fill="hold" grpId="0" nodeType="afterEffect">
                                  <p:stCondLst>
                                    <p:cond delay="0"/>
                                  </p:stCondLst>
                                  <p:childTnLst>
                                    <p:set>
                                      <p:cBhvr>
                                        <p:cTn id="23" dur="1" fill="hold">
                                          <p:stCondLst>
                                            <p:cond delay="0"/>
                                          </p:stCondLst>
                                        </p:cTn>
                                        <p:tgtEl>
                                          <p:spTgt spid="12295">
                                            <p:txEl>
                                              <p:pRg st="3" end="3"/>
                                            </p:txEl>
                                          </p:spTgt>
                                        </p:tgtEl>
                                        <p:attrNameLst>
                                          <p:attrName>style.visibility</p:attrName>
                                        </p:attrNameLst>
                                      </p:cBhvr>
                                      <p:to>
                                        <p:strVal val="visible"/>
                                      </p:to>
                                    </p:set>
                                    <p:animEffect transition="in" filter="box(out)">
                                      <p:cBhvr>
                                        <p:cTn id="24" dur="500"/>
                                        <p:tgtEl>
                                          <p:spTgt spid="12295">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utoUpdateAnimBg="0"/>
      <p:bldP spid="12295" grpId="0" build="p" autoUpdateAnimBg="0" advAuto="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xfrm>
            <a:off x="749300" y="328613"/>
            <a:ext cx="8242300" cy="1042987"/>
          </a:xfrm>
          <a:noFill/>
        </p:spPr>
        <p:txBody>
          <a:bodyPr/>
          <a:lstStyle/>
          <a:p>
            <a:r>
              <a:rPr lang="en-US" sz="4000" smtClean="0"/>
              <a:t>Dell’s Direct Business Model of Virtual Integration</a:t>
            </a:r>
          </a:p>
        </p:txBody>
      </p:sp>
      <p:sp>
        <p:nvSpPr>
          <p:cNvPr id="13319" name="Rectangle 7"/>
          <p:cNvSpPr>
            <a:spLocks noGrp="1" noChangeArrowheads="1"/>
          </p:cNvSpPr>
          <p:nvPr>
            <p:ph idx="1"/>
          </p:nvPr>
        </p:nvSpPr>
        <p:spPr>
          <a:xfrm>
            <a:off x="463550" y="1371600"/>
            <a:ext cx="8451850" cy="4724400"/>
          </a:xfrm>
          <a:noFill/>
        </p:spPr>
        <p:txBody>
          <a:bodyPr/>
          <a:lstStyle/>
          <a:p>
            <a:r>
              <a:rPr lang="en-US" sz="2800" smtClean="0"/>
              <a:t>Exit from retail business after wrong entry in 1989.</a:t>
            </a:r>
          </a:p>
          <a:p>
            <a:r>
              <a:rPr lang="en-US" sz="2800" smtClean="0"/>
              <a:t>Segmentation - closeness to customers and access to valuable information.</a:t>
            </a:r>
          </a:p>
          <a:p>
            <a:r>
              <a:rPr lang="en-US" sz="2800" smtClean="0"/>
              <a:t>Demand forecasting as a critical sales skill</a:t>
            </a:r>
          </a:p>
          <a:p>
            <a:r>
              <a:rPr lang="en-US" sz="2800" smtClean="0"/>
              <a:t>Help  global customers, manage their total purchase of PCs by selling them a standard product</a:t>
            </a:r>
          </a:p>
          <a:p>
            <a:r>
              <a:rPr lang="en-US" sz="2800" smtClean="0"/>
              <a:t>Dell server loads software on customers’ computers</a:t>
            </a:r>
          </a:p>
          <a:p>
            <a:r>
              <a:rPr lang="en-US" sz="2800" smtClean="0"/>
              <a:t>Meet customers’ needs faster and more efficiently than any other model.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500" fill="hold"/>
                                        <p:tgtEl>
                                          <p:spTgt spid="13318"/>
                                        </p:tgtEl>
                                        <p:attrNameLst>
                                          <p:attrName>ppt_x</p:attrName>
                                        </p:attrNameLst>
                                      </p:cBhvr>
                                      <p:tavLst>
                                        <p:tav tm="0">
                                          <p:val>
                                            <p:strVal val="#ppt_x"/>
                                          </p:val>
                                        </p:tav>
                                        <p:tav tm="100000">
                                          <p:val>
                                            <p:strVal val="#ppt_x"/>
                                          </p:val>
                                        </p:tav>
                                      </p:tavLst>
                                    </p:anim>
                                    <p:anim calcmode="lin" valueType="num">
                                      <p:cBhvr additive="base">
                                        <p:cTn id="8" dur="500" fill="hold"/>
                                        <p:tgtEl>
                                          <p:spTgt spid="133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3319">
                                            <p:txEl>
                                              <p:pRg st="0" end="0"/>
                                            </p:txEl>
                                          </p:spTgt>
                                        </p:tgtEl>
                                        <p:attrNameLst>
                                          <p:attrName>style.visibility</p:attrName>
                                        </p:attrNameLst>
                                      </p:cBhvr>
                                      <p:to>
                                        <p:strVal val="visible"/>
                                      </p:to>
                                    </p:set>
                                    <p:animEffect transition="in" filter="checkerboard(across)">
                                      <p:cBhvr>
                                        <p:cTn id="12" dur="500"/>
                                        <p:tgtEl>
                                          <p:spTgt spid="1331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13319">
                                            <p:txEl>
                                              <p:pRg st="1" end="1"/>
                                            </p:txEl>
                                          </p:spTgt>
                                        </p:tgtEl>
                                        <p:attrNameLst>
                                          <p:attrName>style.visibility</p:attrName>
                                        </p:attrNameLst>
                                      </p:cBhvr>
                                      <p:to>
                                        <p:strVal val="visible"/>
                                      </p:to>
                                    </p:set>
                                    <p:animEffect transition="in" filter="checkerboard(across)">
                                      <p:cBhvr>
                                        <p:cTn id="16" dur="500"/>
                                        <p:tgtEl>
                                          <p:spTgt spid="13319">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13319">
                                            <p:txEl>
                                              <p:pRg st="2" end="2"/>
                                            </p:txEl>
                                          </p:spTgt>
                                        </p:tgtEl>
                                        <p:attrNameLst>
                                          <p:attrName>style.visibility</p:attrName>
                                        </p:attrNameLst>
                                      </p:cBhvr>
                                      <p:to>
                                        <p:strVal val="visible"/>
                                      </p:to>
                                    </p:set>
                                    <p:animEffect transition="in" filter="checkerboard(across)">
                                      <p:cBhvr>
                                        <p:cTn id="20" dur="500"/>
                                        <p:tgtEl>
                                          <p:spTgt spid="13319">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5" presetClass="entr" presetSubtype="10" fill="hold" grpId="0" nodeType="afterEffect">
                                  <p:stCondLst>
                                    <p:cond delay="0"/>
                                  </p:stCondLst>
                                  <p:childTnLst>
                                    <p:set>
                                      <p:cBhvr>
                                        <p:cTn id="23" dur="1" fill="hold">
                                          <p:stCondLst>
                                            <p:cond delay="0"/>
                                          </p:stCondLst>
                                        </p:cTn>
                                        <p:tgtEl>
                                          <p:spTgt spid="13319">
                                            <p:txEl>
                                              <p:pRg st="3" end="3"/>
                                            </p:txEl>
                                          </p:spTgt>
                                        </p:tgtEl>
                                        <p:attrNameLst>
                                          <p:attrName>style.visibility</p:attrName>
                                        </p:attrNameLst>
                                      </p:cBhvr>
                                      <p:to>
                                        <p:strVal val="visible"/>
                                      </p:to>
                                    </p:set>
                                    <p:animEffect transition="in" filter="checkerboard(across)">
                                      <p:cBhvr>
                                        <p:cTn id="24" dur="500"/>
                                        <p:tgtEl>
                                          <p:spTgt spid="13319">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5" presetClass="entr" presetSubtype="10" fill="hold" grpId="0" nodeType="afterEffect">
                                  <p:stCondLst>
                                    <p:cond delay="0"/>
                                  </p:stCondLst>
                                  <p:childTnLst>
                                    <p:set>
                                      <p:cBhvr>
                                        <p:cTn id="27" dur="1" fill="hold">
                                          <p:stCondLst>
                                            <p:cond delay="0"/>
                                          </p:stCondLst>
                                        </p:cTn>
                                        <p:tgtEl>
                                          <p:spTgt spid="13319">
                                            <p:txEl>
                                              <p:pRg st="4" end="4"/>
                                            </p:txEl>
                                          </p:spTgt>
                                        </p:tgtEl>
                                        <p:attrNameLst>
                                          <p:attrName>style.visibility</p:attrName>
                                        </p:attrNameLst>
                                      </p:cBhvr>
                                      <p:to>
                                        <p:strVal val="visible"/>
                                      </p:to>
                                    </p:set>
                                    <p:animEffect transition="in" filter="checkerboard(across)">
                                      <p:cBhvr>
                                        <p:cTn id="28" dur="500"/>
                                        <p:tgtEl>
                                          <p:spTgt spid="13319">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par>
                          <p:cTn id="29" fill="hold" nodeType="afterGroup">
                            <p:stCondLst>
                              <p:cond delay="3000"/>
                            </p:stCondLst>
                            <p:childTnLst>
                              <p:par>
                                <p:cTn id="30" presetID="5" presetClass="entr" presetSubtype="10" fill="hold" grpId="0" nodeType="afterEffect">
                                  <p:stCondLst>
                                    <p:cond delay="0"/>
                                  </p:stCondLst>
                                  <p:childTnLst>
                                    <p:set>
                                      <p:cBhvr>
                                        <p:cTn id="31" dur="1" fill="hold">
                                          <p:stCondLst>
                                            <p:cond delay="0"/>
                                          </p:stCondLst>
                                        </p:cTn>
                                        <p:tgtEl>
                                          <p:spTgt spid="13319">
                                            <p:txEl>
                                              <p:pRg st="5" end="5"/>
                                            </p:txEl>
                                          </p:spTgt>
                                        </p:tgtEl>
                                        <p:attrNameLst>
                                          <p:attrName>style.visibility</p:attrName>
                                        </p:attrNameLst>
                                      </p:cBhvr>
                                      <p:to>
                                        <p:strVal val="visible"/>
                                      </p:to>
                                    </p:set>
                                    <p:animEffect transition="in" filter="checkerboard(across)">
                                      <p:cBhvr>
                                        <p:cTn id="32" dur="500"/>
                                        <p:tgtEl>
                                          <p:spTgt spid="1331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P spid="1331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152400"/>
            <a:ext cx="8610600" cy="1143000"/>
          </a:xfrm>
          <a:noFill/>
        </p:spPr>
        <p:txBody>
          <a:bodyPr/>
          <a:lstStyle/>
          <a:p>
            <a:r>
              <a:rPr lang="en-US" smtClean="0"/>
              <a:t>Li and Fung, Hong Kong</a:t>
            </a:r>
          </a:p>
        </p:txBody>
      </p:sp>
      <p:sp>
        <p:nvSpPr>
          <p:cNvPr id="30723" name="Rectangle 3"/>
          <p:cNvSpPr>
            <a:spLocks noGrp="1" noChangeArrowheads="1"/>
          </p:cNvSpPr>
          <p:nvPr>
            <p:ph idx="1"/>
          </p:nvPr>
        </p:nvSpPr>
        <p:spPr>
          <a:xfrm>
            <a:off x="381000" y="1676400"/>
            <a:ext cx="8763000" cy="5181600"/>
          </a:xfrm>
          <a:noFill/>
        </p:spPr>
        <p:txBody>
          <a:bodyPr/>
          <a:lstStyle/>
          <a:p>
            <a:r>
              <a:rPr lang="en-US" smtClean="0"/>
              <a:t>Founded in 1906</a:t>
            </a:r>
          </a:p>
          <a:p>
            <a:r>
              <a:rPr lang="en-US" smtClean="0"/>
              <a:t>Today 35 offices in 20 countries</a:t>
            </a:r>
          </a:p>
          <a:p>
            <a:r>
              <a:rPr lang="en-US" smtClean="0"/>
              <a:t>1997 revenues of $ 1.7 billion</a:t>
            </a:r>
          </a:p>
          <a:p>
            <a:r>
              <a:rPr lang="en-US" smtClean="0"/>
              <a:t>Largest export trading company in Hong Kong</a:t>
            </a:r>
          </a:p>
          <a:p>
            <a:r>
              <a:rPr lang="en-US" smtClean="0"/>
              <a:t>Customers- American and European retailers</a:t>
            </a:r>
          </a:p>
          <a:p>
            <a:r>
              <a:rPr lang="en-US" smtClean="0"/>
              <a:t>Sources clothing and other consumer goods ranging from toys to fashion accessories to luggage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ppt_x"/>
                                          </p:val>
                                        </p:tav>
                                        <p:tav tm="100000">
                                          <p:val>
                                            <p:strVal val="#ppt_x"/>
                                          </p:val>
                                        </p:tav>
                                      </p:tavLst>
                                    </p:anim>
                                    <p:anim calcmode="lin" valueType="num">
                                      <p:cBhvr additive="base">
                                        <p:cTn id="8" dur="500" fill="hold"/>
                                        <p:tgtEl>
                                          <p:spTgt spid="307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box(in)">
                                      <p:cBhvr>
                                        <p:cTn id="12" dur="500"/>
                                        <p:tgtEl>
                                          <p:spTgt spid="3072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3" fill="hold" nodeType="afterGroup">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30723">
                                            <p:txEl>
                                              <p:pRg st="1" end="1"/>
                                            </p:txEl>
                                          </p:spTgt>
                                        </p:tgtEl>
                                        <p:attrNameLst>
                                          <p:attrName>style.visibility</p:attrName>
                                        </p:attrNameLst>
                                      </p:cBhvr>
                                      <p:to>
                                        <p:strVal val="visible"/>
                                      </p:to>
                                    </p:set>
                                    <p:animEffect transition="in" filter="box(in)">
                                      <p:cBhvr>
                                        <p:cTn id="16" dur="500"/>
                                        <p:tgtEl>
                                          <p:spTgt spid="30723">
                                            <p:txEl>
                                              <p:pRg st="1" end="1"/>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par>
                          <p:cTn id="17" fill="hold" nodeType="afterGroup">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30723">
                                            <p:txEl>
                                              <p:pRg st="2" end="2"/>
                                            </p:txEl>
                                          </p:spTgt>
                                        </p:tgtEl>
                                        <p:attrNameLst>
                                          <p:attrName>style.visibility</p:attrName>
                                        </p:attrNameLst>
                                      </p:cBhvr>
                                      <p:to>
                                        <p:strVal val="visible"/>
                                      </p:to>
                                    </p:set>
                                    <p:animEffect transition="in" filter="box(in)">
                                      <p:cBhvr>
                                        <p:cTn id="20" dur="500"/>
                                        <p:tgtEl>
                                          <p:spTgt spid="30723">
                                            <p:txEl>
                                              <p:pRg st="2" end="2"/>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DRIVEBY.WAV"/>
                                        </p:tgtEl>
                                      </p:cMediaNode>
                                    </p:audio>
                                  </p:subTnLst>
                                </p:cTn>
                              </p:par>
                            </p:childTnLst>
                          </p:cTn>
                        </p:par>
                        <p:par>
                          <p:cTn id="21" fill="hold" nodeType="afterGroup">
                            <p:stCondLst>
                              <p:cond delay="2000"/>
                            </p:stCondLst>
                            <p:childTnLst>
                              <p:par>
                                <p:cTn id="22" presetID="4" presetClass="entr" presetSubtype="16" fill="hold" grpId="0" nodeType="afterEffect">
                                  <p:stCondLst>
                                    <p:cond delay="0"/>
                                  </p:stCondLst>
                                  <p:childTnLst>
                                    <p:set>
                                      <p:cBhvr>
                                        <p:cTn id="23" dur="1" fill="hold">
                                          <p:stCondLst>
                                            <p:cond delay="0"/>
                                          </p:stCondLst>
                                        </p:cTn>
                                        <p:tgtEl>
                                          <p:spTgt spid="30723">
                                            <p:txEl>
                                              <p:pRg st="3" end="3"/>
                                            </p:txEl>
                                          </p:spTgt>
                                        </p:tgtEl>
                                        <p:attrNameLst>
                                          <p:attrName>style.visibility</p:attrName>
                                        </p:attrNameLst>
                                      </p:cBhvr>
                                      <p:to>
                                        <p:strVal val="visible"/>
                                      </p:to>
                                    </p:set>
                                    <p:animEffect transition="in" filter="box(in)">
                                      <p:cBhvr>
                                        <p:cTn id="24" dur="500"/>
                                        <p:tgtEl>
                                          <p:spTgt spid="3072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3" name="DRIVEBY.WAV"/>
                                        </p:tgtEl>
                                      </p:cMediaNode>
                                    </p:audio>
                                  </p:subTnLst>
                                </p:cTn>
                              </p:par>
                            </p:childTnLst>
                          </p:cTn>
                        </p:par>
                        <p:par>
                          <p:cTn id="25" fill="hold" nodeType="afterGroup">
                            <p:stCondLst>
                              <p:cond delay="2500"/>
                            </p:stCondLst>
                            <p:childTnLst>
                              <p:par>
                                <p:cTn id="26" presetID="4" presetClass="entr" presetSubtype="16" fill="hold" grpId="0" nodeType="afterEffect">
                                  <p:stCondLst>
                                    <p:cond delay="0"/>
                                  </p:stCondLst>
                                  <p:childTnLst>
                                    <p:set>
                                      <p:cBhvr>
                                        <p:cTn id="27" dur="1" fill="hold">
                                          <p:stCondLst>
                                            <p:cond delay="0"/>
                                          </p:stCondLst>
                                        </p:cTn>
                                        <p:tgtEl>
                                          <p:spTgt spid="30723">
                                            <p:txEl>
                                              <p:pRg st="4" end="4"/>
                                            </p:txEl>
                                          </p:spTgt>
                                        </p:tgtEl>
                                        <p:attrNameLst>
                                          <p:attrName>style.visibility</p:attrName>
                                        </p:attrNameLst>
                                      </p:cBhvr>
                                      <p:to>
                                        <p:strVal val="visible"/>
                                      </p:to>
                                    </p:set>
                                    <p:animEffect transition="in" filter="box(in)">
                                      <p:cBhvr>
                                        <p:cTn id="28" dur="500"/>
                                        <p:tgtEl>
                                          <p:spTgt spid="30723">
                                            <p:txEl>
                                              <p:pRg st="4" end="4"/>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par>
                          <p:cTn id="29" fill="hold" nodeType="afterGroup">
                            <p:stCondLst>
                              <p:cond delay="3000"/>
                            </p:stCondLst>
                            <p:childTnLst>
                              <p:par>
                                <p:cTn id="30" presetID="4" presetClass="entr" presetSubtype="16" fill="hold" grpId="0" nodeType="after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box(in)">
                                      <p:cBhvr>
                                        <p:cTn id="32" dur="500"/>
                                        <p:tgtEl>
                                          <p:spTgt spid="3072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advAuto="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304800"/>
            <a:ext cx="8458200" cy="6553200"/>
          </a:xfrm>
          <a:noFill/>
        </p:spPr>
        <p:txBody>
          <a:bodyPr/>
          <a:lstStyle/>
          <a:p>
            <a:r>
              <a:rPr lang="en-US" sz="2800" smtClean="0"/>
              <a:t>Order from Europe</a:t>
            </a:r>
          </a:p>
          <a:p>
            <a:r>
              <a:rPr lang="en-US" sz="2800" smtClean="0"/>
              <a:t>Buy yarn from Korea</a:t>
            </a:r>
          </a:p>
          <a:p>
            <a:r>
              <a:rPr lang="en-US" sz="2800" smtClean="0"/>
              <a:t>Weave and dye in Taiwan</a:t>
            </a:r>
          </a:p>
          <a:p>
            <a:r>
              <a:rPr lang="en-US" sz="2800" smtClean="0"/>
              <a:t>Buy Japanese zippers made in China</a:t>
            </a:r>
          </a:p>
          <a:p>
            <a:r>
              <a:rPr lang="en-US" sz="2800" smtClean="0"/>
              <a:t>Make the garments in Thailand in five different factories</a:t>
            </a:r>
          </a:p>
          <a:p>
            <a:r>
              <a:rPr lang="en-US" sz="2800" smtClean="0"/>
              <a:t>Pulling apart the value chain and optimizing at each step</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ox(out)">
                                      <p:cBhvr>
                                        <p:cTn id="7" dur="500"/>
                                        <p:tgtEl>
                                          <p:spTgt spid="368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animEffect transition="in" filter="box(out)">
                                      <p:cBhvr>
                                        <p:cTn id="11" dur="500"/>
                                        <p:tgtEl>
                                          <p:spTgt spid="36867">
                                            <p:txEl>
                                              <p:pRg st="1" end="1"/>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box(out)">
                                      <p:cBhvr>
                                        <p:cTn id="15" dur="500"/>
                                        <p:tgtEl>
                                          <p:spTgt spid="36867">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Effect transition="in" filter="box(out)">
                                      <p:cBhvr>
                                        <p:cTn id="19" dur="500"/>
                                        <p:tgtEl>
                                          <p:spTgt spid="36867">
                                            <p:txEl>
                                              <p:pRg st="3" end="3"/>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par>
                          <p:cTn id="20" fill="hold" nodeType="afterGroup">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animEffect transition="in" filter="box(out)">
                                      <p:cBhvr>
                                        <p:cTn id="23" dur="500"/>
                                        <p:tgtEl>
                                          <p:spTgt spid="36867">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DRIVEBY.WAV"/>
                                        </p:tgtEl>
                                      </p:cMediaNode>
                                    </p:audio>
                                  </p:subTnLst>
                                </p:cTn>
                              </p:par>
                            </p:childTnLst>
                          </p:cTn>
                        </p:par>
                        <p:par>
                          <p:cTn id="24" fill="hold" nodeType="afterGroup">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36867">
                                            <p:txEl>
                                              <p:pRg st="5" end="5"/>
                                            </p:txEl>
                                          </p:spTgt>
                                        </p:tgtEl>
                                        <p:attrNameLst>
                                          <p:attrName>style.visibility</p:attrName>
                                        </p:attrNameLst>
                                      </p:cBhvr>
                                      <p:to>
                                        <p:strVal val="visible"/>
                                      </p:to>
                                    </p:set>
                                    <p:animEffect transition="in" filter="box(out)">
                                      <p:cBhvr>
                                        <p:cTn id="27" dur="500"/>
                                        <p:tgtEl>
                                          <p:spTgt spid="36867">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advAuto="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685800" y="533400"/>
            <a:ext cx="7772400" cy="4114800"/>
          </a:xfrm>
        </p:spPr>
        <p:txBody>
          <a:bodyPr/>
          <a:lstStyle/>
          <a:p>
            <a:r>
              <a:rPr lang="en-US" sz="2800" u="sng" smtClean="0"/>
              <a:t>Victor Fung</a:t>
            </a:r>
            <a:r>
              <a:rPr lang="en-US" sz="2800" smtClean="0"/>
              <a:t> </a:t>
            </a:r>
          </a:p>
          <a:p>
            <a:pPr>
              <a:buFontTx/>
              <a:buNone/>
            </a:pPr>
            <a:r>
              <a:rPr lang="en-US" sz="2800" smtClean="0"/>
              <a:t> </a:t>
            </a:r>
            <a:r>
              <a:rPr lang="en-US" sz="2800" b="1" smtClean="0">
                <a:solidFill>
                  <a:schemeClr val="hlink"/>
                </a:solidFill>
              </a:rPr>
              <a:t>“ </a:t>
            </a:r>
            <a:r>
              <a:rPr lang="en-US" sz="2400" b="1" i="1" smtClean="0">
                <a:solidFill>
                  <a:schemeClr val="hlink"/>
                </a:solidFill>
              </a:rPr>
              <a:t>Today, assembly is the easy part. The hard part is managing  your suppliers and the flow of parts.“ Good  supply chain management strips away time and cost from product delivery cycles. Our customers have become more fashion driven, working with six or seven seasons a year instead of just two or three. Once you move to shorter life cycles, the problem of obsolete inventory increases dramatically. With customer tastes changing rapidly and markets segmenting into narrow niches, it’s not just fashion products that are becoming  increasingly time sensitive.”</a:t>
            </a:r>
          </a:p>
          <a:p>
            <a:endParaRPr lang="en-US" sz="2800" smtClean="0">
              <a:solidFill>
                <a:schemeClr val="hlink"/>
              </a:solidFill>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ox(in)">
                                      <p:cBhvr>
                                        <p:cTn id="7" dur="500"/>
                                        <p:tgtEl>
                                          <p:spTgt spid="82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ox(in)">
                                      <p:cBhvr>
                                        <p:cTn id="12" dur="500"/>
                                        <p:tgtEl>
                                          <p:spTgt spid="82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457200" y="685800"/>
            <a:ext cx="8305800" cy="6172200"/>
          </a:xfrm>
          <a:noFill/>
        </p:spPr>
        <p:txBody>
          <a:bodyPr/>
          <a:lstStyle/>
          <a:p>
            <a:pPr algn="just"/>
            <a:r>
              <a:rPr lang="en-US" sz="2800" smtClean="0"/>
              <a:t>Endorsement by Stan Shih, CEO, Acer</a:t>
            </a:r>
          </a:p>
          <a:p>
            <a:pPr algn="just"/>
            <a:r>
              <a:rPr lang="en-US" sz="2800" smtClean="0"/>
              <a:t>Buying right things</a:t>
            </a:r>
          </a:p>
          <a:p>
            <a:pPr algn="just"/>
            <a:r>
              <a:rPr lang="en-US" sz="2800" smtClean="0"/>
              <a:t>Reaching into suppliers to ensure that certain things happen on time and at the right quality level.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 calcmode="lin" valueType="num">
                                      <p:cBhvr additive="base">
                                        <p:cTn id="12"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78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 calcmode="lin" valueType="num">
                                      <p:cBhvr additive="base">
                                        <p:cTn id="1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78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advAuto="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11150" y="228600"/>
            <a:ext cx="8832850" cy="6324600"/>
          </a:xfrm>
          <a:noFill/>
        </p:spPr>
        <p:txBody>
          <a:bodyPr/>
          <a:lstStyle/>
          <a:p>
            <a:endParaRPr lang="en-US" sz="2800" smtClean="0"/>
          </a:p>
          <a:p>
            <a:r>
              <a:rPr lang="en-US" sz="2800" smtClean="0"/>
              <a:t>Buyer informs five weeks before delivery.</a:t>
            </a:r>
          </a:p>
          <a:p>
            <a:r>
              <a:rPr lang="en-US" sz="2800" smtClean="0"/>
              <a:t>Reserve undyed yarn from yarn supplier.</a:t>
            </a:r>
          </a:p>
          <a:p>
            <a:r>
              <a:rPr lang="en-US" sz="2800" smtClean="0"/>
              <a:t>Lock up capacity in weaving and dyeing mills.</a:t>
            </a:r>
          </a:p>
          <a:p>
            <a:r>
              <a:rPr lang="en-US" sz="2800" smtClean="0"/>
              <a:t>Outsourcing not same as leaving suppliers to do the worrying.</a:t>
            </a:r>
          </a:p>
          <a:p>
            <a:r>
              <a:rPr lang="en-US" sz="2800" smtClean="0"/>
              <a:t>Single factories are too small to have much buying power and to demand faster deliveries from suppliers.</a:t>
            </a:r>
          </a:p>
          <a:p>
            <a:r>
              <a:rPr lang="en-US" sz="2800" smtClean="0"/>
              <a:t>To shorten delivery cycle, need to go upstream to organize production.</a:t>
            </a:r>
          </a:p>
          <a:p>
            <a:r>
              <a:rPr lang="en-US" sz="2800" smtClean="0"/>
              <a:t>Li &amp; Fung able to delay commitment to a particular fashion trend.</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 calcmode="lin" valueType="num">
                                      <p:cBhvr additive="base">
                                        <p:cTn id="7"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 calcmode="lin" valueType="num">
                                      <p:cBhvr additive="base">
                                        <p:cTn id="12"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891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 calcmode="lin" valueType="num">
                                      <p:cBhvr additive="base">
                                        <p:cTn id="17"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 calcmode="lin" valueType="num">
                                      <p:cBhvr additive="base">
                                        <p:cTn id="22"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891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DRIVEBY.WAV"/>
                                        </p:tgtEl>
                                      </p:cMediaNode>
                                    </p:audio>
                                  </p:sub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 calcmode="lin" valueType="num">
                                      <p:cBhvr additive="base">
                                        <p:cTn id="27"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891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 calcmode="lin" valueType="num">
                                      <p:cBhvr additive="base">
                                        <p:cTn id="32"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891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DRIVEBY.WAV"/>
                                        </p:tgtEl>
                                      </p:cMediaNode>
                                    </p:audio>
                                  </p:sub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38915">
                                            <p:txEl>
                                              <p:pRg st="7" end="7"/>
                                            </p:txEl>
                                          </p:spTgt>
                                        </p:tgtEl>
                                        <p:attrNameLst>
                                          <p:attrName>style.visibility</p:attrName>
                                        </p:attrNameLst>
                                      </p:cBhvr>
                                      <p:to>
                                        <p:strVal val="visible"/>
                                      </p:to>
                                    </p:set>
                                    <p:anim calcmode="lin" valueType="num">
                                      <p:cBhvr additive="base">
                                        <p:cTn id="37" dur="500" fill="hold"/>
                                        <p:tgtEl>
                                          <p:spTgt spid="3891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91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advAuto="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381000"/>
            <a:ext cx="8305800" cy="6477000"/>
          </a:xfrm>
          <a:noFill/>
        </p:spPr>
        <p:txBody>
          <a:bodyPr/>
          <a:lstStyle/>
          <a:p>
            <a:r>
              <a:rPr lang="en-US" sz="2800" smtClean="0"/>
              <a:t>Integrated logistics management</a:t>
            </a:r>
          </a:p>
          <a:p>
            <a:r>
              <a:rPr lang="en-US" sz="2800" smtClean="0"/>
              <a:t>Elimination of consolidators in container shipments</a:t>
            </a:r>
          </a:p>
          <a:p>
            <a:r>
              <a:rPr lang="en-US" sz="2800" smtClean="0"/>
              <a:t>Smokeless factory</a:t>
            </a:r>
          </a:p>
          <a:p>
            <a:pPr lvl="1"/>
            <a:r>
              <a:rPr lang="en-US" sz="2400" smtClean="0"/>
              <a:t>Design</a:t>
            </a:r>
          </a:p>
          <a:p>
            <a:pPr lvl="1"/>
            <a:r>
              <a:rPr lang="en-US" sz="2400" smtClean="0"/>
              <a:t>Procurement</a:t>
            </a:r>
          </a:p>
          <a:p>
            <a:pPr lvl="1"/>
            <a:r>
              <a:rPr lang="en-US" sz="2400" smtClean="0"/>
              <a:t>Inspection of raw materials</a:t>
            </a:r>
          </a:p>
          <a:p>
            <a:pPr lvl="1"/>
            <a:r>
              <a:rPr lang="en-US" sz="2400" smtClean="0"/>
              <a:t>Production planning</a:t>
            </a:r>
          </a:p>
          <a:p>
            <a:pPr lvl="1"/>
            <a:r>
              <a:rPr lang="en-US" sz="2400" smtClean="0"/>
              <a:t>Line balancing</a:t>
            </a:r>
          </a:p>
          <a:p>
            <a:pPr lvl="1"/>
            <a:r>
              <a:rPr lang="en-US" sz="2400" smtClean="0"/>
              <a:t>Inspection of finished goods</a:t>
            </a:r>
          </a:p>
          <a:p>
            <a:pPr lvl="1"/>
            <a:r>
              <a:rPr lang="en-US" sz="2400" smtClean="0"/>
              <a:t>No worker ownership</a:t>
            </a:r>
          </a:p>
          <a:p>
            <a:pPr lvl="1"/>
            <a:r>
              <a:rPr lang="en-US" sz="2400" smtClean="0"/>
              <a:t>No labour management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 calcmode="lin" valueType="num">
                                      <p:cBhvr additive="base">
                                        <p:cTn id="17" dur="500" fill="hold"/>
                                        <p:tgtEl>
                                          <p:spTgt spid="3993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99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39939">
                                            <p:txEl>
                                              <p:pRg st="3" end="3"/>
                                            </p:txEl>
                                          </p:spTgt>
                                        </p:tgtEl>
                                        <p:attrNameLst>
                                          <p:attrName>style.visibility</p:attrName>
                                        </p:attrNameLst>
                                      </p:cBhvr>
                                      <p:to>
                                        <p:strVal val="visible"/>
                                      </p:to>
                                    </p:set>
                                    <p:anim calcmode="lin" valueType="num">
                                      <p:cBhvr additive="base">
                                        <p:cTn id="21" dur="500" fill="hold"/>
                                        <p:tgtEl>
                                          <p:spTgt spid="3993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99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DRIVEBY.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39939">
                                            <p:txEl>
                                              <p:pRg st="4" end="4"/>
                                            </p:txEl>
                                          </p:spTgt>
                                        </p:tgtEl>
                                        <p:attrNameLst>
                                          <p:attrName>style.visibility</p:attrName>
                                        </p:attrNameLst>
                                      </p:cBhvr>
                                      <p:to>
                                        <p:strVal val="visible"/>
                                      </p:to>
                                    </p:set>
                                    <p:anim calcmode="lin" valueType="num">
                                      <p:cBhvr additive="base">
                                        <p:cTn id="25" dur="500" fill="hold"/>
                                        <p:tgtEl>
                                          <p:spTgt spid="399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9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DRIVEBY.WAV"/>
                                        </p:tgtEl>
                                      </p:cMediaNode>
                                    </p:audio>
                                  </p:subTnLst>
                                </p:cTn>
                              </p:par>
                              <p:par>
                                <p:cTn id="27" presetID="2" presetClass="entr" presetSubtype="8" fill="hold" grpId="0" nodeType="withEffect">
                                  <p:stCondLst>
                                    <p:cond delay="0"/>
                                  </p:stCondLst>
                                  <p:childTnLst>
                                    <p:set>
                                      <p:cBhvr>
                                        <p:cTn id="28" dur="1" fill="hold">
                                          <p:stCondLst>
                                            <p:cond delay="0"/>
                                          </p:stCondLst>
                                        </p:cTn>
                                        <p:tgtEl>
                                          <p:spTgt spid="39939">
                                            <p:txEl>
                                              <p:pRg st="5" end="5"/>
                                            </p:txEl>
                                          </p:spTgt>
                                        </p:tgtEl>
                                        <p:attrNameLst>
                                          <p:attrName>style.visibility</p:attrName>
                                        </p:attrNameLst>
                                      </p:cBhvr>
                                      <p:to>
                                        <p:strVal val="visible"/>
                                      </p:to>
                                    </p:set>
                                    <p:anim calcmode="lin" valueType="num">
                                      <p:cBhvr additive="base">
                                        <p:cTn id="29" dur="500" fill="hold"/>
                                        <p:tgtEl>
                                          <p:spTgt spid="3993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993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DRIVEBY.WAV"/>
                                        </p:tgtEl>
                                      </p:cMediaNode>
                                    </p:audio>
                                  </p:subTnLst>
                                </p:cTn>
                              </p:par>
                              <p:par>
                                <p:cTn id="31" presetID="2" presetClass="entr" presetSubtype="8" fill="hold" grpId="0" nodeType="withEffect">
                                  <p:stCondLst>
                                    <p:cond delay="0"/>
                                  </p:stCondLst>
                                  <p:childTnLst>
                                    <p:set>
                                      <p:cBhvr>
                                        <p:cTn id="32" dur="1" fill="hold">
                                          <p:stCondLst>
                                            <p:cond delay="0"/>
                                          </p:stCondLst>
                                        </p:cTn>
                                        <p:tgtEl>
                                          <p:spTgt spid="39939">
                                            <p:txEl>
                                              <p:pRg st="6" end="6"/>
                                            </p:txEl>
                                          </p:spTgt>
                                        </p:tgtEl>
                                        <p:attrNameLst>
                                          <p:attrName>style.visibility</p:attrName>
                                        </p:attrNameLst>
                                      </p:cBhvr>
                                      <p:to>
                                        <p:strVal val="visible"/>
                                      </p:to>
                                    </p:set>
                                    <p:anim calcmode="lin" valueType="num">
                                      <p:cBhvr additive="base">
                                        <p:cTn id="33" dur="500" fill="hold"/>
                                        <p:tgtEl>
                                          <p:spTgt spid="3993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993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DRIVEBY.WAV"/>
                                        </p:tgtEl>
                                      </p:cMediaNode>
                                    </p:audio>
                                  </p:subTnLst>
                                </p:cTn>
                              </p:par>
                              <p:par>
                                <p:cTn id="35" presetID="2" presetClass="entr" presetSubtype="8" fill="hold" grpId="0" nodeType="withEffect">
                                  <p:stCondLst>
                                    <p:cond delay="0"/>
                                  </p:stCondLst>
                                  <p:childTnLst>
                                    <p:set>
                                      <p:cBhvr>
                                        <p:cTn id="36" dur="1" fill="hold">
                                          <p:stCondLst>
                                            <p:cond delay="0"/>
                                          </p:stCondLst>
                                        </p:cTn>
                                        <p:tgtEl>
                                          <p:spTgt spid="39939">
                                            <p:txEl>
                                              <p:pRg st="7" end="7"/>
                                            </p:txEl>
                                          </p:spTgt>
                                        </p:tgtEl>
                                        <p:attrNameLst>
                                          <p:attrName>style.visibility</p:attrName>
                                        </p:attrNameLst>
                                      </p:cBhvr>
                                      <p:to>
                                        <p:strVal val="visible"/>
                                      </p:to>
                                    </p:set>
                                    <p:anim calcmode="lin" valueType="num">
                                      <p:cBhvr additive="base">
                                        <p:cTn id="37" dur="500" fill="hold"/>
                                        <p:tgtEl>
                                          <p:spTgt spid="3993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993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DRIVEBY.WAV"/>
                                        </p:tgtEl>
                                      </p:cMediaNode>
                                    </p:audio>
                                  </p:subTnLst>
                                </p:cTn>
                              </p:par>
                              <p:par>
                                <p:cTn id="39" presetID="2" presetClass="entr" presetSubtype="8" fill="hold" grpId="0" nodeType="withEffect">
                                  <p:stCondLst>
                                    <p:cond delay="0"/>
                                  </p:stCondLst>
                                  <p:childTnLst>
                                    <p:set>
                                      <p:cBhvr>
                                        <p:cTn id="40" dur="1" fill="hold">
                                          <p:stCondLst>
                                            <p:cond delay="0"/>
                                          </p:stCondLst>
                                        </p:cTn>
                                        <p:tgtEl>
                                          <p:spTgt spid="39939">
                                            <p:txEl>
                                              <p:pRg st="8" end="8"/>
                                            </p:txEl>
                                          </p:spTgt>
                                        </p:tgtEl>
                                        <p:attrNameLst>
                                          <p:attrName>style.visibility</p:attrName>
                                        </p:attrNameLst>
                                      </p:cBhvr>
                                      <p:to>
                                        <p:strVal val="visible"/>
                                      </p:to>
                                    </p:set>
                                    <p:anim calcmode="lin" valueType="num">
                                      <p:cBhvr additive="base">
                                        <p:cTn id="41" dur="500" fill="hold"/>
                                        <p:tgtEl>
                                          <p:spTgt spid="39939">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993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DRIVEBY.WAV"/>
                                        </p:tgtEl>
                                      </p:cMediaNode>
                                    </p:audio>
                                  </p:subTnLst>
                                </p:cTn>
                              </p:par>
                              <p:par>
                                <p:cTn id="43" presetID="2" presetClass="entr" presetSubtype="8" fill="hold" grpId="0" nodeType="withEffect">
                                  <p:stCondLst>
                                    <p:cond delay="0"/>
                                  </p:stCondLst>
                                  <p:childTnLst>
                                    <p:set>
                                      <p:cBhvr>
                                        <p:cTn id="44" dur="1" fill="hold">
                                          <p:stCondLst>
                                            <p:cond delay="0"/>
                                          </p:stCondLst>
                                        </p:cTn>
                                        <p:tgtEl>
                                          <p:spTgt spid="39939">
                                            <p:txEl>
                                              <p:pRg st="9" end="9"/>
                                            </p:txEl>
                                          </p:spTgt>
                                        </p:tgtEl>
                                        <p:attrNameLst>
                                          <p:attrName>style.visibility</p:attrName>
                                        </p:attrNameLst>
                                      </p:cBhvr>
                                      <p:to>
                                        <p:strVal val="visible"/>
                                      </p:to>
                                    </p:set>
                                    <p:anim calcmode="lin" valueType="num">
                                      <p:cBhvr additive="base">
                                        <p:cTn id="45" dur="500" fill="hold"/>
                                        <p:tgtEl>
                                          <p:spTgt spid="39939">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993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DRIVEBY.WAV"/>
                                        </p:tgtEl>
                                      </p:cMediaNode>
                                    </p:audio>
                                  </p:subTnLst>
                                </p:cTn>
                              </p:par>
                              <p:par>
                                <p:cTn id="47" presetID="2" presetClass="entr" presetSubtype="8" fill="hold" grpId="0" nodeType="withEffect">
                                  <p:stCondLst>
                                    <p:cond delay="0"/>
                                  </p:stCondLst>
                                  <p:childTnLst>
                                    <p:set>
                                      <p:cBhvr>
                                        <p:cTn id="48" dur="1" fill="hold">
                                          <p:stCondLst>
                                            <p:cond delay="0"/>
                                          </p:stCondLst>
                                        </p:cTn>
                                        <p:tgtEl>
                                          <p:spTgt spid="39939">
                                            <p:txEl>
                                              <p:pRg st="10" end="10"/>
                                            </p:txEl>
                                          </p:spTgt>
                                        </p:tgtEl>
                                        <p:attrNameLst>
                                          <p:attrName>style.visibility</p:attrName>
                                        </p:attrNameLst>
                                      </p:cBhvr>
                                      <p:to>
                                        <p:strVal val="visible"/>
                                      </p:to>
                                    </p:set>
                                    <p:anim calcmode="lin" valueType="num">
                                      <p:cBhvr additive="base">
                                        <p:cTn id="49" dur="500" fill="hold"/>
                                        <p:tgtEl>
                                          <p:spTgt spid="39939">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9939">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idx="1"/>
          </p:nvPr>
        </p:nvSpPr>
        <p:spPr>
          <a:xfrm>
            <a:off x="457200" y="0"/>
            <a:ext cx="8153400" cy="6553200"/>
          </a:xfrm>
        </p:spPr>
        <p:txBody>
          <a:bodyPr/>
          <a:lstStyle/>
          <a:p>
            <a:pPr algn="just"/>
            <a:endParaRPr lang="en-US" sz="2800" smtClean="0"/>
          </a:p>
          <a:p>
            <a:pPr algn="just"/>
            <a:r>
              <a:rPr lang="en-US" smtClean="0"/>
              <a:t>SUPPLY CHAIN MANAGEMENT IS FACILITATED BY :</a:t>
            </a:r>
          </a:p>
          <a:p>
            <a:pPr lvl="1" algn="just"/>
            <a:endParaRPr lang="en-US" sz="2000" smtClean="0"/>
          </a:p>
          <a:p>
            <a:pPr lvl="1" algn="just"/>
            <a:r>
              <a:rPr lang="en-US" sz="2000" smtClean="0"/>
              <a:t>PROCESSES</a:t>
            </a:r>
          </a:p>
          <a:p>
            <a:pPr lvl="1" algn="just"/>
            <a:endParaRPr lang="en-US" sz="2000" smtClean="0"/>
          </a:p>
          <a:p>
            <a:pPr lvl="1" algn="just"/>
            <a:r>
              <a:rPr lang="en-US" sz="2000" smtClean="0"/>
              <a:t>STRUCTURE	</a:t>
            </a:r>
          </a:p>
          <a:p>
            <a:pPr lvl="1" algn="just"/>
            <a:endParaRPr lang="en-US" sz="2000" smtClean="0"/>
          </a:p>
          <a:p>
            <a:pPr lvl="1" algn="just"/>
            <a:r>
              <a:rPr lang="en-US" sz="2000" smtClean="0"/>
              <a:t>TECHNOLOGY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Effect transition="in" filter="blinds(vertical)">
                                      <p:cBhvr>
                                        <p:cTn id="7" dur="500"/>
                                        <p:tgtEl>
                                          <p:spTgt spid="88066">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par>
                                <p:cTn id="8" presetID="3" presetClass="entr" presetSubtype="5" fill="hold" grpId="0" nodeType="withEffect">
                                  <p:stCondLst>
                                    <p:cond delay="0"/>
                                  </p:stCondLst>
                                  <p:childTnLst>
                                    <p:set>
                                      <p:cBhvr>
                                        <p:cTn id="9" dur="1" fill="hold">
                                          <p:stCondLst>
                                            <p:cond delay="0"/>
                                          </p:stCondLst>
                                        </p:cTn>
                                        <p:tgtEl>
                                          <p:spTgt spid="88066">
                                            <p:txEl>
                                              <p:pRg st="3" end="3"/>
                                            </p:txEl>
                                          </p:spTgt>
                                        </p:tgtEl>
                                        <p:attrNameLst>
                                          <p:attrName>style.visibility</p:attrName>
                                        </p:attrNameLst>
                                      </p:cBhvr>
                                      <p:to>
                                        <p:strVal val="visible"/>
                                      </p:to>
                                    </p:set>
                                    <p:animEffect transition="in" filter="blinds(vertical)">
                                      <p:cBhvr>
                                        <p:cTn id="10" dur="500"/>
                                        <p:tgtEl>
                                          <p:spTgt spid="88066">
                                            <p:txEl>
                                              <p:pRg st="3" end="3"/>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DRIVEBY.WAV"/>
                                        </p:tgtEl>
                                      </p:cMediaNode>
                                    </p:audio>
                                  </p:subTnLst>
                                </p:cTn>
                              </p:par>
                              <p:par>
                                <p:cTn id="11" presetID="3" presetClass="entr" presetSubtype="5" fill="hold" grpId="0" nodeType="withEffect">
                                  <p:stCondLst>
                                    <p:cond delay="0"/>
                                  </p:stCondLst>
                                  <p:childTnLst>
                                    <p:set>
                                      <p:cBhvr>
                                        <p:cTn id="12" dur="1" fill="hold">
                                          <p:stCondLst>
                                            <p:cond delay="0"/>
                                          </p:stCondLst>
                                        </p:cTn>
                                        <p:tgtEl>
                                          <p:spTgt spid="88066">
                                            <p:txEl>
                                              <p:pRg st="5" end="5"/>
                                            </p:txEl>
                                          </p:spTgt>
                                        </p:tgtEl>
                                        <p:attrNameLst>
                                          <p:attrName>style.visibility</p:attrName>
                                        </p:attrNameLst>
                                      </p:cBhvr>
                                      <p:to>
                                        <p:strVal val="visible"/>
                                      </p:to>
                                    </p:set>
                                    <p:animEffect transition="in" filter="blinds(vertical)">
                                      <p:cBhvr>
                                        <p:cTn id="13" dur="500"/>
                                        <p:tgtEl>
                                          <p:spTgt spid="88066">
                                            <p:txEl>
                                              <p:pRg st="5" end="5"/>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IVEBY.WAV"/>
                                        </p:tgtEl>
                                      </p:cMediaNode>
                                    </p:audio>
                                  </p:subTnLst>
                                </p:cTn>
                              </p:par>
                              <p:par>
                                <p:cTn id="14" presetID="3" presetClass="entr" presetSubtype="5" fill="hold" grpId="0" nodeType="withEffect">
                                  <p:stCondLst>
                                    <p:cond delay="0"/>
                                  </p:stCondLst>
                                  <p:childTnLst>
                                    <p:set>
                                      <p:cBhvr>
                                        <p:cTn id="15" dur="1" fill="hold">
                                          <p:stCondLst>
                                            <p:cond delay="0"/>
                                          </p:stCondLst>
                                        </p:cTn>
                                        <p:tgtEl>
                                          <p:spTgt spid="88066">
                                            <p:txEl>
                                              <p:pRg st="7" end="7"/>
                                            </p:txEl>
                                          </p:spTgt>
                                        </p:tgtEl>
                                        <p:attrNameLst>
                                          <p:attrName>style.visibility</p:attrName>
                                        </p:attrNameLst>
                                      </p:cBhvr>
                                      <p:to>
                                        <p:strVal val="visible"/>
                                      </p:to>
                                    </p:set>
                                    <p:animEffect transition="in" filter="blinds(vertical)">
                                      <p:cBhvr>
                                        <p:cTn id="16" dur="500"/>
                                        <p:tgtEl>
                                          <p:spTgt spid="88066">
                                            <p:txEl>
                                              <p:pRg st="7" end="7"/>
                                            </p:txEl>
                                          </p:spTgt>
                                        </p:tgtEl>
                                      </p:cBhvr>
                                    </p:animEffect>
                                  </p:childTnLst>
                                  <p:subTnLst>
                                    <p:audio>
                                      <p:cMediaNode>
                                        <p:cTn display="0" masterRel="sameClick">
                                          <p:stCondLst>
                                            <p:cond evt="begin" delay="0">
                                              <p:tn val="14"/>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81000" y="304800"/>
            <a:ext cx="8534400" cy="6553200"/>
          </a:xfrm>
          <a:noFill/>
        </p:spPr>
        <p:txBody>
          <a:bodyPr/>
          <a:lstStyle/>
          <a:p>
            <a:pPr>
              <a:buFontTx/>
              <a:buNone/>
            </a:pPr>
            <a:r>
              <a:rPr lang="en-US" sz="2800" smtClean="0">
                <a:solidFill>
                  <a:schemeClr val="hlink"/>
                </a:solidFill>
              </a:rPr>
              <a:t>“ </a:t>
            </a:r>
            <a:r>
              <a:rPr lang="en-US" sz="2800" i="1" smtClean="0">
                <a:solidFill>
                  <a:schemeClr val="hlink"/>
                </a:solidFill>
              </a:rPr>
              <a:t>If we don’t own factories, can we say we are in manufacturing? Absolutely, because of the 15 steps in the manufacturing value chain, we probably do 10.”</a:t>
            </a:r>
          </a:p>
          <a:p>
            <a:r>
              <a:rPr lang="en-US" sz="2800" smtClean="0"/>
              <a:t>Basic operating unit is the division.</a:t>
            </a:r>
          </a:p>
          <a:p>
            <a:r>
              <a:rPr lang="en-US" sz="2800" smtClean="0"/>
              <a:t>Divisions focused on serving single customers or groups of small customers.</a:t>
            </a:r>
          </a:p>
          <a:p>
            <a:r>
              <a:rPr lang="en-US" sz="2800" smtClean="0"/>
              <a:t>Less emphasis on geographic grouping</a:t>
            </a:r>
          </a:p>
          <a:p>
            <a:r>
              <a:rPr lang="en-US" sz="2800" smtClean="0"/>
              <a:t>Merchandising decisions decentralized</a:t>
            </a:r>
          </a:p>
          <a:p>
            <a:r>
              <a:rPr lang="en-US" sz="2800" smtClean="0"/>
              <a:t>Financial controls and operating procedures tightly centralized.</a:t>
            </a:r>
          </a:p>
          <a:p>
            <a:r>
              <a:rPr lang="en-US" sz="2800" smtClean="0"/>
              <a:t> Strong focus on inventory and working capital management.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calcmode="lin" valueType="num">
                                      <p:cBhvr additive="base">
                                        <p:cTn id="12"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 calcmode="lin" valueType="num">
                                      <p:cBhvr additive="base">
                                        <p:cTn id="22"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17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DRIVEBY.WAV"/>
                                        </p:tgtEl>
                                      </p:cMediaNode>
                                    </p:audio>
                                  </p:sub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 calcmode="lin" valueType="num">
                                      <p:cBhvr additive="base">
                                        <p:cTn id="27"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DRIVEBY.WAV"/>
                                        </p:tgtEl>
                                      </p:cMediaNode>
                                    </p:audio>
                                  </p:sub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 calcmode="lin" valueType="num">
                                      <p:cBhvr additive="base">
                                        <p:cTn id="32"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17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DRIVEBY.WAV"/>
                                        </p:tgtEl>
                                      </p:cMediaNode>
                                    </p:audio>
                                  </p:sub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 calcmode="lin" valueType="num">
                                      <p:cBhvr additive="base">
                                        <p:cTn id="37" dur="500" fill="hold"/>
                                        <p:tgtEl>
                                          <p:spTgt spid="3174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17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advAuto="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04800" y="228600"/>
            <a:ext cx="8534400" cy="6629400"/>
          </a:xfrm>
          <a:noFill/>
        </p:spPr>
        <p:txBody>
          <a:bodyPr/>
          <a:lstStyle/>
          <a:p>
            <a:pPr algn="just"/>
            <a:r>
              <a:rPr lang="en-US" sz="2800" i="1" smtClean="0">
                <a:solidFill>
                  <a:schemeClr val="hlink"/>
                </a:solidFill>
              </a:rPr>
              <a:t>“As far as I am concerned, inventory is the root of all evil. At a minimum, it increases the complexity of managing any business. So it’s a word we don’t tolerate around here.”</a:t>
            </a:r>
          </a:p>
          <a:p>
            <a:pPr algn="just"/>
            <a:r>
              <a:rPr lang="en-US" sz="2800" smtClean="0"/>
              <a:t>Need for sophisticated information systems. Li &amp; Fung working  to create a database to systematically track all supplier relationships.</a:t>
            </a:r>
          </a:p>
          <a:p>
            <a:pPr algn="just"/>
            <a:r>
              <a:rPr lang="en-US" sz="2800" i="1" smtClean="0">
                <a:solidFill>
                  <a:schemeClr val="hlink"/>
                </a:solidFill>
              </a:rPr>
              <a:t>“ Someone might steal our database but when they call up a supplier, they don’t have the long relationship with the supplier that Li &amp; Fung has. It makes a difference to suppliers when they know that you are dedicated to the business, that you have been honoring your commitments for 90 years.” </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 calcmode="lin" valueType="num">
                                      <p:cBhvr additive="base">
                                        <p:cTn id="12"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2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 calcmode="lin" valueType="num">
                                      <p:cBhvr additive="base">
                                        <p:cTn id="17"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advAuto="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04800" y="228600"/>
            <a:ext cx="8458200" cy="6629400"/>
          </a:xfrm>
          <a:noFill/>
        </p:spPr>
        <p:txBody>
          <a:bodyPr/>
          <a:lstStyle/>
          <a:p>
            <a:pPr algn="just"/>
            <a:endParaRPr lang="en-US" sz="2800" smtClean="0"/>
          </a:p>
          <a:p>
            <a:pPr algn="just"/>
            <a:r>
              <a:rPr lang="en-US" sz="2800" smtClean="0"/>
              <a:t>Broadening the middle</a:t>
            </a:r>
          </a:p>
          <a:p>
            <a:pPr algn="just"/>
            <a:r>
              <a:rPr lang="en-US" sz="2800" smtClean="0"/>
              <a:t>Better prices and better margins for customers</a:t>
            </a:r>
          </a:p>
          <a:p>
            <a:pPr algn="just"/>
            <a:r>
              <a:rPr lang="en-US" sz="2800" smtClean="0"/>
              <a:t>Tackling the soft $3 in the cost structure. $3 represents the inefficiency in the supply chain for a consumer product priced at $4. Look at costs throughout distribution channels than just in factory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 calcmode="lin" valueType="num">
                                      <p:cBhvr additive="base">
                                        <p:cTn id="12"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37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 calcmode="lin" valueType="num">
                                      <p:cBhvr additive="base">
                                        <p:cTn id="17"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7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idx="1"/>
          </p:nvPr>
        </p:nvSpPr>
        <p:spPr>
          <a:xfrm>
            <a:off x="457200" y="0"/>
            <a:ext cx="8153400" cy="6553200"/>
          </a:xfrm>
        </p:spPr>
        <p:txBody>
          <a:bodyPr/>
          <a:lstStyle/>
          <a:p>
            <a:pPr algn="just"/>
            <a:endParaRPr lang="en-US" sz="2800" smtClean="0"/>
          </a:p>
          <a:p>
            <a:pPr algn="just"/>
            <a:r>
              <a:rPr lang="en-US" smtClean="0"/>
              <a:t>Supply chain serves two functions:</a:t>
            </a:r>
          </a:p>
          <a:p>
            <a:pPr algn="just">
              <a:buFontTx/>
              <a:buNone/>
            </a:pPr>
            <a:endParaRPr lang="en-US" smtClean="0"/>
          </a:p>
          <a:p>
            <a:pPr algn="just"/>
            <a:endParaRPr lang="en-US" smtClean="0"/>
          </a:p>
          <a:p>
            <a:pPr lvl="1" algn="just"/>
            <a:r>
              <a:rPr lang="en-US" smtClean="0"/>
              <a:t>Physical</a:t>
            </a:r>
          </a:p>
          <a:p>
            <a:pPr algn="just"/>
            <a:endParaRPr lang="en-US" smtClean="0"/>
          </a:p>
          <a:p>
            <a:pPr lvl="1" algn="just"/>
            <a:r>
              <a:rPr lang="en-US" smtClean="0"/>
              <a:t>Market mediation</a:t>
            </a:r>
            <a:endParaRPr lang="en-US" sz="200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89090">
                                            <p:txEl>
                                              <p:pRg st="1" end="1"/>
                                            </p:txEl>
                                          </p:spTgt>
                                        </p:tgtEl>
                                        <p:attrNameLst>
                                          <p:attrName>style.visibility</p:attrName>
                                        </p:attrNameLst>
                                      </p:cBhvr>
                                      <p:to>
                                        <p:strVal val="visible"/>
                                      </p:to>
                                    </p:set>
                                    <p:animEffect transition="in" filter="blinds(vertical)">
                                      <p:cBhvr>
                                        <p:cTn id="7" dur="500"/>
                                        <p:tgtEl>
                                          <p:spTgt spid="89090">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par>
                                <p:cTn id="8" presetID="3" presetClass="entr" presetSubtype="5" fill="hold" grpId="0" nodeType="withEffect">
                                  <p:stCondLst>
                                    <p:cond delay="0"/>
                                  </p:stCondLst>
                                  <p:childTnLst>
                                    <p:set>
                                      <p:cBhvr>
                                        <p:cTn id="9" dur="1" fill="hold">
                                          <p:stCondLst>
                                            <p:cond delay="0"/>
                                          </p:stCondLst>
                                        </p:cTn>
                                        <p:tgtEl>
                                          <p:spTgt spid="89090">
                                            <p:txEl>
                                              <p:pRg st="4" end="4"/>
                                            </p:txEl>
                                          </p:spTgt>
                                        </p:tgtEl>
                                        <p:attrNameLst>
                                          <p:attrName>style.visibility</p:attrName>
                                        </p:attrNameLst>
                                      </p:cBhvr>
                                      <p:to>
                                        <p:strVal val="visible"/>
                                      </p:to>
                                    </p:set>
                                    <p:animEffect transition="in" filter="blinds(vertical)">
                                      <p:cBhvr>
                                        <p:cTn id="10" dur="500"/>
                                        <p:tgtEl>
                                          <p:spTgt spid="89090">
                                            <p:txEl>
                                              <p:pRg st="4" end="4"/>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3" name="DRIVEBY.WAV"/>
                                        </p:tgtEl>
                                      </p:cMediaNode>
                                    </p:audio>
                                  </p:subTnLst>
                                </p:cTn>
                              </p:par>
                              <p:par>
                                <p:cTn id="11" presetID="3" presetClass="entr" presetSubtype="5" fill="hold" grpId="0" nodeType="withEffect">
                                  <p:stCondLst>
                                    <p:cond delay="0"/>
                                  </p:stCondLst>
                                  <p:childTnLst>
                                    <p:set>
                                      <p:cBhvr>
                                        <p:cTn id="12" dur="1" fill="hold">
                                          <p:stCondLst>
                                            <p:cond delay="0"/>
                                          </p:stCondLst>
                                        </p:cTn>
                                        <p:tgtEl>
                                          <p:spTgt spid="89090">
                                            <p:txEl>
                                              <p:pRg st="6" end="6"/>
                                            </p:txEl>
                                          </p:spTgt>
                                        </p:tgtEl>
                                        <p:attrNameLst>
                                          <p:attrName>style.visibility</p:attrName>
                                        </p:attrNameLst>
                                      </p:cBhvr>
                                      <p:to>
                                        <p:strVal val="visible"/>
                                      </p:to>
                                    </p:set>
                                    <p:animEffect transition="in" filter="blinds(vertical)">
                                      <p:cBhvr>
                                        <p:cTn id="13" dur="500"/>
                                        <p:tgtEl>
                                          <p:spTgt spid="89090">
                                            <p:txEl>
                                              <p:pRg st="6" end="6"/>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idx="1"/>
          </p:nvPr>
        </p:nvSpPr>
        <p:spPr>
          <a:xfrm>
            <a:off x="457200" y="0"/>
            <a:ext cx="8153400" cy="6553200"/>
          </a:xfrm>
        </p:spPr>
        <p:txBody>
          <a:bodyPr/>
          <a:lstStyle/>
          <a:p>
            <a:pPr algn="just"/>
            <a:endParaRPr lang="en-US" sz="2800" smtClean="0"/>
          </a:p>
          <a:p>
            <a:pPr algn="just"/>
            <a:r>
              <a:rPr lang="en-US" smtClean="0"/>
              <a:t>Supply chain objectives may differ from situation to situation.</a:t>
            </a:r>
          </a:p>
          <a:p>
            <a:pPr algn="just"/>
            <a:r>
              <a:rPr lang="en-US" smtClean="0"/>
              <a:t>For functional products, cost efficiency is the critical factor. </a:t>
            </a:r>
          </a:p>
          <a:p>
            <a:pPr algn="just"/>
            <a:r>
              <a:rPr lang="en-US" smtClean="0"/>
              <a:t>For innovative products, responsiveness is the important factor.</a:t>
            </a:r>
          </a:p>
          <a:p>
            <a:pPr algn="just"/>
            <a:r>
              <a:rPr lang="en-US" smtClean="0"/>
              <a:t>Leanness + Agility together make up Leagility</a:t>
            </a:r>
            <a:endParaRPr lang="en-US" sz="2400"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90114">
                                            <p:txEl>
                                              <p:pRg st="1" end="1"/>
                                            </p:txEl>
                                          </p:spTgt>
                                        </p:tgtEl>
                                        <p:attrNameLst>
                                          <p:attrName>style.visibility</p:attrName>
                                        </p:attrNameLst>
                                      </p:cBhvr>
                                      <p:to>
                                        <p:strVal val="visible"/>
                                      </p:to>
                                    </p:set>
                                    <p:animEffect transition="in" filter="blinds(vertical)">
                                      <p:cBhvr>
                                        <p:cTn id="7" dur="500"/>
                                        <p:tgtEl>
                                          <p:spTgt spid="90114">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par>
                          <p:cTn id="8" fill="hold" nodeType="afterGroup">
                            <p:stCondLst>
                              <p:cond delay="500"/>
                            </p:stCondLst>
                            <p:childTnLst>
                              <p:par>
                                <p:cTn id="9" presetID="3" presetClass="entr" presetSubtype="5" fill="hold" grpId="0" nodeType="afterEffect">
                                  <p:stCondLst>
                                    <p:cond delay="0"/>
                                  </p:stCondLst>
                                  <p:childTnLst>
                                    <p:set>
                                      <p:cBhvr>
                                        <p:cTn id="10" dur="1" fill="hold">
                                          <p:stCondLst>
                                            <p:cond delay="0"/>
                                          </p:stCondLst>
                                        </p:cTn>
                                        <p:tgtEl>
                                          <p:spTgt spid="90114">
                                            <p:txEl>
                                              <p:pRg st="2" end="2"/>
                                            </p:txEl>
                                          </p:spTgt>
                                        </p:tgtEl>
                                        <p:attrNameLst>
                                          <p:attrName>style.visibility</p:attrName>
                                        </p:attrNameLst>
                                      </p:cBhvr>
                                      <p:to>
                                        <p:strVal val="visible"/>
                                      </p:to>
                                    </p:set>
                                    <p:animEffect transition="in" filter="blinds(vertical)">
                                      <p:cBhvr>
                                        <p:cTn id="11" dur="500"/>
                                        <p:tgtEl>
                                          <p:spTgt spid="90114">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3" name="DRIVEBY.WAV"/>
                                        </p:tgtEl>
                                      </p:cMediaNode>
                                    </p:audio>
                                  </p:subTnLst>
                                </p:cTn>
                              </p:par>
                            </p:childTnLst>
                          </p:cTn>
                        </p:par>
                        <p:par>
                          <p:cTn id="12" fill="hold" nodeType="afterGroup">
                            <p:stCondLst>
                              <p:cond delay="1000"/>
                            </p:stCondLst>
                            <p:childTnLst>
                              <p:par>
                                <p:cTn id="13" presetID="3" presetClass="entr" presetSubtype="5" fill="hold" grpId="0" nodeType="afterEffect">
                                  <p:stCondLst>
                                    <p:cond delay="0"/>
                                  </p:stCondLst>
                                  <p:childTnLst>
                                    <p:set>
                                      <p:cBhvr>
                                        <p:cTn id="14" dur="1" fill="hold">
                                          <p:stCondLst>
                                            <p:cond delay="0"/>
                                          </p:stCondLst>
                                        </p:cTn>
                                        <p:tgtEl>
                                          <p:spTgt spid="90114">
                                            <p:txEl>
                                              <p:pRg st="3" end="3"/>
                                            </p:txEl>
                                          </p:spTgt>
                                        </p:tgtEl>
                                        <p:attrNameLst>
                                          <p:attrName>style.visibility</p:attrName>
                                        </p:attrNameLst>
                                      </p:cBhvr>
                                      <p:to>
                                        <p:strVal val="visible"/>
                                      </p:to>
                                    </p:set>
                                    <p:animEffect transition="in" filter="blinds(vertical)">
                                      <p:cBhvr>
                                        <p:cTn id="15" dur="500"/>
                                        <p:tgtEl>
                                          <p:spTgt spid="90114">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3" name="DRIVEBY.WAV"/>
                                        </p:tgtEl>
                                      </p:cMediaNode>
                                    </p:audio>
                                  </p:subTnLst>
                                </p:cTn>
                              </p:par>
                            </p:childTnLst>
                          </p:cTn>
                        </p:par>
                        <p:par>
                          <p:cTn id="16" fill="hold" nodeType="afterGroup">
                            <p:stCondLst>
                              <p:cond delay="1500"/>
                            </p:stCondLst>
                            <p:childTnLst>
                              <p:par>
                                <p:cTn id="17" presetID="3" presetClass="entr" presetSubtype="5" fill="hold" grpId="0" nodeType="afterEffect">
                                  <p:stCondLst>
                                    <p:cond delay="0"/>
                                  </p:stCondLst>
                                  <p:childTnLst>
                                    <p:set>
                                      <p:cBhvr>
                                        <p:cTn id="18" dur="1" fill="hold">
                                          <p:stCondLst>
                                            <p:cond delay="0"/>
                                          </p:stCondLst>
                                        </p:cTn>
                                        <p:tgtEl>
                                          <p:spTgt spid="90114">
                                            <p:txEl>
                                              <p:pRg st="4" end="4"/>
                                            </p:txEl>
                                          </p:spTgt>
                                        </p:tgtEl>
                                        <p:attrNameLst>
                                          <p:attrName>style.visibility</p:attrName>
                                        </p:attrNameLst>
                                      </p:cBhvr>
                                      <p:to>
                                        <p:strVal val="visible"/>
                                      </p:to>
                                    </p:set>
                                    <p:animEffect transition="in" filter="blinds(vertical)">
                                      <p:cBhvr>
                                        <p:cTn id="19" dur="500"/>
                                        <p:tgtEl>
                                          <p:spTgt spid="90114">
                                            <p:txEl>
                                              <p:pRg st="4" end="4"/>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2"/>
          <p:cNvSpPr>
            <a:spLocks noChangeArrowheads="1"/>
          </p:cNvSpPr>
          <p:nvPr/>
        </p:nvSpPr>
        <p:spPr bwMode="auto">
          <a:xfrm>
            <a:off x="1330325" y="5167313"/>
            <a:ext cx="1588" cy="17462"/>
          </a:xfrm>
          <a:prstGeom prst="rect">
            <a:avLst/>
          </a:prstGeom>
          <a:solidFill>
            <a:srgbClr val="00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7" name="Rectangle 3"/>
          <p:cNvSpPr>
            <a:spLocks noChangeArrowheads="1"/>
          </p:cNvSpPr>
          <p:nvPr/>
        </p:nvSpPr>
        <p:spPr bwMode="auto">
          <a:xfrm>
            <a:off x="1331913" y="5167313"/>
            <a:ext cx="1587" cy="17462"/>
          </a:xfrm>
          <a:prstGeom prst="rect">
            <a:avLst/>
          </a:prstGeom>
          <a:solidFill>
            <a:srgbClr val="00C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8" name="Rectangle 4"/>
          <p:cNvSpPr>
            <a:spLocks noChangeArrowheads="1"/>
          </p:cNvSpPr>
          <p:nvPr/>
        </p:nvSpPr>
        <p:spPr bwMode="auto">
          <a:xfrm>
            <a:off x="1331913" y="5167313"/>
            <a:ext cx="1587" cy="17462"/>
          </a:xfrm>
          <a:prstGeom prst="rect">
            <a:avLst/>
          </a:prstGeom>
          <a:solidFill>
            <a:srgbClr val="00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9" name="Rectangle 5"/>
          <p:cNvSpPr>
            <a:spLocks noChangeArrowheads="1"/>
          </p:cNvSpPr>
          <p:nvPr/>
        </p:nvSpPr>
        <p:spPr bwMode="auto">
          <a:xfrm>
            <a:off x="1333500" y="5167313"/>
            <a:ext cx="1588" cy="17462"/>
          </a:xfrm>
          <a:prstGeom prst="rect">
            <a:avLst/>
          </a:prstGeom>
          <a:solidFill>
            <a:srgbClr val="00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0" name="Rectangle 6"/>
          <p:cNvSpPr>
            <a:spLocks noChangeArrowheads="1"/>
          </p:cNvSpPr>
          <p:nvPr/>
        </p:nvSpPr>
        <p:spPr bwMode="auto">
          <a:xfrm>
            <a:off x="1333500" y="5167313"/>
            <a:ext cx="1588" cy="17462"/>
          </a:xfrm>
          <a:prstGeom prst="rect">
            <a:avLst/>
          </a:prstGeom>
          <a:solidFill>
            <a:srgbClr val="00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1" name="Rectangle 7"/>
          <p:cNvSpPr>
            <a:spLocks noChangeArrowheads="1"/>
          </p:cNvSpPr>
          <p:nvPr/>
        </p:nvSpPr>
        <p:spPr bwMode="auto">
          <a:xfrm>
            <a:off x="1333500" y="5167313"/>
            <a:ext cx="1588" cy="17462"/>
          </a:xfrm>
          <a:prstGeom prst="rect">
            <a:avLst/>
          </a:prstGeom>
          <a:solidFill>
            <a:srgbClr val="00B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2" name="Rectangle 8"/>
          <p:cNvSpPr>
            <a:spLocks noChangeArrowheads="1"/>
          </p:cNvSpPr>
          <p:nvPr/>
        </p:nvSpPr>
        <p:spPr bwMode="auto">
          <a:xfrm>
            <a:off x="1333500" y="5167313"/>
            <a:ext cx="1588" cy="17462"/>
          </a:xfrm>
          <a:prstGeom prst="rect">
            <a:avLst/>
          </a:prstGeom>
          <a:solidFill>
            <a:srgbClr val="00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3" name="Rectangle 9"/>
          <p:cNvSpPr>
            <a:spLocks noChangeArrowheads="1"/>
          </p:cNvSpPr>
          <p:nvPr/>
        </p:nvSpPr>
        <p:spPr bwMode="auto">
          <a:xfrm>
            <a:off x="1335088" y="5167313"/>
            <a:ext cx="1587" cy="17462"/>
          </a:xfrm>
          <a:prstGeom prst="rect">
            <a:avLst/>
          </a:prstGeom>
          <a:solidFill>
            <a:srgbClr val="00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4" name="Rectangle 10"/>
          <p:cNvSpPr>
            <a:spLocks noChangeArrowheads="1"/>
          </p:cNvSpPr>
          <p:nvPr/>
        </p:nvSpPr>
        <p:spPr bwMode="auto">
          <a:xfrm>
            <a:off x="1335088" y="5167313"/>
            <a:ext cx="1587" cy="17462"/>
          </a:xfrm>
          <a:prstGeom prst="rect">
            <a:avLst/>
          </a:prstGeom>
          <a:solidFill>
            <a:srgbClr val="00B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5" name="Rectangle 11"/>
          <p:cNvSpPr>
            <a:spLocks noChangeArrowheads="1"/>
          </p:cNvSpPr>
          <p:nvPr/>
        </p:nvSpPr>
        <p:spPr bwMode="auto">
          <a:xfrm>
            <a:off x="1335088" y="5167313"/>
            <a:ext cx="1587" cy="17462"/>
          </a:xfrm>
          <a:prstGeom prst="rect">
            <a:avLst/>
          </a:prstGeom>
          <a:solidFill>
            <a:srgbClr val="00A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6" name="Rectangle 12"/>
          <p:cNvSpPr>
            <a:spLocks noChangeArrowheads="1"/>
          </p:cNvSpPr>
          <p:nvPr/>
        </p:nvSpPr>
        <p:spPr bwMode="auto">
          <a:xfrm>
            <a:off x="1335088" y="5167313"/>
            <a:ext cx="1587" cy="17462"/>
          </a:xfrm>
          <a:prstGeom prst="rect">
            <a:avLst/>
          </a:prstGeom>
          <a:solidFill>
            <a:srgbClr val="00A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7" name="Rectangle 13"/>
          <p:cNvSpPr>
            <a:spLocks noChangeArrowheads="1"/>
          </p:cNvSpPr>
          <p:nvPr/>
        </p:nvSpPr>
        <p:spPr bwMode="auto">
          <a:xfrm>
            <a:off x="1339850" y="5167313"/>
            <a:ext cx="1588" cy="17462"/>
          </a:xfrm>
          <a:prstGeom prst="rect">
            <a:avLst/>
          </a:prstGeom>
          <a:solidFill>
            <a:srgbClr val="00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8" name="Rectangle 14"/>
          <p:cNvSpPr>
            <a:spLocks noChangeArrowheads="1"/>
          </p:cNvSpPr>
          <p:nvPr/>
        </p:nvSpPr>
        <p:spPr bwMode="auto">
          <a:xfrm>
            <a:off x="1339850" y="5167313"/>
            <a:ext cx="1588" cy="174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69" name="Rectangle 15"/>
          <p:cNvSpPr>
            <a:spLocks noChangeArrowheads="1"/>
          </p:cNvSpPr>
          <p:nvPr/>
        </p:nvSpPr>
        <p:spPr bwMode="auto">
          <a:xfrm>
            <a:off x="1339850" y="5167313"/>
            <a:ext cx="1588" cy="17462"/>
          </a:xfrm>
          <a:prstGeom prst="rect">
            <a:avLst/>
          </a:prstGeom>
          <a:solidFill>
            <a:srgbClr val="007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0" name="Rectangle 16"/>
          <p:cNvSpPr>
            <a:spLocks noChangeArrowheads="1"/>
          </p:cNvSpPr>
          <p:nvPr/>
        </p:nvSpPr>
        <p:spPr bwMode="auto">
          <a:xfrm>
            <a:off x="1349375" y="5167313"/>
            <a:ext cx="1588" cy="17462"/>
          </a:xfrm>
          <a:prstGeom prst="rect">
            <a:avLst/>
          </a:prstGeom>
          <a:solidFill>
            <a:srgbClr val="00A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1" name="Rectangle 17"/>
          <p:cNvSpPr>
            <a:spLocks noChangeArrowheads="1"/>
          </p:cNvSpPr>
          <p:nvPr/>
        </p:nvSpPr>
        <p:spPr bwMode="auto">
          <a:xfrm>
            <a:off x="1349375" y="5167313"/>
            <a:ext cx="1588" cy="17462"/>
          </a:xfrm>
          <a:prstGeom prst="rect">
            <a:avLst/>
          </a:prstGeom>
          <a:solidFill>
            <a:srgbClr val="00A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2" name="Rectangle 18"/>
          <p:cNvSpPr>
            <a:spLocks noChangeArrowheads="1"/>
          </p:cNvSpPr>
          <p:nvPr/>
        </p:nvSpPr>
        <p:spPr bwMode="auto">
          <a:xfrm>
            <a:off x="1350963" y="5167313"/>
            <a:ext cx="1587" cy="17462"/>
          </a:xfrm>
          <a:prstGeom prst="rect">
            <a:avLst/>
          </a:prstGeom>
          <a:solidFill>
            <a:srgbClr val="00A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3" name="Rectangle 19"/>
          <p:cNvSpPr>
            <a:spLocks noChangeArrowheads="1"/>
          </p:cNvSpPr>
          <p:nvPr/>
        </p:nvSpPr>
        <p:spPr bwMode="auto">
          <a:xfrm>
            <a:off x="1350963" y="5167313"/>
            <a:ext cx="1587" cy="17462"/>
          </a:xfrm>
          <a:prstGeom prst="rect">
            <a:avLst/>
          </a:prstGeom>
          <a:solidFill>
            <a:srgbClr val="00A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4" name="Rectangle 20"/>
          <p:cNvSpPr>
            <a:spLocks noChangeArrowheads="1"/>
          </p:cNvSpPr>
          <p:nvPr/>
        </p:nvSpPr>
        <p:spPr bwMode="auto">
          <a:xfrm>
            <a:off x="1350963" y="5167313"/>
            <a:ext cx="1587" cy="17462"/>
          </a:xfrm>
          <a:prstGeom prst="rect">
            <a:avLst/>
          </a:prstGeom>
          <a:solidFill>
            <a:srgbClr val="00B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5" name="Rectangle 21"/>
          <p:cNvSpPr>
            <a:spLocks noChangeArrowheads="1"/>
          </p:cNvSpPr>
          <p:nvPr/>
        </p:nvSpPr>
        <p:spPr bwMode="auto">
          <a:xfrm>
            <a:off x="1350963" y="5167313"/>
            <a:ext cx="1587" cy="17462"/>
          </a:xfrm>
          <a:prstGeom prst="rect">
            <a:avLst/>
          </a:prstGeom>
          <a:solidFill>
            <a:srgbClr val="00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6" name="Rectangle 22"/>
          <p:cNvSpPr>
            <a:spLocks noChangeArrowheads="1"/>
          </p:cNvSpPr>
          <p:nvPr/>
        </p:nvSpPr>
        <p:spPr bwMode="auto">
          <a:xfrm>
            <a:off x="1352550" y="5167313"/>
            <a:ext cx="1588" cy="17462"/>
          </a:xfrm>
          <a:prstGeom prst="rect">
            <a:avLst/>
          </a:prstGeom>
          <a:solidFill>
            <a:srgbClr val="00B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7" name="Rectangle 23"/>
          <p:cNvSpPr>
            <a:spLocks noChangeArrowheads="1"/>
          </p:cNvSpPr>
          <p:nvPr/>
        </p:nvSpPr>
        <p:spPr bwMode="auto">
          <a:xfrm>
            <a:off x="1352550" y="5167313"/>
            <a:ext cx="1588" cy="17462"/>
          </a:xfrm>
          <a:prstGeom prst="rect">
            <a:avLst/>
          </a:prstGeom>
          <a:solidFill>
            <a:srgbClr val="00B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8" name="Rectangle 24"/>
          <p:cNvSpPr>
            <a:spLocks noChangeArrowheads="1"/>
          </p:cNvSpPr>
          <p:nvPr/>
        </p:nvSpPr>
        <p:spPr bwMode="auto">
          <a:xfrm>
            <a:off x="1352550" y="5167313"/>
            <a:ext cx="1588" cy="17462"/>
          </a:xfrm>
          <a:prstGeom prst="rect">
            <a:avLst/>
          </a:prstGeom>
          <a:solidFill>
            <a:srgbClr val="00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9" name="Rectangle 25"/>
          <p:cNvSpPr>
            <a:spLocks noChangeArrowheads="1"/>
          </p:cNvSpPr>
          <p:nvPr/>
        </p:nvSpPr>
        <p:spPr bwMode="auto">
          <a:xfrm>
            <a:off x="1352550" y="5167313"/>
            <a:ext cx="1588" cy="17462"/>
          </a:xfrm>
          <a:prstGeom prst="rect">
            <a:avLst/>
          </a:prstGeom>
          <a:solidFill>
            <a:srgbClr val="00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0" name="Rectangle 26"/>
          <p:cNvSpPr>
            <a:spLocks noChangeArrowheads="1"/>
          </p:cNvSpPr>
          <p:nvPr/>
        </p:nvSpPr>
        <p:spPr bwMode="auto">
          <a:xfrm>
            <a:off x="1354138" y="5167313"/>
            <a:ext cx="1587" cy="17462"/>
          </a:xfrm>
          <a:prstGeom prst="rect">
            <a:avLst/>
          </a:prstGeom>
          <a:solidFill>
            <a:srgbClr val="00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1" name="Rectangle 27"/>
          <p:cNvSpPr>
            <a:spLocks noChangeArrowheads="1"/>
          </p:cNvSpPr>
          <p:nvPr/>
        </p:nvSpPr>
        <p:spPr bwMode="auto">
          <a:xfrm>
            <a:off x="1354138" y="5167313"/>
            <a:ext cx="1587" cy="17462"/>
          </a:xfrm>
          <a:prstGeom prst="rect">
            <a:avLst/>
          </a:prstGeom>
          <a:solidFill>
            <a:srgbClr val="00C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2" name="Rectangle 28"/>
          <p:cNvSpPr>
            <a:spLocks noChangeArrowheads="1"/>
          </p:cNvSpPr>
          <p:nvPr/>
        </p:nvSpPr>
        <p:spPr bwMode="auto">
          <a:xfrm>
            <a:off x="1354138" y="5167313"/>
            <a:ext cx="1587" cy="17462"/>
          </a:xfrm>
          <a:prstGeom prst="rect">
            <a:avLst/>
          </a:prstGeom>
          <a:solidFill>
            <a:srgbClr val="00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3" name="Rectangle 29"/>
          <p:cNvSpPr>
            <a:spLocks noChangeArrowheads="1"/>
          </p:cNvSpPr>
          <p:nvPr/>
        </p:nvSpPr>
        <p:spPr bwMode="auto">
          <a:xfrm>
            <a:off x="1354138" y="5167313"/>
            <a:ext cx="1587" cy="17462"/>
          </a:xfrm>
          <a:prstGeom prst="rect">
            <a:avLst/>
          </a:prstGeom>
          <a:solidFill>
            <a:srgbClr val="00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4" name="Rectangle 30"/>
          <p:cNvSpPr>
            <a:spLocks noChangeArrowheads="1"/>
          </p:cNvSpPr>
          <p:nvPr/>
        </p:nvSpPr>
        <p:spPr bwMode="auto">
          <a:xfrm>
            <a:off x="1358900" y="5167313"/>
            <a:ext cx="1588" cy="17462"/>
          </a:xfrm>
          <a:prstGeom prst="rect">
            <a:avLst/>
          </a:prstGeom>
          <a:solidFill>
            <a:srgbClr val="00A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5" name="Rectangle 31"/>
          <p:cNvSpPr>
            <a:spLocks noChangeArrowheads="1"/>
          </p:cNvSpPr>
          <p:nvPr/>
        </p:nvSpPr>
        <p:spPr bwMode="auto">
          <a:xfrm>
            <a:off x="1358900" y="5167313"/>
            <a:ext cx="1588" cy="17462"/>
          </a:xfrm>
          <a:prstGeom prst="rect">
            <a:avLst/>
          </a:prstGeom>
          <a:solidFill>
            <a:srgbClr val="009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6" name="Rectangle 32"/>
          <p:cNvSpPr>
            <a:spLocks noChangeArrowheads="1"/>
          </p:cNvSpPr>
          <p:nvPr/>
        </p:nvSpPr>
        <p:spPr bwMode="auto">
          <a:xfrm>
            <a:off x="1301750" y="5167313"/>
            <a:ext cx="1588" cy="17462"/>
          </a:xfrm>
          <a:prstGeom prst="rect">
            <a:avLst/>
          </a:prstGeom>
          <a:solidFill>
            <a:srgbClr val="00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7" name="Rectangle 33"/>
          <p:cNvSpPr>
            <a:spLocks noChangeArrowheads="1"/>
          </p:cNvSpPr>
          <p:nvPr/>
        </p:nvSpPr>
        <p:spPr bwMode="auto">
          <a:xfrm>
            <a:off x="1301750" y="5167313"/>
            <a:ext cx="1588" cy="17462"/>
          </a:xfrm>
          <a:prstGeom prst="rect">
            <a:avLst/>
          </a:prstGeom>
          <a:solidFill>
            <a:srgbClr val="00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8" name="Rectangle 34"/>
          <p:cNvSpPr>
            <a:spLocks noChangeArrowheads="1"/>
          </p:cNvSpPr>
          <p:nvPr/>
        </p:nvSpPr>
        <p:spPr bwMode="auto">
          <a:xfrm>
            <a:off x="1301750" y="5167313"/>
            <a:ext cx="1588" cy="17462"/>
          </a:xfrm>
          <a:prstGeom prst="rect">
            <a:avLst/>
          </a:prstGeom>
          <a:solidFill>
            <a:srgbClr val="00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89" name="Rectangle 35"/>
          <p:cNvSpPr>
            <a:spLocks noChangeArrowheads="1"/>
          </p:cNvSpPr>
          <p:nvPr/>
        </p:nvSpPr>
        <p:spPr bwMode="auto">
          <a:xfrm>
            <a:off x="1301750" y="5167313"/>
            <a:ext cx="1588" cy="17462"/>
          </a:xfrm>
          <a:prstGeom prst="rect">
            <a:avLst/>
          </a:prstGeom>
          <a:solidFill>
            <a:srgbClr val="0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0" name="Rectangle 36"/>
          <p:cNvSpPr>
            <a:spLocks noChangeArrowheads="1"/>
          </p:cNvSpPr>
          <p:nvPr/>
        </p:nvSpPr>
        <p:spPr bwMode="auto">
          <a:xfrm>
            <a:off x="1306513" y="5167313"/>
            <a:ext cx="1587" cy="17462"/>
          </a:xfrm>
          <a:prstGeom prst="rect">
            <a:avLst/>
          </a:prstGeom>
          <a:solidFill>
            <a:srgbClr val="00B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1" name="Rectangle 37"/>
          <p:cNvSpPr>
            <a:spLocks noChangeArrowheads="1"/>
          </p:cNvSpPr>
          <p:nvPr/>
        </p:nvSpPr>
        <p:spPr bwMode="auto">
          <a:xfrm>
            <a:off x="1306513" y="5167313"/>
            <a:ext cx="1587" cy="17462"/>
          </a:xfrm>
          <a:prstGeom prst="rect">
            <a:avLst/>
          </a:prstGeom>
          <a:solidFill>
            <a:srgbClr val="00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2" name="Rectangle 38"/>
          <p:cNvSpPr>
            <a:spLocks noChangeArrowheads="1"/>
          </p:cNvSpPr>
          <p:nvPr/>
        </p:nvSpPr>
        <p:spPr bwMode="auto">
          <a:xfrm>
            <a:off x="1311275" y="5167313"/>
            <a:ext cx="1588" cy="17462"/>
          </a:xfrm>
          <a:prstGeom prst="rect">
            <a:avLst/>
          </a:prstGeom>
          <a:solidFill>
            <a:srgbClr val="00B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3" name="Rectangle 39"/>
          <p:cNvSpPr>
            <a:spLocks noChangeArrowheads="1"/>
          </p:cNvSpPr>
          <p:nvPr/>
        </p:nvSpPr>
        <p:spPr bwMode="auto">
          <a:xfrm>
            <a:off x="1311275" y="5167313"/>
            <a:ext cx="1588" cy="17462"/>
          </a:xfrm>
          <a:prstGeom prst="rect">
            <a:avLst/>
          </a:prstGeom>
          <a:solidFill>
            <a:srgbClr val="00B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4" name="Rectangle 40"/>
          <p:cNvSpPr>
            <a:spLocks noChangeArrowheads="1"/>
          </p:cNvSpPr>
          <p:nvPr/>
        </p:nvSpPr>
        <p:spPr bwMode="auto">
          <a:xfrm>
            <a:off x="1311275" y="5167313"/>
            <a:ext cx="1588" cy="17462"/>
          </a:xfrm>
          <a:prstGeom prst="rect">
            <a:avLst/>
          </a:prstGeom>
          <a:solidFill>
            <a:srgbClr val="00A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5" name="Rectangle 41"/>
          <p:cNvSpPr>
            <a:spLocks noChangeArrowheads="1"/>
          </p:cNvSpPr>
          <p:nvPr/>
        </p:nvSpPr>
        <p:spPr bwMode="auto">
          <a:xfrm>
            <a:off x="1311275" y="5167313"/>
            <a:ext cx="1588" cy="17462"/>
          </a:xfrm>
          <a:prstGeom prst="rect">
            <a:avLst/>
          </a:prstGeom>
          <a:solidFill>
            <a:srgbClr val="00A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6" name="Rectangle 42"/>
          <p:cNvSpPr>
            <a:spLocks noChangeArrowheads="1"/>
          </p:cNvSpPr>
          <p:nvPr/>
        </p:nvSpPr>
        <p:spPr bwMode="auto">
          <a:xfrm>
            <a:off x="1311275" y="5167313"/>
            <a:ext cx="1588" cy="17462"/>
          </a:xfrm>
          <a:prstGeom prst="rect">
            <a:avLst/>
          </a:prstGeom>
          <a:solidFill>
            <a:srgbClr val="00A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7" name="Rectangle 43"/>
          <p:cNvSpPr>
            <a:spLocks noChangeArrowheads="1"/>
          </p:cNvSpPr>
          <p:nvPr/>
        </p:nvSpPr>
        <p:spPr bwMode="auto">
          <a:xfrm>
            <a:off x="1314450" y="5167313"/>
            <a:ext cx="1588" cy="17462"/>
          </a:xfrm>
          <a:prstGeom prst="rect">
            <a:avLst/>
          </a:prstGeom>
          <a:solidFill>
            <a:srgbClr val="00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8" name="Rectangle 44"/>
          <p:cNvSpPr>
            <a:spLocks noChangeArrowheads="1"/>
          </p:cNvSpPr>
          <p:nvPr/>
        </p:nvSpPr>
        <p:spPr bwMode="auto">
          <a:xfrm>
            <a:off x="1314450" y="5167313"/>
            <a:ext cx="1588" cy="17462"/>
          </a:xfrm>
          <a:prstGeom prst="rect">
            <a:avLst/>
          </a:prstGeom>
          <a:solidFill>
            <a:srgbClr val="00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99" name="Rectangle 45"/>
          <p:cNvSpPr>
            <a:spLocks noChangeArrowheads="1"/>
          </p:cNvSpPr>
          <p:nvPr/>
        </p:nvSpPr>
        <p:spPr bwMode="auto">
          <a:xfrm>
            <a:off x="1316038" y="5167313"/>
            <a:ext cx="1587" cy="17462"/>
          </a:xfrm>
          <a:prstGeom prst="rect">
            <a:avLst/>
          </a:prstGeom>
          <a:solidFill>
            <a:srgbClr val="00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0" name="Rectangle 46"/>
          <p:cNvSpPr>
            <a:spLocks noChangeArrowheads="1"/>
          </p:cNvSpPr>
          <p:nvPr/>
        </p:nvSpPr>
        <p:spPr bwMode="auto">
          <a:xfrm>
            <a:off x="1316038" y="5167313"/>
            <a:ext cx="1587" cy="17462"/>
          </a:xfrm>
          <a:prstGeom prst="rect">
            <a:avLst/>
          </a:prstGeom>
          <a:solidFill>
            <a:srgbClr val="00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1" name="Rectangle 47"/>
          <p:cNvSpPr>
            <a:spLocks noChangeArrowheads="1"/>
          </p:cNvSpPr>
          <p:nvPr/>
        </p:nvSpPr>
        <p:spPr bwMode="auto">
          <a:xfrm>
            <a:off x="1316038" y="5167313"/>
            <a:ext cx="1587" cy="174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2" name="Rectangle 48"/>
          <p:cNvSpPr>
            <a:spLocks noChangeArrowheads="1"/>
          </p:cNvSpPr>
          <p:nvPr/>
        </p:nvSpPr>
        <p:spPr bwMode="auto">
          <a:xfrm>
            <a:off x="1316038" y="5167313"/>
            <a:ext cx="1587" cy="17462"/>
          </a:xfrm>
          <a:prstGeom prst="rect">
            <a:avLst/>
          </a:prstGeom>
          <a:solidFill>
            <a:srgbClr val="007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3" name="Rectangle 49"/>
          <p:cNvSpPr>
            <a:spLocks noChangeArrowheads="1"/>
          </p:cNvSpPr>
          <p:nvPr/>
        </p:nvSpPr>
        <p:spPr bwMode="auto">
          <a:xfrm>
            <a:off x="1373188" y="5167313"/>
            <a:ext cx="1587" cy="17462"/>
          </a:xfrm>
          <a:prstGeom prst="rect">
            <a:avLst/>
          </a:prstGeom>
          <a:solidFill>
            <a:srgbClr val="00A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4" name="Rectangle 50"/>
          <p:cNvSpPr>
            <a:spLocks noChangeArrowheads="1"/>
          </p:cNvSpPr>
          <p:nvPr/>
        </p:nvSpPr>
        <p:spPr bwMode="auto">
          <a:xfrm>
            <a:off x="1373188" y="5167313"/>
            <a:ext cx="1587" cy="17462"/>
          </a:xfrm>
          <a:prstGeom prst="rect">
            <a:avLst/>
          </a:prstGeom>
          <a:solidFill>
            <a:srgbClr val="00A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5" name="Rectangle 51"/>
          <p:cNvSpPr>
            <a:spLocks noChangeArrowheads="1"/>
          </p:cNvSpPr>
          <p:nvPr/>
        </p:nvSpPr>
        <p:spPr bwMode="auto">
          <a:xfrm>
            <a:off x="1373188" y="5167313"/>
            <a:ext cx="1587" cy="17462"/>
          </a:xfrm>
          <a:prstGeom prst="rect">
            <a:avLst/>
          </a:prstGeom>
          <a:solidFill>
            <a:srgbClr val="00A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6" name="Rectangle 52"/>
          <p:cNvSpPr>
            <a:spLocks noChangeArrowheads="1"/>
          </p:cNvSpPr>
          <p:nvPr/>
        </p:nvSpPr>
        <p:spPr bwMode="auto">
          <a:xfrm>
            <a:off x="1373188" y="5167313"/>
            <a:ext cx="1587" cy="17462"/>
          </a:xfrm>
          <a:prstGeom prst="rect">
            <a:avLst/>
          </a:prstGeom>
          <a:solidFill>
            <a:srgbClr val="00A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7" name="Rectangle 53"/>
          <p:cNvSpPr>
            <a:spLocks noChangeArrowheads="1"/>
          </p:cNvSpPr>
          <p:nvPr/>
        </p:nvSpPr>
        <p:spPr bwMode="auto">
          <a:xfrm>
            <a:off x="1377950" y="5167313"/>
            <a:ext cx="1588" cy="17462"/>
          </a:xfrm>
          <a:prstGeom prst="rect">
            <a:avLst/>
          </a:prstGeom>
          <a:solidFill>
            <a:srgbClr val="00CE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8" name="Rectangle 54"/>
          <p:cNvSpPr>
            <a:spLocks noChangeArrowheads="1"/>
          </p:cNvSpPr>
          <p:nvPr/>
        </p:nvSpPr>
        <p:spPr bwMode="auto">
          <a:xfrm>
            <a:off x="1377950" y="5167313"/>
            <a:ext cx="1588" cy="17462"/>
          </a:xfrm>
          <a:prstGeom prst="rect">
            <a:avLst/>
          </a:prstGeom>
          <a:solidFill>
            <a:srgbClr val="00CA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09" name="Rectangle 55"/>
          <p:cNvSpPr>
            <a:spLocks noChangeArrowheads="1"/>
          </p:cNvSpPr>
          <p:nvPr/>
        </p:nvSpPr>
        <p:spPr bwMode="auto">
          <a:xfrm>
            <a:off x="1377950" y="5167313"/>
            <a:ext cx="1588" cy="17462"/>
          </a:xfrm>
          <a:prstGeom prst="rect">
            <a:avLst/>
          </a:prstGeom>
          <a:solidFill>
            <a:srgbClr val="00C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0" name="Rectangle 56"/>
          <p:cNvSpPr>
            <a:spLocks noChangeArrowheads="1"/>
          </p:cNvSpPr>
          <p:nvPr/>
        </p:nvSpPr>
        <p:spPr bwMode="auto">
          <a:xfrm>
            <a:off x="1377950" y="5167313"/>
            <a:ext cx="1588" cy="17462"/>
          </a:xfrm>
          <a:prstGeom prst="rect">
            <a:avLst/>
          </a:prstGeom>
          <a:solidFill>
            <a:srgbClr val="00C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1" name="Rectangle 57"/>
          <p:cNvSpPr>
            <a:spLocks noChangeArrowheads="1"/>
          </p:cNvSpPr>
          <p:nvPr/>
        </p:nvSpPr>
        <p:spPr bwMode="auto">
          <a:xfrm>
            <a:off x="1382713" y="5167313"/>
            <a:ext cx="1587" cy="17462"/>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2" name="Rectangle 58"/>
          <p:cNvSpPr>
            <a:spLocks noChangeArrowheads="1"/>
          </p:cNvSpPr>
          <p:nvPr/>
        </p:nvSpPr>
        <p:spPr bwMode="auto">
          <a:xfrm>
            <a:off x="1382713" y="5167313"/>
            <a:ext cx="1587" cy="17462"/>
          </a:xfrm>
          <a:prstGeom prst="rect">
            <a:avLst/>
          </a:prstGeom>
          <a:solidFill>
            <a:srgbClr val="0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3" name="Rectangle 59"/>
          <p:cNvSpPr>
            <a:spLocks noChangeArrowheads="1"/>
          </p:cNvSpPr>
          <p:nvPr/>
        </p:nvSpPr>
        <p:spPr bwMode="auto">
          <a:xfrm>
            <a:off x="1382713" y="5167313"/>
            <a:ext cx="1587" cy="17462"/>
          </a:xfrm>
          <a:prstGeom prst="rect">
            <a:avLst/>
          </a:prstGeom>
          <a:solidFill>
            <a:srgbClr val="00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4" name="Rectangle 60"/>
          <p:cNvSpPr>
            <a:spLocks noChangeArrowheads="1"/>
          </p:cNvSpPr>
          <p:nvPr/>
        </p:nvSpPr>
        <p:spPr bwMode="auto">
          <a:xfrm>
            <a:off x="1382713" y="5167313"/>
            <a:ext cx="1587" cy="17462"/>
          </a:xfrm>
          <a:prstGeom prst="rect">
            <a:avLst/>
          </a:prstGeom>
          <a:solidFill>
            <a:srgbClr val="00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15" name="Freeform 62"/>
          <p:cNvSpPr>
            <a:spLocks/>
          </p:cNvSpPr>
          <p:nvPr/>
        </p:nvSpPr>
        <p:spPr bwMode="auto">
          <a:xfrm>
            <a:off x="8505825" y="2813050"/>
            <a:ext cx="4763" cy="4763"/>
          </a:xfrm>
          <a:custGeom>
            <a:avLst/>
            <a:gdLst>
              <a:gd name="T0" fmla="*/ 0 w 6"/>
              <a:gd name="T1" fmla="*/ 1 h 7"/>
              <a:gd name="T2" fmla="*/ 6 w 6"/>
              <a:gd name="T3" fmla="*/ 0 h 7"/>
              <a:gd name="T4" fmla="*/ 0 w 6"/>
              <a:gd name="T5" fmla="*/ 7 h 7"/>
              <a:gd name="T6" fmla="*/ 0 w 6"/>
              <a:gd name="T7" fmla="*/ 1 h 7"/>
              <a:gd name="T8" fmla="*/ 0 60000 65536"/>
              <a:gd name="T9" fmla="*/ 0 60000 65536"/>
              <a:gd name="T10" fmla="*/ 0 60000 65536"/>
              <a:gd name="T11" fmla="*/ 0 60000 65536"/>
              <a:gd name="T12" fmla="*/ 0 w 6"/>
              <a:gd name="T13" fmla="*/ 0 h 7"/>
              <a:gd name="T14" fmla="*/ 6 w 6"/>
              <a:gd name="T15" fmla="*/ 7 h 7"/>
            </a:gdLst>
            <a:ahLst/>
            <a:cxnLst>
              <a:cxn ang="T8">
                <a:pos x="T0" y="T1"/>
              </a:cxn>
              <a:cxn ang="T9">
                <a:pos x="T2" y="T3"/>
              </a:cxn>
              <a:cxn ang="T10">
                <a:pos x="T4" y="T5"/>
              </a:cxn>
              <a:cxn ang="T11">
                <a:pos x="T6" y="T7"/>
              </a:cxn>
            </a:cxnLst>
            <a:rect l="T12" t="T13" r="T14" b="T15"/>
            <a:pathLst>
              <a:path w="6" h="7">
                <a:moveTo>
                  <a:pt x="0" y="1"/>
                </a:moveTo>
                <a:lnTo>
                  <a:pt x="6" y="0"/>
                </a:lnTo>
                <a:lnTo>
                  <a:pt x="0" y="7"/>
                </a:lnTo>
                <a:lnTo>
                  <a:pt x="0" y="1"/>
                </a:lnTo>
                <a:close/>
              </a:path>
            </a:pathLst>
          </a:custGeom>
          <a:solidFill>
            <a:srgbClr val="FF94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6" name="Text Box 63"/>
          <p:cNvSpPr txBox="1">
            <a:spLocks noChangeArrowheads="1"/>
          </p:cNvSpPr>
          <p:nvPr/>
        </p:nvSpPr>
        <p:spPr bwMode="auto">
          <a:xfrm>
            <a:off x="1922463" y="838200"/>
            <a:ext cx="59261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600" b="1">
                <a:solidFill>
                  <a:schemeClr val="bg1"/>
                </a:solidFill>
                <a:latin typeface="Arial" charset="0"/>
              </a:rPr>
              <a:t>Supply Chain Structure</a:t>
            </a:r>
            <a:endParaRPr lang="en-US" sz="3600" b="1">
              <a:solidFill>
                <a:schemeClr val="bg1"/>
              </a:solidFill>
              <a:latin typeface="Perpetua" pitchFamily="18" charset="0"/>
            </a:endParaRPr>
          </a:p>
        </p:txBody>
      </p:sp>
      <p:grpSp>
        <p:nvGrpSpPr>
          <p:cNvPr id="2117" name="Group 64"/>
          <p:cNvGrpSpPr>
            <a:grpSpLocks/>
          </p:cNvGrpSpPr>
          <p:nvPr/>
        </p:nvGrpSpPr>
        <p:grpSpPr bwMode="auto">
          <a:xfrm>
            <a:off x="358775" y="2028825"/>
            <a:ext cx="8632825" cy="3392488"/>
            <a:chOff x="96" y="1152"/>
            <a:chExt cx="5664" cy="2137"/>
          </a:xfrm>
        </p:grpSpPr>
        <p:sp>
          <p:nvSpPr>
            <p:cNvPr id="2124" name="Rectangle 65"/>
            <p:cNvSpPr>
              <a:spLocks noChangeArrowheads="1"/>
            </p:cNvSpPr>
            <p:nvPr/>
          </p:nvSpPr>
          <p:spPr bwMode="auto">
            <a:xfrm>
              <a:off x="1132" y="2054"/>
              <a:ext cx="64" cy="57"/>
            </a:xfrm>
            <a:prstGeom prst="rect">
              <a:avLst/>
            </a:prstGeom>
            <a:solidFill>
              <a:srgbClr val="464646"/>
            </a:solidFill>
            <a:ln w="1588">
              <a:solidFill>
                <a:srgbClr val="464646"/>
              </a:solidFill>
              <a:miter lim="800000"/>
              <a:headEnd/>
              <a:tailEnd/>
            </a:ln>
          </p:spPr>
          <p:txBody>
            <a:bodyPr/>
            <a:lstStyle/>
            <a:p>
              <a:endParaRPr lang="en-US"/>
            </a:p>
          </p:txBody>
        </p:sp>
        <p:sp>
          <p:nvSpPr>
            <p:cNvPr id="2125" name="Freeform 66"/>
            <p:cNvSpPr>
              <a:spLocks/>
            </p:cNvSpPr>
            <p:nvPr/>
          </p:nvSpPr>
          <p:spPr bwMode="auto">
            <a:xfrm>
              <a:off x="1125" y="2041"/>
              <a:ext cx="42" cy="70"/>
            </a:xfrm>
            <a:custGeom>
              <a:avLst/>
              <a:gdLst>
                <a:gd name="T0" fmla="*/ 0 w 83"/>
                <a:gd name="T1" fmla="*/ 140 h 140"/>
                <a:gd name="T2" fmla="*/ 0 w 83"/>
                <a:gd name="T3" fmla="*/ 43 h 140"/>
                <a:gd name="T4" fmla="*/ 40 w 83"/>
                <a:gd name="T5" fmla="*/ 0 h 140"/>
                <a:gd name="T6" fmla="*/ 83 w 83"/>
                <a:gd name="T7" fmla="*/ 46 h 140"/>
                <a:gd name="T8" fmla="*/ 83 w 83"/>
                <a:gd name="T9" fmla="*/ 140 h 140"/>
                <a:gd name="T10" fmla="*/ 0 w 83"/>
                <a:gd name="T11" fmla="*/ 140 h 140"/>
                <a:gd name="T12" fmla="*/ 0 60000 65536"/>
                <a:gd name="T13" fmla="*/ 0 60000 65536"/>
                <a:gd name="T14" fmla="*/ 0 60000 65536"/>
                <a:gd name="T15" fmla="*/ 0 60000 65536"/>
                <a:gd name="T16" fmla="*/ 0 60000 65536"/>
                <a:gd name="T17" fmla="*/ 0 60000 65536"/>
                <a:gd name="T18" fmla="*/ 0 w 83"/>
                <a:gd name="T19" fmla="*/ 0 h 140"/>
                <a:gd name="T20" fmla="*/ 83 w 83"/>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83" h="140">
                  <a:moveTo>
                    <a:pt x="0" y="140"/>
                  </a:moveTo>
                  <a:lnTo>
                    <a:pt x="0" y="43"/>
                  </a:lnTo>
                  <a:lnTo>
                    <a:pt x="40" y="0"/>
                  </a:lnTo>
                  <a:lnTo>
                    <a:pt x="83" y="46"/>
                  </a:lnTo>
                  <a:lnTo>
                    <a:pt x="83" y="140"/>
                  </a:lnTo>
                  <a:lnTo>
                    <a:pt x="0" y="140"/>
                  </a:lnTo>
                  <a:close/>
                </a:path>
              </a:pathLst>
            </a:custGeom>
            <a:solidFill>
              <a:srgbClr val="D59686"/>
            </a:solidFill>
            <a:ln w="1588">
              <a:solidFill>
                <a:srgbClr val="D59686"/>
              </a:solidFill>
              <a:round/>
              <a:headEnd/>
              <a:tailEnd/>
            </a:ln>
          </p:spPr>
          <p:txBody>
            <a:bodyPr/>
            <a:lstStyle/>
            <a:p>
              <a:endParaRPr lang="en-US"/>
            </a:p>
          </p:txBody>
        </p:sp>
        <p:sp>
          <p:nvSpPr>
            <p:cNvPr id="2126" name="Rectangle 67"/>
            <p:cNvSpPr>
              <a:spLocks noChangeArrowheads="1"/>
            </p:cNvSpPr>
            <p:nvPr/>
          </p:nvSpPr>
          <p:spPr bwMode="auto">
            <a:xfrm>
              <a:off x="1193" y="1434"/>
              <a:ext cx="4" cy="693"/>
            </a:xfrm>
            <a:prstGeom prst="rect">
              <a:avLst/>
            </a:prstGeom>
            <a:solidFill>
              <a:srgbClr val="B50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27" name="Rectangle 68"/>
            <p:cNvSpPr>
              <a:spLocks noChangeArrowheads="1"/>
            </p:cNvSpPr>
            <p:nvPr/>
          </p:nvSpPr>
          <p:spPr bwMode="auto">
            <a:xfrm>
              <a:off x="1218" y="1434"/>
              <a:ext cx="4" cy="693"/>
            </a:xfrm>
            <a:prstGeom prst="rect">
              <a:avLst/>
            </a:prstGeom>
            <a:solidFill>
              <a:srgbClr val="9C0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28" name="Rectangle 69"/>
            <p:cNvSpPr>
              <a:spLocks noChangeArrowheads="1"/>
            </p:cNvSpPr>
            <p:nvPr/>
          </p:nvSpPr>
          <p:spPr bwMode="auto">
            <a:xfrm>
              <a:off x="1226" y="1434"/>
              <a:ext cx="4" cy="693"/>
            </a:xfrm>
            <a:prstGeom prst="rect">
              <a:avLst/>
            </a:prstGeom>
            <a:solidFill>
              <a:srgbClr val="930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29" name="Rectangle 70"/>
            <p:cNvSpPr>
              <a:spLocks noChangeArrowheads="1"/>
            </p:cNvSpPr>
            <p:nvPr/>
          </p:nvSpPr>
          <p:spPr bwMode="auto">
            <a:xfrm>
              <a:off x="1238" y="1434"/>
              <a:ext cx="4" cy="693"/>
            </a:xfrm>
            <a:prstGeom prst="rect">
              <a:avLst/>
            </a:prstGeom>
            <a:solidFill>
              <a:srgbClr val="860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0" name="Rectangle 71"/>
            <p:cNvSpPr>
              <a:spLocks noChangeArrowheads="1"/>
            </p:cNvSpPr>
            <p:nvPr/>
          </p:nvSpPr>
          <p:spPr bwMode="auto">
            <a:xfrm>
              <a:off x="1263" y="1434"/>
              <a:ext cx="4" cy="693"/>
            </a:xfrm>
            <a:prstGeom prst="rect">
              <a:avLst/>
            </a:prstGeom>
            <a:solidFill>
              <a:srgbClr val="6C0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1" name="Freeform 72"/>
            <p:cNvSpPr>
              <a:spLocks/>
            </p:cNvSpPr>
            <p:nvPr/>
          </p:nvSpPr>
          <p:spPr bwMode="auto">
            <a:xfrm>
              <a:off x="1185" y="1434"/>
              <a:ext cx="86" cy="693"/>
            </a:xfrm>
            <a:custGeom>
              <a:avLst/>
              <a:gdLst>
                <a:gd name="T0" fmla="*/ 28 w 174"/>
                <a:gd name="T1" fmla="*/ 0 h 1385"/>
                <a:gd name="T2" fmla="*/ 0 w 174"/>
                <a:gd name="T3" fmla="*/ 1384 h 1385"/>
                <a:gd name="T4" fmla="*/ 174 w 174"/>
                <a:gd name="T5" fmla="*/ 1385 h 1385"/>
                <a:gd name="T6" fmla="*/ 125 w 174"/>
                <a:gd name="T7" fmla="*/ 0 h 1385"/>
                <a:gd name="T8" fmla="*/ 28 w 174"/>
                <a:gd name="T9" fmla="*/ 0 h 1385"/>
                <a:gd name="T10" fmla="*/ 0 60000 65536"/>
                <a:gd name="T11" fmla="*/ 0 60000 65536"/>
                <a:gd name="T12" fmla="*/ 0 60000 65536"/>
                <a:gd name="T13" fmla="*/ 0 60000 65536"/>
                <a:gd name="T14" fmla="*/ 0 60000 65536"/>
                <a:gd name="T15" fmla="*/ 0 w 174"/>
                <a:gd name="T16" fmla="*/ 0 h 1385"/>
                <a:gd name="T17" fmla="*/ 174 w 174"/>
                <a:gd name="T18" fmla="*/ 1385 h 1385"/>
              </a:gdLst>
              <a:ahLst/>
              <a:cxnLst>
                <a:cxn ang="T10">
                  <a:pos x="T0" y="T1"/>
                </a:cxn>
                <a:cxn ang="T11">
                  <a:pos x="T2" y="T3"/>
                </a:cxn>
                <a:cxn ang="T12">
                  <a:pos x="T4" y="T5"/>
                </a:cxn>
                <a:cxn ang="T13">
                  <a:pos x="T6" y="T7"/>
                </a:cxn>
                <a:cxn ang="T14">
                  <a:pos x="T8" y="T9"/>
                </a:cxn>
              </a:cxnLst>
              <a:rect l="T15" t="T16" r="T17" b="T18"/>
              <a:pathLst>
                <a:path w="174" h="1385">
                  <a:moveTo>
                    <a:pt x="28" y="0"/>
                  </a:moveTo>
                  <a:lnTo>
                    <a:pt x="0" y="1384"/>
                  </a:lnTo>
                  <a:lnTo>
                    <a:pt x="174" y="1385"/>
                  </a:lnTo>
                  <a:lnTo>
                    <a:pt x="125" y="0"/>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2" name="Rectangle 73"/>
            <p:cNvSpPr>
              <a:spLocks noChangeArrowheads="1"/>
            </p:cNvSpPr>
            <p:nvPr/>
          </p:nvSpPr>
          <p:spPr bwMode="auto">
            <a:xfrm>
              <a:off x="1193" y="1434"/>
              <a:ext cx="4" cy="693"/>
            </a:xfrm>
            <a:prstGeom prst="rect">
              <a:avLst/>
            </a:prstGeom>
            <a:solidFill>
              <a:srgbClr val="B50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3" name="Rectangle 74"/>
            <p:cNvSpPr>
              <a:spLocks noChangeArrowheads="1"/>
            </p:cNvSpPr>
            <p:nvPr/>
          </p:nvSpPr>
          <p:spPr bwMode="auto">
            <a:xfrm>
              <a:off x="1218" y="1434"/>
              <a:ext cx="4" cy="693"/>
            </a:xfrm>
            <a:prstGeom prst="rect">
              <a:avLst/>
            </a:prstGeom>
            <a:solidFill>
              <a:srgbClr val="9C0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4" name="Rectangle 75"/>
            <p:cNvSpPr>
              <a:spLocks noChangeArrowheads="1"/>
            </p:cNvSpPr>
            <p:nvPr/>
          </p:nvSpPr>
          <p:spPr bwMode="auto">
            <a:xfrm>
              <a:off x="1226" y="1434"/>
              <a:ext cx="4" cy="693"/>
            </a:xfrm>
            <a:prstGeom prst="rect">
              <a:avLst/>
            </a:prstGeom>
            <a:solidFill>
              <a:srgbClr val="9307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5" name="Rectangle 76"/>
            <p:cNvSpPr>
              <a:spLocks noChangeArrowheads="1"/>
            </p:cNvSpPr>
            <p:nvPr/>
          </p:nvSpPr>
          <p:spPr bwMode="auto">
            <a:xfrm>
              <a:off x="1238" y="1434"/>
              <a:ext cx="4" cy="693"/>
            </a:xfrm>
            <a:prstGeom prst="rect">
              <a:avLst/>
            </a:prstGeom>
            <a:solidFill>
              <a:srgbClr val="860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6" name="Rectangle 77"/>
            <p:cNvSpPr>
              <a:spLocks noChangeArrowheads="1"/>
            </p:cNvSpPr>
            <p:nvPr/>
          </p:nvSpPr>
          <p:spPr bwMode="auto">
            <a:xfrm>
              <a:off x="1263" y="1434"/>
              <a:ext cx="4" cy="693"/>
            </a:xfrm>
            <a:prstGeom prst="rect">
              <a:avLst/>
            </a:prstGeom>
            <a:solidFill>
              <a:srgbClr val="6C0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7" name="Freeform 78"/>
            <p:cNvSpPr>
              <a:spLocks/>
            </p:cNvSpPr>
            <p:nvPr/>
          </p:nvSpPr>
          <p:spPr bwMode="auto">
            <a:xfrm>
              <a:off x="1185" y="1434"/>
              <a:ext cx="86" cy="693"/>
            </a:xfrm>
            <a:custGeom>
              <a:avLst/>
              <a:gdLst>
                <a:gd name="T0" fmla="*/ 28 w 174"/>
                <a:gd name="T1" fmla="*/ 0 h 1385"/>
                <a:gd name="T2" fmla="*/ 0 w 174"/>
                <a:gd name="T3" fmla="*/ 1384 h 1385"/>
                <a:gd name="T4" fmla="*/ 174 w 174"/>
                <a:gd name="T5" fmla="*/ 1385 h 1385"/>
                <a:gd name="T6" fmla="*/ 125 w 174"/>
                <a:gd name="T7" fmla="*/ 0 h 1385"/>
                <a:gd name="T8" fmla="*/ 28 w 174"/>
                <a:gd name="T9" fmla="*/ 0 h 1385"/>
                <a:gd name="T10" fmla="*/ 0 60000 65536"/>
                <a:gd name="T11" fmla="*/ 0 60000 65536"/>
                <a:gd name="T12" fmla="*/ 0 60000 65536"/>
                <a:gd name="T13" fmla="*/ 0 60000 65536"/>
                <a:gd name="T14" fmla="*/ 0 60000 65536"/>
                <a:gd name="T15" fmla="*/ 0 w 174"/>
                <a:gd name="T16" fmla="*/ 0 h 1385"/>
                <a:gd name="T17" fmla="*/ 174 w 174"/>
                <a:gd name="T18" fmla="*/ 1385 h 1385"/>
              </a:gdLst>
              <a:ahLst/>
              <a:cxnLst>
                <a:cxn ang="T10">
                  <a:pos x="T0" y="T1"/>
                </a:cxn>
                <a:cxn ang="T11">
                  <a:pos x="T2" y="T3"/>
                </a:cxn>
                <a:cxn ang="T12">
                  <a:pos x="T4" y="T5"/>
                </a:cxn>
                <a:cxn ang="T13">
                  <a:pos x="T6" y="T7"/>
                </a:cxn>
                <a:cxn ang="T14">
                  <a:pos x="T8" y="T9"/>
                </a:cxn>
              </a:cxnLst>
              <a:rect l="T15" t="T16" r="T17" b="T18"/>
              <a:pathLst>
                <a:path w="174" h="1385">
                  <a:moveTo>
                    <a:pt x="28" y="0"/>
                  </a:moveTo>
                  <a:lnTo>
                    <a:pt x="0" y="1384"/>
                  </a:lnTo>
                  <a:lnTo>
                    <a:pt x="174" y="1385"/>
                  </a:lnTo>
                  <a:lnTo>
                    <a:pt x="125" y="0"/>
                  </a:lnTo>
                  <a:lnTo>
                    <a:pt x="2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8" name="Freeform 79"/>
            <p:cNvSpPr>
              <a:spLocks/>
            </p:cNvSpPr>
            <p:nvPr/>
          </p:nvSpPr>
          <p:spPr bwMode="auto">
            <a:xfrm>
              <a:off x="1185" y="1434"/>
              <a:ext cx="86" cy="693"/>
            </a:xfrm>
            <a:custGeom>
              <a:avLst/>
              <a:gdLst>
                <a:gd name="T0" fmla="*/ 28 w 174"/>
                <a:gd name="T1" fmla="*/ 0 h 1385"/>
                <a:gd name="T2" fmla="*/ 0 w 174"/>
                <a:gd name="T3" fmla="*/ 1384 h 1385"/>
                <a:gd name="T4" fmla="*/ 174 w 174"/>
                <a:gd name="T5" fmla="*/ 1385 h 1385"/>
                <a:gd name="T6" fmla="*/ 125 w 174"/>
                <a:gd name="T7" fmla="*/ 0 h 1385"/>
                <a:gd name="T8" fmla="*/ 28 w 174"/>
                <a:gd name="T9" fmla="*/ 0 h 1385"/>
                <a:gd name="T10" fmla="*/ 0 60000 65536"/>
                <a:gd name="T11" fmla="*/ 0 60000 65536"/>
                <a:gd name="T12" fmla="*/ 0 60000 65536"/>
                <a:gd name="T13" fmla="*/ 0 60000 65536"/>
                <a:gd name="T14" fmla="*/ 0 60000 65536"/>
                <a:gd name="T15" fmla="*/ 0 w 174"/>
                <a:gd name="T16" fmla="*/ 0 h 1385"/>
                <a:gd name="T17" fmla="*/ 174 w 174"/>
                <a:gd name="T18" fmla="*/ 1385 h 1385"/>
              </a:gdLst>
              <a:ahLst/>
              <a:cxnLst>
                <a:cxn ang="T10">
                  <a:pos x="T0" y="T1"/>
                </a:cxn>
                <a:cxn ang="T11">
                  <a:pos x="T2" y="T3"/>
                </a:cxn>
                <a:cxn ang="T12">
                  <a:pos x="T4" y="T5"/>
                </a:cxn>
                <a:cxn ang="T13">
                  <a:pos x="T6" y="T7"/>
                </a:cxn>
                <a:cxn ang="T14">
                  <a:pos x="T8" y="T9"/>
                </a:cxn>
              </a:cxnLst>
              <a:rect l="T15" t="T16" r="T17" b="T18"/>
              <a:pathLst>
                <a:path w="174" h="1385">
                  <a:moveTo>
                    <a:pt x="28" y="0"/>
                  </a:moveTo>
                  <a:lnTo>
                    <a:pt x="0" y="1384"/>
                  </a:lnTo>
                  <a:lnTo>
                    <a:pt x="174" y="1385"/>
                  </a:lnTo>
                  <a:lnTo>
                    <a:pt x="125" y="0"/>
                  </a:lnTo>
                  <a:lnTo>
                    <a:pt x="28" y="0"/>
                  </a:lnTo>
                </a:path>
              </a:pathLst>
            </a:custGeom>
            <a:noFill/>
            <a:ln w="1588">
              <a:solidFill>
                <a:srgbClr val="808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39" name="Freeform 80"/>
            <p:cNvSpPr>
              <a:spLocks/>
            </p:cNvSpPr>
            <p:nvPr/>
          </p:nvSpPr>
          <p:spPr bwMode="auto">
            <a:xfrm>
              <a:off x="1275" y="1879"/>
              <a:ext cx="290" cy="170"/>
            </a:xfrm>
            <a:custGeom>
              <a:avLst/>
              <a:gdLst>
                <a:gd name="T0" fmla="*/ 580 w 580"/>
                <a:gd name="T1" fmla="*/ 60 h 342"/>
                <a:gd name="T2" fmla="*/ 62 w 580"/>
                <a:gd name="T3" fmla="*/ 342 h 342"/>
                <a:gd name="T4" fmla="*/ 0 w 580"/>
                <a:gd name="T5" fmla="*/ 335 h 342"/>
                <a:gd name="T6" fmla="*/ 580 w 580"/>
                <a:gd name="T7" fmla="*/ 0 h 342"/>
                <a:gd name="T8" fmla="*/ 580 w 580"/>
                <a:gd name="T9" fmla="*/ 60 h 342"/>
                <a:gd name="T10" fmla="*/ 0 60000 65536"/>
                <a:gd name="T11" fmla="*/ 0 60000 65536"/>
                <a:gd name="T12" fmla="*/ 0 60000 65536"/>
                <a:gd name="T13" fmla="*/ 0 60000 65536"/>
                <a:gd name="T14" fmla="*/ 0 60000 65536"/>
                <a:gd name="T15" fmla="*/ 0 w 580"/>
                <a:gd name="T16" fmla="*/ 0 h 342"/>
                <a:gd name="T17" fmla="*/ 580 w 580"/>
                <a:gd name="T18" fmla="*/ 342 h 342"/>
              </a:gdLst>
              <a:ahLst/>
              <a:cxnLst>
                <a:cxn ang="T10">
                  <a:pos x="T0" y="T1"/>
                </a:cxn>
                <a:cxn ang="T11">
                  <a:pos x="T2" y="T3"/>
                </a:cxn>
                <a:cxn ang="T12">
                  <a:pos x="T4" y="T5"/>
                </a:cxn>
                <a:cxn ang="T13">
                  <a:pos x="T6" y="T7"/>
                </a:cxn>
                <a:cxn ang="T14">
                  <a:pos x="T8" y="T9"/>
                </a:cxn>
              </a:cxnLst>
              <a:rect l="T15" t="T16" r="T17" b="T18"/>
              <a:pathLst>
                <a:path w="580" h="342">
                  <a:moveTo>
                    <a:pt x="580" y="60"/>
                  </a:moveTo>
                  <a:lnTo>
                    <a:pt x="62" y="342"/>
                  </a:lnTo>
                  <a:lnTo>
                    <a:pt x="0" y="335"/>
                  </a:lnTo>
                  <a:lnTo>
                    <a:pt x="580" y="0"/>
                  </a:lnTo>
                  <a:lnTo>
                    <a:pt x="580" y="60"/>
                  </a:lnTo>
                  <a:close/>
                </a:path>
              </a:pathLst>
            </a:custGeom>
            <a:solidFill>
              <a:srgbClr val="AAAA83"/>
            </a:solidFill>
            <a:ln w="1588">
              <a:solidFill>
                <a:srgbClr val="AAAA83"/>
              </a:solidFill>
              <a:round/>
              <a:headEnd/>
              <a:tailEnd/>
            </a:ln>
          </p:spPr>
          <p:txBody>
            <a:bodyPr/>
            <a:lstStyle/>
            <a:p>
              <a:endParaRPr lang="en-US"/>
            </a:p>
          </p:txBody>
        </p:sp>
        <p:sp>
          <p:nvSpPr>
            <p:cNvPr id="2140" name="Freeform 81"/>
            <p:cNvSpPr>
              <a:spLocks/>
            </p:cNvSpPr>
            <p:nvPr/>
          </p:nvSpPr>
          <p:spPr bwMode="auto">
            <a:xfrm>
              <a:off x="1781" y="1992"/>
              <a:ext cx="58" cy="125"/>
            </a:xfrm>
            <a:custGeom>
              <a:avLst/>
              <a:gdLst>
                <a:gd name="T0" fmla="*/ 0 w 115"/>
                <a:gd name="T1" fmla="*/ 243 h 250"/>
                <a:gd name="T2" fmla="*/ 0 w 115"/>
                <a:gd name="T3" fmla="*/ 30 h 250"/>
                <a:gd name="T4" fmla="*/ 52 w 115"/>
                <a:gd name="T5" fmla="*/ 29 h 250"/>
                <a:gd name="T6" fmla="*/ 52 w 115"/>
                <a:gd name="T7" fmla="*/ 0 h 250"/>
                <a:gd name="T8" fmla="*/ 82 w 115"/>
                <a:gd name="T9" fmla="*/ 3 h 250"/>
                <a:gd name="T10" fmla="*/ 83 w 115"/>
                <a:gd name="T11" fmla="*/ 35 h 250"/>
                <a:gd name="T12" fmla="*/ 115 w 115"/>
                <a:gd name="T13" fmla="*/ 35 h 250"/>
                <a:gd name="T14" fmla="*/ 115 w 115"/>
                <a:gd name="T15" fmla="*/ 250 h 250"/>
                <a:gd name="T16" fmla="*/ 0 w 115"/>
                <a:gd name="T17" fmla="*/ 243 h 2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5"/>
                <a:gd name="T28" fmla="*/ 0 h 250"/>
                <a:gd name="T29" fmla="*/ 115 w 115"/>
                <a:gd name="T30" fmla="*/ 250 h 2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5" h="250">
                  <a:moveTo>
                    <a:pt x="0" y="243"/>
                  </a:moveTo>
                  <a:lnTo>
                    <a:pt x="0" y="30"/>
                  </a:lnTo>
                  <a:lnTo>
                    <a:pt x="52" y="29"/>
                  </a:lnTo>
                  <a:lnTo>
                    <a:pt x="52" y="0"/>
                  </a:lnTo>
                  <a:lnTo>
                    <a:pt x="82" y="3"/>
                  </a:lnTo>
                  <a:lnTo>
                    <a:pt x="83" y="35"/>
                  </a:lnTo>
                  <a:lnTo>
                    <a:pt x="115" y="35"/>
                  </a:lnTo>
                  <a:lnTo>
                    <a:pt x="115" y="250"/>
                  </a:lnTo>
                  <a:lnTo>
                    <a:pt x="0" y="243"/>
                  </a:lnTo>
                  <a:close/>
                </a:path>
              </a:pathLst>
            </a:custGeom>
            <a:solidFill>
              <a:srgbClr val="C0C0C0"/>
            </a:solidFill>
            <a:ln w="1588">
              <a:solidFill>
                <a:srgbClr val="C0C0C0"/>
              </a:solidFill>
              <a:round/>
              <a:headEnd/>
              <a:tailEnd/>
            </a:ln>
          </p:spPr>
          <p:txBody>
            <a:bodyPr/>
            <a:lstStyle/>
            <a:p>
              <a:endParaRPr lang="en-US"/>
            </a:p>
          </p:txBody>
        </p:sp>
        <p:sp>
          <p:nvSpPr>
            <p:cNvPr id="2141" name="Freeform 82"/>
            <p:cNvSpPr>
              <a:spLocks/>
            </p:cNvSpPr>
            <p:nvPr/>
          </p:nvSpPr>
          <p:spPr bwMode="auto">
            <a:xfrm>
              <a:off x="1436" y="2034"/>
              <a:ext cx="272" cy="116"/>
            </a:xfrm>
            <a:custGeom>
              <a:avLst/>
              <a:gdLst>
                <a:gd name="T0" fmla="*/ 9 w 544"/>
                <a:gd name="T1" fmla="*/ 52 h 232"/>
                <a:gd name="T2" fmla="*/ 47 w 544"/>
                <a:gd name="T3" fmla="*/ 32 h 232"/>
                <a:gd name="T4" fmla="*/ 93 w 544"/>
                <a:gd name="T5" fmla="*/ 19 h 232"/>
                <a:gd name="T6" fmla="*/ 184 w 544"/>
                <a:gd name="T7" fmla="*/ 0 h 232"/>
                <a:gd name="T8" fmla="*/ 209 w 544"/>
                <a:gd name="T9" fmla="*/ 0 h 232"/>
                <a:gd name="T10" fmla="*/ 225 w 544"/>
                <a:gd name="T11" fmla="*/ 0 h 232"/>
                <a:gd name="T12" fmla="*/ 241 w 544"/>
                <a:gd name="T13" fmla="*/ 1 h 232"/>
                <a:gd name="T14" fmla="*/ 300 w 544"/>
                <a:gd name="T15" fmla="*/ 11 h 232"/>
                <a:gd name="T16" fmla="*/ 368 w 544"/>
                <a:gd name="T17" fmla="*/ 37 h 232"/>
                <a:gd name="T18" fmla="*/ 416 w 544"/>
                <a:gd name="T19" fmla="*/ 88 h 232"/>
                <a:gd name="T20" fmla="*/ 442 w 544"/>
                <a:gd name="T21" fmla="*/ 91 h 232"/>
                <a:gd name="T22" fmla="*/ 477 w 544"/>
                <a:gd name="T23" fmla="*/ 85 h 232"/>
                <a:gd name="T24" fmla="*/ 509 w 544"/>
                <a:gd name="T25" fmla="*/ 81 h 232"/>
                <a:gd name="T26" fmla="*/ 533 w 544"/>
                <a:gd name="T27" fmla="*/ 88 h 232"/>
                <a:gd name="T28" fmla="*/ 544 w 544"/>
                <a:gd name="T29" fmla="*/ 134 h 232"/>
                <a:gd name="T30" fmla="*/ 543 w 544"/>
                <a:gd name="T31" fmla="*/ 161 h 232"/>
                <a:gd name="T32" fmla="*/ 533 w 544"/>
                <a:gd name="T33" fmla="*/ 183 h 232"/>
                <a:gd name="T34" fmla="*/ 488 w 544"/>
                <a:gd name="T35" fmla="*/ 210 h 232"/>
                <a:gd name="T36" fmla="*/ 425 w 544"/>
                <a:gd name="T37" fmla="*/ 226 h 232"/>
                <a:gd name="T38" fmla="*/ 350 w 544"/>
                <a:gd name="T39" fmla="*/ 232 h 232"/>
                <a:gd name="T40" fmla="*/ 310 w 544"/>
                <a:gd name="T41" fmla="*/ 232 h 232"/>
                <a:gd name="T42" fmla="*/ 269 w 544"/>
                <a:gd name="T43" fmla="*/ 229 h 232"/>
                <a:gd name="T44" fmla="*/ 117 w 544"/>
                <a:gd name="T45" fmla="*/ 194 h 232"/>
                <a:gd name="T46" fmla="*/ 9 w 544"/>
                <a:gd name="T47" fmla="*/ 131 h 232"/>
                <a:gd name="T48" fmla="*/ 0 w 544"/>
                <a:gd name="T49" fmla="*/ 93 h 232"/>
                <a:gd name="T50" fmla="*/ 9 w 544"/>
                <a:gd name="T51" fmla="*/ 52 h 2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4"/>
                <a:gd name="T79" fmla="*/ 0 h 232"/>
                <a:gd name="T80" fmla="*/ 544 w 544"/>
                <a:gd name="T81" fmla="*/ 232 h 2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4" h="232">
                  <a:moveTo>
                    <a:pt x="9" y="52"/>
                  </a:moveTo>
                  <a:lnTo>
                    <a:pt x="47" y="32"/>
                  </a:lnTo>
                  <a:lnTo>
                    <a:pt x="93" y="19"/>
                  </a:lnTo>
                  <a:lnTo>
                    <a:pt x="184" y="0"/>
                  </a:lnTo>
                  <a:lnTo>
                    <a:pt x="209" y="0"/>
                  </a:lnTo>
                  <a:lnTo>
                    <a:pt x="225" y="0"/>
                  </a:lnTo>
                  <a:lnTo>
                    <a:pt x="241" y="1"/>
                  </a:lnTo>
                  <a:lnTo>
                    <a:pt x="300" y="11"/>
                  </a:lnTo>
                  <a:lnTo>
                    <a:pt x="368" y="37"/>
                  </a:lnTo>
                  <a:lnTo>
                    <a:pt x="416" y="88"/>
                  </a:lnTo>
                  <a:lnTo>
                    <a:pt x="442" y="91"/>
                  </a:lnTo>
                  <a:lnTo>
                    <a:pt x="477" y="85"/>
                  </a:lnTo>
                  <a:lnTo>
                    <a:pt x="509" y="81"/>
                  </a:lnTo>
                  <a:lnTo>
                    <a:pt x="533" y="88"/>
                  </a:lnTo>
                  <a:lnTo>
                    <a:pt x="544" y="134"/>
                  </a:lnTo>
                  <a:lnTo>
                    <a:pt x="543" y="161"/>
                  </a:lnTo>
                  <a:lnTo>
                    <a:pt x="533" y="183"/>
                  </a:lnTo>
                  <a:lnTo>
                    <a:pt x="488" y="210"/>
                  </a:lnTo>
                  <a:lnTo>
                    <a:pt x="425" y="226"/>
                  </a:lnTo>
                  <a:lnTo>
                    <a:pt x="350" y="232"/>
                  </a:lnTo>
                  <a:lnTo>
                    <a:pt x="310" y="232"/>
                  </a:lnTo>
                  <a:lnTo>
                    <a:pt x="269" y="229"/>
                  </a:lnTo>
                  <a:lnTo>
                    <a:pt x="117" y="194"/>
                  </a:lnTo>
                  <a:lnTo>
                    <a:pt x="9" y="131"/>
                  </a:lnTo>
                  <a:lnTo>
                    <a:pt x="0" y="93"/>
                  </a:lnTo>
                  <a:lnTo>
                    <a:pt x="9" y="52"/>
                  </a:lnTo>
                  <a:close/>
                </a:path>
              </a:pathLst>
            </a:custGeom>
            <a:solidFill>
              <a:srgbClr val="919191"/>
            </a:solidFill>
            <a:ln w="1588">
              <a:solidFill>
                <a:srgbClr val="D59686"/>
              </a:solidFill>
              <a:round/>
              <a:headEnd/>
              <a:tailEnd/>
            </a:ln>
          </p:spPr>
          <p:txBody>
            <a:bodyPr/>
            <a:lstStyle/>
            <a:p>
              <a:endParaRPr lang="en-US"/>
            </a:p>
          </p:txBody>
        </p:sp>
        <p:sp>
          <p:nvSpPr>
            <p:cNvPr id="2142" name="Freeform 83"/>
            <p:cNvSpPr>
              <a:spLocks/>
            </p:cNvSpPr>
            <p:nvPr/>
          </p:nvSpPr>
          <p:spPr bwMode="auto">
            <a:xfrm>
              <a:off x="1427" y="2019"/>
              <a:ext cx="109" cy="85"/>
            </a:xfrm>
            <a:custGeom>
              <a:avLst/>
              <a:gdLst>
                <a:gd name="T0" fmla="*/ 3 w 216"/>
                <a:gd name="T1" fmla="*/ 14 h 169"/>
                <a:gd name="T2" fmla="*/ 0 w 216"/>
                <a:gd name="T3" fmla="*/ 135 h 169"/>
                <a:gd name="T4" fmla="*/ 216 w 216"/>
                <a:gd name="T5" fmla="*/ 169 h 169"/>
                <a:gd name="T6" fmla="*/ 148 w 216"/>
                <a:gd name="T7" fmla="*/ 0 h 169"/>
                <a:gd name="T8" fmla="*/ 3 w 216"/>
                <a:gd name="T9" fmla="*/ 14 h 169"/>
                <a:gd name="T10" fmla="*/ 0 60000 65536"/>
                <a:gd name="T11" fmla="*/ 0 60000 65536"/>
                <a:gd name="T12" fmla="*/ 0 60000 65536"/>
                <a:gd name="T13" fmla="*/ 0 60000 65536"/>
                <a:gd name="T14" fmla="*/ 0 60000 65536"/>
                <a:gd name="T15" fmla="*/ 0 w 216"/>
                <a:gd name="T16" fmla="*/ 0 h 169"/>
                <a:gd name="T17" fmla="*/ 216 w 216"/>
                <a:gd name="T18" fmla="*/ 169 h 169"/>
              </a:gdLst>
              <a:ahLst/>
              <a:cxnLst>
                <a:cxn ang="T10">
                  <a:pos x="T0" y="T1"/>
                </a:cxn>
                <a:cxn ang="T11">
                  <a:pos x="T2" y="T3"/>
                </a:cxn>
                <a:cxn ang="T12">
                  <a:pos x="T4" y="T5"/>
                </a:cxn>
                <a:cxn ang="T13">
                  <a:pos x="T6" y="T7"/>
                </a:cxn>
                <a:cxn ang="T14">
                  <a:pos x="T8" y="T9"/>
                </a:cxn>
              </a:cxnLst>
              <a:rect l="T15" t="T16" r="T17" b="T18"/>
              <a:pathLst>
                <a:path w="216" h="169">
                  <a:moveTo>
                    <a:pt x="3" y="14"/>
                  </a:moveTo>
                  <a:lnTo>
                    <a:pt x="0" y="135"/>
                  </a:lnTo>
                  <a:lnTo>
                    <a:pt x="216" y="169"/>
                  </a:lnTo>
                  <a:lnTo>
                    <a:pt x="148" y="0"/>
                  </a:lnTo>
                  <a:lnTo>
                    <a:pt x="3" y="14"/>
                  </a:lnTo>
                  <a:close/>
                </a:path>
              </a:pathLst>
            </a:custGeom>
            <a:solidFill>
              <a:srgbClr val="5A5A5A"/>
            </a:solidFill>
            <a:ln w="1588">
              <a:solidFill>
                <a:srgbClr val="5A5A5A"/>
              </a:solidFill>
              <a:round/>
              <a:headEnd/>
              <a:tailEnd/>
            </a:ln>
          </p:spPr>
          <p:txBody>
            <a:bodyPr/>
            <a:lstStyle/>
            <a:p>
              <a:endParaRPr lang="en-US"/>
            </a:p>
          </p:txBody>
        </p:sp>
        <p:sp>
          <p:nvSpPr>
            <p:cNvPr id="2143" name="Freeform 84"/>
            <p:cNvSpPr>
              <a:spLocks/>
            </p:cNvSpPr>
            <p:nvPr/>
          </p:nvSpPr>
          <p:spPr bwMode="auto">
            <a:xfrm>
              <a:off x="1562" y="1770"/>
              <a:ext cx="224" cy="388"/>
            </a:xfrm>
            <a:custGeom>
              <a:avLst/>
              <a:gdLst>
                <a:gd name="T0" fmla="*/ 29 w 449"/>
                <a:gd name="T1" fmla="*/ 10 h 778"/>
                <a:gd name="T2" fmla="*/ 0 w 449"/>
                <a:gd name="T3" fmla="*/ 768 h 778"/>
                <a:gd name="T4" fmla="*/ 449 w 449"/>
                <a:gd name="T5" fmla="*/ 778 h 778"/>
                <a:gd name="T6" fmla="*/ 449 w 449"/>
                <a:gd name="T7" fmla="*/ 122 h 778"/>
                <a:gd name="T8" fmla="*/ 312 w 449"/>
                <a:gd name="T9" fmla="*/ 0 h 778"/>
                <a:gd name="T10" fmla="*/ 29 w 449"/>
                <a:gd name="T11" fmla="*/ 10 h 778"/>
                <a:gd name="T12" fmla="*/ 0 60000 65536"/>
                <a:gd name="T13" fmla="*/ 0 60000 65536"/>
                <a:gd name="T14" fmla="*/ 0 60000 65536"/>
                <a:gd name="T15" fmla="*/ 0 60000 65536"/>
                <a:gd name="T16" fmla="*/ 0 60000 65536"/>
                <a:gd name="T17" fmla="*/ 0 60000 65536"/>
                <a:gd name="T18" fmla="*/ 0 w 449"/>
                <a:gd name="T19" fmla="*/ 0 h 778"/>
                <a:gd name="T20" fmla="*/ 449 w 449"/>
                <a:gd name="T21" fmla="*/ 778 h 778"/>
              </a:gdLst>
              <a:ahLst/>
              <a:cxnLst>
                <a:cxn ang="T12">
                  <a:pos x="T0" y="T1"/>
                </a:cxn>
                <a:cxn ang="T13">
                  <a:pos x="T2" y="T3"/>
                </a:cxn>
                <a:cxn ang="T14">
                  <a:pos x="T4" y="T5"/>
                </a:cxn>
                <a:cxn ang="T15">
                  <a:pos x="T6" y="T7"/>
                </a:cxn>
                <a:cxn ang="T16">
                  <a:pos x="T8" y="T9"/>
                </a:cxn>
                <a:cxn ang="T17">
                  <a:pos x="T10" y="T11"/>
                </a:cxn>
              </a:cxnLst>
              <a:rect l="T18" t="T19" r="T20" b="T21"/>
              <a:pathLst>
                <a:path w="449" h="778">
                  <a:moveTo>
                    <a:pt x="29" y="10"/>
                  </a:moveTo>
                  <a:lnTo>
                    <a:pt x="0" y="768"/>
                  </a:lnTo>
                  <a:lnTo>
                    <a:pt x="449" y="778"/>
                  </a:lnTo>
                  <a:lnTo>
                    <a:pt x="449" y="122"/>
                  </a:lnTo>
                  <a:lnTo>
                    <a:pt x="312" y="0"/>
                  </a:lnTo>
                  <a:lnTo>
                    <a:pt x="29" y="10"/>
                  </a:lnTo>
                  <a:close/>
                </a:path>
              </a:pathLst>
            </a:custGeom>
            <a:solidFill>
              <a:srgbClr val="C0C0C0"/>
            </a:solidFill>
            <a:ln w="1588">
              <a:solidFill>
                <a:srgbClr val="C0C0C0"/>
              </a:solidFill>
              <a:round/>
              <a:headEnd/>
              <a:tailEnd/>
            </a:ln>
          </p:spPr>
          <p:txBody>
            <a:bodyPr/>
            <a:lstStyle/>
            <a:p>
              <a:endParaRPr lang="en-US"/>
            </a:p>
          </p:txBody>
        </p:sp>
        <p:sp>
          <p:nvSpPr>
            <p:cNvPr id="2144" name="Rectangle 85"/>
            <p:cNvSpPr>
              <a:spLocks noChangeArrowheads="1"/>
            </p:cNvSpPr>
            <p:nvPr/>
          </p:nvSpPr>
          <p:spPr bwMode="auto">
            <a:xfrm>
              <a:off x="1562" y="1773"/>
              <a:ext cx="160" cy="357"/>
            </a:xfrm>
            <a:prstGeom prst="rect">
              <a:avLst/>
            </a:prstGeom>
            <a:solidFill>
              <a:srgbClr val="5A5A5A"/>
            </a:solidFill>
            <a:ln w="1588">
              <a:solidFill>
                <a:srgbClr val="5A5A5A"/>
              </a:solidFill>
              <a:miter lim="800000"/>
              <a:headEnd/>
              <a:tailEnd/>
            </a:ln>
          </p:spPr>
          <p:txBody>
            <a:bodyPr/>
            <a:lstStyle/>
            <a:p>
              <a:endParaRPr lang="en-US"/>
            </a:p>
          </p:txBody>
        </p:sp>
        <p:sp>
          <p:nvSpPr>
            <p:cNvPr id="2145" name="Freeform 86"/>
            <p:cNvSpPr>
              <a:spLocks/>
            </p:cNvSpPr>
            <p:nvPr/>
          </p:nvSpPr>
          <p:spPr bwMode="auto">
            <a:xfrm>
              <a:off x="1494" y="1986"/>
              <a:ext cx="91" cy="113"/>
            </a:xfrm>
            <a:custGeom>
              <a:avLst/>
              <a:gdLst>
                <a:gd name="T0" fmla="*/ 0 w 182"/>
                <a:gd name="T1" fmla="*/ 225 h 225"/>
                <a:gd name="T2" fmla="*/ 0 w 182"/>
                <a:gd name="T3" fmla="*/ 0 h 225"/>
                <a:gd name="T4" fmla="*/ 182 w 182"/>
                <a:gd name="T5" fmla="*/ 0 h 225"/>
                <a:gd name="T6" fmla="*/ 179 w 182"/>
                <a:gd name="T7" fmla="*/ 10 h 225"/>
                <a:gd name="T8" fmla="*/ 30 w 182"/>
                <a:gd name="T9" fmla="*/ 10 h 225"/>
                <a:gd name="T10" fmla="*/ 27 w 182"/>
                <a:gd name="T11" fmla="*/ 222 h 225"/>
                <a:gd name="T12" fmla="*/ 0 w 182"/>
                <a:gd name="T13" fmla="*/ 225 h 225"/>
                <a:gd name="T14" fmla="*/ 0 60000 65536"/>
                <a:gd name="T15" fmla="*/ 0 60000 65536"/>
                <a:gd name="T16" fmla="*/ 0 60000 65536"/>
                <a:gd name="T17" fmla="*/ 0 60000 65536"/>
                <a:gd name="T18" fmla="*/ 0 60000 65536"/>
                <a:gd name="T19" fmla="*/ 0 60000 65536"/>
                <a:gd name="T20" fmla="*/ 0 60000 65536"/>
                <a:gd name="T21" fmla="*/ 0 w 182"/>
                <a:gd name="T22" fmla="*/ 0 h 225"/>
                <a:gd name="T23" fmla="*/ 182 w 182"/>
                <a:gd name="T24" fmla="*/ 225 h 2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2" h="225">
                  <a:moveTo>
                    <a:pt x="0" y="225"/>
                  </a:moveTo>
                  <a:lnTo>
                    <a:pt x="0" y="0"/>
                  </a:lnTo>
                  <a:lnTo>
                    <a:pt x="182" y="0"/>
                  </a:lnTo>
                  <a:lnTo>
                    <a:pt x="179" y="10"/>
                  </a:lnTo>
                  <a:lnTo>
                    <a:pt x="30" y="10"/>
                  </a:lnTo>
                  <a:lnTo>
                    <a:pt x="27" y="222"/>
                  </a:lnTo>
                  <a:lnTo>
                    <a:pt x="0" y="225"/>
                  </a:lnTo>
                  <a:close/>
                </a:path>
              </a:pathLst>
            </a:custGeom>
            <a:solidFill>
              <a:srgbClr val="464646"/>
            </a:solidFill>
            <a:ln w="1588">
              <a:solidFill>
                <a:srgbClr val="464646"/>
              </a:solidFill>
              <a:round/>
              <a:headEnd/>
              <a:tailEnd/>
            </a:ln>
          </p:spPr>
          <p:txBody>
            <a:bodyPr/>
            <a:lstStyle/>
            <a:p>
              <a:endParaRPr lang="en-US"/>
            </a:p>
          </p:txBody>
        </p:sp>
        <p:sp>
          <p:nvSpPr>
            <p:cNvPr id="2146" name="Rectangle 87"/>
            <p:cNvSpPr>
              <a:spLocks noChangeArrowheads="1"/>
            </p:cNvSpPr>
            <p:nvPr/>
          </p:nvSpPr>
          <p:spPr bwMode="auto">
            <a:xfrm>
              <a:off x="1507" y="1992"/>
              <a:ext cx="76" cy="106"/>
            </a:xfrm>
            <a:prstGeom prst="rect">
              <a:avLst/>
            </a:prstGeom>
            <a:solidFill>
              <a:srgbClr val="D59686"/>
            </a:solidFill>
            <a:ln w="1588">
              <a:solidFill>
                <a:srgbClr val="D59686"/>
              </a:solidFill>
              <a:miter lim="800000"/>
              <a:headEnd/>
              <a:tailEnd/>
            </a:ln>
          </p:spPr>
          <p:txBody>
            <a:bodyPr/>
            <a:lstStyle/>
            <a:p>
              <a:endParaRPr lang="en-US"/>
            </a:p>
          </p:txBody>
        </p:sp>
        <p:sp>
          <p:nvSpPr>
            <p:cNvPr id="2147" name="Rectangle 88"/>
            <p:cNvSpPr>
              <a:spLocks noChangeArrowheads="1"/>
            </p:cNvSpPr>
            <p:nvPr/>
          </p:nvSpPr>
          <p:spPr bwMode="auto">
            <a:xfrm>
              <a:off x="1787" y="2088"/>
              <a:ext cx="116" cy="21"/>
            </a:xfrm>
            <a:prstGeom prst="rect">
              <a:avLst/>
            </a:prstGeom>
            <a:solidFill>
              <a:srgbClr val="5A5A5A"/>
            </a:solidFill>
            <a:ln w="1588">
              <a:solidFill>
                <a:srgbClr val="5A5A5A"/>
              </a:solidFill>
              <a:miter lim="800000"/>
              <a:headEnd/>
              <a:tailEnd/>
            </a:ln>
          </p:spPr>
          <p:txBody>
            <a:bodyPr/>
            <a:lstStyle/>
            <a:p>
              <a:endParaRPr lang="en-US"/>
            </a:p>
          </p:txBody>
        </p:sp>
        <p:sp>
          <p:nvSpPr>
            <p:cNvPr id="2148" name="Freeform 89"/>
            <p:cNvSpPr>
              <a:spLocks/>
            </p:cNvSpPr>
            <p:nvPr/>
          </p:nvSpPr>
          <p:spPr bwMode="auto">
            <a:xfrm>
              <a:off x="1274" y="1870"/>
              <a:ext cx="288" cy="178"/>
            </a:xfrm>
            <a:custGeom>
              <a:avLst/>
              <a:gdLst>
                <a:gd name="T0" fmla="*/ 0 w 575"/>
                <a:gd name="T1" fmla="*/ 346 h 355"/>
                <a:gd name="T2" fmla="*/ 50 w 575"/>
                <a:gd name="T3" fmla="*/ 355 h 355"/>
                <a:gd name="T4" fmla="*/ 575 w 575"/>
                <a:gd name="T5" fmla="*/ 34 h 355"/>
                <a:gd name="T6" fmla="*/ 575 w 575"/>
                <a:gd name="T7" fmla="*/ 0 h 355"/>
                <a:gd name="T8" fmla="*/ 0 w 575"/>
                <a:gd name="T9" fmla="*/ 346 h 355"/>
                <a:gd name="T10" fmla="*/ 0 60000 65536"/>
                <a:gd name="T11" fmla="*/ 0 60000 65536"/>
                <a:gd name="T12" fmla="*/ 0 60000 65536"/>
                <a:gd name="T13" fmla="*/ 0 60000 65536"/>
                <a:gd name="T14" fmla="*/ 0 60000 65536"/>
                <a:gd name="T15" fmla="*/ 0 w 575"/>
                <a:gd name="T16" fmla="*/ 0 h 355"/>
                <a:gd name="T17" fmla="*/ 575 w 575"/>
                <a:gd name="T18" fmla="*/ 355 h 355"/>
              </a:gdLst>
              <a:ahLst/>
              <a:cxnLst>
                <a:cxn ang="T10">
                  <a:pos x="T0" y="T1"/>
                </a:cxn>
                <a:cxn ang="T11">
                  <a:pos x="T2" y="T3"/>
                </a:cxn>
                <a:cxn ang="T12">
                  <a:pos x="T4" y="T5"/>
                </a:cxn>
                <a:cxn ang="T13">
                  <a:pos x="T6" y="T7"/>
                </a:cxn>
                <a:cxn ang="T14">
                  <a:pos x="T8" y="T9"/>
                </a:cxn>
              </a:cxnLst>
              <a:rect l="T15" t="T16" r="T17" b="T18"/>
              <a:pathLst>
                <a:path w="575" h="355">
                  <a:moveTo>
                    <a:pt x="0" y="346"/>
                  </a:moveTo>
                  <a:lnTo>
                    <a:pt x="50" y="355"/>
                  </a:lnTo>
                  <a:lnTo>
                    <a:pt x="575" y="34"/>
                  </a:lnTo>
                  <a:lnTo>
                    <a:pt x="575" y="0"/>
                  </a:lnTo>
                  <a:lnTo>
                    <a:pt x="0" y="346"/>
                  </a:lnTo>
                  <a:close/>
                </a:path>
              </a:pathLst>
            </a:custGeom>
            <a:solidFill>
              <a:srgbClr val="D59686"/>
            </a:solidFill>
            <a:ln w="1588">
              <a:solidFill>
                <a:srgbClr val="D59686"/>
              </a:solidFill>
              <a:round/>
              <a:headEnd/>
              <a:tailEnd/>
            </a:ln>
          </p:spPr>
          <p:txBody>
            <a:bodyPr/>
            <a:lstStyle/>
            <a:p>
              <a:endParaRPr lang="en-US"/>
            </a:p>
          </p:txBody>
        </p:sp>
        <p:sp>
          <p:nvSpPr>
            <p:cNvPr id="2149" name="Freeform 90"/>
            <p:cNvSpPr>
              <a:spLocks/>
            </p:cNvSpPr>
            <p:nvPr/>
          </p:nvSpPr>
          <p:spPr bwMode="auto">
            <a:xfrm>
              <a:off x="1562" y="1983"/>
              <a:ext cx="92" cy="113"/>
            </a:xfrm>
            <a:custGeom>
              <a:avLst/>
              <a:gdLst>
                <a:gd name="T0" fmla="*/ 0 w 184"/>
                <a:gd name="T1" fmla="*/ 226 h 226"/>
                <a:gd name="T2" fmla="*/ 0 w 184"/>
                <a:gd name="T3" fmla="*/ 0 h 226"/>
                <a:gd name="T4" fmla="*/ 184 w 184"/>
                <a:gd name="T5" fmla="*/ 0 h 226"/>
                <a:gd name="T6" fmla="*/ 182 w 184"/>
                <a:gd name="T7" fmla="*/ 12 h 226"/>
                <a:gd name="T8" fmla="*/ 29 w 184"/>
                <a:gd name="T9" fmla="*/ 12 h 226"/>
                <a:gd name="T10" fmla="*/ 28 w 184"/>
                <a:gd name="T11" fmla="*/ 221 h 226"/>
                <a:gd name="T12" fmla="*/ 0 w 184"/>
                <a:gd name="T13" fmla="*/ 226 h 226"/>
                <a:gd name="T14" fmla="*/ 0 60000 65536"/>
                <a:gd name="T15" fmla="*/ 0 60000 65536"/>
                <a:gd name="T16" fmla="*/ 0 60000 65536"/>
                <a:gd name="T17" fmla="*/ 0 60000 65536"/>
                <a:gd name="T18" fmla="*/ 0 60000 65536"/>
                <a:gd name="T19" fmla="*/ 0 60000 65536"/>
                <a:gd name="T20" fmla="*/ 0 60000 65536"/>
                <a:gd name="T21" fmla="*/ 0 w 184"/>
                <a:gd name="T22" fmla="*/ 0 h 226"/>
                <a:gd name="T23" fmla="*/ 184 w 184"/>
                <a:gd name="T24" fmla="*/ 226 h 2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4" h="226">
                  <a:moveTo>
                    <a:pt x="0" y="226"/>
                  </a:moveTo>
                  <a:lnTo>
                    <a:pt x="0" y="0"/>
                  </a:lnTo>
                  <a:lnTo>
                    <a:pt x="184" y="0"/>
                  </a:lnTo>
                  <a:lnTo>
                    <a:pt x="182" y="12"/>
                  </a:lnTo>
                  <a:lnTo>
                    <a:pt x="29" y="12"/>
                  </a:lnTo>
                  <a:lnTo>
                    <a:pt x="28" y="221"/>
                  </a:lnTo>
                  <a:lnTo>
                    <a:pt x="0" y="226"/>
                  </a:lnTo>
                  <a:close/>
                </a:path>
              </a:pathLst>
            </a:custGeom>
            <a:solidFill>
              <a:srgbClr val="464646"/>
            </a:solidFill>
            <a:ln w="1588">
              <a:solidFill>
                <a:srgbClr val="464646"/>
              </a:solidFill>
              <a:round/>
              <a:headEnd/>
              <a:tailEnd/>
            </a:ln>
          </p:spPr>
          <p:txBody>
            <a:bodyPr/>
            <a:lstStyle/>
            <a:p>
              <a:endParaRPr lang="en-US"/>
            </a:p>
          </p:txBody>
        </p:sp>
        <p:sp>
          <p:nvSpPr>
            <p:cNvPr id="2150" name="Rectangle 91"/>
            <p:cNvSpPr>
              <a:spLocks noChangeArrowheads="1"/>
            </p:cNvSpPr>
            <p:nvPr/>
          </p:nvSpPr>
          <p:spPr bwMode="auto">
            <a:xfrm>
              <a:off x="1575" y="1991"/>
              <a:ext cx="78" cy="107"/>
            </a:xfrm>
            <a:prstGeom prst="rect">
              <a:avLst/>
            </a:prstGeom>
            <a:solidFill>
              <a:srgbClr val="D59686"/>
            </a:solidFill>
            <a:ln w="1588">
              <a:solidFill>
                <a:srgbClr val="D59686"/>
              </a:solidFill>
              <a:miter lim="800000"/>
              <a:headEnd/>
              <a:tailEnd/>
            </a:ln>
          </p:spPr>
          <p:txBody>
            <a:bodyPr/>
            <a:lstStyle/>
            <a:p>
              <a:endParaRPr lang="en-US"/>
            </a:p>
          </p:txBody>
        </p:sp>
        <p:sp>
          <p:nvSpPr>
            <p:cNvPr id="2151" name="Freeform 92"/>
            <p:cNvSpPr>
              <a:spLocks/>
            </p:cNvSpPr>
            <p:nvPr/>
          </p:nvSpPr>
          <p:spPr bwMode="auto">
            <a:xfrm>
              <a:off x="1634" y="1979"/>
              <a:ext cx="92" cy="114"/>
            </a:xfrm>
            <a:custGeom>
              <a:avLst/>
              <a:gdLst>
                <a:gd name="T0" fmla="*/ 0 w 184"/>
                <a:gd name="T1" fmla="*/ 227 h 227"/>
                <a:gd name="T2" fmla="*/ 0 w 184"/>
                <a:gd name="T3" fmla="*/ 0 h 227"/>
                <a:gd name="T4" fmla="*/ 184 w 184"/>
                <a:gd name="T5" fmla="*/ 0 h 227"/>
                <a:gd name="T6" fmla="*/ 184 w 184"/>
                <a:gd name="T7" fmla="*/ 10 h 227"/>
                <a:gd name="T8" fmla="*/ 38 w 184"/>
                <a:gd name="T9" fmla="*/ 10 h 227"/>
                <a:gd name="T10" fmla="*/ 38 w 184"/>
                <a:gd name="T11" fmla="*/ 227 h 227"/>
                <a:gd name="T12" fmla="*/ 0 w 184"/>
                <a:gd name="T13" fmla="*/ 227 h 227"/>
                <a:gd name="T14" fmla="*/ 0 60000 65536"/>
                <a:gd name="T15" fmla="*/ 0 60000 65536"/>
                <a:gd name="T16" fmla="*/ 0 60000 65536"/>
                <a:gd name="T17" fmla="*/ 0 60000 65536"/>
                <a:gd name="T18" fmla="*/ 0 60000 65536"/>
                <a:gd name="T19" fmla="*/ 0 60000 65536"/>
                <a:gd name="T20" fmla="*/ 0 60000 65536"/>
                <a:gd name="T21" fmla="*/ 0 w 184"/>
                <a:gd name="T22" fmla="*/ 0 h 227"/>
                <a:gd name="T23" fmla="*/ 184 w 184"/>
                <a:gd name="T24" fmla="*/ 227 h 2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4" h="227">
                  <a:moveTo>
                    <a:pt x="0" y="227"/>
                  </a:moveTo>
                  <a:lnTo>
                    <a:pt x="0" y="0"/>
                  </a:lnTo>
                  <a:lnTo>
                    <a:pt x="184" y="0"/>
                  </a:lnTo>
                  <a:lnTo>
                    <a:pt x="184" y="10"/>
                  </a:lnTo>
                  <a:lnTo>
                    <a:pt x="38" y="10"/>
                  </a:lnTo>
                  <a:lnTo>
                    <a:pt x="38" y="227"/>
                  </a:lnTo>
                  <a:lnTo>
                    <a:pt x="0" y="227"/>
                  </a:lnTo>
                  <a:close/>
                </a:path>
              </a:pathLst>
            </a:custGeom>
            <a:solidFill>
              <a:srgbClr val="464646"/>
            </a:solidFill>
            <a:ln w="1588">
              <a:solidFill>
                <a:srgbClr val="464646"/>
              </a:solidFill>
              <a:round/>
              <a:headEnd/>
              <a:tailEnd/>
            </a:ln>
          </p:spPr>
          <p:txBody>
            <a:bodyPr/>
            <a:lstStyle/>
            <a:p>
              <a:endParaRPr lang="en-US"/>
            </a:p>
          </p:txBody>
        </p:sp>
        <p:sp>
          <p:nvSpPr>
            <p:cNvPr id="2152" name="Rectangle 93"/>
            <p:cNvSpPr>
              <a:spLocks noChangeArrowheads="1"/>
            </p:cNvSpPr>
            <p:nvPr/>
          </p:nvSpPr>
          <p:spPr bwMode="auto">
            <a:xfrm>
              <a:off x="1656" y="1983"/>
              <a:ext cx="75" cy="133"/>
            </a:xfrm>
            <a:prstGeom prst="rect">
              <a:avLst/>
            </a:prstGeom>
            <a:solidFill>
              <a:srgbClr val="D59686"/>
            </a:solidFill>
            <a:ln w="1588">
              <a:solidFill>
                <a:srgbClr val="6E6E6E"/>
              </a:solidFill>
              <a:miter lim="800000"/>
              <a:headEnd/>
              <a:tailEnd/>
            </a:ln>
          </p:spPr>
          <p:txBody>
            <a:bodyPr/>
            <a:lstStyle/>
            <a:p>
              <a:endParaRPr lang="en-US"/>
            </a:p>
          </p:txBody>
        </p:sp>
        <p:sp>
          <p:nvSpPr>
            <p:cNvPr id="2153" name="Freeform 94"/>
            <p:cNvSpPr>
              <a:spLocks/>
            </p:cNvSpPr>
            <p:nvPr/>
          </p:nvSpPr>
          <p:spPr bwMode="auto">
            <a:xfrm>
              <a:off x="1266" y="2039"/>
              <a:ext cx="425" cy="89"/>
            </a:xfrm>
            <a:custGeom>
              <a:avLst/>
              <a:gdLst>
                <a:gd name="T0" fmla="*/ 0 w 849"/>
                <a:gd name="T1" fmla="*/ 0 h 177"/>
                <a:gd name="T2" fmla="*/ 0 w 849"/>
                <a:gd name="T3" fmla="*/ 151 h 177"/>
                <a:gd name="T4" fmla="*/ 836 w 849"/>
                <a:gd name="T5" fmla="*/ 177 h 177"/>
                <a:gd name="T6" fmla="*/ 849 w 849"/>
                <a:gd name="T7" fmla="*/ 108 h 177"/>
                <a:gd name="T8" fmla="*/ 509 w 849"/>
                <a:gd name="T9" fmla="*/ 2 h 177"/>
                <a:gd name="T10" fmla="*/ 0 w 849"/>
                <a:gd name="T11" fmla="*/ 0 h 177"/>
                <a:gd name="T12" fmla="*/ 0 60000 65536"/>
                <a:gd name="T13" fmla="*/ 0 60000 65536"/>
                <a:gd name="T14" fmla="*/ 0 60000 65536"/>
                <a:gd name="T15" fmla="*/ 0 60000 65536"/>
                <a:gd name="T16" fmla="*/ 0 60000 65536"/>
                <a:gd name="T17" fmla="*/ 0 60000 65536"/>
                <a:gd name="T18" fmla="*/ 0 w 849"/>
                <a:gd name="T19" fmla="*/ 0 h 177"/>
                <a:gd name="T20" fmla="*/ 849 w 849"/>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849" h="177">
                  <a:moveTo>
                    <a:pt x="0" y="0"/>
                  </a:moveTo>
                  <a:lnTo>
                    <a:pt x="0" y="151"/>
                  </a:lnTo>
                  <a:lnTo>
                    <a:pt x="836" y="177"/>
                  </a:lnTo>
                  <a:lnTo>
                    <a:pt x="849" y="108"/>
                  </a:lnTo>
                  <a:lnTo>
                    <a:pt x="509" y="2"/>
                  </a:lnTo>
                  <a:lnTo>
                    <a:pt x="0" y="0"/>
                  </a:lnTo>
                  <a:close/>
                </a:path>
              </a:pathLst>
            </a:custGeom>
            <a:solidFill>
              <a:srgbClr val="D59686"/>
            </a:solidFill>
            <a:ln w="11113">
              <a:solidFill>
                <a:srgbClr val="808080"/>
              </a:solidFill>
              <a:round/>
              <a:headEnd/>
              <a:tailEnd/>
            </a:ln>
          </p:spPr>
          <p:txBody>
            <a:bodyPr/>
            <a:lstStyle/>
            <a:p>
              <a:endParaRPr lang="en-US"/>
            </a:p>
          </p:txBody>
        </p:sp>
        <p:sp>
          <p:nvSpPr>
            <p:cNvPr id="2154" name="Freeform 95"/>
            <p:cNvSpPr>
              <a:spLocks/>
            </p:cNvSpPr>
            <p:nvPr/>
          </p:nvSpPr>
          <p:spPr bwMode="auto">
            <a:xfrm>
              <a:off x="1125" y="2110"/>
              <a:ext cx="785" cy="54"/>
            </a:xfrm>
            <a:custGeom>
              <a:avLst/>
              <a:gdLst>
                <a:gd name="T0" fmla="*/ 0 w 1570"/>
                <a:gd name="T1" fmla="*/ 1 h 107"/>
                <a:gd name="T2" fmla="*/ 0 w 1570"/>
                <a:gd name="T3" fmla="*/ 107 h 107"/>
                <a:gd name="T4" fmla="*/ 1570 w 1570"/>
                <a:gd name="T5" fmla="*/ 107 h 107"/>
                <a:gd name="T6" fmla="*/ 1570 w 1570"/>
                <a:gd name="T7" fmla="*/ 0 h 107"/>
                <a:gd name="T8" fmla="*/ 827 w 1570"/>
                <a:gd name="T9" fmla="*/ 1 h 107"/>
                <a:gd name="T10" fmla="*/ 0 w 1570"/>
                <a:gd name="T11" fmla="*/ 1 h 107"/>
                <a:gd name="T12" fmla="*/ 0 60000 65536"/>
                <a:gd name="T13" fmla="*/ 0 60000 65536"/>
                <a:gd name="T14" fmla="*/ 0 60000 65536"/>
                <a:gd name="T15" fmla="*/ 0 60000 65536"/>
                <a:gd name="T16" fmla="*/ 0 60000 65536"/>
                <a:gd name="T17" fmla="*/ 0 60000 65536"/>
                <a:gd name="T18" fmla="*/ 0 w 1570"/>
                <a:gd name="T19" fmla="*/ 0 h 107"/>
                <a:gd name="T20" fmla="*/ 1570 w 1570"/>
                <a:gd name="T21" fmla="*/ 107 h 107"/>
              </a:gdLst>
              <a:ahLst/>
              <a:cxnLst>
                <a:cxn ang="T12">
                  <a:pos x="T0" y="T1"/>
                </a:cxn>
                <a:cxn ang="T13">
                  <a:pos x="T2" y="T3"/>
                </a:cxn>
                <a:cxn ang="T14">
                  <a:pos x="T4" y="T5"/>
                </a:cxn>
                <a:cxn ang="T15">
                  <a:pos x="T6" y="T7"/>
                </a:cxn>
                <a:cxn ang="T16">
                  <a:pos x="T8" y="T9"/>
                </a:cxn>
                <a:cxn ang="T17">
                  <a:pos x="T10" y="T11"/>
                </a:cxn>
              </a:cxnLst>
              <a:rect l="T18" t="T19" r="T20" b="T21"/>
              <a:pathLst>
                <a:path w="1570" h="107">
                  <a:moveTo>
                    <a:pt x="0" y="1"/>
                  </a:moveTo>
                  <a:lnTo>
                    <a:pt x="0" y="107"/>
                  </a:lnTo>
                  <a:lnTo>
                    <a:pt x="1570" y="107"/>
                  </a:lnTo>
                  <a:lnTo>
                    <a:pt x="1570" y="0"/>
                  </a:lnTo>
                  <a:lnTo>
                    <a:pt x="827" y="1"/>
                  </a:lnTo>
                  <a:lnTo>
                    <a:pt x="0" y="1"/>
                  </a:lnTo>
                  <a:close/>
                </a:path>
              </a:pathLst>
            </a:custGeom>
            <a:solidFill>
              <a:srgbClr val="5A5A5A"/>
            </a:solidFill>
            <a:ln w="1588">
              <a:solidFill>
                <a:srgbClr val="5A5A5A"/>
              </a:solidFill>
              <a:round/>
              <a:headEnd/>
              <a:tailEnd/>
            </a:ln>
          </p:spPr>
          <p:txBody>
            <a:bodyPr/>
            <a:lstStyle/>
            <a:p>
              <a:endParaRPr lang="en-US"/>
            </a:p>
          </p:txBody>
        </p:sp>
        <p:sp>
          <p:nvSpPr>
            <p:cNvPr id="2155" name="Freeform 96"/>
            <p:cNvSpPr>
              <a:spLocks/>
            </p:cNvSpPr>
            <p:nvPr/>
          </p:nvSpPr>
          <p:spPr bwMode="auto">
            <a:xfrm>
              <a:off x="1145" y="2041"/>
              <a:ext cx="42" cy="22"/>
            </a:xfrm>
            <a:custGeom>
              <a:avLst/>
              <a:gdLst>
                <a:gd name="T0" fmla="*/ 0 w 84"/>
                <a:gd name="T1" fmla="*/ 0 h 45"/>
                <a:gd name="T2" fmla="*/ 43 w 84"/>
                <a:gd name="T3" fmla="*/ 45 h 45"/>
                <a:gd name="T4" fmla="*/ 80 w 84"/>
                <a:gd name="T5" fmla="*/ 45 h 45"/>
                <a:gd name="T6" fmla="*/ 84 w 84"/>
                <a:gd name="T7" fmla="*/ 0 h 45"/>
                <a:gd name="T8" fmla="*/ 0 w 84"/>
                <a:gd name="T9" fmla="*/ 0 h 45"/>
                <a:gd name="T10" fmla="*/ 0 60000 65536"/>
                <a:gd name="T11" fmla="*/ 0 60000 65536"/>
                <a:gd name="T12" fmla="*/ 0 60000 65536"/>
                <a:gd name="T13" fmla="*/ 0 60000 65536"/>
                <a:gd name="T14" fmla="*/ 0 60000 65536"/>
                <a:gd name="T15" fmla="*/ 0 w 84"/>
                <a:gd name="T16" fmla="*/ 0 h 45"/>
                <a:gd name="T17" fmla="*/ 84 w 84"/>
                <a:gd name="T18" fmla="*/ 45 h 45"/>
              </a:gdLst>
              <a:ahLst/>
              <a:cxnLst>
                <a:cxn ang="T10">
                  <a:pos x="T0" y="T1"/>
                </a:cxn>
                <a:cxn ang="T11">
                  <a:pos x="T2" y="T3"/>
                </a:cxn>
                <a:cxn ang="T12">
                  <a:pos x="T4" y="T5"/>
                </a:cxn>
                <a:cxn ang="T13">
                  <a:pos x="T6" y="T7"/>
                </a:cxn>
                <a:cxn ang="T14">
                  <a:pos x="T8" y="T9"/>
                </a:cxn>
              </a:cxnLst>
              <a:rect l="T15" t="T16" r="T17" b="T18"/>
              <a:pathLst>
                <a:path w="84" h="45">
                  <a:moveTo>
                    <a:pt x="0" y="0"/>
                  </a:moveTo>
                  <a:lnTo>
                    <a:pt x="43" y="45"/>
                  </a:lnTo>
                  <a:lnTo>
                    <a:pt x="80" y="45"/>
                  </a:lnTo>
                  <a:lnTo>
                    <a:pt x="84" y="0"/>
                  </a:lnTo>
                  <a:lnTo>
                    <a:pt x="0" y="0"/>
                  </a:lnTo>
                  <a:close/>
                </a:path>
              </a:pathLst>
            </a:custGeom>
            <a:solidFill>
              <a:srgbClr val="5A5A5A"/>
            </a:solidFill>
            <a:ln w="1588">
              <a:solidFill>
                <a:srgbClr val="5A5A5A"/>
              </a:solidFill>
              <a:round/>
              <a:headEnd/>
              <a:tailEnd/>
            </a:ln>
          </p:spPr>
          <p:txBody>
            <a:bodyPr/>
            <a:lstStyle/>
            <a:p>
              <a:endParaRPr lang="en-US"/>
            </a:p>
          </p:txBody>
        </p:sp>
        <p:sp>
          <p:nvSpPr>
            <p:cNvPr id="2156" name="Freeform 97"/>
            <p:cNvSpPr>
              <a:spLocks/>
            </p:cNvSpPr>
            <p:nvPr/>
          </p:nvSpPr>
          <p:spPr bwMode="auto">
            <a:xfrm>
              <a:off x="1564" y="1925"/>
              <a:ext cx="76" cy="54"/>
            </a:xfrm>
            <a:custGeom>
              <a:avLst/>
              <a:gdLst>
                <a:gd name="T0" fmla="*/ 59 w 151"/>
                <a:gd name="T1" fmla="*/ 0 h 110"/>
                <a:gd name="T2" fmla="*/ 151 w 151"/>
                <a:gd name="T3" fmla="*/ 0 h 110"/>
                <a:gd name="T4" fmla="*/ 41 w 151"/>
                <a:gd name="T5" fmla="*/ 110 h 110"/>
                <a:gd name="T6" fmla="*/ 0 w 151"/>
                <a:gd name="T7" fmla="*/ 110 h 110"/>
                <a:gd name="T8" fmla="*/ 59 w 151"/>
                <a:gd name="T9" fmla="*/ 0 h 110"/>
                <a:gd name="T10" fmla="*/ 0 60000 65536"/>
                <a:gd name="T11" fmla="*/ 0 60000 65536"/>
                <a:gd name="T12" fmla="*/ 0 60000 65536"/>
                <a:gd name="T13" fmla="*/ 0 60000 65536"/>
                <a:gd name="T14" fmla="*/ 0 60000 65536"/>
                <a:gd name="T15" fmla="*/ 0 w 151"/>
                <a:gd name="T16" fmla="*/ 0 h 110"/>
                <a:gd name="T17" fmla="*/ 151 w 151"/>
                <a:gd name="T18" fmla="*/ 110 h 110"/>
              </a:gdLst>
              <a:ahLst/>
              <a:cxnLst>
                <a:cxn ang="T10">
                  <a:pos x="T0" y="T1"/>
                </a:cxn>
                <a:cxn ang="T11">
                  <a:pos x="T2" y="T3"/>
                </a:cxn>
                <a:cxn ang="T12">
                  <a:pos x="T4" y="T5"/>
                </a:cxn>
                <a:cxn ang="T13">
                  <a:pos x="T6" y="T7"/>
                </a:cxn>
                <a:cxn ang="T14">
                  <a:pos x="T8" y="T9"/>
                </a:cxn>
              </a:cxnLst>
              <a:rect l="T15" t="T16" r="T17" b="T18"/>
              <a:pathLst>
                <a:path w="151" h="110">
                  <a:moveTo>
                    <a:pt x="59" y="0"/>
                  </a:moveTo>
                  <a:lnTo>
                    <a:pt x="151" y="0"/>
                  </a:lnTo>
                  <a:lnTo>
                    <a:pt x="41" y="110"/>
                  </a:lnTo>
                  <a:lnTo>
                    <a:pt x="0" y="110"/>
                  </a:lnTo>
                  <a:lnTo>
                    <a:pt x="59" y="0"/>
                  </a:lnTo>
                  <a:close/>
                </a:path>
              </a:pathLst>
            </a:custGeom>
            <a:solidFill>
              <a:srgbClr val="D59686"/>
            </a:solidFill>
            <a:ln w="1588">
              <a:solidFill>
                <a:srgbClr val="D59686"/>
              </a:solidFill>
              <a:round/>
              <a:headEnd/>
              <a:tailEnd/>
            </a:ln>
          </p:spPr>
          <p:txBody>
            <a:bodyPr/>
            <a:lstStyle/>
            <a:p>
              <a:endParaRPr lang="en-US"/>
            </a:p>
          </p:txBody>
        </p:sp>
        <p:sp>
          <p:nvSpPr>
            <p:cNvPr id="2157" name="Freeform 98"/>
            <p:cNvSpPr>
              <a:spLocks/>
            </p:cNvSpPr>
            <p:nvPr/>
          </p:nvSpPr>
          <p:spPr bwMode="auto">
            <a:xfrm>
              <a:off x="1640" y="1922"/>
              <a:ext cx="36" cy="56"/>
            </a:xfrm>
            <a:custGeom>
              <a:avLst/>
              <a:gdLst>
                <a:gd name="T0" fmla="*/ 0 w 74"/>
                <a:gd name="T1" fmla="*/ 10 h 112"/>
                <a:gd name="T2" fmla="*/ 10 w 74"/>
                <a:gd name="T3" fmla="*/ 105 h 112"/>
                <a:gd name="T4" fmla="*/ 53 w 74"/>
                <a:gd name="T5" fmla="*/ 112 h 112"/>
                <a:gd name="T6" fmla="*/ 74 w 74"/>
                <a:gd name="T7" fmla="*/ 0 h 112"/>
                <a:gd name="T8" fmla="*/ 0 w 74"/>
                <a:gd name="T9" fmla="*/ 10 h 112"/>
                <a:gd name="T10" fmla="*/ 0 60000 65536"/>
                <a:gd name="T11" fmla="*/ 0 60000 65536"/>
                <a:gd name="T12" fmla="*/ 0 60000 65536"/>
                <a:gd name="T13" fmla="*/ 0 60000 65536"/>
                <a:gd name="T14" fmla="*/ 0 60000 65536"/>
                <a:gd name="T15" fmla="*/ 0 w 74"/>
                <a:gd name="T16" fmla="*/ 0 h 112"/>
                <a:gd name="T17" fmla="*/ 74 w 74"/>
                <a:gd name="T18" fmla="*/ 112 h 112"/>
              </a:gdLst>
              <a:ahLst/>
              <a:cxnLst>
                <a:cxn ang="T10">
                  <a:pos x="T0" y="T1"/>
                </a:cxn>
                <a:cxn ang="T11">
                  <a:pos x="T2" y="T3"/>
                </a:cxn>
                <a:cxn ang="T12">
                  <a:pos x="T4" y="T5"/>
                </a:cxn>
                <a:cxn ang="T13">
                  <a:pos x="T6" y="T7"/>
                </a:cxn>
                <a:cxn ang="T14">
                  <a:pos x="T8" y="T9"/>
                </a:cxn>
              </a:cxnLst>
              <a:rect l="T15" t="T16" r="T17" b="T18"/>
              <a:pathLst>
                <a:path w="74" h="112">
                  <a:moveTo>
                    <a:pt x="0" y="10"/>
                  </a:moveTo>
                  <a:lnTo>
                    <a:pt x="10" y="105"/>
                  </a:lnTo>
                  <a:lnTo>
                    <a:pt x="53" y="112"/>
                  </a:lnTo>
                  <a:lnTo>
                    <a:pt x="74" y="0"/>
                  </a:lnTo>
                  <a:lnTo>
                    <a:pt x="0" y="10"/>
                  </a:lnTo>
                  <a:close/>
                </a:path>
              </a:pathLst>
            </a:custGeom>
            <a:solidFill>
              <a:srgbClr val="D59686"/>
            </a:solidFill>
            <a:ln w="1588">
              <a:solidFill>
                <a:srgbClr val="D59686"/>
              </a:solidFill>
              <a:round/>
              <a:headEnd/>
              <a:tailEnd/>
            </a:ln>
          </p:spPr>
          <p:txBody>
            <a:bodyPr/>
            <a:lstStyle/>
            <a:p>
              <a:endParaRPr lang="en-US"/>
            </a:p>
          </p:txBody>
        </p:sp>
        <p:sp>
          <p:nvSpPr>
            <p:cNvPr id="2158" name="Rectangle 99"/>
            <p:cNvSpPr>
              <a:spLocks noChangeArrowheads="1"/>
            </p:cNvSpPr>
            <p:nvPr/>
          </p:nvSpPr>
          <p:spPr bwMode="auto">
            <a:xfrm>
              <a:off x="1398" y="2043"/>
              <a:ext cx="9" cy="65"/>
            </a:xfrm>
            <a:prstGeom prst="rect">
              <a:avLst/>
            </a:prstGeom>
            <a:solidFill>
              <a:srgbClr val="808080"/>
            </a:solidFill>
            <a:ln w="1588">
              <a:solidFill>
                <a:srgbClr val="808080"/>
              </a:solidFill>
              <a:miter lim="800000"/>
              <a:headEnd/>
              <a:tailEnd/>
            </a:ln>
          </p:spPr>
          <p:txBody>
            <a:bodyPr/>
            <a:lstStyle/>
            <a:p>
              <a:endParaRPr lang="en-US"/>
            </a:p>
          </p:txBody>
        </p:sp>
        <p:sp>
          <p:nvSpPr>
            <p:cNvPr id="2159" name="Rectangle 100"/>
            <p:cNvSpPr>
              <a:spLocks noChangeArrowheads="1"/>
            </p:cNvSpPr>
            <p:nvPr/>
          </p:nvSpPr>
          <p:spPr bwMode="auto">
            <a:xfrm>
              <a:off x="1506" y="2043"/>
              <a:ext cx="8" cy="65"/>
            </a:xfrm>
            <a:prstGeom prst="rect">
              <a:avLst/>
            </a:prstGeom>
            <a:solidFill>
              <a:srgbClr val="808080"/>
            </a:solidFill>
            <a:ln w="1588">
              <a:solidFill>
                <a:srgbClr val="808080"/>
              </a:solidFill>
              <a:miter lim="800000"/>
              <a:headEnd/>
              <a:tailEnd/>
            </a:ln>
          </p:spPr>
          <p:txBody>
            <a:bodyPr/>
            <a:lstStyle/>
            <a:p>
              <a:endParaRPr lang="en-US"/>
            </a:p>
          </p:txBody>
        </p:sp>
        <p:sp>
          <p:nvSpPr>
            <p:cNvPr id="2160" name="Freeform 101"/>
            <p:cNvSpPr>
              <a:spLocks/>
            </p:cNvSpPr>
            <p:nvPr/>
          </p:nvSpPr>
          <p:spPr bwMode="auto">
            <a:xfrm>
              <a:off x="1377" y="2006"/>
              <a:ext cx="11" cy="38"/>
            </a:xfrm>
            <a:custGeom>
              <a:avLst/>
              <a:gdLst>
                <a:gd name="T0" fmla="*/ 3 w 23"/>
                <a:gd name="T1" fmla="*/ 10 h 75"/>
                <a:gd name="T2" fmla="*/ 0 w 23"/>
                <a:gd name="T3" fmla="*/ 75 h 75"/>
                <a:gd name="T4" fmla="*/ 23 w 23"/>
                <a:gd name="T5" fmla="*/ 68 h 75"/>
                <a:gd name="T6" fmla="*/ 23 w 23"/>
                <a:gd name="T7" fmla="*/ 0 h 75"/>
                <a:gd name="T8" fmla="*/ 3 w 23"/>
                <a:gd name="T9" fmla="*/ 10 h 75"/>
                <a:gd name="T10" fmla="*/ 0 60000 65536"/>
                <a:gd name="T11" fmla="*/ 0 60000 65536"/>
                <a:gd name="T12" fmla="*/ 0 60000 65536"/>
                <a:gd name="T13" fmla="*/ 0 60000 65536"/>
                <a:gd name="T14" fmla="*/ 0 60000 65536"/>
                <a:gd name="T15" fmla="*/ 0 w 23"/>
                <a:gd name="T16" fmla="*/ 0 h 75"/>
                <a:gd name="T17" fmla="*/ 23 w 23"/>
                <a:gd name="T18" fmla="*/ 75 h 75"/>
              </a:gdLst>
              <a:ahLst/>
              <a:cxnLst>
                <a:cxn ang="T10">
                  <a:pos x="T0" y="T1"/>
                </a:cxn>
                <a:cxn ang="T11">
                  <a:pos x="T2" y="T3"/>
                </a:cxn>
                <a:cxn ang="T12">
                  <a:pos x="T4" y="T5"/>
                </a:cxn>
                <a:cxn ang="T13">
                  <a:pos x="T6" y="T7"/>
                </a:cxn>
                <a:cxn ang="T14">
                  <a:pos x="T8" y="T9"/>
                </a:cxn>
              </a:cxnLst>
              <a:rect l="T15" t="T16" r="T17" b="T18"/>
              <a:pathLst>
                <a:path w="23" h="75">
                  <a:moveTo>
                    <a:pt x="3" y="10"/>
                  </a:moveTo>
                  <a:lnTo>
                    <a:pt x="0" y="75"/>
                  </a:lnTo>
                  <a:lnTo>
                    <a:pt x="23" y="68"/>
                  </a:lnTo>
                  <a:lnTo>
                    <a:pt x="23" y="0"/>
                  </a:lnTo>
                  <a:lnTo>
                    <a:pt x="3" y="10"/>
                  </a:lnTo>
                  <a:close/>
                </a:path>
              </a:pathLst>
            </a:custGeom>
            <a:solidFill>
              <a:srgbClr val="AAAA83"/>
            </a:solidFill>
            <a:ln w="1588">
              <a:solidFill>
                <a:srgbClr val="AAAA83"/>
              </a:solidFill>
              <a:round/>
              <a:headEnd/>
              <a:tailEnd/>
            </a:ln>
          </p:spPr>
          <p:txBody>
            <a:bodyPr/>
            <a:lstStyle/>
            <a:p>
              <a:endParaRPr lang="en-US"/>
            </a:p>
          </p:txBody>
        </p:sp>
        <p:sp>
          <p:nvSpPr>
            <p:cNvPr id="2161" name="Rectangle 102"/>
            <p:cNvSpPr>
              <a:spLocks noChangeArrowheads="1"/>
            </p:cNvSpPr>
            <p:nvPr/>
          </p:nvSpPr>
          <p:spPr bwMode="auto">
            <a:xfrm>
              <a:off x="1131" y="2074"/>
              <a:ext cx="32" cy="5"/>
            </a:xfrm>
            <a:prstGeom prst="rect">
              <a:avLst/>
            </a:prstGeom>
            <a:solidFill>
              <a:srgbClr val="464646"/>
            </a:solidFill>
            <a:ln w="1588">
              <a:solidFill>
                <a:srgbClr val="464646"/>
              </a:solidFill>
              <a:miter lim="800000"/>
              <a:headEnd/>
              <a:tailEnd/>
            </a:ln>
          </p:spPr>
          <p:txBody>
            <a:bodyPr/>
            <a:lstStyle/>
            <a:p>
              <a:endParaRPr lang="en-US"/>
            </a:p>
          </p:txBody>
        </p:sp>
        <p:sp>
          <p:nvSpPr>
            <p:cNvPr id="2162" name="Rectangle 103"/>
            <p:cNvSpPr>
              <a:spLocks noChangeArrowheads="1"/>
            </p:cNvSpPr>
            <p:nvPr/>
          </p:nvSpPr>
          <p:spPr bwMode="auto">
            <a:xfrm>
              <a:off x="1131" y="2094"/>
              <a:ext cx="32" cy="4"/>
            </a:xfrm>
            <a:prstGeom prst="rect">
              <a:avLst/>
            </a:prstGeom>
            <a:solidFill>
              <a:srgbClr val="464646"/>
            </a:solidFill>
            <a:ln w="1588">
              <a:solidFill>
                <a:srgbClr val="464646"/>
              </a:solidFill>
              <a:miter lim="800000"/>
              <a:headEnd/>
              <a:tailEnd/>
            </a:ln>
          </p:spPr>
          <p:txBody>
            <a:bodyPr/>
            <a:lstStyle/>
            <a:p>
              <a:endParaRPr lang="en-US"/>
            </a:p>
          </p:txBody>
        </p:sp>
        <p:sp>
          <p:nvSpPr>
            <p:cNvPr id="2163" name="Rectangle 104"/>
            <p:cNvSpPr>
              <a:spLocks noChangeArrowheads="1"/>
            </p:cNvSpPr>
            <p:nvPr/>
          </p:nvSpPr>
          <p:spPr bwMode="auto">
            <a:xfrm>
              <a:off x="1564" y="1770"/>
              <a:ext cx="158" cy="45"/>
            </a:xfrm>
            <a:prstGeom prst="rect">
              <a:avLst/>
            </a:prstGeom>
            <a:solidFill>
              <a:srgbClr val="D59686"/>
            </a:solidFill>
            <a:ln w="1588">
              <a:solidFill>
                <a:srgbClr val="919191"/>
              </a:solidFill>
              <a:miter lim="800000"/>
              <a:headEnd/>
              <a:tailEnd/>
            </a:ln>
          </p:spPr>
          <p:txBody>
            <a:bodyPr/>
            <a:lstStyle/>
            <a:p>
              <a:endParaRPr lang="en-US"/>
            </a:p>
          </p:txBody>
        </p:sp>
        <p:sp>
          <p:nvSpPr>
            <p:cNvPr id="2164" name="Rectangle 105"/>
            <p:cNvSpPr>
              <a:spLocks noChangeArrowheads="1"/>
            </p:cNvSpPr>
            <p:nvPr/>
          </p:nvSpPr>
          <p:spPr bwMode="auto">
            <a:xfrm>
              <a:off x="1593" y="1887"/>
              <a:ext cx="83" cy="38"/>
            </a:xfrm>
            <a:prstGeom prst="rect">
              <a:avLst/>
            </a:prstGeom>
            <a:solidFill>
              <a:srgbClr val="D59686"/>
            </a:solidFill>
            <a:ln w="1588">
              <a:solidFill>
                <a:srgbClr val="808080"/>
              </a:solidFill>
              <a:miter lim="800000"/>
              <a:headEnd/>
              <a:tailEnd/>
            </a:ln>
          </p:spPr>
          <p:txBody>
            <a:bodyPr/>
            <a:lstStyle/>
            <a:p>
              <a:endParaRPr lang="en-US"/>
            </a:p>
          </p:txBody>
        </p:sp>
        <p:sp>
          <p:nvSpPr>
            <p:cNvPr id="2165" name="Rectangle 106"/>
            <p:cNvSpPr>
              <a:spLocks noChangeArrowheads="1"/>
            </p:cNvSpPr>
            <p:nvPr/>
          </p:nvSpPr>
          <p:spPr bwMode="auto">
            <a:xfrm>
              <a:off x="1540" y="2096"/>
              <a:ext cx="18" cy="7"/>
            </a:xfrm>
            <a:prstGeom prst="rect">
              <a:avLst/>
            </a:prstGeom>
            <a:solidFill>
              <a:srgbClr val="464646"/>
            </a:solidFill>
            <a:ln w="1588">
              <a:solidFill>
                <a:srgbClr val="464646"/>
              </a:solidFill>
              <a:miter lim="800000"/>
              <a:headEnd/>
              <a:tailEnd/>
            </a:ln>
          </p:spPr>
          <p:txBody>
            <a:bodyPr/>
            <a:lstStyle/>
            <a:p>
              <a:endParaRPr lang="en-US"/>
            </a:p>
          </p:txBody>
        </p:sp>
        <p:sp>
          <p:nvSpPr>
            <p:cNvPr id="2166" name="Rectangle 107"/>
            <p:cNvSpPr>
              <a:spLocks noChangeArrowheads="1"/>
            </p:cNvSpPr>
            <p:nvPr/>
          </p:nvSpPr>
          <p:spPr bwMode="auto">
            <a:xfrm>
              <a:off x="1562" y="2096"/>
              <a:ext cx="18" cy="7"/>
            </a:xfrm>
            <a:prstGeom prst="rect">
              <a:avLst/>
            </a:prstGeom>
            <a:solidFill>
              <a:srgbClr val="464646"/>
            </a:solidFill>
            <a:ln w="1588">
              <a:solidFill>
                <a:srgbClr val="464646"/>
              </a:solidFill>
              <a:miter lim="800000"/>
              <a:headEnd/>
              <a:tailEnd/>
            </a:ln>
          </p:spPr>
          <p:txBody>
            <a:bodyPr/>
            <a:lstStyle/>
            <a:p>
              <a:endParaRPr lang="en-US"/>
            </a:p>
          </p:txBody>
        </p:sp>
        <p:sp>
          <p:nvSpPr>
            <p:cNvPr id="2167" name="Rectangle 108"/>
            <p:cNvSpPr>
              <a:spLocks noChangeArrowheads="1"/>
            </p:cNvSpPr>
            <p:nvPr/>
          </p:nvSpPr>
          <p:spPr bwMode="auto">
            <a:xfrm>
              <a:off x="1585" y="2096"/>
              <a:ext cx="18" cy="7"/>
            </a:xfrm>
            <a:prstGeom prst="rect">
              <a:avLst/>
            </a:prstGeom>
            <a:solidFill>
              <a:srgbClr val="464646"/>
            </a:solidFill>
            <a:ln w="1588">
              <a:solidFill>
                <a:srgbClr val="464646"/>
              </a:solidFill>
              <a:miter lim="800000"/>
              <a:headEnd/>
              <a:tailEnd/>
            </a:ln>
          </p:spPr>
          <p:txBody>
            <a:bodyPr/>
            <a:lstStyle/>
            <a:p>
              <a:endParaRPr lang="en-US"/>
            </a:p>
          </p:txBody>
        </p:sp>
        <p:sp>
          <p:nvSpPr>
            <p:cNvPr id="2168" name="Rectangle 109"/>
            <p:cNvSpPr>
              <a:spLocks noChangeArrowheads="1"/>
            </p:cNvSpPr>
            <p:nvPr/>
          </p:nvSpPr>
          <p:spPr bwMode="auto">
            <a:xfrm>
              <a:off x="1607" y="2096"/>
              <a:ext cx="18" cy="7"/>
            </a:xfrm>
            <a:prstGeom prst="rect">
              <a:avLst/>
            </a:prstGeom>
            <a:solidFill>
              <a:srgbClr val="464646"/>
            </a:solidFill>
            <a:ln w="1588">
              <a:solidFill>
                <a:srgbClr val="464646"/>
              </a:solidFill>
              <a:miter lim="800000"/>
              <a:headEnd/>
              <a:tailEnd/>
            </a:ln>
          </p:spPr>
          <p:txBody>
            <a:bodyPr/>
            <a:lstStyle/>
            <a:p>
              <a:endParaRPr lang="en-US"/>
            </a:p>
          </p:txBody>
        </p:sp>
        <p:sp>
          <p:nvSpPr>
            <p:cNvPr id="2169" name="Rectangle 110"/>
            <p:cNvSpPr>
              <a:spLocks noChangeArrowheads="1"/>
            </p:cNvSpPr>
            <p:nvPr/>
          </p:nvSpPr>
          <p:spPr bwMode="auto">
            <a:xfrm>
              <a:off x="1630" y="2096"/>
              <a:ext cx="17" cy="7"/>
            </a:xfrm>
            <a:prstGeom prst="rect">
              <a:avLst/>
            </a:prstGeom>
            <a:solidFill>
              <a:srgbClr val="464646"/>
            </a:solidFill>
            <a:ln w="1588">
              <a:solidFill>
                <a:srgbClr val="464646"/>
              </a:solidFill>
              <a:miter lim="800000"/>
              <a:headEnd/>
              <a:tailEnd/>
            </a:ln>
          </p:spPr>
          <p:txBody>
            <a:bodyPr/>
            <a:lstStyle/>
            <a:p>
              <a:endParaRPr lang="en-US"/>
            </a:p>
          </p:txBody>
        </p:sp>
        <p:sp>
          <p:nvSpPr>
            <p:cNvPr id="2170" name="Rectangle 111"/>
            <p:cNvSpPr>
              <a:spLocks noChangeArrowheads="1"/>
            </p:cNvSpPr>
            <p:nvPr/>
          </p:nvSpPr>
          <p:spPr bwMode="auto">
            <a:xfrm>
              <a:off x="1652" y="2096"/>
              <a:ext cx="18" cy="7"/>
            </a:xfrm>
            <a:prstGeom prst="rect">
              <a:avLst/>
            </a:prstGeom>
            <a:solidFill>
              <a:srgbClr val="464646"/>
            </a:solidFill>
            <a:ln w="1588">
              <a:solidFill>
                <a:srgbClr val="464646"/>
              </a:solidFill>
              <a:miter lim="800000"/>
              <a:headEnd/>
              <a:tailEnd/>
            </a:ln>
          </p:spPr>
          <p:txBody>
            <a:bodyPr/>
            <a:lstStyle/>
            <a:p>
              <a:endParaRPr lang="en-US"/>
            </a:p>
          </p:txBody>
        </p:sp>
        <p:sp>
          <p:nvSpPr>
            <p:cNvPr id="2171" name="Freeform 112"/>
            <p:cNvSpPr>
              <a:spLocks/>
            </p:cNvSpPr>
            <p:nvPr/>
          </p:nvSpPr>
          <p:spPr bwMode="auto">
            <a:xfrm>
              <a:off x="1732" y="1946"/>
              <a:ext cx="61" cy="163"/>
            </a:xfrm>
            <a:custGeom>
              <a:avLst/>
              <a:gdLst>
                <a:gd name="T0" fmla="*/ 26 w 123"/>
                <a:gd name="T1" fmla="*/ 325 h 325"/>
                <a:gd name="T2" fmla="*/ 26 w 123"/>
                <a:gd name="T3" fmla="*/ 322 h 325"/>
                <a:gd name="T4" fmla="*/ 0 w 123"/>
                <a:gd name="T5" fmla="*/ 42 h 325"/>
                <a:gd name="T6" fmla="*/ 33 w 123"/>
                <a:gd name="T7" fmla="*/ 36 h 325"/>
                <a:gd name="T8" fmla="*/ 58 w 123"/>
                <a:gd name="T9" fmla="*/ 0 h 325"/>
                <a:gd name="T10" fmla="*/ 115 w 123"/>
                <a:gd name="T11" fmla="*/ 15 h 325"/>
                <a:gd name="T12" fmla="*/ 123 w 123"/>
                <a:gd name="T13" fmla="*/ 70 h 325"/>
                <a:gd name="T14" fmla="*/ 121 w 123"/>
                <a:gd name="T15" fmla="*/ 322 h 325"/>
                <a:gd name="T16" fmla="*/ 26 w 123"/>
                <a:gd name="T17" fmla="*/ 322 h 325"/>
                <a:gd name="T18" fmla="*/ 26 w 123"/>
                <a:gd name="T19" fmla="*/ 325 h 3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325"/>
                <a:gd name="T32" fmla="*/ 123 w 123"/>
                <a:gd name="T33" fmla="*/ 325 h 3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325">
                  <a:moveTo>
                    <a:pt x="26" y="325"/>
                  </a:moveTo>
                  <a:lnTo>
                    <a:pt x="26" y="322"/>
                  </a:lnTo>
                  <a:lnTo>
                    <a:pt x="0" y="42"/>
                  </a:lnTo>
                  <a:lnTo>
                    <a:pt x="33" y="36"/>
                  </a:lnTo>
                  <a:lnTo>
                    <a:pt x="58" y="0"/>
                  </a:lnTo>
                  <a:lnTo>
                    <a:pt x="115" y="15"/>
                  </a:lnTo>
                  <a:lnTo>
                    <a:pt x="123" y="70"/>
                  </a:lnTo>
                  <a:lnTo>
                    <a:pt x="121" y="322"/>
                  </a:lnTo>
                  <a:lnTo>
                    <a:pt x="26" y="322"/>
                  </a:lnTo>
                  <a:lnTo>
                    <a:pt x="26" y="325"/>
                  </a:lnTo>
                  <a:close/>
                </a:path>
              </a:pathLst>
            </a:custGeom>
            <a:solidFill>
              <a:srgbClr val="D59686"/>
            </a:solidFill>
            <a:ln w="1588">
              <a:solidFill>
                <a:srgbClr val="D59686"/>
              </a:solidFill>
              <a:round/>
              <a:headEnd/>
              <a:tailEnd/>
            </a:ln>
          </p:spPr>
          <p:txBody>
            <a:bodyPr/>
            <a:lstStyle/>
            <a:p>
              <a:endParaRPr lang="en-US"/>
            </a:p>
          </p:txBody>
        </p:sp>
        <p:sp>
          <p:nvSpPr>
            <p:cNvPr id="2172" name="Rectangle 113"/>
            <p:cNvSpPr>
              <a:spLocks noChangeArrowheads="1"/>
            </p:cNvSpPr>
            <p:nvPr/>
          </p:nvSpPr>
          <p:spPr bwMode="auto">
            <a:xfrm>
              <a:off x="1731" y="1968"/>
              <a:ext cx="21" cy="140"/>
            </a:xfrm>
            <a:prstGeom prst="rect">
              <a:avLst/>
            </a:prstGeom>
            <a:solidFill>
              <a:srgbClr val="5A5A5A"/>
            </a:solidFill>
            <a:ln w="1588">
              <a:solidFill>
                <a:srgbClr val="5A5A5A"/>
              </a:solidFill>
              <a:miter lim="800000"/>
              <a:headEnd/>
              <a:tailEnd/>
            </a:ln>
          </p:spPr>
          <p:txBody>
            <a:bodyPr/>
            <a:lstStyle/>
            <a:p>
              <a:endParaRPr lang="en-US"/>
            </a:p>
          </p:txBody>
        </p:sp>
        <p:sp>
          <p:nvSpPr>
            <p:cNvPr id="2173" name="Rectangle 114"/>
            <p:cNvSpPr>
              <a:spLocks noChangeArrowheads="1"/>
            </p:cNvSpPr>
            <p:nvPr/>
          </p:nvSpPr>
          <p:spPr bwMode="auto">
            <a:xfrm>
              <a:off x="1749" y="1946"/>
              <a:ext cx="14" cy="18"/>
            </a:xfrm>
            <a:prstGeom prst="rect">
              <a:avLst/>
            </a:prstGeom>
            <a:solidFill>
              <a:srgbClr val="808080"/>
            </a:solidFill>
            <a:ln w="1588">
              <a:solidFill>
                <a:srgbClr val="808080"/>
              </a:solidFill>
              <a:miter lim="800000"/>
              <a:headEnd/>
              <a:tailEnd/>
            </a:ln>
          </p:spPr>
          <p:txBody>
            <a:bodyPr/>
            <a:lstStyle/>
            <a:p>
              <a:endParaRPr lang="en-US"/>
            </a:p>
          </p:txBody>
        </p:sp>
        <p:sp>
          <p:nvSpPr>
            <p:cNvPr id="2174" name="Rectangle 115"/>
            <p:cNvSpPr>
              <a:spLocks noChangeArrowheads="1"/>
            </p:cNvSpPr>
            <p:nvPr/>
          </p:nvSpPr>
          <p:spPr bwMode="auto">
            <a:xfrm>
              <a:off x="1842" y="2080"/>
              <a:ext cx="2" cy="62"/>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5" name="Freeform 116"/>
            <p:cNvSpPr>
              <a:spLocks/>
            </p:cNvSpPr>
            <p:nvPr/>
          </p:nvSpPr>
          <p:spPr bwMode="auto">
            <a:xfrm>
              <a:off x="1829" y="2080"/>
              <a:ext cx="42" cy="62"/>
            </a:xfrm>
            <a:custGeom>
              <a:avLst/>
              <a:gdLst>
                <a:gd name="T0" fmla="*/ 5 w 84"/>
                <a:gd name="T1" fmla="*/ 113 h 125"/>
                <a:gd name="T2" fmla="*/ 0 w 84"/>
                <a:gd name="T3" fmla="*/ 47 h 125"/>
                <a:gd name="T4" fmla="*/ 6 w 84"/>
                <a:gd name="T5" fmla="*/ 11 h 125"/>
                <a:gd name="T6" fmla="*/ 42 w 84"/>
                <a:gd name="T7" fmla="*/ 0 h 125"/>
                <a:gd name="T8" fmla="*/ 82 w 84"/>
                <a:gd name="T9" fmla="*/ 12 h 125"/>
                <a:gd name="T10" fmla="*/ 84 w 84"/>
                <a:gd name="T11" fmla="*/ 47 h 125"/>
                <a:gd name="T12" fmla="*/ 84 w 84"/>
                <a:gd name="T13" fmla="*/ 84 h 125"/>
                <a:gd name="T14" fmla="*/ 84 w 84"/>
                <a:gd name="T15" fmla="*/ 101 h 125"/>
                <a:gd name="T16" fmla="*/ 84 w 84"/>
                <a:gd name="T17" fmla="*/ 112 h 125"/>
                <a:gd name="T18" fmla="*/ 46 w 84"/>
                <a:gd name="T19" fmla="*/ 125 h 125"/>
                <a:gd name="T20" fmla="*/ 23 w 84"/>
                <a:gd name="T21" fmla="*/ 124 h 125"/>
                <a:gd name="T22" fmla="*/ 5 w 84"/>
                <a:gd name="T23" fmla="*/ 113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25"/>
                <a:gd name="T38" fmla="*/ 84 w 84"/>
                <a:gd name="T39" fmla="*/ 125 h 1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25">
                  <a:moveTo>
                    <a:pt x="5" y="113"/>
                  </a:moveTo>
                  <a:lnTo>
                    <a:pt x="0" y="47"/>
                  </a:lnTo>
                  <a:lnTo>
                    <a:pt x="6" y="11"/>
                  </a:lnTo>
                  <a:lnTo>
                    <a:pt x="42" y="0"/>
                  </a:lnTo>
                  <a:lnTo>
                    <a:pt x="82" y="12"/>
                  </a:lnTo>
                  <a:lnTo>
                    <a:pt x="84" y="47"/>
                  </a:lnTo>
                  <a:lnTo>
                    <a:pt x="84" y="84"/>
                  </a:lnTo>
                  <a:lnTo>
                    <a:pt x="84" y="101"/>
                  </a:lnTo>
                  <a:lnTo>
                    <a:pt x="84" y="112"/>
                  </a:lnTo>
                  <a:lnTo>
                    <a:pt x="46" y="125"/>
                  </a:lnTo>
                  <a:lnTo>
                    <a:pt x="23" y="124"/>
                  </a:lnTo>
                  <a:lnTo>
                    <a:pt x="5"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6" name="Rectangle 117"/>
            <p:cNvSpPr>
              <a:spLocks noChangeArrowheads="1"/>
            </p:cNvSpPr>
            <p:nvPr/>
          </p:nvSpPr>
          <p:spPr bwMode="auto">
            <a:xfrm>
              <a:off x="1842" y="2080"/>
              <a:ext cx="2" cy="62"/>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77" name="Freeform 118"/>
            <p:cNvSpPr>
              <a:spLocks/>
            </p:cNvSpPr>
            <p:nvPr/>
          </p:nvSpPr>
          <p:spPr bwMode="auto">
            <a:xfrm>
              <a:off x="1829" y="2080"/>
              <a:ext cx="42" cy="62"/>
            </a:xfrm>
            <a:custGeom>
              <a:avLst/>
              <a:gdLst>
                <a:gd name="T0" fmla="*/ 5 w 84"/>
                <a:gd name="T1" fmla="*/ 113 h 125"/>
                <a:gd name="T2" fmla="*/ 0 w 84"/>
                <a:gd name="T3" fmla="*/ 47 h 125"/>
                <a:gd name="T4" fmla="*/ 6 w 84"/>
                <a:gd name="T5" fmla="*/ 11 h 125"/>
                <a:gd name="T6" fmla="*/ 42 w 84"/>
                <a:gd name="T7" fmla="*/ 0 h 125"/>
                <a:gd name="T8" fmla="*/ 82 w 84"/>
                <a:gd name="T9" fmla="*/ 12 h 125"/>
                <a:gd name="T10" fmla="*/ 84 w 84"/>
                <a:gd name="T11" fmla="*/ 47 h 125"/>
                <a:gd name="T12" fmla="*/ 84 w 84"/>
                <a:gd name="T13" fmla="*/ 84 h 125"/>
                <a:gd name="T14" fmla="*/ 84 w 84"/>
                <a:gd name="T15" fmla="*/ 101 h 125"/>
                <a:gd name="T16" fmla="*/ 84 w 84"/>
                <a:gd name="T17" fmla="*/ 112 h 125"/>
                <a:gd name="T18" fmla="*/ 46 w 84"/>
                <a:gd name="T19" fmla="*/ 125 h 125"/>
                <a:gd name="T20" fmla="*/ 23 w 84"/>
                <a:gd name="T21" fmla="*/ 124 h 125"/>
                <a:gd name="T22" fmla="*/ 5 w 84"/>
                <a:gd name="T23" fmla="*/ 113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25"/>
                <a:gd name="T38" fmla="*/ 84 w 84"/>
                <a:gd name="T39" fmla="*/ 125 h 1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25">
                  <a:moveTo>
                    <a:pt x="5" y="113"/>
                  </a:moveTo>
                  <a:lnTo>
                    <a:pt x="0" y="47"/>
                  </a:lnTo>
                  <a:lnTo>
                    <a:pt x="6" y="11"/>
                  </a:lnTo>
                  <a:lnTo>
                    <a:pt x="42" y="0"/>
                  </a:lnTo>
                  <a:lnTo>
                    <a:pt x="82" y="12"/>
                  </a:lnTo>
                  <a:lnTo>
                    <a:pt x="84" y="47"/>
                  </a:lnTo>
                  <a:lnTo>
                    <a:pt x="84" y="84"/>
                  </a:lnTo>
                  <a:lnTo>
                    <a:pt x="84" y="101"/>
                  </a:lnTo>
                  <a:lnTo>
                    <a:pt x="84" y="112"/>
                  </a:lnTo>
                  <a:lnTo>
                    <a:pt x="46" y="125"/>
                  </a:lnTo>
                  <a:lnTo>
                    <a:pt x="23" y="124"/>
                  </a:lnTo>
                  <a:lnTo>
                    <a:pt x="5" y="113"/>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8" name="Freeform 119"/>
            <p:cNvSpPr>
              <a:spLocks/>
            </p:cNvSpPr>
            <p:nvPr/>
          </p:nvSpPr>
          <p:spPr bwMode="auto">
            <a:xfrm>
              <a:off x="1829" y="2080"/>
              <a:ext cx="42" cy="62"/>
            </a:xfrm>
            <a:custGeom>
              <a:avLst/>
              <a:gdLst>
                <a:gd name="T0" fmla="*/ 5 w 84"/>
                <a:gd name="T1" fmla="*/ 113 h 125"/>
                <a:gd name="T2" fmla="*/ 0 w 84"/>
                <a:gd name="T3" fmla="*/ 47 h 125"/>
                <a:gd name="T4" fmla="*/ 6 w 84"/>
                <a:gd name="T5" fmla="*/ 11 h 125"/>
                <a:gd name="T6" fmla="*/ 42 w 84"/>
                <a:gd name="T7" fmla="*/ 0 h 125"/>
                <a:gd name="T8" fmla="*/ 82 w 84"/>
                <a:gd name="T9" fmla="*/ 12 h 125"/>
                <a:gd name="T10" fmla="*/ 84 w 84"/>
                <a:gd name="T11" fmla="*/ 47 h 125"/>
                <a:gd name="T12" fmla="*/ 84 w 84"/>
                <a:gd name="T13" fmla="*/ 84 h 125"/>
                <a:gd name="T14" fmla="*/ 84 w 84"/>
                <a:gd name="T15" fmla="*/ 101 h 125"/>
                <a:gd name="T16" fmla="*/ 84 w 84"/>
                <a:gd name="T17" fmla="*/ 112 h 125"/>
                <a:gd name="T18" fmla="*/ 46 w 84"/>
                <a:gd name="T19" fmla="*/ 125 h 125"/>
                <a:gd name="T20" fmla="*/ 23 w 84"/>
                <a:gd name="T21" fmla="*/ 124 h 125"/>
                <a:gd name="T22" fmla="*/ 5 w 84"/>
                <a:gd name="T23" fmla="*/ 113 h 1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125"/>
                <a:gd name="T38" fmla="*/ 84 w 84"/>
                <a:gd name="T39" fmla="*/ 125 h 1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125">
                  <a:moveTo>
                    <a:pt x="5" y="113"/>
                  </a:moveTo>
                  <a:lnTo>
                    <a:pt x="0" y="47"/>
                  </a:lnTo>
                  <a:lnTo>
                    <a:pt x="6" y="11"/>
                  </a:lnTo>
                  <a:lnTo>
                    <a:pt x="42" y="0"/>
                  </a:lnTo>
                  <a:lnTo>
                    <a:pt x="82" y="12"/>
                  </a:lnTo>
                  <a:lnTo>
                    <a:pt x="84" y="47"/>
                  </a:lnTo>
                  <a:lnTo>
                    <a:pt x="84" y="84"/>
                  </a:lnTo>
                  <a:lnTo>
                    <a:pt x="84" y="101"/>
                  </a:lnTo>
                  <a:lnTo>
                    <a:pt x="84" y="112"/>
                  </a:lnTo>
                  <a:lnTo>
                    <a:pt x="46" y="125"/>
                  </a:lnTo>
                  <a:lnTo>
                    <a:pt x="23" y="124"/>
                  </a:lnTo>
                  <a:lnTo>
                    <a:pt x="5" y="113"/>
                  </a:lnTo>
                </a:path>
              </a:pathLst>
            </a:custGeom>
            <a:noFill/>
            <a:ln w="1588">
              <a:solidFill>
                <a:srgbClr val="91919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79" name="Line 120"/>
            <p:cNvSpPr>
              <a:spLocks noChangeShapeType="1"/>
            </p:cNvSpPr>
            <p:nvPr/>
          </p:nvSpPr>
          <p:spPr bwMode="auto">
            <a:xfrm>
              <a:off x="1831" y="2137"/>
              <a:ext cx="1" cy="1"/>
            </a:xfrm>
            <a:prstGeom prst="line">
              <a:avLst/>
            </a:prstGeom>
            <a:noFill/>
            <a:ln w="1588">
              <a:solidFill>
                <a:srgbClr val="91919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0" name="Oval 121"/>
            <p:cNvSpPr>
              <a:spLocks noChangeArrowheads="1"/>
            </p:cNvSpPr>
            <p:nvPr/>
          </p:nvSpPr>
          <p:spPr bwMode="auto">
            <a:xfrm>
              <a:off x="1830" y="2081"/>
              <a:ext cx="41" cy="15"/>
            </a:xfrm>
            <a:prstGeom prst="ellipse">
              <a:avLst/>
            </a:prstGeom>
            <a:solidFill>
              <a:srgbClr val="C0C0C0"/>
            </a:solidFill>
            <a:ln w="1588">
              <a:solidFill>
                <a:srgbClr val="6E6E6E"/>
              </a:solidFill>
              <a:round/>
              <a:headEnd/>
              <a:tailEnd/>
            </a:ln>
          </p:spPr>
          <p:txBody>
            <a:bodyPr/>
            <a:lstStyle/>
            <a:p>
              <a:endParaRPr lang="en-US"/>
            </a:p>
          </p:txBody>
        </p:sp>
        <p:sp>
          <p:nvSpPr>
            <p:cNvPr id="2181" name="Rectangle 122"/>
            <p:cNvSpPr>
              <a:spLocks noChangeArrowheads="1"/>
            </p:cNvSpPr>
            <p:nvPr/>
          </p:nvSpPr>
          <p:spPr bwMode="auto">
            <a:xfrm>
              <a:off x="1805" y="2070"/>
              <a:ext cx="2" cy="84"/>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2" name="Rectangle 123"/>
            <p:cNvSpPr>
              <a:spLocks noChangeArrowheads="1"/>
            </p:cNvSpPr>
            <p:nvPr/>
          </p:nvSpPr>
          <p:spPr bwMode="auto">
            <a:xfrm>
              <a:off x="1842" y="2070"/>
              <a:ext cx="3" cy="8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3" name="Freeform 124"/>
            <p:cNvSpPr>
              <a:spLocks/>
            </p:cNvSpPr>
            <p:nvPr/>
          </p:nvSpPr>
          <p:spPr bwMode="auto">
            <a:xfrm>
              <a:off x="1803" y="2070"/>
              <a:ext cx="44" cy="84"/>
            </a:xfrm>
            <a:custGeom>
              <a:avLst/>
              <a:gdLst>
                <a:gd name="T0" fmla="*/ 4 w 88"/>
                <a:gd name="T1" fmla="*/ 150 h 167"/>
                <a:gd name="T2" fmla="*/ 0 w 88"/>
                <a:gd name="T3" fmla="*/ 63 h 167"/>
                <a:gd name="T4" fmla="*/ 4 w 88"/>
                <a:gd name="T5" fmla="*/ 12 h 167"/>
                <a:gd name="T6" fmla="*/ 19 w 88"/>
                <a:gd name="T7" fmla="*/ 6 h 167"/>
                <a:gd name="T8" fmla="*/ 42 w 88"/>
                <a:gd name="T9" fmla="*/ 0 h 167"/>
                <a:gd name="T10" fmla="*/ 84 w 88"/>
                <a:gd name="T11" fmla="*/ 13 h 167"/>
                <a:gd name="T12" fmla="*/ 88 w 88"/>
                <a:gd name="T13" fmla="*/ 61 h 167"/>
                <a:gd name="T14" fmla="*/ 88 w 88"/>
                <a:gd name="T15" fmla="*/ 150 h 167"/>
                <a:gd name="T16" fmla="*/ 47 w 88"/>
                <a:gd name="T17" fmla="*/ 167 h 167"/>
                <a:gd name="T18" fmla="*/ 23 w 88"/>
                <a:gd name="T19" fmla="*/ 165 h 167"/>
                <a:gd name="T20" fmla="*/ 4 w 88"/>
                <a:gd name="T21" fmla="*/ 150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167"/>
                <a:gd name="T35" fmla="*/ 88 w 88"/>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167">
                  <a:moveTo>
                    <a:pt x="4" y="150"/>
                  </a:moveTo>
                  <a:lnTo>
                    <a:pt x="0" y="63"/>
                  </a:lnTo>
                  <a:lnTo>
                    <a:pt x="4" y="12"/>
                  </a:lnTo>
                  <a:lnTo>
                    <a:pt x="19" y="6"/>
                  </a:lnTo>
                  <a:lnTo>
                    <a:pt x="42" y="0"/>
                  </a:lnTo>
                  <a:lnTo>
                    <a:pt x="84" y="13"/>
                  </a:lnTo>
                  <a:lnTo>
                    <a:pt x="88" y="61"/>
                  </a:lnTo>
                  <a:lnTo>
                    <a:pt x="88" y="150"/>
                  </a:lnTo>
                  <a:lnTo>
                    <a:pt x="47" y="167"/>
                  </a:lnTo>
                  <a:lnTo>
                    <a:pt x="23" y="165"/>
                  </a:lnTo>
                  <a:lnTo>
                    <a:pt x="4" y="1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4" name="Rectangle 125"/>
            <p:cNvSpPr>
              <a:spLocks noChangeArrowheads="1"/>
            </p:cNvSpPr>
            <p:nvPr/>
          </p:nvSpPr>
          <p:spPr bwMode="auto">
            <a:xfrm>
              <a:off x="1805" y="2070"/>
              <a:ext cx="2" cy="84"/>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5" name="Rectangle 126"/>
            <p:cNvSpPr>
              <a:spLocks noChangeArrowheads="1"/>
            </p:cNvSpPr>
            <p:nvPr/>
          </p:nvSpPr>
          <p:spPr bwMode="auto">
            <a:xfrm>
              <a:off x="1842" y="2070"/>
              <a:ext cx="3" cy="8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86" name="Freeform 127"/>
            <p:cNvSpPr>
              <a:spLocks/>
            </p:cNvSpPr>
            <p:nvPr/>
          </p:nvSpPr>
          <p:spPr bwMode="auto">
            <a:xfrm>
              <a:off x="1803" y="2070"/>
              <a:ext cx="44" cy="84"/>
            </a:xfrm>
            <a:custGeom>
              <a:avLst/>
              <a:gdLst>
                <a:gd name="T0" fmla="*/ 4 w 88"/>
                <a:gd name="T1" fmla="*/ 150 h 167"/>
                <a:gd name="T2" fmla="*/ 0 w 88"/>
                <a:gd name="T3" fmla="*/ 63 h 167"/>
                <a:gd name="T4" fmla="*/ 4 w 88"/>
                <a:gd name="T5" fmla="*/ 12 h 167"/>
                <a:gd name="T6" fmla="*/ 19 w 88"/>
                <a:gd name="T7" fmla="*/ 6 h 167"/>
                <a:gd name="T8" fmla="*/ 42 w 88"/>
                <a:gd name="T9" fmla="*/ 0 h 167"/>
                <a:gd name="T10" fmla="*/ 84 w 88"/>
                <a:gd name="T11" fmla="*/ 13 h 167"/>
                <a:gd name="T12" fmla="*/ 88 w 88"/>
                <a:gd name="T13" fmla="*/ 61 h 167"/>
                <a:gd name="T14" fmla="*/ 88 w 88"/>
                <a:gd name="T15" fmla="*/ 150 h 167"/>
                <a:gd name="T16" fmla="*/ 47 w 88"/>
                <a:gd name="T17" fmla="*/ 167 h 167"/>
                <a:gd name="T18" fmla="*/ 23 w 88"/>
                <a:gd name="T19" fmla="*/ 165 h 167"/>
                <a:gd name="T20" fmla="*/ 4 w 88"/>
                <a:gd name="T21" fmla="*/ 150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167"/>
                <a:gd name="T35" fmla="*/ 88 w 88"/>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167">
                  <a:moveTo>
                    <a:pt x="4" y="150"/>
                  </a:moveTo>
                  <a:lnTo>
                    <a:pt x="0" y="63"/>
                  </a:lnTo>
                  <a:lnTo>
                    <a:pt x="4" y="12"/>
                  </a:lnTo>
                  <a:lnTo>
                    <a:pt x="19" y="6"/>
                  </a:lnTo>
                  <a:lnTo>
                    <a:pt x="42" y="0"/>
                  </a:lnTo>
                  <a:lnTo>
                    <a:pt x="84" y="13"/>
                  </a:lnTo>
                  <a:lnTo>
                    <a:pt x="88" y="61"/>
                  </a:lnTo>
                  <a:lnTo>
                    <a:pt x="88" y="150"/>
                  </a:lnTo>
                  <a:lnTo>
                    <a:pt x="47" y="167"/>
                  </a:lnTo>
                  <a:lnTo>
                    <a:pt x="23" y="165"/>
                  </a:lnTo>
                  <a:lnTo>
                    <a:pt x="4" y="15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7" name="Freeform 128"/>
            <p:cNvSpPr>
              <a:spLocks/>
            </p:cNvSpPr>
            <p:nvPr/>
          </p:nvSpPr>
          <p:spPr bwMode="auto">
            <a:xfrm>
              <a:off x="1803" y="2070"/>
              <a:ext cx="44" cy="84"/>
            </a:xfrm>
            <a:custGeom>
              <a:avLst/>
              <a:gdLst>
                <a:gd name="T0" fmla="*/ 4 w 88"/>
                <a:gd name="T1" fmla="*/ 150 h 167"/>
                <a:gd name="T2" fmla="*/ 0 w 88"/>
                <a:gd name="T3" fmla="*/ 63 h 167"/>
                <a:gd name="T4" fmla="*/ 4 w 88"/>
                <a:gd name="T5" fmla="*/ 12 h 167"/>
                <a:gd name="T6" fmla="*/ 19 w 88"/>
                <a:gd name="T7" fmla="*/ 6 h 167"/>
                <a:gd name="T8" fmla="*/ 42 w 88"/>
                <a:gd name="T9" fmla="*/ 0 h 167"/>
                <a:gd name="T10" fmla="*/ 84 w 88"/>
                <a:gd name="T11" fmla="*/ 13 h 167"/>
                <a:gd name="T12" fmla="*/ 88 w 88"/>
                <a:gd name="T13" fmla="*/ 61 h 167"/>
                <a:gd name="T14" fmla="*/ 88 w 88"/>
                <a:gd name="T15" fmla="*/ 150 h 167"/>
                <a:gd name="T16" fmla="*/ 47 w 88"/>
                <a:gd name="T17" fmla="*/ 167 h 167"/>
                <a:gd name="T18" fmla="*/ 23 w 88"/>
                <a:gd name="T19" fmla="*/ 165 h 167"/>
                <a:gd name="T20" fmla="*/ 4 w 88"/>
                <a:gd name="T21" fmla="*/ 150 h 1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167"/>
                <a:gd name="T35" fmla="*/ 88 w 88"/>
                <a:gd name="T36" fmla="*/ 167 h 1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167">
                  <a:moveTo>
                    <a:pt x="4" y="150"/>
                  </a:moveTo>
                  <a:lnTo>
                    <a:pt x="0" y="63"/>
                  </a:lnTo>
                  <a:lnTo>
                    <a:pt x="4" y="12"/>
                  </a:lnTo>
                  <a:lnTo>
                    <a:pt x="19" y="6"/>
                  </a:lnTo>
                  <a:lnTo>
                    <a:pt x="42" y="0"/>
                  </a:lnTo>
                  <a:lnTo>
                    <a:pt x="84" y="13"/>
                  </a:lnTo>
                  <a:lnTo>
                    <a:pt x="88" y="61"/>
                  </a:lnTo>
                  <a:lnTo>
                    <a:pt x="88" y="150"/>
                  </a:lnTo>
                  <a:lnTo>
                    <a:pt x="47" y="167"/>
                  </a:lnTo>
                  <a:lnTo>
                    <a:pt x="23" y="165"/>
                  </a:lnTo>
                  <a:lnTo>
                    <a:pt x="4" y="150"/>
                  </a:lnTo>
                </a:path>
              </a:pathLst>
            </a:custGeom>
            <a:noFill/>
            <a:ln w="1588">
              <a:solidFill>
                <a:srgbClr val="91919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8" name="Line 129"/>
            <p:cNvSpPr>
              <a:spLocks noChangeShapeType="1"/>
            </p:cNvSpPr>
            <p:nvPr/>
          </p:nvSpPr>
          <p:spPr bwMode="auto">
            <a:xfrm>
              <a:off x="1805" y="2145"/>
              <a:ext cx="1" cy="1"/>
            </a:xfrm>
            <a:prstGeom prst="line">
              <a:avLst/>
            </a:prstGeom>
            <a:noFill/>
            <a:ln w="1588">
              <a:solidFill>
                <a:srgbClr val="91919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89" name="Oval 130"/>
            <p:cNvSpPr>
              <a:spLocks noChangeArrowheads="1"/>
            </p:cNvSpPr>
            <p:nvPr/>
          </p:nvSpPr>
          <p:spPr bwMode="auto">
            <a:xfrm>
              <a:off x="1804" y="2070"/>
              <a:ext cx="43" cy="21"/>
            </a:xfrm>
            <a:prstGeom prst="ellipse">
              <a:avLst/>
            </a:prstGeom>
            <a:solidFill>
              <a:srgbClr val="C0C0C0"/>
            </a:solidFill>
            <a:ln w="1588">
              <a:solidFill>
                <a:srgbClr val="6E6E6E"/>
              </a:solidFill>
              <a:round/>
              <a:headEnd/>
              <a:tailEnd/>
            </a:ln>
          </p:spPr>
          <p:txBody>
            <a:bodyPr/>
            <a:lstStyle/>
            <a:p>
              <a:endParaRPr lang="en-US"/>
            </a:p>
          </p:txBody>
        </p:sp>
        <p:grpSp>
          <p:nvGrpSpPr>
            <p:cNvPr id="2190" name="Group 131"/>
            <p:cNvGrpSpPr>
              <a:grpSpLocks/>
            </p:cNvGrpSpPr>
            <p:nvPr/>
          </p:nvGrpSpPr>
          <p:grpSpPr bwMode="auto">
            <a:xfrm>
              <a:off x="3202" y="1567"/>
              <a:ext cx="737" cy="566"/>
              <a:chOff x="3202" y="1135"/>
              <a:chExt cx="737" cy="566"/>
            </a:xfrm>
          </p:grpSpPr>
          <p:sp>
            <p:nvSpPr>
              <p:cNvPr id="2639" name="Freeform 132"/>
              <p:cNvSpPr>
                <a:spLocks/>
              </p:cNvSpPr>
              <p:nvPr/>
            </p:nvSpPr>
            <p:spPr bwMode="auto">
              <a:xfrm>
                <a:off x="3202" y="1595"/>
                <a:ext cx="737" cy="106"/>
              </a:xfrm>
              <a:custGeom>
                <a:avLst/>
                <a:gdLst>
                  <a:gd name="T0" fmla="*/ 749 w 1475"/>
                  <a:gd name="T1" fmla="*/ 0 h 212"/>
                  <a:gd name="T2" fmla="*/ 0 w 1475"/>
                  <a:gd name="T3" fmla="*/ 62 h 212"/>
                  <a:gd name="T4" fmla="*/ 691 w 1475"/>
                  <a:gd name="T5" fmla="*/ 212 h 212"/>
                  <a:gd name="T6" fmla="*/ 1475 w 1475"/>
                  <a:gd name="T7" fmla="*/ 72 h 212"/>
                  <a:gd name="T8" fmla="*/ 749 w 1475"/>
                  <a:gd name="T9" fmla="*/ 0 h 212"/>
                  <a:gd name="T10" fmla="*/ 0 60000 65536"/>
                  <a:gd name="T11" fmla="*/ 0 60000 65536"/>
                  <a:gd name="T12" fmla="*/ 0 60000 65536"/>
                  <a:gd name="T13" fmla="*/ 0 60000 65536"/>
                  <a:gd name="T14" fmla="*/ 0 60000 65536"/>
                  <a:gd name="T15" fmla="*/ 0 w 1475"/>
                  <a:gd name="T16" fmla="*/ 0 h 212"/>
                  <a:gd name="T17" fmla="*/ 1475 w 1475"/>
                  <a:gd name="T18" fmla="*/ 212 h 212"/>
                </a:gdLst>
                <a:ahLst/>
                <a:cxnLst>
                  <a:cxn ang="T10">
                    <a:pos x="T0" y="T1"/>
                  </a:cxn>
                  <a:cxn ang="T11">
                    <a:pos x="T2" y="T3"/>
                  </a:cxn>
                  <a:cxn ang="T12">
                    <a:pos x="T4" y="T5"/>
                  </a:cxn>
                  <a:cxn ang="T13">
                    <a:pos x="T6" y="T7"/>
                  </a:cxn>
                  <a:cxn ang="T14">
                    <a:pos x="T8" y="T9"/>
                  </a:cxn>
                </a:cxnLst>
                <a:rect l="T15" t="T16" r="T17" b="T18"/>
                <a:pathLst>
                  <a:path w="1475" h="212">
                    <a:moveTo>
                      <a:pt x="749" y="0"/>
                    </a:moveTo>
                    <a:lnTo>
                      <a:pt x="0" y="62"/>
                    </a:lnTo>
                    <a:lnTo>
                      <a:pt x="691" y="212"/>
                    </a:lnTo>
                    <a:lnTo>
                      <a:pt x="1475" y="72"/>
                    </a:lnTo>
                    <a:lnTo>
                      <a:pt x="749" y="0"/>
                    </a:lnTo>
                    <a:close/>
                  </a:path>
                </a:pathLst>
              </a:custGeom>
              <a:solidFill>
                <a:srgbClr val="C0C0C0"/>
              </a:solidFill>
              <a:ln w="1588">
                <a:solidFill>
                  <a:srgbClr val="C0C0C0"/>
                </a:solidFill>
                <a:round/>
                <a:headEnd/>
                <a:tailEnd/>
              </a:ln>
            </p:spPr>
            <p:txBody>
              <a:bodyPr/>
              <a:lstStyle/>
              <a:p>
                <a:endParaRPr lang="en-US"/>
              </a:p>
            </p:txBody>
          </p:sp>
          <p:sp>
            <p:nvSpPr>
              <p:cNvPr id="2640" name="Freeform 133"/>
              <p:cNvSpPr>
                <a:spLocks/>
              </p:cNvSpPr>
              <p:nvPr/>
            </p:nvSpPr>
            <p:spPr bwMode="auto">
              <a:xfrm>
                <a:off x="3546" y="1135"/>
                <a:ext cx="253" cy="531"/>
              </a:xfrm>
              <a:custGeom>
                <a:avLst/>
                <a:gdLst>
                  <a:gd name="T0" fmla="*/ 3 w 505"/>
                  <a:gd name="T1" fmla="*/ 0 h 1063"/>
                  <a:gd name="T2" fmla="*/ 505 w 505"/>
                  <a:gd name="T3" fmla="*/ 201 h 1063"/>
                  <a:gd name="T4" fmla="*/ 503 w 505"/>
                  <a:gd name="T5" fmla="*/ 983 h 1063"/>
                  <a:gd name="T6" fmla="*/ 0 w 505"/>
                  <a:gd name="T7" fmla="*/ 1063 h 1063"/>
                  <a:gd name="T8" fmla="*/ 3 w 505"/>
                  <a:gd name="T9" fmla="*/ 0 h 1063"/>
                  <a:gd name="T10" fmla="*/ 0 60000 65536"/>
                  <a:gd name="T11" fmla="*/ 0 60000 65536"/>
                  <a:gd name="T12" fmla="*/ 0 60000 65536"/>
                  <a:gd name="T13" fmla="*/ 0 60000 65536"/>
                  <a:gd name="T14" fmla="*/ 0 60000 65536"/>
                  <a:gd name="T15" fmla="*/ 0 w 505"/>
                  <a:gd name="T16" fmla="*/ 0 h 1063"/>
                  <a:gd name="T17" fmla="*/ 505 w 505"/>
                  <a:gd name="T18" fmla="*/ 1063 h 1063"/>
                </a:gdLst>
                <a:ahLst/>
                <a:cxnLst>
                  <a:cxn ang="T10">
                    <a:pos x="T0" y="T1"/>
                  </a:cxn>
                  <a:cxn ang="T11">
                    <a:pos x="T2" y="T3"/>
                  </a:cxn>
                  <a:cxn ang="T12">
                    <a:pos x="T4" y="T5"/>
                  </a:cxn>
                  <a:cxn ang="T13">
                    <a:pos x="T6" y="T7"/>
                  </a:cxn>
                  <a:cxn ang="T14">
                    <a:pos x="T8" y="T9"/>
                  </a:cxn>
                </a:cxnLst>
                <a:rect l="T15" t="T16" r="T17" b="T18"/>
                <a:pathLst>
                  <a:path w="505" h="1063">
                    <a:moveTo>
                      <a:pt x="3" y="0"/>
                    </a:moveTo>
                    <a:lnTo>
                      <a:pt x="505" y="201"/>
                    </a:lnTo>
                    <a:lnTo>
                      <a:pt x="503" y="983"/>
                    </a:lnTo>
                    <a:lnTo>
                      <a:pt x="0" y="1063"/>
                    </a:lnTo>
                    <a:lnTo>
                      <a:pt x="3" y="0"/>
                    </a:lnTo>
                    <a:close/>
                  </a:path>
                </a:pathLst>
              </a:custGeom>
              <a:solidFill>
                <a:srgbClr val="D59686"/>
              </a:solidFill>
              <a:ln w="1588">
                <a:solidFill>
                  <a:srgbClr val="FFCBCB"/>
                </a:solidFill>
                <a:round/>
                <a:headEnd/>
                <a:tailEnd/>
              </a:ln>
            </p:spPr>
            <p:txBody>
              <a:bodyPr/>
              <a:lstStyle/>
              <a:p>
                <a:endParaRPr lang="en-US"/>
              </a:p>
            </p:txBody>
          </p:sp>
          <p:sp>
            <p:nvSpPr>
              <p:cNvPr id="2641" name="Freeform 134"/>
              <p:cNvSpPr>
                <a:spLocks/>
              </p:cNvSpPr>
              <p:nvPr/>
            </p:nvSpPr>
            <p:spPr bwMode="auto">
              <a:xfrm>
                <a:off x="3308" y="1135"/>
                <a:ext cx="239" cy="531"/>
              </a:xfrm>
              <a:custGeom>
                <a:avLst/>
                <a:gdLst>
                  <a:gd name="T0" fmla="*/ 478 w 478"/>
                  <a:gd name="T1" fmla="*/ 0 h 1063"/>
                  <a:gd name="T2" fmla="*/ 475 w 478"/>
                  <a:gd name="T3" fmla="*/ 1063 h 1063"/>
                  <a:gd name="T4" fmla="*/ 0 w 478"/>
                  <a:gd name="T5" fmla="*/ 969 h 1063"/>
                  <a:gd name="T6" fmla="*/ 0 w 478"/>
                  <a:gd name="T7" fmla="*/ 205 h 1063"/>
                  <a:gd name="T8" fmla="*/ 478 w 478"/>
                  <a:gd name="T9" fmla="*/ 0 h 1063"/>
                  <a:gd name="T10" fmla="*/ 0 60000 65536"/>
                  <a:gd name="T11" fmla="*/ 0 60000 65536"/>
                  <a:gd name="T12" fmla="*/ 0 60000 65536"/>
                  <a:gd name="T13" fmla="*/ 0 60000 65536"/>
                  <a:gd name="T14" fmla="*/ 0 60000 65536"/>
                  <a:gd name="T15" fmla="*/ 0 w 478"/>
                  <a:gd name="T16" fmla="*/ 0 h 1063"/>
                  <a:gd name="T17" fmla="*/ 478 w 478"/>
                  <a:gd name="T18" fmla="*/ 1063 h 1063"/>
                </a:gdLst>
                <a:ahLst/>
                <a:cxnLst>
                  <a:cxn ang="T10">
                    <a:pos x="T0" y="T1"/>
                  </a:cxn>
                  <a:cxn ang="T11">
                    <a:pos x="T2" y="T3"/>
                  </a:cxn>
                  <a:cxn ang="T12">
                    <a:pos x="T4" y="T5"/>
                  </a:cxn>
                  <a:cxn ang="T13">
                    <a:pos x="T6" y="T7"/>
                  </a:cxn>
                  <a:cxn ang="T14">
                    <a:pos x="T8" y="T9"/>
                  </a:cxn>
                </a:cxnLst>
                <a:rect l="T15" t="T16" r="T17" b="T18"/>
                <a:pathLst>
                  <a:path w="478" h="1063">
                    <a:moveTo>
                      <a:pt x="478" y="0"/>
                    </a:moveTo>
                    <a:lnTo>
                      <a:pt x="475" y="1063"/>
                    </a:lnTo>
                    <a:lnTo>
                      <a:pt x="0" y="969"/>
                    </a:lnTo>
                    <a:lnTo>
                      <a:pt x="0" y="205"/>
                    </a:lnTo>
                    <a:lnTo>
                      <a:pt x="478" y="0"/>
                    </a:lnTo>
                    <a:close/>
                  </a:path>
                </a:pathLst>
              </a:custGeom>
              <a:solidFill>
                <a:srgbClr val="A6698E"/>
              </a:solidFill>
              <a:ln w="1588">
                <a:solidFill>
                  <a:srgbClr val="A6698E"/>
                </a:solidFill>
                <a:round/>
                <a:headEnd/>
                <a:tailEnd/>
              </a:ln>
            </p:spPr>
            <p:txBody>
              <a:bodyPr/>
              <a:lstStyle/>
              <a:p>
                <a:endParaRPr lang="en-US"/>
              </a:p>
            </p:txBody>
          </p:sp>
          <p:sp>
            <p:nvSpPr>
              <p:cNvPr id="2642" name="Freeform 135"/>
              <p:cNvSpPr>
                <a:spLocks/>
              </p:cNvSpPr>
              <p:nvPr/>
            </p:nvSpPr>
            <p:spPr bwMode="auto">
              <a:xfrm>
                <a:off x="3810" y="1612"/>
                <a:ext cx="88" cy="32"/>
              </a:xfrm>
              <a:custGeom>
                <a:avLst/>
                <a:gdLst>
                  <a:gd name="T0" fmla="*/ 28 w 176"/>
                  <a:gd name="T1" fmla="*/ 0 h 63"/>
                  <a:gd name="T2" fmla="*/ 0 w 176"/>
                  <a:gd name="T3" fmla="*/ 13 h 63"/>
                  <a:gd name="T4" fmla="*/ 0 w 176"/>
                  <a:gd name="T5" fmla="*/ 44 h 63"/>
                  <a:gd name="T6" fmla="*/ 40 w 176"/>
                  <a:gd name="T7" fmla="*/ 63 h 63"/>
                  <a:gd name="T8" fmla="*/ 92 w 176"/>
                  <a:gd name="T9" fmla="*/ 63 h 63"/>
                  <a:gd name="T10" fmla="*/ 176 w 176"/>
                  <a:gd name="T11" fmla="*/ 44 h 63"/>
                  <a:gd name="T12" fmla="*/ 160 w 176"/>
                  <a:gd name="T13" fmla="*/ 18 h 63"/>
                  <a:gd name="T14" fmla="*/ 28 w 176"/>
                  <a:gd name="T15" fmla="*/ 0 h 63"/>
                  <a:gd name="T16" fmla="*/ 0 60000 65536"/>
                  <a:gd name="T17" fmla="*/ 0 60000 65536"/>
                  <a:gd name="T18" fmla="*/ 0 60000 65536"/>
                  <a:gd name="T19" fmla="*/ 0 60000 65536"/>
                  <a:gd name="T20" fmla="*/ 0 60000 65536"/>
                  <a:gd name="T21" fmla="*/ 0 60000 65536"/>
                  <a:gd name="T22" fmla="*/ 0 60000 65536"/>
                  <a:gd name="T23" fmla="*/ 0 60000 65536"/>
                  <a:gd name="T24" fmla="*/ 0 w 176"/>
                  <a:gd name="T25" fmla="*/ 0 h 63"/>
                  <a:gd name="T26" fmla="*/ 176 w 176"/>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6" h="63">
                    <a:moveTo>
                      <a:pt x="28" y="0"/>
                    </a:moveTo>
                    <a:lnTo>
                      <a:pt x="0" y="13"/>
                    </a:lnTo>
                    <a:lnTo>
                      <a:pt x="0" y="44"/>
                    </a:lnTo>
                    <a:lnTo>
                      <a:pt x="40" y="63"/>
                    </a:lnTo>
                    <a:lnTo>
                      <a:pt x="92" y="63"/>
                    </a:lnTo>
                    <a:lnTo>
                      <a:pt x="176" y="44"/>
                    </a:lnTo>
                    <a:lnTo>
                      <a:pt x="160" y="18"/>
                    </a:lnTo>
                    <a:lnTo>
                      <a:pt x="28" y="0"/>
                    </a:lnTo>
                    <a:close/>
                  </a:path>
                </a:pathLst>
              </a:custGeom>
              <a:solidFill>
                <a:srgbClr val="808080"/>
              </a:solidFill>
              <a:ln w="1588">
                <a:solidFill>
                  <a:srgbClr val="808080"/>
                </a:solidFill>
                <a:round/>
                <a:headEnd/>
                <a:tailEnd/>
              </a:ln>
            </p:spPr>
            <p:txBody>
              <a:bodyPr/>
              <a:lstStyle/>
              <a:p>
                <a:endParaRPr lang="en-US"/>
              </a:p>
            </p:txBody>
          </p:sp>
          <p:sp>
            <p:nvSpPr>
              <p:cNvPr id="2643" name="Freeform 136"/>
              <p:cNvSpPr>
                <a:spLocks/>
              </p:cNvSpPr>
              <p:nvPr/>
            </p:nvSpPr>
            <p:spPr bwMode="auto">
              <a:xfrm>
                <a:off x="3837" y="1459"/>
                <a:ext cx="62" cy="97"/>
              </a:xfrm>
              <a:custGeom>
                <a:avLst/>
                <a:gdLst>
                  <a:gd name="T0" fmla="*/ 115 w 124"/>
                  <a:gd name="T1" fmla="*/ 105 h 194"/>
                  <a:gd name="T2" fmla="*/ 101 w 124"/>
                  <a:gd name="T3" fmla="*/ 90 h 194"/>
                  <a:gd name="T4" fmla="*/ 108 w 124"/>
                  <a:gd name="T5" fmla="*/ 66 h 194"/>
                  <a:gd name="T6" fmla="*/ 92 w 124"/>
                  <a:gd name="T7" fmla="*/ 60 h 194"/>
                  <a:gd name="T8" fmla="*/ 92 w 124"/>
                  <a:gd name="T9" fmla="*/ 43 h 194"/>
                  <a:gd name="T10" fmla="*/ 78 w 124"/>
                  <a:gd name="T11" fmla="*/ 43 h 194"/>
                  <a:gd name="T12" fmla="*/ 78 w 124"/>
                  <a:gd name="T13" fmla="*/ 23 h 194"/>
                  <a:gd name="T14" fmla="*/ 57 w 124"/>
                  <a:gd name="T15" fmla="*/ 0 h 194"/>
                  <a:gd name="T16" fmla="*/ 46 w 124"/>
                  <a:gd name="T17" fmla="*/ 11 h 194"/>
                  <a:gd name="T18" fmla="*/ 32 w 124"/>
                  <a:gd name="T19" fmla="*/ 17 h 194"/>
                  <a:gd name="T20" fmla="*/ 20 w 124"/>
                  <a:gd name="T21" fmla="*/ 39 h 194"/>
                  <a:gd name="T22" fmla="*/ 6 w 124"/>
                  <a:gd name="T23" fmla="*/ 60 h 194"/>
                  <a:gd name="T24" fmla="*/ 6 w 124"/>
                  <a:gd name="T25" fmla="*/ 84 h 194"/>
                  <a:gd name="T26" fmla="*/ 0 w 124"/>
                  <a:gd name="T27" fmla="*/ 103 h 194"/>
                  <a:gd name="T28" fmla="*/ 6 w 124"/>
                  <a:gd name="T29" fmla="*/ 120 h 194"/>
                  <a:gd name="T30" fmla="*/ 6 w 124"/>
                  <a:gd name="T31" fmla="*/ 138 h 194"/>
                  <a:gd name="T32" fmla="*/ 2 w 124"/>
                  <a:gd name="T33" fmla="*/ 149 h 194"/>
                  <a:gd name="T34" fmla="*/ 14 w 124"/>
                  <a:gd name="T35" fmla="*/ 168 h 194"/>
                  <a:gd name="T36" fmla="*/ 11 w 124"/>
                  <a:gd name="T37" fmla="*/ 182 h 194"/>
                  <a:gd name="T38" fmla="*/ 24 w 124"/>
                  <a:gd name="T39" fmla="*/ 178 h 194"/>
                  <a:gd name="T40" fmla="*/ 24 w 124"/>
                  <a:gd name="T41" fmla="*/ 194 h 194"/>
                  <a:gd name="T42" fmla="*/ 41 w 124"/>
                  <a:gd name="T43" fmla="*/ 194 h 194"/>
                  <a:gd name="T44" fmla="*/ 60 w 124"/>
                  <a:gd name="T45" fmla="*/ 182 h 194"/>
                  <a:gd name="T46" fmla="*/ 86 w 124"/>
                  <a:gd name="T47" fmla="*/ 190 h 194"/>
                  <a:gd name="T48" fmla="*/ 100 w 124"/>
                  <a:gd name="T49" fmla="*/ 172 h 194"/>
                  <a:gd name="T50" fmla="*/ 122 w 124"/>
                  <a:gd name="T51" fmla="*/ 159 h 194"/>
                  <a:gd name="T52" fmla="*/ 124 w 124"/>
                  <a:gd name="T53" fmla="*/ 143 h 194"/>
                  <a:gd name="T54" fmla="*/ 112 w 124"/>
                  <a:gd name="T55" fmla="*/ 122 h 194"/>
                  <a:gd name="T56" fmla="*/ 115 w 124"/>
                  <a:gd name="T57" fmla="*/ 105 h 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4"/>
                  <a:gd name="T88" fmla="*/ 0 h 194"/>
                  <a:gd name="T89" fmla="*/ 124 w 124"/>
                  <a:gd name="T90" fmla="*/ 194 h 1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4" h="194">
                    <a:moveTo>
                      <a:pt x="115" y="105"/>
                    </a:moveTo>
                    <a:lnTo>
                      <a:pt x="101" y="90"/>
                    </a:lnTo>
                    <a:lnTo>
                      <a:pt x="108" y="66"/>
                    </a:lnTo>
                    <a:lnTo>
                      <a:pt x="92" y="60"/>
                    </a:lnTo>
                    <a:lnTo>
                      <a:pt x="92" y="43"/>
                    </a:lnTo>
                    <a:lnTo>
                      <a:pt x="78" y="43"/>
                    </a:lnTo>
                    <a:lnTo>
                      <a:pt x="78" y="23"/>
                    </a:lnTo>
                    <a:lnTo>
                      <a:pt x="57" y="0"/>
                    </a:lnTo>
                    <a:lnTo>
                      <a:pt x="46" y="11"/>
                    </a:lnTo>
                    <a:lnTo>
                      <a:pt x="32" y="17"/>
                    </a:lnTo>
                    <a:lnTo>
                      <a:pt x="20" y="39"/>
                    </a:lnTo>
                    <a:lnTo>
                      <a:pt x="6" y="60"/>
                    </a:lnTo>
                    <a:lnTo>
                      <a:pt x="6" y="84"/>
                    </a:lnTo>
                    <a:lnTo>
                      <a:pt x="0" y="103"/>
                    </a:lnTo>
                    <a:lnTo>
                      <a:pt x="6" y="120"/>
                    </a:lnTo>
                    <a:lnTo>
                      <a:pt x="6" y="138"/>
                    </a:lnTo>
                    <a:lnTo>
                      <a:pt x="2" y="149"/>
                    </a:lnTo>
                    <a:lnTo>
                      <a:pt x="14" y="168"/>
                    </a:lnTo>
                    <a:lnTo>
                      <a:pt x="11" y="182"/>
                    </a:lnTo>
                    <a:lnTo>
                      <a:pt x="24" y="178"/>
                    </a:lnTo>
                    <a:lnTo>
                      <a:pt x="24" y="194"/>
                    </a:lnTo>
                    <a:lnTo>
                      <a:pt x="41" y="194"/>
                    </a:lnTo>
                    <a:lnTo>
                      <a:pt x="60" y="182"/>
                    </a:lnTo>
                    <a:lnTo>
                      <a:pt x="86" y="190"/>
                    </a:lnTo>
                    <a:lnTo>
                      <a:pt x="100" y="172"/>
                    </a:lnTo>
                    <a:lnTo>
                      <a:pt x="122" y="159"/>
                    </a:lnTo>
                    <a:lnTo>
                      <a:pt x="124" y="143"/>
                    </a:lnTo>
                    <a:lnTo>
                      <a:pt x="112" y="122"/>
                    </a:lnTo>
                    <a:lnTo>
                      <a:pt x="115" y="105"/>
                    </a:lnTo>
                    <a:close/>
                  </a:path>
                </a:pathLst>
              </a:custGeom>
              <a:solidFill>
                <a:srgbClr val="00C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44" name="Freeform 137"/>
              <p:cNvSpPr>
                <a:spLocks/>
              </p:cNvSpPr>
              <p:nvPr/>
            </p:nvSpPr>
            <p:spPr bwMode="auto">
              <a:xfrm>
                <a:off x="3843" y="1626"/>
                <a:ext cx="42" cy="14"/>
              </a:xfrm>
              <a:custGeom>
                <a:avLst/>
                <a:gdLst>
                  <a:gd name="T0" fmla="*/ 0 w 85"/>
                  <a:gd name="T1" fmla="*/ 7 h 28"/>
                  <a:gd name="T2" fmla="*/ 1 w 85"/>
                  <a:gd name="T3" fmla="*/ 4 h 28"/>
                  <a:gd name="T4" fmla="*/ 41 w 85"/>
                  <a:gd name="T5" fmla="*/ 0 h 28"/>
                  <a:gd name="T6" fmla="*/ 85 w 85"/>
                  <a:gd name="T7" fmla="*/ 17 h 28"/>
                  <a:gd name="T8" fmla="*/ 25 w 85"/>
                  <a:gd name="T9" fmla="*/ 28 h 28"/>
                  <a:gd name="T10" fmla="*/ 0 w 85"/>
                  <a:gd name="T11" fmla="*/ 7 h 28"/>
                  <a:gd name="T12" fmla="*/ 0 60000 65536"/>
                  <a:gd name="T13" fmla="*/ 0 60000 65536"/>
                  <a:gd name="T14" fmla="*/ 0 60000 65536"/>
                  <a:gd name="T15" fmla="*/ 0 60000 65536"/>
                  <a:gd name="T16" fmla="*/ 0 60000 65536"/>
                  <a:gd name="T17" fmla="*/ 0 60000 65536"/>
                  <a:gd name="T18" fmla="*/ 0 w 85"/>
                  <a:gd name="T19" fmla="*/ 0 h 28"/>
                  <a:gd name="T20" fmla="*/ 85 w 8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85" h="28">
                    <a:moveTo>
                      <a:pt x="0" y="7"/>
                    </a:moveTo>
                    <a:lnTo>
                      <a:pt x="1" y="4"/>
                    </a:lnTo>
                    <a:lnTo>
                      <a:pt x="41" y="0"/>
                    </a:lnTo>
                    <a:lnTo>
                      <a:pt x="85" y="17"/>
                    </a:lnTo>
                    <a:lnTo>
                      <a:pt x="25" y="28"/>
                    </a:lnTo>
                    <a:lnTo>
                      <a:pt x="0" y="7"/>
                    </a:lnTo>
                    <a:close/>
                  </a:path>
                </a:pathLst>
              </a:custGeom>
              <a:solidFill>
                <a:srgbClr val="000000"/>
              </a:solidFill>
              <a:ln w="1588">
                <a:solidFill>
                  <a:srgbClr val="000000"/>
                </a:solidFill>
                <a:round/>
                <a:headEnd/>
                <a:tailEnd/>
              </a:ln>
            </p:spPr>
            <p:txBody>
              <a:bodyPr/>
              <a:lstStyle/>
              <a:p>
                <a:endParaRPr lang="en-US"/>
              </a:p>
            </p:txBody>
          </p:sp>
          <p:sp>
            <p:nvSpPr>
              <p:cNvPr id="2645" name="Freeform 138"/>
              <p:cNvSpPr>
                <a:spLocks/>
              </p:cNvSpPr>
              <p:nvPr/>
            </p:nvSpPr>
            <p:spPr bwMode="auto">
              <a:xfrm>
                <a:off x="3845" y="1527"/>
                <a:ext cx="29" cy="101"/>
              </a:xfrm>
              <a:custGeom>
                <a:avLst/>
                <a:gdLst>
                  <a:gd name="T0" fmla="*/ 9 w 58"/>
                  <a:gd name="T1" fmla="*/ 23 h 202"/>
                  <a:gd name="T2" fmla="*/ 27 w 58"/>
                  <a:gd name="T3" fmla="*/ 76 h 202"/>
                  <a:gd name="T4" fmla="*/ 29 w 58"/>
                  <a:gd name="T5" fmla="*/ 128 h 202"/>
                  <a:gd name="T6" fmla="*/ 25 w 58"/>
                  <a:gd name="T7" fmla="*/ 198 h 202"/>
                  <a:gd name="T8" fmla="*/ 25 w 58"/>
                  <a:gd name="T9" fmla="*/ 202 h 202"/>
                  <a:gd name="T10" fmla="*/ 39 w 58"/>
                  <a:gd name="T11" fmla="*/ 202 h 202"/>
                  <a:gd name="T12" fmla="*/ 39 w 58"/>
                  <a:gd name="T13" fmla="*/ 103 h 202"/>
                  <a:gd name="T14" fmla="*/ 39 w 58"/>
                  <a:gd name="T15" fmla="*/ 58 h 202"/>
                  <a:gd name="T16" fmla="*/ 57 w 58"/>
                  <a:gd name="T17" fmla="*/ 0 h 202"/>
                  <a:gd name="T18" fmla="*/ 58 w 58"/>
                  <a:gd name="T19" fmla="*/ 15 h 202"/>
                  <a:gd name="T20" fmla="*/ 35 w 58"/>
                  <a:gd name="T21" fmla="*/ 46 h 202"/>
                  <a:gd name="T22" fmla="*/ 34 w 58"/>
                  <a:gd name="T23" fmla="*/ 68 h 202"/>
                  <a:gd name="T24" fmla="*/ 0 w 58"/>
                  <a:gd name="T25" fmla="*/ 10 h 202"/>
                  <a:gd name="T26" fmla="*/ 9 w 58"/>
                  <a:gd name="T27" fmla="*/ 23 h 2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
                  <a:gd name="T43" fmla="*/ 0 h 202"/>
                  <a:gd name="T44" fmla="*/ 58 w 58"/>
                  <a:gd name="T45" fmla="*/ 202 h 2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 h="202">
                    <a:moveTo>
                      <a:pt x="9" y="23"/>
                    </a:moveTo>
                    <a:lnTo>
                      <a:pt x="27" y="76"/>
                    </a:lnTo>
                    <a:lnTo>
                      <a:pt x="29" y="128"/>
                    </a:lnTo>
                    <a:lnTo>
                      <a:pt x="25" y="198"/>
                    </a:lnTo>
                    <a:lnTo>
                      <a:pt x="25" y="202"/>
                    </a:lnTo>
                    <a:lnTo>
                      <a:pt x="39" y="202"/>
                    </a:lnTo>
                    <a:lnTo>
                      <a:pt x="39" y="103"/>
                    </a:lnTo>
                    <a:lnTo>
                      <a:pt x="39" y="58"/>
                    </a:lnTo>
                    <a:lnTo>
                      <a:pt x="57" y="0"/>
                    </a:lnTo>
                    <a:lnTo>
                      <a:pt x="58" y="15"/>
                    </a:lnTo>
                    <a:lnTo>
                      <a:pt x="35" y="46"/>
                    </a:lnTo>
                    <a:lnTo>
                      <a:pt x="34" y="68"/>
                    </a:lnTo>
                    <a:lnTo>
                      <a:pt x="0" y="10"/>
                    </a:lnTo>
                    <a:lnTo>
                      <a:pt x="9" y="23"/>
                    </a:lnTo>
                    <a:close/>
                  </a:path>
                </a:pathLst>
              </a:custGeom>
              <a:solidFill>
                <a:srgbClr val="8F460D"/>
              </a:solidFill>
              <a:ln w="1588">
                <a:solidFill>
                  <a:srgbClr val="8F460D"/>
                </a:solidFill>
                <a:round/>
                <a:headEnd/>
                <a:tailEnd/>
              </a:ln>
            </p:spPr>
            <p:txBody>
              <a:bodyPr/>
              <a:lstStyle/>
              <a:p>
                <a:endParaRPr lang="en-US"/>
              </a:p>
            </p:txBody>
          </p:sp>
          <p:sp>
            <p:nvSpPr>
              <p:cNvPr id="2646" name="Freeform 139"/>
              <p:cNvSpPr>
                <a:spLocks/>
              </p:cNvSpPr>
              <p:nvPr/>
            </p:nvSpPr>
            <p:spPr bwMode="auto">
              <a:xfrm>
                <a:off x="3227" y="1612"/>
                <a:ext cx="68" cy="24"/>
              </a:xfrm>
              <a:custGeom>
                <a:avLst/>
                <a:gdLst>
                  <a:gd name="T0" fmla="*/ 0 w 137"/>
                  <a:gd name="T1" fmla="*/ 18 h 48"/>
                  <a:gd name="T2" fmla="*/ 57 w 137"/>
                  <a:gd name="T3" fmla="*/ 48 h 48"/>
                  <a:gd name="T4" fmla="*/ 130 w 137"/>
                  <a:gd name="T5" fmla="*/ 37 h 48"/>
                  <a:gd name="T6" fmla="*/ 137 w 137"/>
                  <a:gd name="T7" fmla="*/ 9 h 48"/>
                  <a:gd name="T8" fmla="*/ 109 w 137"/>
                  <a:gd name="T9" fmla="*/ 0 h 48"/>
                  <a:gd name="T10" fmla="*/ 24 w 137"/>
                  <a:gd name="T11" fmla="*/ 17 h 48"/>
                  <a:gd name="T12" fmla="*/ 0 w 137"/>
                  <a:gd name="T13" fmla="*/ 18 h 48"/>
                  <a:gd name="T14" fmla="*/ 0 60000 65536"/>
                  <a:gd name="T15" fmla="*/ 0 60000 65536"/>
                  <a:gd name="T16" fmla="*/ 0 60000 65536"/>
                  <a:gd name="T17" fmla="*/ 0 60000 65536"/>
                  <a:gd name="T18" fmla="*/ 0 60000 65536"/>
                  <a:gd name="T19" fmla="*/ 0 60000 65536"/>
                  <a:gd name="T20" fmla="*/ 0 60000 65536"/>
                  <a:gd name="T21" fmla="*/ 0 w 137"/>
                  <a:gd name="T22" fmla="*/ 0 h 48"/>
                  <a:gd name="T23" fmla="*/ 137 w 137"/>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48">
                    <a:moveTo>
                      <a:pt x="0" y="18"/>
                    </a:moveTo>
                    <a:lnTo>
                      <a:pt x="57" y="48"/>
                    </a:lnTo>
                    <a:lnTo>
                      <a:pt x="130" y="37"/>
                    </a:lnTo>
                    <a:lnTo>
                      <a:pt x="137" y="9"/>
                    </a:lnTo>
                    <a:lnTo>
                      <a:pt x="109" y="0"/>
                    </a:lnTo>
                    <a:lnTo>
                      <a:pt x="24" y="17"/>
                    </a:lnTo>
                    <a:lnTo>
                      <a:pt x="0" y="18"/>
                    </a:lnTo>
                    <a:close/>
                  </a:path>
                </a:pathLst>
              </a:custGeom>
              <a:solidFill>
                <a:srgbClr val="808080"/>
              </a:solidFill>
              <a:ln w="1588">
                <a:solidFill>
                  <a:srgbClr val="808080"/>
                </a:solidFill>
                <a:round/>
                <a:headEnd/>
                <a:tailEnd/>
              </a:ln>
            </p:spPr>
            <p:txBody>
              <a:bodyPr/>
              <a:lstStyle/>
              <a:p>
                <a:endParaRPr lang="en-US"/>
              </a:p>
            </p:txBody>
          </p:sp>
          <p:sp>
            <p:nvSpPr>
              <p:cNvPr id="2647" name="Freeform 140"/>
              <p:cNvSpPr>
                <a:spLocks/>
              </p:cNvSpPr>
              <p:nvPr/>
            </p:nvSpPr>
            <p:spPr bwMode="auto">
              <a:xfrm>
                <a:off x="3238" y="1492"/>
                <a:ext cx="46" cy="76"/>
              </a:xfrm>
              <a:custGeom>
                <a:avLst/>
                <a:gdLst>
                  <a:gd name="T0" fmla="*/ 86 w 91"/>
                  <a:gd name="T1" fmla="*/ 85 h 151"/>
                  <a:gd name="T2" fmla="*/ 76 w 91"/>
                  <a:gd name="T3" fmla="*/ 72 h 151"/>
                  <a:gd name="T4" fmla="*/ 83 w 91"/>
                  <a:gd name="T5" fmla="*/ 54 h 151"/>
                  <a:gd name="T6" fmla="*/ 67 w 91"/>
                  <a:gd name="T7" fmla="*/ 47 h 151"/>
                  <a:gd name="T8" fmla="*/ 67 w 91"/>
                  <a:gd name="T9" fmla="*/ 37 h 151"/>
                  <a:gd name="T10" fmla="*/ 57 w 91"/>
                  <a:gd name="T11" fmla="*/ 34 h 151"/>
                  <a:gd name="T12" fmla="*/ 57 w 91"/>
                  <a:gd name="T13" fmla="*/ 18 h 151"/>
                  <a:gd name="T14" fmla="*/ 44 w 91"/>
                  <a:gd name="T15" fmla="*/ 0 h 151"/>
                  <a:gd name="T16" fmla="*/ 35 w 91"/>
                  <a:gd name="T17" fmla="*/ 11 h 151"/>
                  <a:gd name="T18" fmla="*/ 29 w 91"/>
                  <a:gd name="T19" fmla="*/ 18 h 151"/>
                  <a:gd name="T20" fmla="*/ 10 w 91"/>
                  <a:gd name="T21" fmla="*/ 34 h 151"/>
                  <a:gd name="T22" fmla="*/ 0 w 91"/>
                  <a:gd name="T23" fmla="*/ 54 h 151"/>
                  <a:gd name="T24" fmla="*/ 3 w 91"/>
                  <a:gd name="T25" fmla="*/ 70 h 151"/>
                  <a:gd name="T26" fmla="*/ 0 w 91"/>
                  <a:gd name="T27" fmla="*/ 83 h 151"/>
                  <a:gd name="T28" fmla="*/ 0 w 91"/>
                  <a:gd name="T29" fmla="*/ 98 h 151"/>
                  <a:gd name="T30" fmla="*/ 3 w 91"/>
                  <a:gd name="T31" fmla="*/ 107 h 151"/>
                  <a:gd name="T32" fmla="*/ 1 w 91"/>
                  <a:gd name="T33" fmla="*/ 116 h 151"/>
                  <a:gd name="T34" fmla="*/ 0 w 91"/>
                  <a:gd name="T35" fmla="*/ 128 h 151"/>
                  <a:gd name="T36" fmla="*/ 7 w 91"/>
                  <a:gd name="T37" fmla="*/ 143 h 151"/>
                  <a:gd name="T38" fmla="*/ 19 w 91"/>
                  <a:gd name="T39" fmla="*/ 140 h 151"/>
                  <a:gd name="T40" fmla="*/ 19 w 91"/>
                  <a:gd name="T41" fmla="*/ 151 h 151"/>
                  <a:gd name="T42" fmla="*/ 31 w 91"/>
                  <a:gd name="T43" fmla="*/ 151 h 151"/>
                  <a:gd name="T44" fmla="*/ 45 w 91"/>
                  <a:gd name="T45" fmla="*/ 146 h 151"/>
                  <a:gd name="T46" fmla="*/ 63 w 91"/>
                  <a:gd name="T47" fmla="*/ 151 h 151"/>
                  <a:gd name="T48" fmla="*/ 78 w 91"/>
                  <a:gd name="T49" fmla="*/ 138 h 151"/>
                  <a:gd name="T50" fmla="*/ 91 w 91"/>
                  <a:gd name="T51" fmla="*/ 128 h 151"/>
                  <a:gd name="T52" fmla="*/ 91 w 91"/>
                  <a:gd name="T53" fmla="*/ 111 h 151"/>
                  <a:gd name="T54" fmla="*/ 84 w 91"/>
                  <a:gd name="T55" fmla="*/ 98 h 151"/>
                  <a:gd name="T56" fmla="*/ 86 w 91"/>
                  <a:gd name="T57" fmla="*/ 85 h 15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1"/>
                  <a:gd name="T88" fmla="*/ 0 h 151"/>
                  <a:gd name="T89" fmla="*/ 91 w 91"/>
                  <a:gd name="T90" fmla="*/ 151 h 15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1" h="151">
                    <a:moveTo>
                      <a:pt x="86" y="85"/>
                    </a:moveTo>
                    <a:lnTo>
                      <a:pt x="76" y="72"/>
                    </a:lnTo>
                    <a:lnTo>
                      <a:pt x="83" y="54"/>
                    </a:lnTo>
                    <a:lnTo>
                      <a:pt x="67" y="47"/>
                    </a:lnTo>
                    <a:lnTo>
                      <a:pt x="67" y="37"/>
                    </a:lnTo>
                    <a:lnTo>
                      <a:pt x="57" y="34"/>
                    </a:lnTo>
                    <a:lnTo>
                      <a:pt x="57" y="18"/>
                    </a:lnTo>
                    <a:lnTo>
                      <a:pt x="44" y="0"/>
                    </a:lnTo>
                    <a:lnTo>
                      <a:pt x="35" y="11"/>
                    </a:lnTo>
                    <a:lnTo>
                      <a:pt x="29" y="18"/>
                    </a:lnTo>
                    <a:lnTo>
                      <a:pt x="10" y="34"/>
                    </a:lnTo>
                    <a:lnTo>
                      <a:pt x="0" y="54"/>
                    </a:lnTo>
                    <a:lnTo>
                      <a:pt x="3" y="70"/>
                    </a:lnTo>
                    <a:lnTo>
                      <a:pt x="0" y="83"/>
                    </a:lnTo>
                    <a:lnTo>
                      <a:pt x="0" y="98"/>
                    </a:lnTo>
                    <a:lnTo>
                      <a:pt x="3" y="107"/>
                    </a:lnTo>
                    <a:lnTo>
                      <a:pt x="1" y="116"/>
                    </a:lnTo>
                    <a:lnTo>
                      <a:pt x="0" y="128"/>
                    </a:lnTo>
                    <a:lnTo>
                      <a:pt x="7" y="143"/>
                    </a:lnTo>
                    <a:lnTo>
                      <a:pt x="19" y="140"/>
                    </a:lnTo>
                    <a:lnTo>
                      <a:pt x="19" y="151"/>
                    </a:lnTo>
                    <a:lnTo>
                      <a:pt x="31" y="151"/>
                    </a:lnTo>
                    <a:lnTo>
                      <a:pt x="45" y="146"/>
                    </a:lnTo>
                    <a:lnTo>
                      <a:pt x="63" y="151"/>
                    </a:lnTo>
                    <a:lnTo>
                      <a:pt x="78" y="138"/>
                    </a:lnTo>
                    <a:lnTo>
                      <a:pt x="91" y="128"/>
                    </a:lnTo>
                    <a:lnTo>
                      <a:pt x="91" y="111"/>
                    </a:lnTo>
                    <a:lnTo>
                      <a:pt x="84" y="98"/>
                    </a:lnTo>
                    <a:lnTo>
                      <a:pt x="86" y="85"/>
                    </a:lnTo>
                    <a:close/>
                  </a:path>
                </a:pathLst>
              </a:custGeom>
              <a:solidFill>
                <a:srgbClr val="00CE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48" name="Freeform 141"/>
              <p:cNvSpPr>
                <a:spLocks/>
              </p:cNvSpPr>
              <p:nvPr/>
            </p:nvSpPr>
            <p:spPr bwMode="auto">
              <a:xfrm>
                <a:off x="3245" y="1548"/>
                <a:ext cx="22" cy="80"/>
              </a:xfrm>
              <a:custGeom>
                <a:avLst/>
                <a:gdLst>
                  <a:gd name="T0" fmla="*/ 9 w 44"/>
                  <a:gd name="T1" fmla="*/ 17 h 161"/>
                  <a:gd name="T2" fmla="*/ 21 w 44"/>
                  <a:gd name="T3" fmla="*/ 58 h 161"/>
                  <a:gd name="T4" fmla="*/ 24 w 44"/>
                  <a:gd name="T5" fmla="*/ 95 h 161"/>
                  <a:gd name="T6" fmla="*/ 21 w 44"/>
                  <a:gd name="T7" fmla="*/ 148 h 161"/>
                  <a:gd name="T8" fmla="*/ 21 w 44"/>
                  <a:gd name="T9" fmla="*/ 161 h 161"/>
                  <a:gd name="T10" fmla="*/ 31 w 44"/>
                  <a:gd name="T11" fmla="*/ 157 h 161"/>
                  <a:gd name="T12" fmla="*/ 31 w 44"/>
                  <a:gd name="T13" fmla="*/ 81 h 161"/>
                  <a:gd name="T14" fmla="*/ 35 w 44"/>
                  <a:gd name="T15" fmla="*/ 32 h 161"/>
                  <a:gd name="T16" fmla="*/ 44 w 44"/>
                  <a:gd name="T17" fmla="*/ 0 h 161"/>
                  <a:gd name="T18" fmla="*/ 40 w 44"/>
                  <a:gd name="T19" fmla="*/ 9 h 161"/>
                  <a:gd name="T20" fmla="*/ 28 w 44"/>
                  <a:gd name="T21" fmla="*/ 32 h 161"/>
                  <a:gd name="T22" fmla="*/ 26 w 44"/>
                  <a:gd name="T23" fmla="*/ 49 h 161"/>
                  <a:gd name="T24" fmla="*/ 0 w 44"/>
                  <a:gd name="T25" fmla="*/ 5 h 161"/>
                  <a:gd name="T26" fmla="*/ 9 w 44"/>
                  <a:gd name="T27" fmla="*/ 17 h 16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
                  <a:gd name="T43" fmla="*/ 0 h 161"/>
                  <a:gd name="T44" fmla="*/ 44 w 44"/>
                  <a:gd name="T45" fmla="*/ 161 h 16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 h="161">
                    <a:moveTo>
                      <a:pt x="9" y="17"/>
                    </a:moveTo>
                    <a:lnTo>
                      <a:pt x="21" y="58"/>
                    </a:lnTo>
                    <a:lnTo>
                      <a:pt x="24" y="95"/>
                    </a:lnTo>
                    <a:lnTo>
                      <a:pt x="21" y="148"/>
                    </a:lnTo>
                    <a:lnTo>
                      <a:pt x="21" y="161"/>
                    </a:lnTo>
                    <a:lnTo>
                      <a:pt x="31" y="157"/>
                    </a:lnTo>
                    <a:lnTo>
                      <a:pt x="31" y="81"/>
                    </a:lnTo>
                    <a:lnTo>
                      <a:pt x="35" y="32"/>
                    </a:lnTo>
                    <a:lnTo>
                      <a:pt x="44" y="0"/>
                    </a:lnTo>
                    <a:lnTo>
                      <a:pt x="40" y="9"/>
                    </a:lnTo>
                    <a:lnTo>
                      <a:pt x="28" y="32"/>
                    </a:lnTo>
                    <a:lnTo>
                      <a:pt x="26" y="49"/>
                    </a:lnTo>
                    <a:lnTo>
                      <a:pt x="0" y="5"/>
                    </a:lnTo>
                    <a:lnTo>
                      <a:pt x="9" y="17"/>
                    </a:lnTo>
                    <a:close/>
                  </a:path>
                </a:pathLst>
              </a:custGeom>
              <a:solidFill>
                <a:srgbClr val="8F460D"/>
              </a:solidFill>
              <a:ln w="1588">
                <a:solidFill>
                  <a:srgbClr val="8F460D"/>
                </a:solidFill>
                <a:round/>
                <a:headEnd/>
                <a:tailEnd/>
              </a:ln>
            </p:spPr>
            <p:txBody>
              <a:bodyPr/>
              <a:lstStyle/>
              <a:p>
                <a:endParaRPr lang="en-US"/>
              </a:p>
            </p:txBody>
          </p:sp>
          <p:sp>
            <p:nvSpPr>
              <p:cNvPr id="2649" name="Freeform 142"/>
              <p:cNvSpPr>
                <a:spLocks/>
              </p:cNvSpPr>
              <p:nvPr/>
            </p:nvSpPr>
            <p:spPr bwMode="auto">
              <a:xfrm>
                <a:off x="3238" y="1619"/>
                <a:ext cx="37" cy="12"/>
              </a:xfrm>
              <a:custGeom>
                <a:avLst/>
                <a:gdLst>
                  <a:gd name="T0" fmla="*/ 0 w 74"/>
                  <a:gd name="T1" fmla="*/ 8 h 24"/>
                  <a:gd name="T2" fmla="*/ 29 w 74"/>
                  <a:gd name="T3" fmla="*/ 4 h 24"/>
                  <a:gd name="T4" fmla="*/ 45 w 74"/>
                  <a:gd name="T5" fmla="*/ 0 h 24"/>
                  <a:gd name="T6" fmla="*/ 74 w 74"/>
                  <a:gd name="T7" fmla="*/ 14 h 24"/>
                  <a:gd name="T8" fmla="*/ 42 w 74"/>
                  <a:gd name="T9" fmla="*/ 24 h 24"/>
                  <a:gd name="T10" fmla="*/ 0 w 74"/>
                  <a:gd name="T11" fmla="*/ 8 h 24"/>
                  <a:gd name="T12" fmla="*/ 0 60000 65536"/>
                  <a:gd name="T13" fmla="*/ 0 60000 65536"/>
                  <a:gd name="T14" fmla="*/ 0 60000 65536"/>
                  <a:gd name="T15" fmla="*/ 0 60000 65536"/>
                  <a:gd name="T16" fmla="*/ 0 60000 65536"/>
                  <a:gd name="T17" fmla="*/ 0 60000 65536"/>
                  <a:gd name="T18" fmla="*/ 0 w 74"/>
                  <a:gd name="T19" fmla="*/ 0 h 24"/>
                  <a:gd name="T20" fmla="*/ 74 w 74"/>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74" h="24">
                    <a:moveTo>
                      <a:pt x="0" y="8"/>
                    </a:moveTo>
                    <a:lnTo>
                      <a:pt x="29" y="4"/>
                    </a:lnTo>
                    <a:lnTo>
                      <a:pt x="45" y="0"/>
                    </a:lnTo>
                    <a:lnTo>
                      <a:pt x="74" y="14"/>
                    </a:lnTo>
                    <a:lnTo>
                      <a:pt x="42" y="24"/>
                    </a:lnTo>
                    <a:lnTo>
                      <a:pt x="0" y="8"/>
                    </a:lnTo>
                    <a:close/>
                  </a:path>
                </a:pathLst>
              </a:custGeom>
              <a:solidFill>
                <a:srgbClr val="000000"/>
              </a:solidFill>
              <a:ln w="1588">
                <a:solidFill>
                  <a:srgbClr val="000000"/>
                </a:solidFill>
                <a:round/>
                <a:headEnd/>
                <a:tailEnd/>
              </a:ln>
            </p:spPr>
            <p:txBody>
              <a:bodyPr/>
              <a:lstStyle/>
              <a:p>
                <a:endParaRPr lang="en-US"/>
              </a:p>
            </p:txBody>
          </p:sp>
          <p:sp>
            <p:nvSpPr>
              <p:cNvPr id="2650" name="Freeform 143"/>
              <p:cNvSpPr>
                <a:spLocks/>
              </p:cNvSpPr>
              <p:nvPr/>
            </p:nvSpPr>
            <p:spPr bwMode="auto">
              <a:xfrm>
                <a:off x="3308" y="1395"/>
                <a:ext cx="239" cy="43"/>
              </a:xfrm>
              <a:custGeom>
                <a:avLst/>
                <a:gdLst>
                  <a:gd name="T0" fmla="*/ 0 w 478"/>
                  <a:gd name="T1" fmla="*/ 56 h 86"/>
                  <a:gd name="T2" fmla="*/ 478 w 478"/>
                  <a:gd name="T3" fmla="*/ 0 h 86"/>
                  <a:gd name="T4" fmla="*/ 478 w 478"/>
                  <a:gd name="T5" fmla="*/ 35 h 86"/>
                  <a:gd name="T6" fmla="*/ 0 w 478"/>
                  <a:gd name="T7" fmla="*/ 86 h 86"/>
                  <a:gd name="T8" fmla="*/ 0 w 478"/>
                  <a:gd name="T9" fmla="*/ 56 h 86"/>
                  <a:gd name="T10" fmla="*/ 0 60000 65536"/>
                  <a:gd name="T11" fmla="*/ 0 60000 65536"/>
                  <a:gd name="T12" fmla="*/ 0 60000 65536"/>
                  <a:gd name="T13" fmla="*/ 0 60000 65536"/>
                  <a:gd name="T14" fmla="*/ 0 60000 65536"/>
                  <a:gd name="T15" fmla="*/ 0 w 478"/>
                  <a:gd name="T16" fmla="*/ 0 h 86"/>
                  <a:gd name="T17" fmla="*/ 478 w 478"/>
                  <a:gd name="T18" fmla="*/ 86 h 86"/>
                </a:gdLst>
                <a:ahLst/>
                <a:cxnLst>
                  <a:cxn ang="T10">
                    <a:pos x="T0" y="T1"/>
                  </a:cxn>
                  <a:cxn ang="T11">
                    <a:pos x="T2" y="T3"/>
                  </a:cxn>
                  <a:cxn ang="T12">
                    <a:pos x="T4" y="T5"/>
                  </a:cxn>
                  <a:cxn ang="T13">
                    <a:pos x="T6" y="T7"/>
                  </a:cxn>
                  <a:cxn ang="T14">
                    <a:pos x="T8" y="T9"/>
                  </a:cxn>
                </a:cxnLst>
                <a:rect l="T15" t="T16" r="T17" b="T18"/>
                <a:pathLst>
                  <a:path w="478" h="86">
                    <a:moveTo>
                      <a:pt x="0" y="56"/>
                    </a:moveTo>
                    <a:lnTo>
                      <a:pt x="478" y="0"/>
                    </a:lnTo>
                    <a:lnTo>
                      <a:pt x="478" y="35"/>
                    </a:lnTo>
                    <a:lnTo>
                      <a:pt x="0" y="86"/>
                    </a:lnTo>
                    <a:lnTo>
                      <a:pt x="0" y="56"/>
                    </a:lnTo>
                    <a:close/>
                  </a:path>
                </a:pathLst>
              </a:custGeom>
              <a:solidFill>
                <a:srgbClr val="7FA2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1" name="Freeform 144"/>
              <p:cNvSpPr>
                <a:spLocks/>
              </p:cNvSpPr>
              <p:nvPr/>
            </p:nvSpPr>
            <p:spPr bwMode="auto">
              <a:xfrm>
                <a:off x="3310" y="1261"/>
                <a:ext cx="239" cy="77"/>
              </a:xfrm>
              <a:custGeom>
                <a:avLst/>
                <a:gdLst>
                  <a:gd name="T0" fmla="*/ 0 w 478"/>
                  <a:gd name="T1" fmla="*/ 129 h 154"/>
                  <a:gd name="T2" fmla="*/ 476 w 478"/>
                  <a:gd name="T3" fmla="*/ 0 h 154"/>
                  <a:gd name="T4" fmla="*/ 478 w 478"/>
                  <a:gd name="T5" fmla="*/ 25 h 154"/>
                  <a:gd name="T6" fmla="*/ 0 w 478"/>
                  <a:gd name="T7" fmla="*/ 154 h 154"/>
                  <a:gd name="T8" fmla="*/ 0 w 478"/>
                  <a:gd name="T9" fmla="*/ 129 h 154"/>
                  <a:gd name="T10" fmla="*/ 0 60000 65536"/>
                  <a:gd name="T11" fmla="*/ 0 60000 65536"/>
                  <a:gd name="T12" fmla="*/ 0 60000 65536"/>
                  <a:gd name="T13" fmla="*/ 0 60000 65536"/>
                  <a:gd name="T14" fmla="*/ 0 60000 65536"/>
                  <a:gd name="T15" fmla="*/ 0 w 478"/>
                  <a:gd name="T16" fmla="*/ 0 h 154"/>
                  <a:gd name="T17" fmla="*/ 478 w 478"/>
                  <a:gd name="T18" fmla="*/ 154 h 154"/>
                </a:gdLst>
                <a:ahLst/>
                <a:cxnLst>
                  <a:cxn ang="T10">
                    <a:pos x="T0" y="T1"/>
                  </a:cxn>
                  <a:cxn ang="T11">
                    <a:pos x="T2" y="T3"/>
                  </a:cxn>
                  <a:cxn ang="T12">
                    <a:pos x="T4" y="T5"/>
                  </a:cxn>
                  <a:cxn ang="T13">
                    <a:pos x="T6" y="T7"/>
                  </a:cxn>
                  <a:cxn ang="T14">
                    <a:pos x="T8" y="T9"/>
                  </a:cxn>
                </a:cxnLst>
                <a:rect l="T15" t="T16" r="T17" b="T18"/>
                <a:pathLst>
                  <a:path w="478" h="154">
                    <a:moveTo>
                      <a:pt x="0" y="129"/>
                    </a:moveTo>
                    <a:lnTo>
                      <a:pt x="476" y="0"/>
                    </a:lnTo>
                    <a:lnTo>
                      <a:pt x="478" y="25"/>
                    </a:lnTo>
                    <a:lnTo>
                      <a:pt x="0" y="154"/>
                    </a:lnTo>
                    <a:lnTo>
                      <a:pt x="0" y="129"/>
                    </a:lnTo>
                    <a:close/>
                  </a:path>
                </a:pathLst>
              </a:custGeom>
              <a:solidFill>
                <a:srgbClr val="7FA2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2" name="Freeform 145"/>
              <p:cNvSpPr>
                <a:spLocks/>
              </p:cNvSpPr>
              <p:nvPr/>
            </p:nvSpPr>
            <p:spPr bwMode="auto">
              <a:xfrm>
                <a:off x="3308" y="1528"/>
                <a:ext cx="239" cy="27"/>
              </a:xfrm>
              <a:custGeom>
                <a:avLst/>
                <a:gdLst>
                  <a:gd name="T0" fmla="*/ 0 w 478"/>
                  <a:gd name="T1" fmla="*/ 0 h 53"/>
                  <a:gd name="T2" fmla="*/ 475 w 478"/>
                  <a:gd name="T3" fmla="*/ 19 h 53"/>
                  <a:gd name="T4" fmla="*/ 478 w 478"/>
                  <a:gd name="T5" fmla="*/ 53 h 53"/>
                  <a:gd name="T6" fmla="*/ 0 w 478"/>
                  <a:gd name="T7" fmla="*/ 26 h 53"/>
                  <a:gd name="T8" fmla="*/ 0 w 478"/>
                  <a:gd name="T9" fmla="*/ 0 h 53"/>
                  <a:gd name="T10" fmla="*/ 0 60000 65536"/>
                  <a:gd name="T11" fmla="*/ 0 60000 65536"/>
                  <a:gd name="T12" fmla="*/ 0 60000 65536"/>
                  <a:gd name="T13" fmla="*/ 0 60000 65536"/>
                  <a:gd name="T14" fmla="*/ 0 60000 65536"/>
                  <a:gd name="T15" fmla="*/ 0 w 478"/>
                  <a:gd name="T16" fmla="*/ 0 h 53"/>
                  <a:gd name="T17" fmla="*/ 478 w 478"/>
                  <a:gd name="T18" fmla="*/ 53 h 53"/>
                </a:gdLst>
                <a:ahLst/>
                <a:cxnLst>
                  <a:cxn ang="T10">
                    <a:pos x="T0" y="T1"/>
                  </a:cxn>
                  <a:cxn ang="T11">
                    <a:pos x="T2" y="T3"/>
                  </a:cxn>
                  <a:cxn ang="T12">
                    <a:pos x="T4" y="T5"/>
                  </a:cxn>
                  <a:cxn ang="T13">
                    <a:pos x="T6" y="T7"/>
                  </a:cxn>
                  <a:cxn ang="T14">
                    <a:pos x="T8" y="T9"/>
                  </a:cxn>
                </a:cxnLst>
                <a:rect l="T15" t="T16" r="T17" b="T18"/>
                <a:pathLst>
                  <a:path w="478" h="53">
                    <a:moveTo>
                      <a:pt x="0" y="0"/>
                    </a:moveTo>
                    <a:lnTo>
                      <a:pt x="475" y="19"/>
                    </a:lnTo>
                    <a:lnTo>
                      <a:pt x="478" y="53"/>
                    </a:lnTo>
                    <a:lnTo>
                      <a:pt x="0" y="26"/>
                    </a:lnTo>
                    <a:lnTo>
                      <a:pt x="0" y="0"/>
                    </a:lnTo>
                    <a:close/>
                  </a:path>
                </a:pathLst>
              </a:custGeom>
              <a:solidFill>
                <a:srgbClr val="7FA2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3" name="Line 146"/>
              <p:cNvSpPr>
                <a:spLocks noChangeShapeType="1"/>
              </p:cNvSpPr>
              <p:nvPr/>
            </p:nvSpPr>
            <p:spPr bwMode="auto">
              <a:xfrm>
                <a:off x="3547" y="1135"/>
                <a:ext cx="1" cy="531"/>
              </a:xfrm>
              <a:prstGeom prst="line">
                <a:avLst/>
              </a:prstGeom>
              <a:noFill/>
              <a:ln w="1588">
                <a:solidFill>
                  <a:srgbClr val="FFCBC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54" name="Freeform 147"/>
              <p:cNvSpPr>
                <a:spLocks/>
              </p:cNvSpPr>
              <p:nvPr/>
            </p:nvSpPr>
            <p:spPr bwMode="auto">
              <a:xfrm>
                <a:off x="3566" y="1162"/>
                <a:ext cx="39" cy="52"/>
              </a:xfrm>
              <a:custGeom>
                <a:avLst/>
                <a:gdLst>
                  <a:gd name="T0" fmla="*/ 0 w 78"/>
                  <a:gd name="T1" fmla="*/ 0 h 102"/>
                  <a:gd name="T2" fmla="*/ 78 w 78"/>
                  <a:gd name="T3" fmla="*/ 28 h 102"/>
                  <a:gd name="T4" fmla="*/ 73 w 78"/>
                  <a:gd name="T5" fmla="*/ 102 h 102"/>
                  <a:gd name="T6" fmla="*/ 0 w 78"/>
                  <a:gd name="T7" fmla="*/ 80 h 102"/>
                  <a:gd name="T8" fmla="*/ 0 w 78"/>
                  <a:gd name="T9" fmla="*/ 0 h 102"/>
                  <a:gd name="T10" fmla="*/ 0 60000 65536"/>
                  <a:gd name="T11" fmla="*/ 0 60000 65536"/>
                  <a:gd name="T12" fmla="*/ 0 60000 65536"/>
                  <a:gd name="T13" fmla="*/ 0 60000 65536"/>
                  <a:gd name="T14" fmla="*/ 0 60000 65536"/>
                  <a:gd name="T15" fmla="*/ 0 w 78"/>
                  <a:gd name="T16" fmla="*/ 0 h 102"/>
                  <a:gd name="T17" fmla="*/ 78 w 78"/>
                  <a:gd name="T18" fmla="*/ 102 h 102"/>
                </a:gdLst>
                <a:ahLst/>
                <a:cxnLst>
                  <a:cxn ang="T10">
                    <a:pos x="T0" y="T1"/>
                  </a:cxn>
                  <a:cxn ang="T11">
                    <a:pos x="T2" y="T3"/>
                  </a:cxn>
                  <a:cxn ang="T12">
                    <a:pos x="T4" y="T5"/>
                  </a:cxn>
                  <a:cxn ang="T13">
                    <a:pos x="T6" y="T7"/>
                  </a:cxn>
                  <a:cxn ang="T14">
                    <a:pos x="T8" y="T9"/>
                  </a:cxn>
                </a:cxnLst>
                <a:rect l="T15" t="T16" r="T17" b="T18"/>
                <a:pathLst>
                  <a:path w="78" h="102">
                    <a:moveTo>
                      <a:pt x="0" y="0"/>
                    </a:moveTo>
                    <a:lnTo>
                      <a:pt x="78" y="28"/>
                    </a:lnTo>
                    <a:lnTo>
                      <a:pt x="73" y="102"/>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5" name="Freeform 148"/>
              <p:cNvSpPr>
                <a:spLocks/>
              </p:cNvSpPr>
              <p:nvPr/>
            </p:nvSpPr>
            <p:spPr bwMode="auto">
              <a:xfrm>
                <a:off x="3612" y="1179"/>
                <a:ext cx="35" cy="49"/>
              </a:xfrm>
              <a:custGeom>
                <a:avLst/>
                <a:gdLst>
                  <a:gd name="T0" fmla="*/ 0 w 70"/>
                  <a:gd name="T1" fmla="*/ 0 h 98"/>
                  <a:gd name="T2" fmla="*/ 0 w 70"/>
                  <a:gd name="T3" fmla="*/ 72 h 98"/>
                  <a:gd name="T4" fmla="*/ 70 w 70"/>
                  <a:gd name="T5" fmla="*/ 98 h 98"/>
                  <a:gd name="T6" fmla="*/ 70 w 70"/>
                  <a:gd name="T7" fmla="*/ 25 h 98"/>
                  <a:gd name="T8" fmla="*/ 0 w 70"/>
                  <a:gd name="T9" fmla="*/ 0 h 98"/>
                  <a:gd name="T10" fmla="*/ 0 60000 65536"/>
                  <a:gd name="T11" fmla="*/ 0 60000 65536"/>
                  <a:gd name="T12" fmla="*/ 0 60000 65536"/>
                  <a:gd name="T13" fmla="*/ 0 60000 65536"/>
                  <a:gd name="T14" fmla="*/ 0 60000 65536"/>
                  <a:gd name="T15" fmla="*/ 0 w 70"/>
                  <a:gd name="T16" fmla="*/ 0 h 98"/>
                  <a:gd name="T17" fmla="*/ 70 w 70"/>
                  <a:gd name="T18" fmla="*/ 98 h 98"/>
                </a:gdLst>
                <a:ahLst/>
                <a:cxnLst>
                  <a:cxn ang="T10">
                    <a:pos x="T0" y="T1"/>
                  </a:cxn>
                  <a:cxn ang="T11">
                    <a:pos x="T2" y="T3"/>
                  </a:cxn>
                  <a:cxn ang="T12">
                    <a:pos x="T4" y="T5"/>
                  </a:cxn>
                  <a:cxn ang="T13">
                    <a:pos x="T6" y="T7"/>
                  </a:cxn>
                  <a:cxn ang="T14">
                    <a:pos x="T8" y="T9"/>
                  </a:cxn>
                </a:cxnLst>
                <a:rect l="T15" t="T16" r="T17" b="T18"/>
                <a:pathLst>
                  <a:path w="70" h="98">
                    <a:moveTo>
                      <a:pt x="0" y="0"/>
                    </a:moveTo>
                    <a:lnTo>
                      <a:pt x="0" y="72"/>
                    </a:lnTo>
                    <a:lnTo>
                      <a:pt x="70" y="98"/>
                    </a:lnTo>
                    <a:lnTo>
                      <a:pt x="70" y="2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6" name="Freeform 149"/>
              <p:cNvSpPr>
                <a:spLocks/>
              </p:cNvSpPr>
              <p:nvPr/>
            </p:nvSpPr>
            <p:spPr bwMode="auto">
              <a:xfrm>
                <a:off x="3654" y="1196"/>
                <a:ext cx="33" cy="46"/>
              </a:xfrm>
              <a:custGeom>
                <a:avLst/>
                <a:gdLst>
                  <a:gd name="T0" fmla="*/ 0 w 67"/>
                  <a:gd name="T1" fmla="*/ 0 h 92"/>
                  <a:gd name="T2" fmla="*/ 4 w 67"/>
                  <a:gd name="T3" fmla="*/ 69 h 92"/>
                  <a:gd name="T4" fmla="*/ 67 w 67"/>
                  <a:gd name="T5" fmla="*/ 92 h 92"/>
                  <a:gd name="T6" fmla="*/ 67 w 67"/>
                  <a:gd name="T7" fmla="*/ 23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4" y="69"/>
                    </a:lnTo>
                    <a:lnTo>
                      <a:pt x="67" y="92"/>
                    </a:lnTo>
                    <a:lnTo>
                      <a:pt x="67" y="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657" name="Group 150"/>
              <p:cNvGrpSpPr>
                <a:grpSpLocks/>
              </p:cNvGrpSpPr>
              <p:nvPr/>
            </p:nvGrpSpPr>
            <p:grpSpPr bwMode="auto">
              <a:xfrm>
                <a:off x="3316" y="1162"/>
                <a:ext cx="481" cy="487"/>
                <a:chOff x="3316" y="1617"/>
                <a:chExt cx="481" cy="487"/>
              </a:xfrm>
            </p:grpSpPr>
            <p:sp>
              <p:nvSpPr>
                <p:cNvPr id="2706" name="Freeform 151"/>
                <p:cNvSpPr>
                  <a:spLocks/>
                </p:cNvSpPr>
                <p:nvPr/>
              </p:nvSpPr>
              <p:spPr bwMode="auto">
                <a:xfrm>
                  <a:off x="3695" y="1668"/>
                  <a:ext cx="31" cy="40"/>
                </a:xfrm>
                <a:custGeom>
                  <a:avLst/>
                  <a:gdLst>
                    <a:gd name="T0" fmla="*/ 0 w 61"/>
                    <a:gd name="T1" fmla="*/ 0 h 80"/>
                    <a:gd name="T2" fmla="*/ 0 w 61"/>
                    <a:gd name="T3" fmla="*/ 61 h 80"/>
                    <a:gd name="T4" fmla="*/ 61 w 61"/>
                    <a:gd name="T5" fmla="*/ 80 h 80"/>
                    <a:gd name="T6" fmla="*/ 61 w 61"/>
                    <a:gd name="T7" fmla="*/ 18 h 80"/>
                    <a:gd name="T8" fmla="*/ 0 w 61"/>
                    <a:gd name="T9" fmla="*/ 0 h 80"/>
                    <a:gd name="T10" fmla="*/ 0 60000 65536"/>
                    <a:gd name="T11" fmla="*/ 0 60000 65536"/>
                    <a:gd name="T12" fmla="*/ 0 60000 65536"/>
                    <a:gd name="T13" fmla="*/ 0 60000 65536"/>
                    <a:gd name="T14" fmla="*/ 0 60000 65536"/>
                    <a:gd name="T15" fmla="*/ 0 w 61"/>
                    <a:gd name="T16" fmla="*/ 0 h 80"/>
                    <a:gd name="T17" fmla="*/ 61 w 61"/>
                    <a:gd name="T18" fmla="*/ 80 h 80"/>
                  </a:gdLst>
                  <a:ahLst/>
                  <a:cxnLst>
                    <a:cxn ang="T10">
                      <a:pos x="T0" y="T1"/>
                    </a:cxn>
                    <a:cxn ang="T11">
                      <a:pos x="T2" y="T3"/>
                    </a:cxn>
                    <a:cxn ang="T12">
                      <a:pos x="T4" y="T5"/>
                    </a:cxn>
                    <a:cxn ang="T13">
                      <a:pos x="T6" y="T7"/>
                    </a:cxn>
                    <a:cxn ang="T14">
                      <a:pos x="T8" y="T9"/>
                    </a:cxn>
                  </a:cxnLst>
                  <a:rect l="T15" t="T16" r="T17" b="T18"/>
                  <a:pathLst>
                    <a:path w="61" h="80">
                      <a:moveTo>
                        <a:pt x="0" y="0"/>
                      </a:moveTo>
                      <a:lnTo>
                        <a:pt x="0" y="61"/>
                      </a:lnTo>
                      <a:lnTo>
                        <a:pt x="61" y="80"/>
                      </a:lnTo>
                      <a:lnTo>
                        <a:pt x="61"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7" name="Freeform 152"/>
                <p:cNvSpPr>
                  <a:spLocks/>
                </p:cNvSpPr>
                <p:nvPr/>
              </p:nvSpPr>
              <p:spPr bwMode="auto">
                <a:xfrm>
                  <a:off x="3733" y="1678"/>
                  <a:ext cx="27" cy="42"/>
                </a:xfrm>
                <a:custGeom>
                  <a:avLst/>
                  <a:gdLst>
                    <a:gd name="T0" fmla="*/ 0 w 55"/>
                    <a:gd name="T1" fmla="*/ 0 h 84"/>
                    <a:gd name="T2" fmla="*/ 0 w 55"/>
                    <a:gd name="T3" fmla="*/ 66 h 84"/>
                    <a:gd name="T4" fmla="*/ 55 w 55"/>
                    <a:gd name="T5" fmla="*/ 84 h 84"/>
                    <a:gd name="T6" fmla="*/ 55 w 55"/>
                    <a:gd name="T7" fmla="*/ 24 h 84"/>
                    <a:gd name="T8" fmla="*/ 0 w 55"/>
                    <a:gd name="T9" fmla="*/ 0 h 84"/>
                    <a:gd name="T10" fmla="*/ 0 60000 65536"/>
                    <a:gd name="T11" fmla="*/ 0 60000 65536"/>
                    <a:gd name="T12" fmla="*/ 0 60000 65536"/>
                    <a:gd name="T13" fmla="*/ 0 60000 65536"/>
                    <a:gd name="T14" fmla="*/ 0 60000 65536"/>
                    <a:gd name="T15" fmla="*/ 0 w 55"/>
                    <a:gd name="T16" fmla="*/ 0 h 84"/>
                    <a:gd name="T17" fmla="*/ 55 w 55"/>
                    <a:gd name="T18" fmla="*/ 84 h 84"/>
                  </a:gdLst>
                  <a:ahLst/>
                  <a:cxnLst>
                    <a:cxn ang="T10">
                      <a:pos x="T0" y="T1"/>
                    </a:cxn>
                    <a:cxn ang="T11">
                      <a:pos x="T2" y="T3"/>
                    </a:cxn>
                    <a:cxn ang="T12">
                      <a:pos x="T4" y="T5"/>
                    </a:cxn>
                    <a:cxn ang="T13">
                      <a:pos x="T6" y="T7"/>
                    </a:cxn>
                    <a:cxn ang="T14">
                      <a:pos x="T8" y="T9"/>
                    </a:cxn>
                  </a:cxnLst>
                  <a:rect l="T15" t="T16" r="T17" b="T18"/>
                  <a:pathLst>
                    <a:path w="55" h="84">
                      <a:moveTo>
                        <a:pt x="0" y="0"/>
                      </a:moveTo>
                      <a:lnTo>
                        <a:pt x="0" y="66"/>
                      </a:lnTo>
                      <a:lnTo>
                        <a:pt x="55" y="84"/>
                      </a:lnTo>
                      <a:lnTo>
                        <a:pt x="55" y="2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8" name="Freeform 153"/>
                <p:cNvSpPr>
                  <a:spLocks/>
                </p:cNvSpPr>
                <p:nvPr/>
              </p:nvSpPr>
              <p:spPr bwMode="auto">
                <a:xfrm>
                  <a:off x="3767" y="1690"/>
                  <a:ext cx="23" cy="39"/>
                </a:xfrm>
                <a:custGeom>
                  <a:avLst/>
                  <a:gdLst>
                    <a:gd name="T0" fmla="*/ 0 w 48"/>
                    <a:gd name="T1" fmla="*/ 0 h 78"/>
                    <a:gd name="T2" fmla="*/ 0 w 48"/>
                    <a:gd name="T3" fmla="*/ 61 h 78"/>
                    <a:gd name="T4" fmla="*/ 48 w 48"/>
                    <a:gd name="T5" fmla="*/ 78 h 78"/>
                    <a:gd name="T6" fmla="*/ 48 w 48"/>
                    <a:gd name="T7" fmla="*/ 18 h 78"/>
                    <a:gd name="T8" fmla="*/ 0 w 48"/>
                    <a:gd name="T9" fmla="*/ 0 h 78"/>
                    <a:gd name="T10" fmla="*/ 0 60000 65536"/>
                    <a:gd name="T11" fmla="*/ 0 60000 65536"/>
                    <a:gd name="T12" fmla="*/ 0 60000 65536"/>
                    <a:gd name="T13" fmla="*/ 0 60000 65536"/>
                    <a:gd name="T14" fmla="*/ 0 60000 65536"/>
                    <a:gd name="T15" fmla="*/ 0 w 48"/>
                    <a:gd name="T16" fmla="*/ 0 h 78"/>
                    <a:gd name="T17" fmla="*/ 48 w 48"/>
                    <a:gd name="T18" fmla="*/ 78 h 78"/>
                  </a:gdLst>
                  <a:ahLst/>
                  <a:cxnLst>
                    <a:cxn ang="T10">
                      <a:pos x="T0" y="T1"/>
                    </a:cxn>
                    <a:cxn ang="T11">
                      <a:pos x="T2" y="T3"/>
                    </a:cxn>
                    <a:cxn ang="T12">
                      <a:pos x="T4" y="T5"/>
                    </a:cxn>
                    <a:cxn ang="T13">
                      <a:pos x="T6" y="T7"/>
                    </a:cxn>
                    <a:cxn ang="T14">
                      <a:pos x="T8" y="T9"/>
                    </a:cxn>
                  </a:cxnLst>
                  <a:rect l="T15" t="T16" r="T17" b="T18"/>
                  <a:pathLst>
                    <a:path w="48" h="78">
                      <a:moveTo>
                        <a:pt x="0" y="0"/>
                      </a:moveTo>
                      <a:lnTo>
                        <a:pt x="0" y="61"/>
                      </a:lnTo>
                      <a:lnTo>
                        <a:pt x="48" y="78"/>
                      </a:lnTo>
                      <a:lnTo>
                        <a:pt x="48"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9" name="Freeform 154"/>
                <p:cNvSpPr>
                  <a:spLocks/>
                </p:cNvSpPr>
                <p:nvPr/>
              </p:nvSpPr>
              <p:spPr bwMode="auto">
                <a:xfrm>
                  <a:off x="3567" y="1669"/>
                  <a:ext cx="38" cy="50"/>
                </a:xfrm>
                <a:custGeom>
                  <a:avLst/>
                  <a:gdLst>
                    <a:gd name="T0" fmla="*/ 0 w 75"/>
                    <a:gd name="T1" fmla="*/ 0 h 100"/>
                    <a:gd name="T2" fmla="*/ 0 w 75"/>
                    <a:gd name="T3" fmla="*/ 83 h 100"/>
                    <a:gd name="T4" fmla="*/ 75 w 75"/>
                    <a:gd name="T5" fmla="*/ 100 h 100"/>
                    <a:gd name="T6" fmla="*/ 75 w 75"/>
                    <a:gd name="T7" fmla="*/ 19 h 100"/>
                    <a:gd name="T8" fmla="*/ 0 w 75"/>
                    <a:gd name="T9" fmla="*/ 0 h 100"/>
                    <a:gd name="T10" fmla="*/ 0 60000 65536"/>
                    <a:gd name="T11" fmla="*/ 0 60000 65536"/>
                    <a:gd name="T12" fmla="*/ 0 60000 65536"/>
                    <a:gd name="T13" fmla="*/ 0 60000 65536"/>
                    <a:gd name="T14" fmla="*/ 0 60000 65536"/>
                    <a:gd name="T15" fmla="*/ 0 w 75"/>
                    <a:gd name="T16" fmla="*/ 0 h 100"/>
                    <a:gd name="T17" fmla="*/ 75 w 75"/>
                    <a:gd name="T18" fmla="*/ 100 h 100"/>
                  </a:gdLst>
                  <a:ahLst/>
                  <a:cxnLst>
                    <a:cxn ang="T10">
                      <a:pos x="T0" y="T1"/>
                    </a:cxn>
                    <a:cxn ang="T11">
                      <a:pos x="T2" y="T3"/>
                    </a:cxn>
                    <a:cxn ang="T12">
                      <a:pos x="T4" y="T5"/>
                    </a:cxn>
                    <a:cxn ang="T13">
                      <a:pos x="T6" y="T7"/>
                    </a:cxn>
                    <a:cxn ang="T14">
                      <a:pos x="T8" y="T9"/>
                    </a:cxn>
                  </a:cxnLst>
                  <a:rect l="T15" t="T16" r="T17" b="T18"/>
                  <a:pathLst>
                    <a:path w="75" h="100">
                      <a:moveTo>
                        <a:pt x="0" y="0"/>
                      </a:moveTo>
                      <a:lnTo>
                        <a:pt x="0" y="83"/>
                      </a:lnTo>
                      <a:lnTo>
                        <a:pt x="75" y="100"/>
                      </a:lnTo>
                      <a:lnTo>
                        <a:pt x="75"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0" name="Freeform 155"/>
                <p:cNvSpPr>
                  <a:spLocks/>
                </p:cNvSpPr>
                <p:nvPr/>
              </p:nvSpPr>
              <p:spPr bwMode="auto">
                <a:xfrm>
                  <a:off x="3612" y="1682"/>
                  <a:ext cx="35" cy="47"/>
                </a:xfrm>
                <a:custGeom>
                  <a:avLst/>
                  <a:gdLst>
                    <a:gd name="T0" fmla="*/ 0 w 69"/>
                    <a:gd name="T1" fmla="*/ 0 h 94"/>
                    <a:gd name="T2" fmla="*/ 69 w 69"/>
                    <a:gd name="T3" fmla="*/ 20 h 94"/>
                    <a:gd name="T4" fmla="*/ 69 w 69"/>
                    <a:gd name="T5" fmla="*/ 94 h 94"/>
                    <a:gd name="T6" fmla="*/ 0 w 69"/>
                    <a:gd name="T7" fmla="*/ 77 h 94"/>
                    <a:gd name="T8" fmla="*/ 0 w 69"/>
                    <a:gd name="T9" fmla="*/ 0 h 94"/>
                    <a:gd name="T10" fmla="*/ 0 60000 65536"/>
                    <a:gd name="T11" fmla="*/ 0 60000 65536"/>
                    <a:gd name="T12" fmla="*/ 0 60000 65536"/>
                    <a:gd name="T13" fmla="*/ 0 60000 65536"/>
                    <a:gd name="T14" fmla="*/ 0 60000 65536"/>
                    <a:gd name="T15" fmla="*/ 0 w 69"/>
                    <a:gd name="T16" fmla="*/ 0 h 94"/>
                    <a:gd name="T17" fmla="*/ 69 w 69"/>
                    <a:gd name="T18" fmla="*/ 94 h 94"/>
                  </a:gdLst>
                  <a:ahLst/>
                  <a:cxnLst>
                    <a:cxn ang="T10">
                      <a:pos x="T0" y="T1"/>
                    </a:cxn>
                    <a:cxn ang="T11">
                      <a:pos x="T2" y="T3"/>
                    </a:cxn>
                    <a:cxn ang="T12">
                      <a:pos x="T4" y="T5"/>
                    </a:cxn>
                    <a:cxn ang="T13">
                      <a:pos x="T6" y="T7"/>
                    </a:cxn>
                    <a:cxn ang="T14">
                      <a:pos x="T8" y="T9"/>
                    </a:cxn>
                  </a:cxnLst>
                  <a:rect l="T15" t="T16" r="T17" b="T18"/>
                  <a:pathLst>
                    <a:path w="69" h="94">
                      <a:moveTo>
                        <a:pt x="0" y="0"/>
                      </a:moveTo>
                      <a:lnTo>
                        <a:pt x="69" y="20"/>
                      </a:lnTo>
                      <a:lnTo>
                        <a:pt x="69" y="94"/>
                      </a:lnTo>
                      <a:lnTo>
                        <a:pt x="0" y="7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1" name="Freeform 156"/>
                <p:cNvSpPr>
                  <a:spLocks/>
                </p:cNvSpPr>
                <p:nvPr/>
              </p:nvSpPr>
              <p:spPr bwMode="auto">
                <a:xfrm>
                  <a:off x="3654" y="1694"/>
                  <a:ext cx="33" cy="49"/>
                </a:xfrm>
                <a:custGeom>
                  <a:avLst/>
                  <a:gdLst>
                    <a:gd name="T0" fmla="*/ 0 w 67"/>
                    <a:gd name="T1" fmla="*/ 0 h 98"/>
                    <a:gd name="T2" fmla="*/ 0 w 67"/>
                    <a:gd name="T3" fmla="*/ 77 h 98"/>
                    <a:gd name="T4" fmla="*/ 67 w 67"/>
                    <a:gd name="T5" fmla="*/ 98 h 98"/>
                    <a:gd name="T6" fmla="*/ 67 w 67"/>
                    <a:gd name="T7" fmla="*/ 18 h 98"/>
                    <a:gd name="T8" fmla="*/ 0 w 67"/>
                    <a:gd name="T9" fmla="*/ 0 h 98"/>
                    <a:gd name="T10" fmla="*/ 0 60000 65536"/>
                    <a:gd name="T11" fmla="*/ 0 60000 65536"/>
                    <a:gd name="T12" fmla="*/ 0 60000 65536"/>
                    <a:gd name="T13" fmla="*/ 0 60000 65536"/>
                    <a:gd name="T14" fmla="*/ 0 60000 65536"/>
                    <a:gd name="T15" fmla="*/ 0 w 67"/>
                    <a:gd name="T16" fmla="*/ 0 h 98"/>
                    <a:gd name="T17" fmla="*/ 67 w 67"/>
                    <a:gd name="T18" fmla="*/ 98 h 98"/>
                  </a:gdLst>
                  <a:ahLst/>
                  <a:cxnLst>
                    <a:cxn ang="T10">
                      <a:pos x="T0" y="T1"/>
                    </a:cxn>
                    <a:cxn ang="T11">
                      <a:pos x="T2" y="T3"/>
                    </a:cxn>
                    <a:cxn ang="T12">
                      <a:pos x="T4" y="T5"/>
                    </a:cxn>
                    <a:cxn ang="T13">
                      <a:pos x="T6" y="T7"/>
                    </a:cxn>
                    <a:cxn ang="T14">
                      <a:pos x="T8" y="T9"/>
                    </a:cxn>
                  </a:cxnLst>
                  <a:rect l="T15" t="T16" r="T17" b="T18"/>
                  <a:pathLst>
                    <a:path w="67" h="98">
                      <a:moveTo>
                        <a:pt x="0" y="0"/>
                      </a:moveTo>
                      <a:lnTo>
                        <a:pt x="0" y="77"/>
                      </a:lnTo>
                      <a:lnTo>
                        <a:pt x="67" y="98"/>
                      </a:lnTo>
                      <a:lnTo>
                        <a:pt x="67"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2" name="Freeform 157"/>
                <p:cNvSpPr>
                  <a:spLocks/>
                </p:cNvSpPr>
                <p:nvPr/>
              </p:nvSpPr>
              <p:spPr bwMode="auto">
                <a:xfrm>
                  <a:off x="3695" y="1707"/>
                  <a:ext cx="31" cy="43"/>
                </a:xfrm>
                <a:custGeom>
                  <a:avLst/>
                  <a:gdLst>
                    <a:gd name="T0" fmla="*/ 0 w 61"/>
                    <a:gd name="T1" fmla="*/ 0 h 87"/>
                    <a:gd name="T2" fmla="*/ 0 w 61"/>
                    <a:gd name="T3" fmla="*/ 74 h 87"/>
                    <a:gd name="T4" fmla="*/ 61 w 61"/>
                    <a:gd name="T5" fmla="*/ 87 h 87"/>
                    <a:gd name="T6" fmla="*/ 61 w 61"/>
                    <a:gd name="T7" fmla="*/ 19 h 87"/>
                    <a:gd name="T8" fmla="*/ 0 w 61"/>
                    <a:gd name="T9" fmla="*/ 0 h 87"/>
                    <a:gd name="T10" fmla="*/ 0 60000 65536"/>
                    <a:gd name="T11" fmla="*/ 0 60000 65536"/>
                    <a:gd name="T12" fmla="*/ 0 60000 65536"/>
                    <a:gd name="T13" fmla="*/ 0 60000 65536"/>
                    <a:gd name="T14" fmla="*/ 0 60000 65536"/>
                    <a:gd name="T15" fmla="*/ 0 w 61"/>
                    <a:gd name="T16" fmla="*/ 0 h 87"/>
                    <a:gd name="T17" fmla="*/ 61 w 61"/>
                    <a:gd name="T18" fmla="*/ 87 h 87"/>
                  </a:gdLst>
                  <a:ahLst/>
                  <a:cxnLst>
                    <a:cxn ang="T10">
                      <a:pos x="T0" y="T1"/>
                    </a:cxn>
                    <a:cxn ang="T11">
                      <a:pos x="T2" y="T3"/>
                    </a:cxn>
                    <a:cxn ang="T12">
                      <a:pos x="T4" y="T5"/>
                    </a:cxn>
                    <a:cxn ang="T13">
                      <a:pos x="T6" y="T7"/>
                    </a:cxn>
                    <a:cxn ang="T14">
                      <a:pos x="T8" y="T9"/>
                    </a:cxn>
                  </a:cxnLst>
                  <a:rect l="T15" t="T16" r="T17" b="T18"/>
                  <a:pathLst>
                    <a:path w="61" h="87">
                      <a:moveTo>
                        <a:pt x="0" y="0"/>
                      </a:moveTo>
                      <a:lnTo>
                        <a:pt x="0" y="74"/>
                      </a:lnTo>
                      <a:lnTo>
                        <a:pt x="61" y="87"/>
                      </a:lnTo>
                      <a:lnTo>
                        <a:pt x="61" y="1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3" name="Freeform 158"/>
                <p:cNvSpPr>
                  <a:spLocks/>
                </p:cNvSpPr>
                <p:nvPr/>
              </p:nvSpPr>
              <p:spPr bwMode="auto">
                <a:xfrm>
                  <a:off x="3733" y="1719"/>
                  <a:ext cx="27" cy="42"/>
                </a:xfrm>
                <a:custGeom>
                  <a:avLst/>
                  <a:gdLst>
                    <a:gd name="T0" fmla="*/ 0 w 55"/>
                    <a:gd name="T1" fmla="*/ 0 h 85"/>
                    <a:gd name="T2" fmla="*/ 0 w 55"/>
                    <a:gd name="T3" fmla="*/ 69 h 85"/>
                    <a:gd name="T4" fmla="*/ 55 w 55"/>
                    <a:gd name="T5" fmla="*/ 85 h 85"/>
                    <a:gd name="T6" fmla="*/ 54 w 55"/>
                    <a:gd name="T7" fmla="*/ 18 h 85"/>
                    <a:gd name="T8" fmla="*/ 0 w 55"/>
                    <a:gd name="T9" fmla="*/ 0 h 85"/>
                    <a:gd name="T10" fmla="*/ 0 60000 65536"/>
                    <a:gd name="T11" fmla="*/ 0 60000 65536"/>
                    <a:gd name="T12" fmla="*/ 0 60000 65536"/>
                    <a:gd name="T13" fmla="*/ 0 60000 65536"/>
                    <a:gd name="T14" fmla="*/ 0 60000 65536"/>
                    <a:gd name="T15" fmla="*/ 0 w 55"/>
                    <a:gd name="T16" fmla="*/ 0 h 85"/>
                    <a:gd name="T17" fmla="*/ 55 w 55"/>
                    <a:gd name="T18" fmla="*/ 85 h 85"/>
                  </a:gdLst>
                  <a:ahLst/>
                  <a:cxnLst>
                    <a:cxn ang="T10">
                      <a:pos x="T0" y="T1"/>
                    </a:cxn>
                    <a:cxn ang="T11">
                      <a:pos x="T2" y="T3"/>
                    </a:cxn>
                    <a:cxn ang="T12">
                      <a:pos x="T4" y="T5"/>
                    </a:cxn>
                    <a:cxn ang="T13">
                      <a:pos x="T6" y="T7"/>
                    </a:cxn>
                    <a:cxn ang="T14">
                      <a:pos x="T8" y="T9"/>
                    </a:cxn>
                  </a:cxnLst>
                  <a:rect l="T15" t="T16" r="T17" b="T18"/>
                  <a:pathLst>
                    <a:path w="55" h="85">
                      <a:moveTo>
                        <a:pt x="0" y="0"/>
                      </a:moveTo>
                      <a:lnTo>
                        <a:pt x="0" y="69"/>
                      </a:lnTo>
                      <a:lnTo>
                        <a:pt x="55" y="85"/>
                      </a:lnTo>
                      <a:lnTo>
                        <a:pt x="54"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4" name="Freeform 159"/>
                <p:cNvSpPr>
                  <a:spLocks/>
                </p:cNvSpPr>
                <p:nvPr/>
              </p:nvSpPr>
              <p:spPr bwMode="auto">
                <a:xfrm>
                  <a:off x="3767" y="1729"/>
                  <a:ext cx="23" cy="39"/>
                </a:xfrm>
                <a:custGeom>
                  <a:avLst/>
                  <a:gdLst>
                    <a:gd name="T0" fmla="*/ 0 w 48"/>
                    <a:gd name="T1" fmla="*/ 0 h 77"/>
                    <a:gd name="T2" fmla="*/ 0 w 48"/>
                    <a:gd name="T3" fmla="*/ 68 h 77"/>
                    <a:gd name="T4" fmla="*/ 48 w 48"/>
                    <a:gd name="T5" fmla="*/ 77 h 77"/>
                    <a:gd name="T6" fmla="*/ 48 w 48"/>
                    <a:gd name="T7" fmla="*/ 16 h 77"/>
                    <a:gd name="T8" fmla="*/ 0 w 48"/>
                    <a:gd name="T9" fmla="*/ 0 h 77"/>
                    <a:gd name="T10" fmla="*/ 0 60000 65536"/>
                    <a:gd name="T11" fmla="*/ 0 60000 65536"/>
                    <a:gd name="T12" fmla="*/ 0 60000 65536"/>
                    <a:gd name="T13" fmla="*/ 0 60000 65536"/>
                    <a:gd name="T14" fmla="*/ 0 60000 65536"/>
                    <a:gd name="T15" fmla="*/ 0 w 48"/>
                    <a:gd name="T16" fmla="*/ 0 h 77"/>
                    <a:gd name="T17" fmla="*/ 48 w 48"/>
                    <a:gd name="T18" fmla="*/ 77 h 77"/>
                  </a:gdLst>
                  <a:ahLst/>
                  <a:cxnLst>
                    <a:cxn ang="T10">
                      <a:pos x="T0" y="T1"/>
                    </a:cxn>
                    <a:cxn ang="T11">
                      <a:pos x="T2" y="T3"/>
                    </a:cxn>
                    <a:cxn ang="T12">
                      <a:pos x="T4" y="T5"/>
                    </a:cxn>
                    <a:cxn ang="T13">
                      <a:pos x="T6" y="T7"/>
                    </a:cxn>
                    <a:cxn ang="T14">
                      <a:pos x="T8" y="T9"/>
                    </a:cxn>
                  </a:cxnLst>
                  <a:rect l="T15" t="T16" r="T17" b="T18"/>
                  <a:pathLst>
                    <a:path w="48" h="77">
                      <a:moveTo>
                        <a:pt x="0" y="0"/>
                      </a:moveTo>
                      <a:lnTo>
                        <a:pt x="0" y="68"/>
                      </a:lnTo>
                      <a:lnTo>
                        <a:pt x="48" y="77"/>
                      </a:lnTo>
                      <a:lnTo>
                        <a:pt x="48" y="1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5" name="Freeform 160"/>
                <p:cNvSpPr>
                  <a:spLocks/>
                </p:cNvSpPr>
                <p:nvPr/>
              </p:nvSpPr>
              <p:spPr bwMode="auto">
                <a:xfrm>
                  <a:off x="3567" y="1743"/>
                  <a:ext cx="38" cy="50"/>
                </a:xfrm>
                <a:custGeom>
                  <a:avLst/>
                  <a:gdLst>
                    <a:gd name="T0" fmla="*/ 0 w 75"/>
                    <a:gd name="T1" fmla="*/ 0 h 100"/>
                    <a:gd name="T2" fmla="*/ 75 w 75"/>
                    <a:gd name="T3" fmla="*/ 19 h 100"/>
                    <a:gd name="T4" fmla="*/ 75 w 75"/>
                    <a:gd name="T5" fmla="*/ 100 h 100"/>
                    <a:gd name="T6" fmla="*/ 0 w 75"/>
                    <a:gd name="T7" fmla="*/ 82 h 100"/>
                    <a:gd name="T8" fmla="*/ 0 w 75"/>
                    <a:gd name="T9" fmla="*/ 0 h 100"/>
                    <a:gd name="T10" fmla="*/ 0 60000 65536"/>
                    <a:gd name="T11" fmla="*/ 0 60000 65536"/>
                    <a:gd name="T12" fmla="*/ 0 60000 65536"/>
                    <a:gd name="T13" fmla="*/ 0 60000 65536"/>
                    <a:gd name="T14" fmla="*/ 0 60000 65536"/>
                    <a:gd name="T15" fmla="*/ 0 w 75"/>
                    <a:gd name="T16" fmla="*/ 0 h 100"/>
                    <a:gd name="T17" fmla="*/ 75 w 75"/>
                    <a:gd name="T18" fmla="*/ 100 h 100"/>
                  </a:gdLst>
                  <a:ahLst/>
                  <a:cxnLst>
                    <a:cxn ang="T10">
                      <a:pos x="T0" y="T1"/>
                    </a:cxn>
                    <a:cxn ang="T11">
                      <a:pos x="T2" y="T3"/>
                    </a:cxn>
                    <a:cxn ang="T12">
                      <a:pos x="T4" y="T5"/>
                    </a:cxn>
                    <a:cxn ang="T13">
                      <a:pos x="T6" y="T7"/>
                    </a:cxn>
                    <a:cxn ang="T14">
                      <a:pos x="T8" y="T9"/>
                    </a:cxn>
                  </a:cxnLst>
                  <a:rect l="T15" t="T16" r="T17" b="T18"/>
                  <a:pathLst>
                    <a:path w="75" h="100">
                      <a:moveTo>
                        <a:pt x="0" y="0"/>
                      </a:moveTo>
                      <a:lnTo>
                        <a:pt x="75" y="19"/>
                      </a:lnTo>
                      <a:lnTo>
                        <a:pt x="75" y="100"/>
                      </a:lnTo>
                      <a:lnTo>
                        <a:pt x="0" y="8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6" name="Freeform 161"/>
                <p:cNvSpPr>
                  <a:spLocks/>
                </p:cNvSpPr>
                <p:nvPr/>
              </p:nvSpPr>
              <p:spPr bwMode="auto">
                <a:xfrm>
                  <a:off x="3612" y="1753"/>
                  <a:ext cx="35" cy="46"/>
                </a:xfrm>
                <a:custGeom>
                  <a:avLst/>
                  <a:gdLst>
                    <a:gd name="T0" fmla="*/ 0 w 69"/>
                    <a:gd name="T1" fmla="*/ 0 h 91"/>
                    <a:gd name="T2" fmla="*/ 69 w 69"/>
                    <a:gd name="T3" fmla="*/ 17 h 91"/>
                    <a:gd name="T4" fmla="*/ 69 w 69"/>
                    <a:gd name="T5" fmla="*/ 91 h 91"/>
                    <a:gd name="T6" fmla="*/ 0 w 69"/>
                    <a:gd name="T7" fmla="*/ 81 h 91"/>
                    <a:gd name="T8" fmla="*/ 0 w 69"/>
                    <a:gd name="T9" fmla="*/ 0 h 91"/>
                    <a:gd name="T10" fmla="*/ 0 60000 65536"/>
                    <a:gd name="T11" fmla="*/ 0 60000 65536"/>
                    <a:gd name="T12" fmla="*/ 0 60000 65536"/>
                    <a:gd name="T13" fmla="*/ 0 60000 65536"/>
                    <a:gd name="T14" fmla="*/ 0 60000 65536"/>
                    <a:gd name="T15" fmla="*/ 0 w 69"/>
                    <a:gd name="T16" fmla="*/ 0 h 91"/>
                    <a:gd name="T17" fmla="*/ 69 w 69"/>
                    <a:gd name="T18" fmla="*/ 91 h 91"/>
                  </a:gdLst>
                  <a:ahLst/>
                  <a:cxnLst>
                    <a:cxn ang="T10">
                      <a:pos x="T0" y="T1"/>
                    </a:cxn>
                    <a:cxn ang="T11">
                      <a:pos x="T2" y="T3"/>
                    </a:cxn>
                    <a:cxn ang="T12">
                      <a:pos x="T4" y="T5"/>
                    </a:cxn>
                    <a:cxn ang="T13">
                      <a:pos x="T6" y="T7"/>
                    </a:cxn>
                    <a:cxn ang="T14">
                      <a:pos x="T8" y="T9"/>
                    </a:cxn>
                  </a:cxnLst>
                  <a:rect l="T15" t="T16" r="T17" b="T18"/>
                  <a:pathLst>
                    <a:path w="69" h="91">
                      <a:moveTo>
                        <a:pt x="0" y="0"/>
                      </a:moveTo>
                      <a:lnTo>
                        <a:pt x="69" y="17"/>
                      </a:lnTo>
                      <a:lnTo>
                        <a:pt x="69" y="91"/>
                      </a:lnTo>
                      <a:lnTo>
                        <a:pt x="0" y="8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7" name="Freeform 162"/>
                <p:cNvSpPr>
                  <a:spLocks/>
                </p:cNvSpPr>
                <p:nvPr/>
              </p:nvSpPr>
              <p:spPr bwMode="auto">
                <a:xfrm>
                  <a:off x="3654" y="1763"/>
                  <a:ext cx="33" cy="42"/>
                </a:xfrm>
                <a:custGeom>
                  <a:avLst/>
                  <a:gdLst>
                    <a:gd name="T0" fmla="*/ 0 w 67"/>
                    <a:gd name="T1" fmla="*/ 0 h 84"/>
                    <a:gd name="T2" fmla="*/ 67 w 67"/>
                    <a:gd name="T3" fmla="*/ 14 h 84"/>
                    <a:gd name="T4" fmla="*/ 67 w 67"/>
                    <a:gd name="T5" fmla="*/ 84 h 84"/>
                    <a:gd name="T6" fmla="*/ 0 w 67"/>
                    <a:gd name="T7" fmla="*/ 77 h 84"/>
                    <a:gd name="T8" fmla="*/ 0 w 67"/>
                    <a:gd name="T9" fmla="*/ 0 h 84"/>
                    <a:gd name="T10" fmla="*/ 0 60000 65536"/>
                    <a:gd name="T11" fmla="*/ 0 60000 65536"/>
                    <a:gd name="T12" fmla="*/ 0 60000 65536"/>
                    <a:gd name="T13" fmla="*/ 0 60000 65536"/>
                    <a:gd name="T14" fmla="*/ 0 60000 65536"/>
                    <a:gd name="T15" fmla="*/ 0 w 67"/>
                    <a:gd name="T16" fmla="*/ 0 h 84"/>
                    <a:gd name="T17" fmla="*/ 67 w 67"/>
                    <a:gd name="T18" fmla="*/ 84 h 84"/>
                  </a:gdLst>
                  <a:ahLst/>
                  <a:cxnLst>
                    <a:cxn ang="T10">
                      <a:pos x="T0" y="T1"/>
                    </a:cxn>
                    <a:cxn ang="T11">
                      <a:pos x="T2" y="T3"/>
                    </a:cxn>
                    <a:cxn ang="T12">
                      <a:pos x="T4" y="T5"/>
                    </a:cxn>
                    <a:cxn ang="T13">
                      <a:pos x="T6" y="T7"/>
                    </a:cxn>
                    <a:cxn ang="T14">
                      <a:pos x="T8" y="T9"/>
                    </a:cxn>
                  </a:cxnLst>
                  <a:rect l="T15" t="T16" r="T17" b="T18"/>
                  <a:pathLst>
                    <a:path w="67" h="84">
                      <a:moveTo>
                        <a:pt x="0" y="0"/>
                      </a:moveTo>
                      <a:lnTo>
                        <a:pt x="67" y="14"/>
                      </a:lnTo>
                      <a:lnTo>
                        <a:pt x="67" y="84"/>
                      </a:lnTo>
                      <a:lnTo>
                        <a:pt x="0" y="7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8" name="Freeform 163"/>
                <p:cNvSpPr>
                  <a:spLocks/>
                </p:cNvSpPr>
                <p:nvPr/>
              </p:nvSpPr>
              <p:spPr bwMode="auto">
                <a:xfrm>
                  <a:off x="3695" y="1772"/>
                  <a:ext cx="31" cy="41"/>
                </a:xfrm>
                <a:custGeom>
                  <a:avLst/>
                  <a:gdLst>
                    <a:gd name="T0" fmla="*/ 0 w 61"/>
                    <a:gd name="T1" fmla="*/ 0 h 83"/>
                    <a:gd name="T2" fmla="*/ 61 w 61"/>
                    <a:gd name="T3" fmla="*/ 14 h 83"/>
                    <a:gd name="T4" fmla="*/ 61 w 61"/>
                    <a:gd name="T5" fmla="*/ 83 h 83"/>
                    <a:gd name="T6" fmla="*/ 0 w 61"/>
                    <a:gd name="T7" fmla="*/ 73 h 83"/>
                    <a:gd name="T8" fmla="*/ 0 w 61"/>
                    <a:gd name="T9" fmla="*/ 0 h 83"/>
                    <a:gd name="T10" fmla="*/ 0 60000 65536"/>
                    <a:gd name="T11" fmla="*/ 0 60000 65536"/>
                    <a:gd name="T12" fmla="*/ 0 60000 65536"/>
                    <a:gd name="T13" fmla="*/ 0 60000 65536"/>
                    <a:gd name="T14" fmla="*/ 0 60000 65536"/>
                    <a:gd name="T15" fmla="*/ 0 w 61"/>
                    <a:gd name="T16" fmla="*/ 0 h 83"/>
                    <a:gd name="T17" fmla="*/ 61 w 61"/>
                    <a:gd name="T18" fmla="*/ 83 h 83"/>
                  </a:gdLst>
                  <a:ahLst/>
                  <a:cxnLst>
                    <a:cxn ang="T10">
                      <a:pos x="T0" y="T1"/>
                    </a:cxn>
                    <a:cxn ang="T11">
                      <a:pos x="T2" y="T3"/>
                    </a:cxn>
                    <a:cxn ang="T12">
                      <a:pos x="T4" y="T5"/>
                    </a:cxn>
                    <a:cxn ang="T13">
                      <a:pos x="T6" y="T7"/>
                    </a:cxn>
                    <a:cxn ang="T14">
                      <a:pos x="T8" y="T9"/>
                    </a:cxn>
                  </a:cxnLst>
                  <a:rect l="T15" t="T16" r="T17" b="T18"/>
                  <a:pathLst>
                    <a:path w="61" h="83">
                      <a:moveTo>
                        <a:pt x="0" y="0"/>
                      </a:moveTo>
                      <a:lnTo>
                        <a:pt x="61" y="14"/>
                      </a:lnTo>
                      <a:lnTo>
                        <a:pt x="61" y="83"/>
                      </a:lnTo>
                      <a:lnTo>
                        <a:pt x="0" y="7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19" name="Freeform 164"/>
                <p:cNvSpPr>
                  <a:spLocks/>
                </p:cNvSpPr>
                <p:nvPr/>
              </p:nvSpPr>
              <p:spPr bwMode="auto">
                <a:xfrm>
                  <a:off x="3733" y="1781"/>
                  <a:ext cx="27" cy="38"/>
                </a:xfrm>
                <a:custGeom>
                  <a:avLst/>
                  <a:gdLst>
                    <a:gd name="T0" fmla="*/ 0 w 55"/>
                    <a:gd name="T1" fmla="*/ 0 h 77"/>
                    <a:gd name="T2" fmla="*/ 55 w 55"/>
                    <a:gd name="T3" fmla="*/ 10 h 77"/>
                    <a:gd name="T4" fmla="*/ 55 w 55"/>
                    <a:gd name="T5" fmla="*/ 77 h 77"/>
                    <a:gd name="T6" fmla="*/ 0 w 55"/>
                    <a:gd name="T7" fmla="*/ 68 h 77"/>
                    <a:gd name="T8" fmla="*/ 0 w 55"/>
                    <a:gd name="T9" fmla="*/ 0 h 77"/>
                    <a:gd name="T10" fmla="*/ 0 60000 65536"/>
                    <a:gd name="T11" fmla="*/ 0 60000 65536"/>
                    <a:gd name="T12" fmla="*/ 0 60000 65536"/>
                    <a:gd name="T13" fmla="*/ 0 60000 65536"/>
                    <a:gd name="T14" fmla="*/ 0 60000 65536"/>
                    <a:gd name="T15" fmla="*/ 0 w 55"/>
                    <a:gd name="T16" fmla="*/ 0 h 77"/>
                    <a:gd name="T17" fmla="*/ 55 w 55"/>
                    <a:gd name="T18" fmla="*/ 77 h 77"/>
                  </a:gdLst>
                  <a:ahLst/>
                  <a:cxnLst>
                    <a:cxn ang="T10">
                      <a:pos x="T0" y="T1"/>
                    </a:cxn>
                    <a:cxn ang="T11">
                      <a:pos x="T2" y="T3"/>
                    </a:cxn>
                    <a:cxn ang="T12">
                      <a:pos x="T4" y="T5"/>
                    </a:cxn>
                    <a:cxn ang="T13">
                      <a:pos x="T6" y="T7"/>
                    </a:cxn>
                    <a:cxn ang="T14">
                      <a:pos x="T8" y="T9"/>
                    </a:cxn>
                  </a:cxnLst>
                  <a:rect l="T15" t="T16" r="T17" b="T18"/>
                  <a:pathLst>
                    <a:path w="55" h="77">
                      <a:moveTo>
                        <a:pt x="0" y="0"/>
                      </a:moveTo>
                      <a:lnTo>
                        <a:pt x="55" y="10"/>
                      </a:lnTo>
                      <a:lnTo>
                        <a:pt x="55" y="77"/>
                      </a:lnTo>
                      <a:lnTo>
                        <a:pt x="0" y="6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0" name="Freeform 165"/>
                <p:cNvSpPr>
                  <a:spLocks/>
                </p:cNvSpPr>
                <p:nvPr/>
              </p:nvSpPr>
              <p:spPr bwMode="auto">
                <a:xfrm>
                  <a:off x="3767" y="1789"/>
                  <a:ext cx="23" cy="37"/>
                </a:xfrm>
                <a:custGeom>
                  <a:avLst/>
                  <a:gdLst>
                    <a:gd name="T0" fmla="*/ 0 w 48"/>
                    <a:gd name="T1" fmla="*/ 0 h 74"/>
                    <a:gd name="T2" fmla="*/ 48 w 48"/>
                    <a:gd name="T3" fmla="*/ 9 h 74"/>
                    <a:gd name="T4" fmla="*/ 48 w 48"/>
                    <a:gd name="T5" fmla="*/ 74 h 74"/>
                    <a:gd name="T6" fmla="*/ 0 w 48"/>
                    <a:gd name="T7" fmla="*/ 68 h 74"/>
                    <a:gd name="T8" fmla="*/ 0 w 48"/>
                    <a:gd name="T9" fmla="*/ 0 h 74"/>
                    <a:gd name="T10" fmla="*/ 0 60000 65536"/>
                    <a:gd name="T11" fmla="*/ 0 60000 65536"/>
                    <a:gd name="T12" fmla="*/ 0 60000 65536"/>
                    <a:gd name="T13" fmla="*/ 0 60000 65536"/>
                    <a:gd name="T14" fmla="*/ 0 60000 65536"/>
                    <a:gd name="T15" fmla="*/ 0 w 48"/>
                    <a:gd name="T16" fmla="*/ 0 h 74"/>
                    <a:gd name="T17" fmla="*/ 48 w 48"/>
                    <a:gd name="T18" fmla="*/ 74 h 74"/>
                  </a:gdLst>
                  <a:ahLst/>
                  <a:cxnLst>
                    <a:cxn ang="T10">
                      <a:pos x="T0" y="T1"/>
                    </a:cxn>
                    <a:cxn ang="T11">
                      <a:pos x="T2" y="T3"/>
                    </a:cxn>
                    <a:cxn ang="T12">
                      <a:pos x="T4" y="T5"/>
                    </a:cxn>
                    <a:cxn ang="T13">
                      <a:pos x="T6" y="T7"/>
                    </a:cxn>
                    <a:cxn ang="T14">
                      <a:pos x="T8" y="T9"/>
                    </a:cxn>
                  </a:cxnLst>
                  <a:rect l="T15" t="T16" r="T17" b="T18"/>
                  <a:pathLst>
                    <a:path w="48" h="74">
                      <a:moveTo>
                        <a:pt x="0" y="0"/>
                      </a:moveTo>
                      <a:lnTo>
                        <a:pt x="48" y="9"/>
                      </a:lnTo>
                      <a:lnTo>
                        <a:pt x="48" y="74"/>
                      </a:lnTo>
                      <a:lnTo>
                        <a:pt x="0" y="6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1" name="Freeform 166"/>
                <p:cNvSpPr>
                  <a:spLocks/>
                </p:cNvSpPr>
                <p:nvPr/>
              </p:nvSpPr>
              <p:spPr bwMode="auto">
                <a:xfrm>
                  <a:off x="3567" y="1794"/>
                  <a:ext cx="38" cy="49"/>
                </a:xfrm>
                <a:custGeom>
                  <a:avLst/>
                  <a:gdLst>
                    <a:gd name="T0" fmla="*/ 0 w 75"/>
                    <a:gd name="T1" fmla="*/ 0 h 99"/>
                    <a:gd name="T2" fmla="*/ 75 w 75"/>
                    <a:gd name="T3" fmla="*/ 15 h 99"/>
                    <a:gd name="T4" fmla="*/ 75 w 75"/>
                    <a:gd name="T5" fmla="*/ 99 h 99"/>
                    <a:gd name="T6" fmla="*/ 0 w 75"/>
                    <a:gd name="T7" fmla="*/ 88 h 99"/>
                    <a:gd name="T8" fmla="*/ 0 w 75"/>
                    <a:gd name="T9" fmla="*/ 0 h 99"/>
                    <a:gd name="T10" fmla="*/ 0 60000 65536"/>
                    <a:gd name="T11" fmla="*/ 0 60000 65536"/>
                    <a:gd name="T12" fmla="*/ 0 60000 65536"/>
                    <a:gd name="T13" fmla="*/ 0 60000 65536"/>
                    <a:gd name="T14" fmla="*/ 0 60000 65536"/>
                    <a:gd name="T15" fmla="*/ 0 w 75"/>
                    <a:gd name="T16" fmla="*/ 0 h 99"/>
                    <a:gd name="T17" fmla="*/ 75 w 75"/>
                    <a:gd name="T18" fmla="*/ 99 h 99"/>
                  </a:gdLst>
                  <a:ahLst/>
                  <a:cxnLst>
                    <a:cxn ang="T10">
                      <a:pos x="T0" y="T1"/>
                    </a:cxn>
                    <a:cxn ang="T11">
                      <a:pos x="T2" y="T3"/>
                    </a:cxn>
                    <a:cxn ang="T12">
                      <a:pos x="T4" y="T5"/>
                    </a:cxn>
                    <a:cxn ang="T13">
                      <a:pos x="T6" y="T7"/>
                    </a:cxn>
                    <a:cxn ang="T14">
                      <a:pos x="T8" y="T9"/>
                    </a:cxn>
                  </a:cxnLst>
                  <a:rect l="T15" t="T16" r="T17" b="T18"/>
                  <a:pathLst>
                    <a:path w="75" h="99">
                      <a:moveTo>
                        <a:pt x="0" y="0"/>
                      </a:moveTo>
                      <a:lnTo>
                        <a:pt x="75" y="15"/>
                      </a:lnTo>
                      <a:lnTo>
                        <a:pt x="75" y="99"/>
                      </a:lnTo>
                      <a:lnTo>
                        <a:pt x="0" y="8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2" name="Freeform 167"/>
                <p:cNvSpPr>
                  <a:spLocks/>
                </p:cNvSpPr>
                <p:nvPr/>
              </p:nvSpPr>
              <p:spPr bwMode="auto">
                <a:xfrm>
                  <a:off x="3612" y="1803"/>
                  <a:ext cx="35" cy="47"/>
                </a:xfrm>
                <a:custGeom>
                  <a:avLst/>
                  <a:gdLst>
                    <a:gd name="T0" fmla="*/ 0 w 69"/>
                    <a:gd name="T1" fmla="*/ 0 h 94"/>
                    <a:gd name="T2" fmla="*/ 69 w 69"/>
                    <a:gd name="T3" fmla="*/ 15 h 94"/>
                    <a:gd name="T4" fmla="*/ 69 w 69"/>
                    <a:gd name="T5" fmla="*/ 94 h 94"/>
                    <a:gd name="T6" fmla="*/ 0 w 69"/>
                    <a:gd name="T7" fmla="*/ 83 h 94"/>
                    <a:gd name="T8" fmla="*/ 0 w 69"/>
                    <a:gd name="T9" fmla="*/ 0 h 94"/>
                    <a:gd name="T10" fmla="*/ 0 60000 65536"/>
                    <a:gd name="T11" fmla="*/ 0 60000 65536"/>
                    <a:gd name="T12" fmla="*/ 0 60000 65536"/>
                    <a:gd name="T13" fmla="*/ 0 60000 65536"/>
                    <a:gd name="T14" fmla="*/ 0 60000 65536"/>
                    <a:gd name="T15" fmla="*/ 0 w 69"/>
                    <a:gd name="T16" fmla="*/ 0 h 94"/>
                    <a:gd name="T17" fmla="*/ 69 w 69"/>
                    <a:gd name="T18" fmla="*/ 94 h 94"/>
                  </a:gdLst>
                  <a:ahLst/>
                  <a:cxnLst>
                    <a:cxn ang="T10">
                      <a:pos x="T0" y="T1"/>
                    </a:cxn>
                    <a:cxn ang="T11">
                      <a:pos x="T2" y="T3"/>
                    </a:cxn>
                    <a:cxn ang="T12">
                      <a:pos x="T4" y="T5"/>
                    </a:cxn>
                    <a:cxn ang="T13">
                      <a:pos x="T6" y="T7"/>
                    </a:cxn>
                    <a:cxn ang="T14">
                      <a:pos x="T8" y="T9"/>
                    </a:cxn>
                  </a:cxnLst>
                  <a:rect l="T15" t="T16" r="T17" b="T18"/>
                  <a:pathLst>
                    <a:path w="69" h="94">
                      <a:moveTo>
                        <a:pt x="0" y="0"/>
                      </a:moveTo>
                      <a:lnTo>
                        <a:pt x="69" y="15"/>
                      </a:lnTo>
                      <a:lnTo>
                        <a:pt x="69" y="94"/>
                      </a:lnTo>
                      <a:lnTo>
                        <a:pt x="0" y="8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3" name="Freeform 168"/>
                <p:cNvSpPr>
                  <a:spLocks/>
                </p:cNvSpPr>
                <p:nvPr/>
              </p:nvSpPr>
              <p:spPr bwMode="auto">
                <a:xfrm>
                  <a:off x="3654" y="1811"/>
                  <a:ext cx="33" cy="44"/>
                </a:xfrm>
                <a:custGeom>
                  <a:avLst/>
                  <a:gdLst>
                    <a:gd name="T0" fmla="*/ 0 w 67"/>
                    <a:gd name="T1" fmla="*/ 0 h 88"/>
                    <a:gd name="T2" fmla="*/ 67 w 67"/>
                    <a:gd name="T3" fmla="*/ 13 h 88"/>
                    <a:gd name="T4" fmla="*/ 67 w 67"/>
                    <a:gd name="T5" fmla="*/ 88 h 88"/>
                    <a:gd name="T6" fmla="*/ 0 w 67"/>
                    <a:gd name="T7" fmla="*/ 79 h 88"/>
                    <a:gd name="T8" fmla="*/ 0 w 67"/>
                    <a:gd name="T9" fmla="*/ 0 h 88"/>
                    <a:gd name="T10" fmla="*/ 0 60000 65536"/>
                    <a:gd name="T11" fmla="*/ 0 60000 65536"/>
                    <a:gd name="T12" fmla="*/ 0 60000 65536"/>
                    <a:gd name="T13" fmla="*/ 0 60000 65536"/>
                    <a:gd name="T14" fmla="*/ 0 60000 65536"/>
                    <a:gd name="T15" fmla="*/ 0 w 67"/>
                    <a:gd name="T16" fmla="*/ 0 h 88"/>
                    <a:gd name="T17" fmla="*/ 67 w 67"/>
                    <a:gd name="T18" fmla="*/ 88 h 88"/>
                  </a:gdLst>
                  <a:ahLst/>
                  <a:cxnLst>
                    <a:cxn ang="T10">
                      <a:pos x="T0" y="T1"/>
                    </a:cxn>
                    <a:cxn ang="T11">
                      <a:pos x="T2" y="T3"/>
                    </a:cxn>
                    <a:cxn ang="T12">
                      <a:pos x="T4" y="T5"/>
                    </a:cxn>
                    <a:cxn ang="T13">
                      <a:pos x="T6" y="T7"/>
                    </a:cxn>
                    <a:cxn ang="T14">
                      <a:pos x="T8" y="T9"/>
                    </a:cxn>
                  </a:cxnLst>
                  <a:rect l="T15" t="T16" r="T17" b="T18"/>
                  <a:pathLst>
                    <a:path w="67" h="88">
                      <a:moveTo>
                        <a:pt x="0" y="0"/>
                      </a:moveTo>
                      <a:lnTo>
                        <a:pt x="67" y="13"/>
                      </a:lnTo>
                      <a:lnTo>
                        <a:pt x="67" y="88"/>
                      </a:lnTo>
                      <a:lnTo>
                        <a:pt x="0" y="7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4" name="Freeform 169"/>
                <p:cNvSpPr>
                  <a:spLocks/>
                </p:cNvSpPr>
                <p:nvPr/>
              </p:nvSpPr>
              <p:spPr bwMode="auto">
                <a:xfrm>
                  <a:off x="3695" y="1819"/>
                  <a:ext cx="31" cy="41"/>
                </a:xfrm>
                <a:custGeom>
                  <a:avLst/>
                  <a:gdLst>
                    <a:gd name="T0" fmla="*/ 0 w 61"/>
                    <a:gd name="T1" fmla="*/ 0 h 81"/>
                    <a:gd name="T2" fmla="*/ 61 w 61"/>
                    <a:gd name="T3" fmla="*/ 8 h 81"/>
                    <a:gd name="T4" fmla="*/ 61 w 61"/>
                    <a:gd name="T5" fmla="*/ 81 h 81"/>
                    <a:gd name="T6" fmla="*/ 0 w 61"/>
                    <a:gd name="T7" fmla="*/ 70 h 81"/>
                    <a:gd name="T8" fmla="*/ 0 w 61"/>
                    <a:gd name="T9" fmla="*/ 0 h 81"/>
                    <a:gd name="T10" fmla="*/ 0 60000 65536"/>
                    <a:gd name="T11" fmla="*/ 0 60000 65536"/>
                    <a:gd name="T12" fmla="*/ 0 60000 65536"/>
                    <a:gd name="T13" fmla="*/ 0 60000 65536"/>
                    <a:gd name="T14" fmla="*/ 0 60000 65536"/>
                    <a:gd name="T15" fmla="*/ 0 w 61"/>
                    <a:gd name="T16" fmla="*/ 0 h 81"/>
                    <a:gd name="T17" fmla="*/ 61 w 61"/>
                    <a:gd name="T18" fmla="*/ 81 h 81"/>
                  </a:gdLst>
                  <a:ahLst/>
                  <a:cxnLst>
                    <a:cxn ang="T10">
                      <a:pos x="T0" y="T1"/>
                    </a:cxn>
                    <a:cxn ang="T11">
                      <a:pos x="T2" y="T3"/>
                    </a:cxn>
                    <a:cxn ang="T12">
                      <a:pos x="T4" y="T5"/>
                    </a:cxn>
                    <a:cxn ang="T13">
                      <a:pos x="T6" y="T7"/>
                    </a:cxn>
                    <a:cxn ang="T14">
                      <a:pos x="T8" y="T9"/>
                    </a:cxn>
                  </a:cxnLst>
                  <a:rect l="T15" t="T16" r="T17" b="T18"/>
                  <a:pathLst>
                    <a:path w="61" h="81">
                      <a:moveTo>
                        <a:pt x="0" y="0"/>
                      </a:moveTo>
                      <a:lnTo>
                        <a:pt x="61" y="8"/>
                      </a:lnTo>
                      <a:lnTo>
                        <a:pt x="61" y="81"/>
                      </a:lnTo>
                      <a:lnTo>
                        <a:pt x="0"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5" name="Freeform 170"/>
                <p:cNvSpPr>
                  <a:spLocks/>
                </p:cNvSpPr>
                <p:nvPr/>
              </p:nvSpPr>
              <p:spPr bwMode="auto">
                <a:xfrm>
                  <a:off x="3733" y="1824"/>
                  <a:ext cx="27" cy="41"/>
                </a:xfrm>
                <a:custGeom>
                  <a:avLst/>
                  <a:gdLst>
                    <a:gd name="T0" fmla="*/ 0 w 55"/>
                    <a:gd name="T1" fmla="*/ 0 h 81"/>
                    <a:gd name="T2" fmla="*/ 55 w 55"/>
                    <a:gd name="T3" fmla="*/ 10 h 81"/>
                    <a:gd name="T4" fmla="*/ 55 w 55"/>
                    <a:gd name="T5" fmla="*/ 81 h 81"/>
                    <a:gd name="T6" fmla="*/ 3 w 55"/>
                    <a:gd name="T7" fmla="*/ 72 h 81"/>
                    <a:gd name="T8" fmla="*/ 0 w 55"/>
                    <a:gd name="T9" fmla="*/ 0 h 81"/>
                    <a:gd name="T10" fmla="*/ 0 60000 65536"/>
                    <a:gd name="T11" fmla="*/ 0 60000 65536"/>
                    <a:gd name="T12" fmla="*/ 0 60000 65536"/>
                    <a:gd name="T13" fmla="*/ 0 60000 65536"/>
                    <a:gd name="T14" fmla="*/ 0 60000 65536"/>
                    <a:gd name="T15" fmla="*/ 0 w 55"/>
                    <a:gd name="T16" fmla="*/ 0 h 81"/>
                    <a:gd name="T17" fmla="*/ 55 w 55"/>
                    <a:gd name="T18" fmla="*/ 81 h 81"/>
                  </a:gdLst>
                  <a:ahLst/>
                  <a:cxnLst>
                    <a:cxn ang="T10">
                      <a:pos x="T0" y="T1"/>
                    </a:cxn>
                    <a:cxn ang="T11">
                      <a:pos x="T2" y="T3"/>
                    </a:cxn>
                    <a:cxn ang="T12">
                      <a:pos x="T4" y="T5"/>
                    </a:cxn>
                    <a:cxn ang="T13">
                      <a:pos x="T6" y="T7"/>
                    </a:cxn>
                    <a:cxn ang="T14">
                      <a:pos x="T8" y="T9"/>
                    </a:cxn>
                  </a:cxnLst>
                  <a:rect l="T15" t="T16" r="T17" b="T18"/>
                  <a:pathLst>
                    <a:path w="55" h="81">
                      <a:moveTo>
                        <a:pt x="0" y="0"/>
                      </a:moveTo>
                      <a:lnTo>
                        <a:pt x="55" y="10"/>
                      </a:lnTo>
                      <a:lnTo>
                        <a:pt x="55" y="81"/>
                      </a:lnTo>
                      <a:lnTo>
                        <a:pt x="3" y="7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6" name="Freeform 171"/>
                <p:cNvSpPr>
                  <a:spLocks/>
                </p:cNvSpPr>
                <p:nvPr/>
              </p:nvSpPr>
              <p:spPr bwMode="auto">
                <a:xfrm>
                  <a:off x="3767" y="1832"/>
                  <a:ext cx="23" cy="37"/>
                </a:xfrm>
                <a:custGeom>
                  <a:avLst/>
                  <a:gdLst>
                    <a:gd name="T0" fmla="*/ 0 w 48"/>
                    <a:gd name="T1" fmla="*/ 0 h 75"/>
                    <a:gd name="T2" fmla="*/ 48 w 48"/>
                    <a:gd name="T3" fmla="*/ 3 h 75"/>
                    <a:gd name="T4" fmla="*/ 48 w 48"/>
                    <a:gd name="T5" fmla="*/ 75 h 75"/>
                    <a:gd name="T6" fmla="*/ 0 w 48"/>
                    <a:gd name="T7" fmla="*/ 70 h 75"/>
                    <a:gd name="T8" fmla="*/ 0 w 48"/>
                    <a:gd name="T9" fmla="*/ 0 h 75"/>
                    <a:gd name="T10" fmla="*/ 0 60000 65536"/>
                    <a:gd name="T11" fmla="*/ 0 60000 65536"/>
                    <a:gd name="T12" fmla="*/ 0 60000 65536"/>
                    <a:gd name="T13" fmla="*/ 0 60000 65536"/>
                    <a:gd name="T14" fmla="*/ 0 60000 65536"/>
                    <a:gd name="T15" fmla="*/ 0 w 48"/>
                    <a:gd name="T16" fmla="*/ 0 h 75"/>
                    <a:gd name="T17" fmla="*/ 48 w 48"/>
                    <a:gd name="T18" fmla="*/ 75 h 75"/>
                  </a:gdLst>
                  <a:ahLst/>
                  <a:cxnLst>
                    <a:cxn ang="T10">
                      <a:pos x="T0" y="T1"/>
                    </a:cxn>
                    <a:cxn ang="T11">
                      <a:pos x="T2" y="T3"/>
                    </a:cxn>
                    <a:cxn ang="T12">
                      <a:pos x="T4" y="T5"/>
                    </a:cxn>
                    <a:cxn ang="T13">
                      <a:pos x="T6" y="T7"/>
                    </a:cxn>
                    <a:cxn ang="T14">
                      <a:pos x="T8" y="T9"/>
                    </a:cxn>
                  </a:cxnLst>
                  <a:rect l="T15" t="T16" r="T17" b="T18"/>
                  <a:pathLst>
                    <a:path w="48" h="75">
                      <a:moveTo>
                        <a:pt x="0" y="0"/>
                      </a:moveTo>
                      <a:lnTo>
                        <a:pt x="48" y="3"/>
                      </a:lnTo>
                      <a:lnTo>
                        <a:pt x="48" y="75"/>
                      </a:lnTo>
                      <a:lnTo>
                        <a:pt x="0"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7" name="Freeform 172"/>
                <p:cNvSpPr>
                  <a:spLocks/>
                </p:cNvSpPr>
                <p:nvPr/>
              </p:nvSpPr>
              <p:spPr bwMode="auto">
                <a:xfrm>
                  <a:off x="3567" y="1880"/>
                  <a:ext cx="38" cy="45"/>
                </a:xfrm>
                <a:custGeom>
                  <a:avLst/>
                  <a:gdLst>
                    <a:gd name="T0" fmla="*/ 0 w 75"/>
                    <a:gd name="T1" fmla="*/ 0 h 90"/>
                    <a:gd name="T2" fmla="*/ 0 w 75"/>
                    <a:gd name="T3" fmla="*/ 85 h 90"/>
                    <a:gd name="T4" fmla="*/ 75 w 75"/>
                    <a:gd name="T5" fmla="*/ 90 h 90"/>
                    <a:gd name="T6" fmla="*/ 75 w 75"/>
                    <a:gd name="T7" fmla="*/ 7 h 90"/>
                    <a:gd name="T8" fmla="*/ 0 w 75"/>
                    <a:gd name="T9" fmla="*/ 0 h 90"/>
                    <a:gd name="T10" fmla="*/ 0 60000 65536"/>
                    <a:gd name="T11" fmla="*/ 0 60000 65536"/>
                    <a:gd name="T12" fmla="*/ 0 60000 65536"/>
                    <a:gd name="T13" fmla="*/ 0 60000 65536"/>
                    <a:gd name="T14" fmla="*/ 0 60000 65536"/>
                    <a:gd name="T15" fmla="*/ 0 w 75"/>
                    <a:gd name="T16" fmla="*/ 0 h 90"/>
                    <a:gd name="T17" fmla="*/ 75 w 75"/>
                    <a:gd name="T18" fmla="*/ 90 h 90"/>
                  </a:gdLst>
                  <a:ahLst/>
                  <a:cxnLst>
                    <a:cxn ang="T10">
                      <a:pos x="T0" y="T1"/>
                    </a:cxn>
                    <a:cxn ang="T11">
                      <a:pos x="T2" y="T3"/>
                    </a:cxn>
                    <a:cxn ang="T12">
                      <a:pos x="T4" y="T5"/>
                    </a:cxn>
                    <a:cxn ang="T13">
                      <a:pos x="T6" y="T7"/>
                    </a:cxn>
                    <a:cxn ang="T14">
                      <a:pos x="T8" y="T9"/>
                    </a:cxn>
                  </a:cxnLst>
                  <a:rect l="T15" t="T16" r="T17" b="T18"/>
                  <a:pathLst>
                    <a:path w="75" h="90">
                      <a:moveTo>
                        <a:pt x="0" y="0"/>
                      </a:moveTo>
                      <a:lnTo>
                        <a:pt x="0" y="85"/>
                      </a:lnTo>
                      <a:lnTo>
                        <a:pt x="75" y="90"/>
                      </a:lnTo>
                      <a:lnTo>
                        <a:pt x="75" y="7"/>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8" name="Freeform 173"/>
                <p:cNvSpPr>
                  <a:spLocks/>
                </p:cNvSpPr>
                <p:nvPr/>
              </p:nvSpPr>
              <p:spPr bwMode="auto">
                <a:xfrm>
                  <a:off x="3612" y="1884"/>
                  <a:ext cx="35" cy="44"/>
                </a:xfrm>
                <a:custGeom>
                  <a:avLst/>
                  <a:gdLst>
                    <a:gd name="T0" fmla="*/ 0 w 69"/>
                    <a:gd name="T1" fmla="*/ 0 h 87"/>
                    <a:gd name="T2" fmla="*/ 69 w 69"/>
                    <a:gd name="T3" fmla="*/ 9 h 87"/>
                    <a:gd name="T4" fmla="*/ 69 w 69"/>
                    <a:gd name="T5" fmla="*/ 87 h 87"/>
                    <a:gd name="T6" fmla="*/ 0 w 69"/>
                    <a:gd name="T7" fmla="*/ 84 h 87"/>
                    <a:gd name="T8" fmla="*/ 0 w 69"/>
                    <a:gd name="T9" fmla="*/ 0 h 87"/>
                    <a:gd name="T10" fmla="*/ 0 60000 65536"/>
                    <a:gd name="T11" fmla="*/ 0 60000 65536"/>
                    <a:gd name="T12" fmla="*/ 0 60000 65536"/>
                    <a:gd name="T13" fmla="*/ 0 60000 65536"/>
                    <a:gd name="T14" fmla="*/ 0 60000 65536"/>
                    <a:gd name="T15" fmla="*/ 0 w 69"/>
                    <a:gd name="T16" fmla="*/ 0 h 87"/>
                    <a:gd name="T17" fmla="*/ 69 w 69"/>
                    <a:gd name="T18" fmla="*/ 87 h 87"/>
                  </a:gdLst>
                  <a:ahLst/>
                  <a:cxnLst>
                    <a:cxn ang="T10">
                      <a:pos x="T0" y="T1"/>
                    </a:cxn>
                    <a:cxn ang="T11">
                      <a:pos x="T2" y="T3"/>
                    </a:cxn>
                    <a:cxn ang="T12">
                      <a:pos x="T4" y="T5"/>
                    </a:cxn>
                    <a:cxn ang="T13">
                      <a:pos x="T6" y="T7"/>
                    </a:cxn>
                    <a:cxn ang="T14">
                      <a:pos x="T8" y="T9"/>
                    </a:cxn>
                  </a:cxnLst>
                  <a:rect l="T15" t="T16" r="T17" b="T18"/>
                  <a:pathLst>
                    <a:path w="69" h="87">
                      <a:moveTo>
                        <a:pt x="0" y="0"/>
                      </a:moveTo>
                      <a:lnTo>
                        <a:pt x="69" y="9"/>
                      </a:lnTo>
                      <a:lnTo>
                        <a:pt x="69" y="87"/>
                      </a:lnTo>
                      <a:lnTo>
                        <a:pt x="0" y="8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29" name="Freeform 174"/>
                <p:cNvSpPr>
                  <a:spLocks/>
                </p:cNvSpPr>
                <p:nvPr/>
              </p:nvSpPr>
              <p:spPr bwMode="auto">
                <a:xfrm>
                  <a:off x="3654" y="1889"/>
                  <a:ext cx="33" cy="40"/>
                </a:xfrm>
                <a:custGeom>
                  <a:avLst/>
                  <a:gdLst>
                    <a:gd name="T0" fmla="*/ 0 w 67"/>
                    <a:gd name="T1" fmla="*/ 0 h 81"/>
                    <a:gd name="T2" fmla="*/ 67 w 67"/>
                    <a:gd name="T3" fmla="*/ 7 h 81"/>
                    <a:gd name="T4" fmla="*/ 67 w 67"/>
                    <a:gd name="T5" fmla="*/ 81 h 81"/>
                    <a:gd name="T6" fmla="*/ 0 w 67"/>
                    <a:gd name="T7" fmla="*/ 76 h 81"/>
                    <a:gd name="T8" fmla="*/ 0 w 67"/>
                    <a:gd name="T9" fmla="*/ 0 h 81"/>
                    <a:gd name="T10" fmla="*/ 0 60000 65536"/>
                    <a:gd name="T11" fmla="*/ 0 60000 65536"/>
                    <a:gd name="T12" fmla="*/ 0 60000 65536"/>
                    <a:gd name="T13" fmla="*/ 0 60000 65536"/>
                    <a:gd name="T14" fmla="*/ 0 60000 65536"/>
                    <a:gd name="T15" fmla="*/ 0 w 67"/>
                    <a:gd name="T16" fmla="*/ 0 h 81"/>
                    <a:gd name="T17" fmla="*/ 67 w 67"/>
                    <a:gd name="T18" fmla="*/ 81 h 81"/>
                  </a:gdLst>
                  <a:ahLst/>
                  <a:cxnLst>
                    <a:cxn ang="T10">
                      <a:pos x="T0" y="T1"/>
                    </a:cxn>
                    <a:cxn ang="T11">
                      <a:pos x="T2" y="T3"/>
                    </a:cxn>
                    <a:cxn ang="T12">
                      <a:pos x="T4" y="T5"/>
                    </a:cxn>
                    <a:cxn ang="T13">
                      <a:pos x="T6" y="T7"/>
                    </a:cxn>
                    <a:cxn ang="T14">
                      <a:pos x="T8" y="T9"/>
                    </a:cxn>
                  </a:cxnLst>
                  <a:rect l="T15" t="T16" r="T17" b="T18"/>
                  <a:pathLst>
                    <a:path w="67" h="81">
                      <a:moveTo>
                        <a:pt x="0" y="0"/>
                      </a:moveTo>
                      <a:lnTo>
                        <a:pt x="67" y="7"/>
                      </a:lnTo>
                      <a:lnTo>
                        <a:pt x="67" y="81"/>
                      </a:lnTo>
                      <a:lnTo>
                        <a:pt x="0" y="7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0" name="Freeform 175"/>
                <p:cNvSpPr>
                  <a:spLocks/>
                </p:cNvSpPr>
                <p:nvPr/>
              </p:nvSpPr>
              <p:spPr bwMode="auto">
                <a:xfrm>
                  <a:off x="3695" y="1893"/>
                  <a:ext cx="31" cy="39"/>
                </a:xfrm>
                <a:custGeom>
                  <a:avLst/>
                  <a:gdLst>
                    <a:gd name="T0" fmla="*/ 0 w 61"/>
                    <a:gd name="T1" fmla="*/ 0 h 79"/>
                    <a:gd name="T2" fmla="*/ 0 w 61"/>
                    <a:gd name="T3" fmla="*/ 76 h 79"/>
                    <a:gd name="T4" fmla="*/ 61 w 61"/>
                    <a:gd name="T5" fmla="*/ 79 h 79"/>
                    <a:gd name="T6" fmla="*/ 61 w 61"/>
                    <a:gd name="T7" fmla="*/ 5 h 79"/>
                    <a:gd name="T8" fmla="*/ 0 w 61"/>
                    <a:gd name="T9" fmla="*/ 0 h 79"/>
                    <a:gd name="T10" fmla="*/ 0 60000 65536"/>
                    <a:gd name="T11" fmla="*/ 0 60000 65536"/>
                    <a:gd name="T12" fmla="*/ 0 60000 65536"/>
                    <a:gd name="T13" fmla="*/ 0 60000 65536"/>
                    <a:gd name="T14" fmla="*/ 0 60000 65536"/>
                    <a:gd name="T15" fmla="*/ 0 w 61"/>
                    <a:gd name="T16" fmla="*/ 0 h 79"/>
                    <a:gd name="T17" fmla="*/ 61 w 61"/>
                    <a:gd name="T18" fmla="*/ 79 h 79"/>
                  </a:gdLst>
                  <a:ahLst/>
                  <a:cxnLst>
                    <a:cxn ang="T10">
                      <a:pos x="T0" y="T1"/>
                    </a:cxn>
                    <a:cxn ang="T11">
                      <a:pos x="T2" y="T3"/>
                    </a:cxn>
                    <a:cxn ang="T12">
                      <a:pos x="T4" y="T5"/>
                    </a:cxn>
                    <a:cxn ang="T13">
                      <a:pos x="T6" y="T7"/>
                    </a:cxn>
                    <a:cxn ang="T14">
                      <a:pos x="T8" y="T9"/>
                    </a:cxn>
                  </a:cxnLst>
                  <a:rect l="T15" t="T16" r="T17" b="T18"/>
                  <a:pathLst>
                    <a:path w="61" h="79">
                      <a:moveTo>
                        <a:pt x="0" y="0"/>
                      </a:moveTo>
                      <a:lnTo>
                        <a:pt x="0" y="76"/>
                      </a:lnTo>
                      <a:lnTo>
                        <a:pt x="61" y="79"/>
                      </a:lnTo>
                      <a:lnTo>
                        <a:pt x="61"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1" name="Freeform 176"/>
                <p:cNvSpPr>
                  <a:spLocks/>
                </p:cNvSpPr>
                <p:nvPr/>
              </p:nvSpPr>
              <p:spPr bwMode="auto">
                <a:xfrm>
                  <a:off x="3733" y="1898"/>
                  <a:ext cx="27" cy="34"/>
                </a:xfrm>
                <a:custGeom>
                  <a:avLst/>
                  <a:gdLst>
                    <a:gd name="T0" fmla="*/ 0 w 55"/>
                    <a:gd name="T1" fmla="*/ 0 h 70"/>
                    <a:gd name="T2" fmla="*/ 55 w 55"/>
                    <a:gd name="T3" fmla="*/ 4 h 70"/>
                    <a:gd name="T4" fmla="*/ 55 w 55"/>
                    <a:gd name="T5" fmla="*/ 70 h 70"/>
                    <a:gd name="T6" fmla="*/ 0 w 55"/>
                    <a:gd name="T7" fmla="*/ 70 h 70"/>
                    <a:gd name="T8" fmla="*/ 0 w 55"/>
                    <a:gd name="T9" fmla="*/ 0 h 70"/>
                    <a:gd name="T10" fmla="*/ 0 60000 65536"/>
                    <a:gd name="T11" fmla="*/ 0 60000 65536"/>
                    <a:gd name="T12" fmla="*/ 0 60000 65536"/>
                    <a:gd name="T13" fmla="*/ 0 60000 65536"/>
                    <a:gd name="T14" fmla="*/ 0 60000 65536"/>
                    <a:gd name="T15" fmla="*/ 0 w 55"/>
                    <a:gd name="T16" fmla="*/ 0 h 70"/>
                    <a:gd name="T17" fmla="*/ 55 w 55"/>
                    <a:gd name="T18" fmla="*/ 70 h 70"/>
                  </a:gdLst>
                  <a:ahLst/>
                  <a:cxnLst>
                    <a:cxn ang="T10">
                      <a:pos x="T0" y="T1"/>
                    </a:cxn>
                    <a:cxn ang="T11">
                      <a:pos x="T2" y="T3"/>
                    </a:cxn>
                    <a:cxn ang="T12">
                      <a:pos x="T4" y="T5"/>
                    </a:cxn>
                    <a:cxn ang="T13">
                      <a:pos x="T6" y="T7"/>
                    </a:cxn>
                    <a:cxn ang="T14">
                      <a:pos x="T8" y="T9"/>
                    </a:cxn>
                  </a:cxnLst>
                  <a:rect l="T15" t="T16" r="T17" b="T18"/>
                  <a:pathLst>
                    <a:path w="55" h="70">
                      <a:moveTo>
                        <a:pt x="0" y="0"/>
                      </a:moveTo>
                      <a:lnTo>
                        <a:pt x="55" y="4"/>
                      </a:lnTo>
                      <a:lnTo>
                        <a:pt x="55" y="70"/>
                      </a:lnTo>
                      <a:lnTo>
                        <a:pt x="0"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2" name="Freeform 177"/>
                <p:cNvSpPr>
                  <a:spLocks/>
                </p:cNvSpPr>
                <p:nvPr/>
              </p:nvSpPr>
              <p:spPr bwMode="auto">
                <a:xfrm>
                  <a:off x="3767" y="1901"/>
                  <a:ext cx="23" cy="34"/>
                </a:xfrm>
                <a:custGeom>
                  <a:avLst/>
                  <a:gdLst>
                    <a:gd name="T0" fmla="*/ 0 w 48"/>
                    <a:gd name="T1" fmla="*/ 0 h 69"/>
                    <a:gd name="T2" fmla="*/ 48 w 48"/>
                    <a:gd name="T3" fmla="*/ 2 h 69"/>
                    <a:gd name="T4" fmla="*/ 48 w 48"/>
                    <a:gd name="T5" fmla="*/ 69 h 69"/>
                    <a:gd name="T6" fmla="*/ 0 w 48"/>
                    <a:gd name="T7" fmla="*/ 65 h 69"/>
                    <a:gd name="T8" fmla="*/ 0 w 48"/>
                    <a:gd name="T9" fmla="*/ 0 h 69"/>
                    <a:gd name="T10" fmla="*/ 0 60000 65536"/>
                    <a:gd name="T11" fmla="*/ 0 60000 65536"/>
                    <a:gd name="T12" fmla="*/ 0 60000 65536"/>
                    <a:gd name="T13" fmla="*/ 0 60000 65536"/>
                    <a:gd name="T14" fmla="*/ 0 60000 65536"/>
                    <a:gd name="T15" fmla="*/ 0 w 48"/>
                    <a:gd name="T16" fmla="*/ 0 h 69"/>
                    <a:gd name="T17" fmla="*/ 48 w 48"/>
                    <a:gd name="T18" fmla="*/ 69 h 69"/>
                  </a:gdLst>
                  <a:ahLst/>
                  <a:cxnLst>
                    <a:cxn ang="T10">
                      <a:pos x="T0" y="T1"/>
                    </a:cxn>
                    <a:cxn ang="T11">
                      <a:pos x="T2" y="T3"/>
                    </a:cxn>
                    <a:cxn ang="T12">
                      <a:pos x="T4" y="T5"/>
                    </a:cxn>
                    <a:cxn ang="T13">
                      <a:pos x="T6" y="T7"/>
                    </a:cxn>
                    <a:cxn ang="T14">
                      <a:pos x="T8" y="T9"/>
                    </a:cxn>
                  </a:cxnLst>
                  <a:rect l="T15" t="T16" r="T17" b="T18"/>
                  <a:pathLst>
                    <a:path w="48" h="69">
                      <a:moveTo>
                        <a:pt x="0" y="0"/>
                      </a:moveTo>
                      <a:lnTo>
                        <a:pt x="48" y="2"/>
                      </a:lnTo>
                      <a:lnTo>
                        <a:pt x="48" y="69"/>
                      </a:lnTo>
                      <a:lnTo>
                        <a:pt x="0" y="6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3" name="Rectangle 178"/>
                <p:cNvSpPr>
                  <a:spLocks noChangeArrowheads="1"/>
                </p:cNvSpPr>
                <p:nvPr/>
              </p:nvSpPr>
              <p:spPr bwMode="auto">
                <a:xfrm>
                  <a:off x="3567" y="1935"/>
                  <a:ext cx="38" cy="4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34" name="Freeform 179"/>
                <p:cNvSpPr>
                  <a:spLocks/>
                </p:cNvSpPr>
                <p:nvPr/>
              </p:nvSpPr>
              <p:spPr bwMode="auto">
                <a:xfrm>
                  <a:off x="3612" y="1935"/>
                  <a:ext cx="35" cy="40"/>
                </a:xfrm>
                <a:custGeom>
                  <a:avLst/>
                  <a:gdLst>
                    <a:gd name="T0" fmla="*/ 0 w 69"/>
                    <a:gd name="T1" fmla="*/ 0 h 79"/>
                    <a:gd name="T2" fmla="*/ 69 w 69"/>
                    <a:gd name="T3" fmla="*/ 4 h 79"/>
                    <a:gd name="T4" fmla="*/ 69 w 69"/>
                    <a:gd name="T5" fmla="*/ 79 h 79"/>
                    <a:gd name="T6" fmla="*/ 0 w 69"/>
                    <a:gd name="T7" fmla="*/ 79 h 79"/>
                    <a:gd name="T8" fmla="*/ 0 w 69"/>
                    <a:gd name="T9" fmla="*/ 0 h 79"/>
                    <a:gd name="T10" fmla="*/ 0 60000 65536"/>
                    <a:gd name="T11" fmla="*/ 0 60000 65536"/>
                    <a:gd name="T12" fmla="*/ 0 60000 65536"/>
                    <a:gd name="T13" fmla="*/ 0 60000 65536"/>
                    <a:gd name="T14" fmla="*/ 0 60000 65536"/>
                    <a:gd name="T15" fmla="*/ 0 w 69"/>
                    <a:gd name="T16" fmla="*/ 0 h 79"/>
                    <a:gd name="T17" fmla="*/ 69 w 69"/>
                    <a:gd name="T18" fmla="*/ 79 h 79"/>
                  </a:gdLst>
                  <a:ahLst/>
                  <a:cxnLst>
                    <a:cxn ang="T10">
                      <a:pos x="T0" y="T1"/>
                    </a:cxn>
                    <a:cxn ang="T11">
                      <a:pos x="T2" y="T3"/>
                    </a:cxn>
                    <a:cxn ang="T12">
                      <a:pos x="T4" y="T5"/>
                    </a:cxn>
                    <a:cxn ang="T13">
                      <a:pos x="T6" y="T7"/>
                    </a:cxn>
                    <a:cxn ang="T14">
                      <a:pos x="T8" y="T9"/>
                    </a:cxn>
                  </a:cxnLst>
                  <a:rect l="T15" t="T16" r="T17" b="T18"/>
                  <a:pathLst>
                    <a:path w="69" h="79">
                      <a:moveTo>
                        <a:pt x="0" y="0"/>
                      </a:moveTo>
                      <a:lnTo>
                        <a:pt x="69" y="4"/>
                      </a:lnTo>
                      <a:lnTo>
                        <a:pt x="69" y="79"/>
                      </a:lnTo>
                      <a:lnTo>
                        <a:pt x="0" y="7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5" name="Freeform 180"/>
                <p:cNvSpPr>
                  <a:spLocks/>
                </p:cNvSpPr>
                <p:nvPr/>
              </p:nvSpPr>
              <p:spPr bwMode="auto">
                <a:xfrm>
                  <a:off x="3654" y="1938"/>
                  <a:ext cx="33" cy="37"/>
                </a:xfrm>
                <a:custGeom>
                  <a:avLst/>
                  <a:gdLst>
                    <a:gd name="T0" fmla="*/ 0 w 67"/>
                    <a:gd name="T1" fmla="*/ 0 h 75"/>
                    <a:gd name="T2" fmla="*/ 67 w 67"/>
                    <a:gd name="T3" fmla="*/ 4 h 75"/>
                    <a:gd name="T4" fmla="*/ 67 w 67"/>
                    <a:gd name="T5" fmla="*/ 75 h 75"/>
                    <a:gd name="T6" fmla="*/ 0 w 67"/>
                    <a:gd name="T7" fmla="*/ 75 h 75"/>
                    <a:gd name="T8" fmla="*/ 0 w 67"/>
                    <a:gd name="T9" fmla="*/ 0 h 75"/>
                    <a:gd name="T10" fmla="*/ 0 60000 65536"/>
                    <a:gd name="T11" fmla="*/ 0 60000 65536"/>
                    <a:gd name="T12" fmla="*/ 0 60000 65536"/>
                    <a:gd name="T13" fmla="*/ 0 60000 65536"/>
                    <a:gd name="T14" fmla="*/ 0 60000 65536"/>
                    <a:gd name="T15" fmla="*/ 0 w 67"/>
                    <a:gd name="T16" fmla="*/ 0 h 75"/>
                    <a:gd name="T17" fmla="*/ 67 w 67"/>
                    <a:gd name="T18" fmla="*/ 75 h 75"/>
                  </a:gdLst>
                  <a:ahLst/>
                  <a:cxnLst>
                    <a:cxn ang="T10">
                      <a:pos x="T0" y="T1"/>
                    </a:cxn>
                    <a:cxn ang="T11">
                      <a:pos x="T2" y="T3"/>
                    </a:cxn>
                    <a:cxn ang="T12">
                      <a:pos x="T4" y="T5"/>
                    </a:cxn>
                    <a:cxn ang="T13">
                      <a:pos x="T6" y="T7"/>
                    </a:cxn>
                    <a:cxn ang="T14">
                      <a:pos x="T8" y="T9"/>
                    </a:cxn>
                  </a:cxnLst>
                  <a:rect l="T15" t="T16" r="T17" b="T18"/>
                  <a:pathLst>
                    <a:path w="67" h="75">
                      <a:moveTo>
                        <a:pt x="0" y="0"/>
                      </a:moveTo>
                      <a:lnTo>
                        <a:pt x="67" y="4"/>
                      </a:lnTo>
                      <a:lnTo>
                        <a:pt x="67" y="75"/>
                      </a:lnTo>
                      <a:lnTo>
                        <a:pt x="0" y="7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6" name="Freeform 181"/>
                <p:cNvSpPr>
                  <a:spLocks/>
                </p:cNvSpPr>
                <p:nvPr/>
              </p:nvSpPr>
              <p:spPr bwMode="auto">
                <a:xfrm>
                  <a:off x="3695" y="1939"/>
                  <a:ext cx="31" cy="36"/>
                </a:xfrm>
                <a:custGeom>
                  <a:avLst/>
                  <a:gdLst>
                    <a:gd name="T0" fmla="*/ 0 w 61"/>
                    <a:gd name="T1" fmla="*/ 0 h 71"/>
                    <a:gd name="T2" fmla="*/ 61 w 61"/>
                    <a:gd name="T3" fmla="*/ 1 h 71"/>
                    <a:gd name="T4" fmla="*/ 61 w 61"/>
                    <a:gd name="T5" fmla="*/ 71 h 71"/>
                    <a:gd name="T6" fmla="*/ 0 w 61"/>
                    <a:gd name="T7" fmla="*/ 71 h 71"/>
                    <a:gd name="T8" fmla="*/ 0 w 61"/>
                    <a:gd name="T9" fmla="*/ 0 h 71"/>
                    <a:gd name="T10" fmla="*/ 0 60000 65536"/>
                    <a:gd name="T11" fmla="*/ 0 60000 65536"/>
                    <a:gd name="T12" fmla="*/ 0 60000 65536"/>
                    <a:gd name="T13" fmla="*/ 0 60000 65536"/>
                    <a:gd name="T14" fmla="*/ 0 60000 65536"/>
                    <a:gd name="T15" fmla="*/ 0 w 61"/>
                    <a:gd name="T16" fmla="*/ 0 h 71"/>
                    <a:gd name="T17" fmla="*/ 61 w 61"/>
                    <a:gd name="T18" fmla="*/ 71 h 71"/>
                  </a:gdLst>
                  <a:ahLst/>
                  <a:cxnLst>
                    <a:cxn ang="T10">
                      <a:pos x="T0" y="T1"/>
                    </a:cxn>
                    <a:cxn ang="T11">
                      <a:pos x="T2" y="T3"/>
                    </a:cxn>
                    <a:cxn ang="T12">
                      <a:pos x="T4" y="T5"/>
                    </a:cxn>
                    <a:cxn ang="T13">
                      <a:pos x="T6" y="T7"/>
                    </a:cxn>
                    <a:cxn ang="T14">
                      <a:pos x="T8" y="T9"/>
                    </a:cxn>
                  </a:cxnLst>
                  <a:rect l="T15" t="T16" r="T17" b="T18"/>
                  <a:pathLst>
                    <a:path w="61" h="71">
                      <a:moveTo>
                        <a:pt x="0" y="0"/>
                      </a:moveTo>
                      <a:lnTo>
                        <a:pt x="61" y="1"/>
                      </a:lnTo>
                      <a:lnTo>
                        <a:pt x="61" y="71"/>
                      </a:lnTo>
                      <a:lnTo>
                        <a:pt x="0" y="7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7" name="Freeform 182"/>
                <p:cNvSpPr>
                  <a:spLocks/>
                </p:cNvSpPr>
                <p:nvPr/>
              </p:nvSpPr>
              <p:spPr bwMode="auto">
                <a:xfrm>
                  <a:off x="3733" y="1942"/>
                  <a:ext cx="27" cy="33"/>
                </a:xfrm>
                <a:custGeom>
                  <a:avLst/>
                  <a:gdLst>
                    <a:gd name="T0" fmla="*/ 0 w 55"/>
                    <a:gd name="T1" fmla="*/ 0 h 65"/>
                    <a:gd name="T2" fmla="*/ 55 w 55"/>
                    <a:gd name="T3" fmla="*/ 1 h 65"/>
                    <a:gd name="T4" fmla="*/ 55 w 55"/>
                    <a:gd name="T5" fmla="*/ 65 h 65"/>
                    <a:gd name="T6" fmla="*/ 0 w 55"/>
                    <a:gd name="T7" fmla="*/ 65 h 65"/>
                    <a:gd name="T8" fmla="*/ 0 w 55"/>
                    <a:gd name="T9" fmla="*/ 0 h 65"/>
                    <a:gd name="T10" fmla="*/ 0 60000 65536"/>
                    <a:gd name="T11" fmla="*/ 0 60000 65536"/>
                    <a:gd name="T12" fmla="*/ 0 60000 65536"/>
                    <a:gd name="T13" fmla="*/ 0 60000 65536"/>
                    <a:gd name="T14" fmla="*/ 0 60000 65536"/>
                    <a:gd name="T15" fmla="*/ 0 w 55"/>
                    <a:gd name="T16" fmla="*/ 0 h 65"/>
                    <a:gd name="T17" fmla="*/ 55 w 55"/>
                    <a:gd name="T18" fmla="*/ 65 h 65"/>
                  </a:gdLst>
                  <a:ahLst/>
                  <a:cxnLst>
                    <a:cxn ang="T10">
                      <a:pos x="T0" y="T1"/>
                    </a:cxn>
                    <a:cxn ang="T11">
                      <a:pos x="T2" y="T3"/>
                    </a:cxn>
                    <a:cxn ang="T12">
                      <a:pos x="T4" y="T5"/>
                    </a:cxn>
                    <a:cxn ang="T13">
                      <a:pos x="T6" y="T7"/>
                    </a:cxn>
                    <a:cxn ang="T14">
                      <a:pos x="T8" y="T9"/>
                    </a:cxn>
                  </a:cxnLst>
                  <a:rect l="T15" t="T16" r="T17" b="T18"/>
                  <a:pathLst>
                    <a:path w="55" h="65">
                      <a:moveTo>
                        <a:pt x="0" y="0"/>
                      </a:moveTo>
                      <a:lnTo>
                        <a:pt x="55" y="1"/>
                      </a:lnTo>
                      <a:lnTo>
                        <a:pt x="55" y="65"/>
                      </a:lnTo>
                      <a:lnTo>
                        <a:pt x="0" y="6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8" name="Freeform 183"/>
                <p:cNvSpPr>
                  <a:spLocks/>
                </p:cNvSpPr>
                <p:nvPr/>
              </p:nvSpPr>
              <p:spPr bwMode="auto">
                <a:xfrm>
                  <a:off x="3767" y="1943"/>
                  <a:ext cx="23" cy="32"/>
                </a:xfrm>
                <a:custGeom>
                  <a:avLst/>
                  <a:gdLst>
                    <a:gd name="T0" fmla="*/ 0 w 48"/>
                    <a:gd name="T1" fmla="*/ 0 h 64"/>
                    <a:gd name="T2" fmla="*/ 48 w 48"/>
                    <a:gd name="T3" fmla="*/ 2 h 64"/>
                    <a:gd name="T4" fmla="*/ 48 w 48"/>
                    <a:gd name="T5" fmla="*/ 64 h 64"/>
                    <a:gd name="T6" fmla="*/ 0 w 48"/>
                    <a:gd name="T7" fmla="*/ 64 h 64"/>
                    <a:gd name="T8" fmla="*/ 0 w 48"/>
                    <a:gd name="T9" fmla="*/ 0 h 64"/>
                    <a:gd name="T10" fmla="*/ 0 60000 65536"/>
                    <a:gd name="T11" fmla="*/ 0 60000 65536"/>
                    <a:gd name="T12" fmla="*/ 0 60000 65536"/>
                    <a:gd name="T13" fmla="*/ 0 60000 65536"/>
                    <a:gd name="T14" fmla="*/ 0 60000 65536"/>
                    <a:gd name="T15" fmla="*/ 0 w 48"/>
                    <a:gd name="T16" fmla="*/ 0 h 64"/>
                    <a:gd name="T17" fmla="*/ 48 w 48"/>
                    <a:gd name="T18" fmla="*/ 64 h 64"/>
                  </a:gdLst>
                  <a:ahLst/>
                  <a:cxnLst>
                    <a:cxn ang="T10">
                      <a:pos x="T0" y="T1"/>
                    </a:cxn>
                    <a:cxn ang="T11">
                      <a:pos x="T2" y="T3"/>
                    </a:cxn>
                    <a:cxn ang="T12">
                      <a:pos x="T4" y="T5"/>
                    </a:cxn>
                    <a:cxn ang="T13">
                      <a:pos x="T6" y="T7"/>
                    </a:cxn>
                    <a:cxn ang="T14">
                      <a:pos x="T8" y="T9"/>
                    </a:cxn>
                  </a:cxnLst>
                  <a:rect l="T15" t="T16" r="T17" b="T18"/>
                  <a:pathLst>
                    <a:path w="48" h="64">
                      <a:moveTo>
                        <a:pt x="0" y="0"/>
                      </a:moveTo>
                      <a:lnTo>
                        <a:pt x="48" y="2"/>
                      </a:lnTo>
                      <a:lnTo>
                        <a:pt x="48" y="64"/>
                      </a:lnTo>
                      <a:lnTo>
                        <a:pt x="0" y="6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39" name="Rectangle 184"/>
                <p:cNvSpPr>
                  <a:spLocks noChangeArrowheads="1"/>
                </p:cNvSpPr>
                <p:nvPr/>
              </p:nvSpPr>
              <p:spPr bwMode="auto">
                <a:xfrm>
                  <a:off x="3319" y="1935"/>
                  <a:ext cx="23" cy="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40" name="Freeform 185"/>
                <p:cNvSpPr>
                  <a:spLocks/>
                </p:cNvSpPr>
                <p:nvPr/>
              </p:nvSpPr>
              <p:spPr bwMode="auto">
                <a:xfrm>
                  <a:off x="3348" y="1935"/>
                  <a:ext cx="28" cy="36"/>
                </a:xfrm>
                <a:custGeom>
                  <a:avLst/>
                  <a:gdLst>
                    <a:gd name="T0" fmla="*/ 0 w 56"/>
                    <a:gd name="T1" fmla="*/ 0 h 70"/>
                    <a:gd name="T2" fmla="*/ 56 w 56"/>
                    <a:gd name="T3" fmla="*/ 0 h 70"/>
                    <a:gd name="T4" fmla="*/ 56 w 56"/>
                    <a:gd name="T5" fmla="*/ 70 h 70"/>
                    <a:gd name="T6" fmla="*/ 0 w 56"/>
                    <a:gd name="T7" fmla="*/ 69 h 70"/>
                    <a:gd name="T8" fmla="*/ 0 w 56"/>
                    <a:gd name="T9" fmla="*/ 0 h 70"/>
                    <a:gd name="T10" fmla="*/ 0 60000 65536"/>
                    <a:gd name="T11" fmla="*/ 0 60000 65536"/>
                    <a:gd name="T12" fmla="*/ 0 60000 65536"/>
                    <a:gd name="T13" fmla="*/ 0 60000 65536"/>
                    <a:gd name="T14" fmla="*/ 0 60000 65536"/>
                    <a:gd name="T15" fmla="*/ 0 w 56"/>
                    <a:gd name="T16" fmla="*/ 0 h 70"/>
                    <a:gd name="T17" fmla="*/ 56 w 56"/>
                    <a:gd name="T18" fmla="*/ 70 h 70"/>
                  </a:gdLst>
                  <a:ahLst/>
                  <a:cxnLst>
                    <a:cxn ang="T10">
                      <a:pos x="T0" y="T1"/>
                    </a:cxn>
                    <a:cxn ang="T11">
                      <a:pos x="T2" y="T3"/>
                    </a:cxn>
                    <a:cxn ang="T12">
                      <a:pos x="T4" y="T5"/>
                    </a:cxn>
                    <a:cxn ang="T13">
                      <a:pos x="T6" y="T7"/>
                    </a:cxn>
                    <a:cxn ang="T14">
                      <a:pos x="T8" y="T9"/>
                    </a:cxn>
                  </a:cxnLst>
                  <a:rect l="T15" t="T16" r="T17" b="T18"/>
                  <a:pathLst>
                    <a:path w="56" h="70">
                      <a:moveTo>
                        <a:pt x="0" y="0"/>
                      </a:moveTo>
                      <a:lnTo>
                        <a:pt x="56" y="0"/>
                      </a:lnTo>
                      <a:lnTo>
                        <a:pt x="56" y="70"/>
                      </a:lnTo>
                      <a:lnTo>
                        <a:pt x="0" y="6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1" name="Rectangle 186"/>
                <p:cNvSpPr>
                  <a:spLocks noChangeArrowheads="1"/>
                </p:cNvSpPr>
                <p:nvPr/>
              </p:nvSpPr>
              <p:spPr bwMode="auto">
                <a:xfrm>
                  <a:off x="3382" y="1935"/>
                  <a:ext cx="29" cy="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42" name="Freeform 187"/>
                <p:cNvSpPr>
                  <a:spLocks/>
                </p:cNvSpPr>
                <p:nvPr/>
              </p:nvSpPr>
              <p:spPr bwMode="auto">
                <a:xfrm>
                  <a:off x="3418" y="1935"/>
                  <a:ext cx="32" cy="37"/>
                </a:xfrm>
                <a:custGeom>
                  <a:avLst/>
                  <a:gdLst>
                    <a:gd name="T0" fmla="*/ 0 w 62"/>
                    <a:gd name="T1" fmla="*/ 0 h 73"/>
                    <a:gd name="T2" fmla="*/ 62 w 62"/>
                    <a:gd name="T3" fmla="*/ 0 h 73"/>
                    <a:gd name="T4" fmla="*/ 62 w 62"/>
                    <a:gd name="T5" fmla="*/ 73 h 73"/>
                    <a:gd name="T6" fmla="*/ 0 w 62"/>
                    <a:gd name="T7" fmla="*/ 70 h 73"/>
                    <a:gd name="T8" fmla="*/ 0 w 62"/>
                    <a:gd name="T9" fmla="*/ 0 h 73"/>
                    <a:gd name="T10" fmla="*/ 0 60000 65536"/>
                    <a:gd name="T11" fmla="*/ 0 60000 65536"/>
                    <a:gd name="T12" fmla="*/ 0 60000 65536"/>
                    <a:gd name="T13" fmla="*/ 0 60000 65536"/>
                    <a:gd name="T14" fmla="*/ 0 60000 65536"/>
                    <a:gd name="T15" fmla="*/ 0 w 62"/>
                    <a:gd name="T16" fmla="*/ 0 h 73"/>
                    <a:gd name="T17" fmla="*/ 62 w 62"/>
                    <a:gd name="T18" fmla="*/ 73 h 73"/>
                  </a:gdLst>
                  <a:ahLst/>
                  <a:cxnLst>
                    <a:cxn ang="T10">
                      <a:pos x="T0" y="T1"/>
                    </a:cxn>
                    <a:cxn ang="T11">
                      <a:pos x="T2" y="T3"/>
                    </a:cxn>
                    <a:cxn ang="T12">
                      <a:pos x="T4" y="T5"/>
                    </a:cxn>
                    <a:cxn ang="T13">
                      <a:pos x="T6" y="T7"/>
                    </a:cxn>
                    <a:cxn ang="T14">
                      <a:pos x="T8" y="T9"/>
                    </a:cxn>
                  </a:cxnLst>
                  <a:rect l="T15" t="T16" r="T17" b="T18"/>
                  <a:pathLst>
                    <a:path w="62" h="73">
                      <a:moveTo>
                        <a:pt x="0" y="0"/>
                      </a:moveTo>
                      <a:lnTo>
                        <a:pt x="62" y="0"/>
                      </a:lnTo>
                      <a:lnTo>
                        <a:pt x="62" y="73"/>
                      </a:lnTo>
                      <a:lnTo>
                        <a:pt x="0" y="7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3" name="Freeform 188"/>
                <p:cNvSpPr>
                  <a:spLocks/>
                </p:cNvSpPr>
                <p:nvPr/>
              </p:nvSpPr>
              <p:spPr bwMode="auto">
                <a:xfrm>
                  <a:off x="3456" y="1932"/>
                  <a:ext cx="34" cy="41"/>
                </a:xfrm>
                <a:custGeom>
                  <a:avLst/>
                  <a:gdLst>
                    <a:gd name="T0" fmla="*/ 0 w 69"/>
                    <a:gd name="T1" fmla="*/ 0 h 81"/>
                    <a:gd name="T2" fmla="*/ 69 w 69"/>
                    <a:gd name="T3" fmla="*/ 0 h 81"/>
                    <a:gd name="T4" fmla="*/ 69 w 69"/>
                    <a:gd name="T5" fmla="*/ 81 h 81"/>
                    <a:gd name="T6" fmla="*/ 0 w 69"/>
                    <a:gd name="T7" fmla="*/ 79 h 81"/>
                    <a:gd name="T8" fmla="*/ 0 w 69"/>
                    <a:gd name="T9" fmla="*/ 0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0" y="0"/>
                      </a:moveTo>
                      <a:lnTo>
                        <a:pt x="69" y="0"/>
                      </a:lnTo>
                      <a:lnTo>
                        <a:pt x="69" y="81"/>
                      </a:lnTo>
                      <a:lnTo>
                        <a:pt x="0" y="7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4" name="Rectangle 189"/>
                <p:cNvSpPr>
                  <a:spLocks noChangeArrowheads="1"/>
                </p:cNvSpPr>
                <p:nvPr/>
              </p:nvSpPr>
              <p:spPr bwMode="auto">
                <a:xfrm>
                  <a:off x="3495" y="1932"/>
                  <a:ext cx="38" cy="4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45" name="Freeform 190"/>
                <p:cNvSpPr>
                  <a:spLocks/>
                </p:cNvSpPr>
                <p:nvPr/>
              </p:nvSpPr>
              <p:spPr bwMode="auto">
                <a:xfrm>
                  <a:off x="3319" y="1895"/>
                  <a:ext cx="23" cy="34"/>
                </a:xfrm>
                <a:custGeom>
                  <a:avLst/>
                  <a:gdLst>
                    <a:gd name="T0" fmla="*/ 0 w 45"/>
                    <a:gd name="T1" fmla="*/ 2 h 67"/>
                    <a:gd name="T2" fmla="*/ 45 w 45"/>
                    <a:gd name="T3" fmla="*/ 0 h 67"/>
                    <a:gd name="T4" fmla="*/ 45 w 45"/>
                    <a:gd name="T5" fmla="*/ 67 h 67"/>
                    <a:gd name="T6" fmla="*/ 0 w 45"/>
                    <a:gd name="T7" fmla="*/ 67 h 67"/>
                    <a:gd name="T8" fmla="*/ 0 w 45"/>
                    <a:gd name="T9" fmla="*/ 2 h 67"/>
                    <a:gd name="T10" fmla="*/ 0 60000 65536"/>
                    <a:gd name="T11" fmla="*/ 0 60000 65536"/>
                    <a:gd name="T12" fmla="*/ 0 60000 65536"/>
                    <a:gd name="T13" fmla="*/ 0 60000 65536"/>
                    <a:gd name="T14" fmla="*/ 0 60000 65536"/>
                    <a:gd name="T15" fmla="*/ 0 w 45"/>
                    <a:gd name="T16" fmla="*/ 0 h 67"/>
                    <a:gd name="T17" fmla="*/ 45 w 45"/>
                    <a:gd name="T18" fmla="*/ 67 h 67"/>
                  </a:gdLst>
                  <a:ahLst/>
                  <a:cxnLst>
                    <a:cxn ang="T10">
                      <a:pos x="T0" y="T1"/>
                    </a:cxn>
                    <a:cxn ang="T11">
                      <a:pos x="T2" y="T3"/>
                    </a:cxn>
                    <a:cxn ang="T12">
                      <a:pos x="T4" y="T5"/>
                    </a:cxn>
                    <a:cxn ang="T13">
                      <a:pos x="T6" y="T7"/>
                    </a:cxn>
                    <a:cxn ang="T14">
                      <a:pos x="T8" y="T9"/>
                    </a:cxn>
                  </a:cxnLst>
                  <a:rect l="T15" t="T16" r="T17" b="T18"/>
                  <a:pathLst>
                    <a:path w="45" h="67">
                      <a:moveTo>
                        <a:pt x="0" y="2"/>
                      </a:moveTo>
                      <a:lnTo>
                        <a:pt x="45" y="0"/>
                      </a:lnTo>
                      <a:lnTo>
                        <a:pt x="45" y="67"/>
                      </a:lnTo>
                      <a:lnTo>
                        <a:pt x="0" y="67"/>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6" name="Freeform 191"/>
                <p:cNvSpPr>
                  <a:spLocks/>
                </p:cNvSpPr>
                <p:nvPr/>
              </p:nvSpPr>
              <p:spPr bwMode="auto">
                <a:xfrm>
                  <a:off x="3348" y="1892"/>
                  <a:ext cx="28" cy="36"/>
                </a:xfrm>
                <a:custGeom>
                  <a:avLst/>
                  <a:gdLst>
                    <a:gd name="T0" fmla="*/ 0 w 56"/>
                    <a:gd name="T1" fmla="*/ 6 h 70"/>
                    <a:gd name="T2" fmla="*/ 56 w 56"/>
                    <a:gd name="T3" fmla="*/ 0 h 70"/>
                    <a:gd name="T4" fmla="*/ 56 w 56"/>
                    <a:gd name="T5" fmla="*/ 69 h 70"/>
                    <a:gd name="T6" fmla="*/ 0 w 56"/>
                    <a:gd name="T7" fmla="*/ 70 h 70"/>
                    <a:gd name="T8" fmla="*/ 0 w 56"/>
                    <a:gd name="T9" fmla="*/ 6 h 70"/>
                    <a:gd name="T10" fmla="*/ 0 60000 65536"/>
                    <a:gd name="T11" fmla="*/ 0 60000 65536"/>
                    <a:gd name="T12" fmla="*/ 0 60000 65536"/>
                    <a:gd name="T13" fmla="*/ 0 60000 65536"/>
                    <a:gd name="T14" fmla="*/ 0 60000 65536"/>
                    <a:gd name="T15" fmla="*/ 0 w 56"/>
                    <a:gd name="T16" fmla="*/ 0 h 70"/>
                    <a:gd name="T17" fmla="*/ 56 w 56"/>
                    <a:gd name="T18" fmla="*/ 70 h 70"/>
                  </a:gdLst>
                  <a:ahLst/>
                  <a:cxnLst>
                    <a:cxn ang="T10">
                      <a:pos x="T0" y="T1"/>
                    </a:cxn>
                    <a:cxn ang="T11">
                      <a:pos x="T2" y="T3"/>
                    </a:cxn>
                    <a:cxn ang="T12">
                      <a:pos x="T4" y="T5"/>
                    </a:cxn>
                    <a:cxn ang="T13">
                      <a:pos x="T6" y="T7"/>
                    </a:cxn>
                    <a:cxn ang="T14">
                      <a:pos x="T8" y="T9"/>
                    </a:cxn>
                  </a:cxnLst>
                  <a:rect l="T15" t="T16" r="T17" b="T18"/>
                  <a:pathLst>
                    <a:path w="56" h="70">
                      <a:moveTo>
                        <a:pt x="0" y="6"/>
                      </a:moveTo>
                      <a:lnTo>
                        <a:pt x="56" y="0"/>
                      </a:lnTo>
                      <a:lnTo>
                        <a:pt x="56" y="69"/>
                      </a:lnTo>
                      <a:lnTo>
                        <a:pt x="0" y="70"/>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7" name="Freeform 192"/>
                <p:cNvSpPr>
                  <a:spLocks/>
                </p:cNvSpPr>
                <p:nvPr/>
              </p:nvSpPr>
              <p:spPr bwMode="auto">
                <a:xfrm>
                  <a:off x="3382" y="1888"/>
                  <a:ext cx="29" cy="38"/>
                </a:xfrm>
                <a:custGeom>
                  <a:avLst/>
                  <a:gdLst>
                    <a:gd name="T0" fmla="*/ 0 w 59"/>
                    <a:gd name="T1" fmla="*/ 8 h 75"/>
                    <a:gd name="T2" fmla="*/ 59 w 59"/>
                    <a:gd name="T3" fmla="*/ 0 h 75"/>
                    <a:gd name="T4" fmla="*/ 59 w 59"/>
                    <a:gd name="T5" fmla="*/ 75 h 75"/>
                    <a:gd name="T6" fmla="*/ 0 w 59"/>
                    <a:gd name="T7" fmla="*/ 75 h 75"/>
                    <a:gd name="T8" fmla="*/ 0 w 59"/>
                    <a:gd name="T9" fmla="*/ 8 h 75"/>
                    <a:gd name="T10" fmla="*/ 0 60000 65536"/>
                    <a:gd name="T11" fmla="*/ 0 60000 65536"/>
                    <a:gd name="T12" fmla="*/ 0 60000 65536"/>
                    <a:gd name="T13" fmla="*/ 0 60000 65536"/>
                    <a:gd name="T14" fmla="*/ 0 60000 65536"/>
                    <a:gd name="T15" fmla="*/ 0 w 59"/>
                    <a:gd name="T16" fmla="*/ 0 h 75"/>
                    <a:gd name="T17" fmla="*/ 59 w 59"/>
                    <a:gd name="T18" fmla="*/ 75 h 75"/>
                  </a:gdLst>
                  <a:ahLst/>
                  <a:cxnLst>
                    <a:cxn ang="T10">
                      <a:pos x="T0" y="T1"/>
                    </a:cxn>
                    <a:cxn ang="T11">
                      <a:pos x="T2" y="T3"/>
                    </a:cxn>
                    <a:cxn ang="T12">
                      <a:pos x="T4" y="T5"/>
                    </a:cxn>
                    <a:cxn ang="T13">
                      <a:pos x="T6" y="T7"/>
                    </a:cxn>
                    <a:cxn ang="T14">
                      <a:pos x="T8" y="T9"/>
                    </a:cxn>
                  </a:cxnLst>
                  <a:rect l="T15" t="T16" r="T17" b="T18"/>
                  <a:pathLst>
                    <a:path w="59" h="75">
                      <a:moveTo>
                        <a:pt x="0" y="8"/>
                      </a:moveTo>
                      <a:lnTo>
                        <a:pt x="59" y="0"/>
                      </a:lnTo>
                      <a:lnTo>
                        <a:pt x="59" y="75"/>
                      </a:lnTo>
                      <a:lnTo>
                        <a:pt x="0" y="75"/>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8" name="Freeform 193"/>
                <p:cNvSpPr>
                  <a:spLocks/>
                </p:cNvSpPr>
                <p:nvPr/>
              </p:nvSpPr>
              <p:spPr bwMode="auto">
                <a:xfrm>
                  <a:off x="3418" y="1886"/>
                  <a:ext cx="32" cy="40"/>
                </a:xfrm>
                <a:custGeom>
                  <a:avLst/>
                  <a:gdLst>
                    <a:gd name="T0" fmla="*/ 0 w 62"/>
                    <a:gd name="T1" fmla="*/ 5 h 80"/>
                    <a:gd name="T2" fmla="*/ 62 w 62"/>
                    <a:gd name="T3" fmla="*/ 0 h 80"/>
                    <a:gd name="T4" fmla="*/ 62 w 62"/>
                    <a:gd name="T5" fmla="*/ 78 h 80"/>
                    <a:gd name="T6" fmla="*/ 0 w 62"/>
                    <a:gd name="T7" fmla="*/ 80 h 80"/>
                    <a:gd name="T8" fmla="*/ 0 w 62"/>
                    <a:gd name="T9" fmla="*/ 5 h 80"/>
                    <a:gd name="T10" fmla="*/ 0 60000 65536"/>
                    <a:gd name="T11" fmla="*/ 0 60000 65536"/>
                    <a:gd name="T12" fmla="*/ 0 60000 65536"/>
                    <a:gd name="T13" fmla="*/ 0 60000 65536"/>
                    <a:gd name="T14" fmla="*/ 0 60000 65536"/>
                    <a:gd name="T15" fmla="*/ 0 w 62"/>
                    <a:gd name="T16" fmla="*/ 0 h 80"/>
                    <a:gd name="T17" fmla="*/ 62 w 62"/>
                    <a:gd name="T18" fmla="*/ 80 h 80"/>
                  </a:gdLst>
                  <a:ahLst/>
                  <a:cxnLst>
                    <a:cxn ang="T10">
                      <a:pos x="T0" y="T1"/>
                    </a:cxn>
                    <a:cxn ang="T11">
                      <a:pos x="T2" y="T3"/>
                    </a:cxn>
                    <a:cxn ang="T12">
                      <a:pos x="T4" y="T5"/>
                    </a:cxn>
                    <a:cxn ang="T13">
                      <a:pos x="T6" y="T7"/>
                    </a:cxn>
                    <a:cxn ang="T14">
                      <a:pos x="T8" y="T9"/>
                    </a:cxn>
                  </a:cxnLst>
                  <a:rect l="T15" t="T16" r="T17" b="T18"/>
                  <a:pathLst>
                    <a:path w="62" h="80">
                      <a:moveTo>
                        <a:pt x="0" y="5"/>
                      </a:moveTo>
                      <a:lnTo>
                        <a:pt x="62" y="0"/>
                      </a:lnTo>
                      <a:lnTo>
                        <a:pt x="62" y="78"/>
                      </a:lnTo>
                      <a:lnTo>
                        <a:pt x="0" y="80"/>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49" name="Freeform 194"/>
                <p:cNvSpPr>
                  <a:spLocks/>
                </p:cNvSpPr>
                <p:nvPr/>
              </p:nvSpPr>
              <p:spPr bwMode="auto">
                <a:xfrm>
                  <a:off x="3456" y="1884"/>
                  <a:ext cx="34" cy="38"/>
                </a:xfrm>
                <a:custGeom>
                  <a:avLst/>
                  <a:gdLst>
                    <a:gd name="T0" fmla="*/ 0 w 69"/>
                    <a:gd name="T1" fmla="*/ 5 h 78"/>
                    <a:gd name="T2" fmla="*/ 69 w 69"/>
                    <a:gd name="T3" fmla="*/ 0 h 78"/>
                    <a:gd name="T4" fmla="*/ 69 w 69"/>
                    <a:gd name="T5" fmla="*/ 78 h 78"/>
                    <a:gd name="T6" fmla="*/ 0 w 69"/>
                    <a:gd name="T7" fmla="*/ 78 h 78"/>
                    <a:gd name="T8" fmla="*/ 0 w 69"/>
                    <a:gd name="T9" fmla="*/ 5 h 78"/>
                    <a:gd name="T10" fmla="*/ 0 60000 65536"/>
                    <a:gd name="T11" fmla="*/ 0 60000 65536"/>
                    <a:gd name="T12" fmla="*/ 0 60000 65536"/>
                    <a:gd name="T13" fmla="*/ 0 60000 65536"/>
                    <a:gd name="T14" fmla="*/ 0 60000 65536"/>
                    <a:gd name="T15" fmla="*/ 0 w 69"/>
                    <a:gd name="T16" fmla="*/ 0 h 78"/>
                    <a:gd name="T17" fmla="*/ 69 w 69"/>
                    <a:gd name="T18" fmla="*/ 78 h 78"/>
                  </a:gdLst>
                  <a:ahLst/>
                  <a:cxnLst>
                    <a:cxn ang="T10">
                      <a:pos x="T0" y="T1"/>
                    </a:cxn>
                    <a:cxn ang="T11">
                      <a:pos x="T2" y="T3"/>
                    </a:cxn>
                    <a:cxn ang="T12">
                      <a:pos x="T4" y="T5"/>
                    </a:cxn>
                    <a:cxn ang="T13">
                      <a:pos x="T6" y="T7"/>
                    </a:cxn>
                    <a:cxn ang="T14">
                      <a:pos x="T8" y="T9"/>
                    </a:cxn>
                  </a:cxnLst>
                  <a:rect l="T15" t="T16" r="T17" b="T18"/>
                  <a:pathLst>
                    <a:path w="69" h="78">
                      <a:moveTo>
                        <a:pt x="0" y="5"/>
                      </a:moveTo>
                      <a:lnTo>
                        <a:pt x="69" y="0"/>
                      </a:lnTo>
                      <a:lnTo>
                        <a:pt x="69" y="78"/>
                      </a:lnTo>
                      <a:lnTo>
                        <a:pt x="0" y="78"/>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0" name="Freeform 195"/>
                <p:cNvSpPr>
                  <a:spLocks/>
                </p:cNvSpPr>
                <p:nvPr/>
              </p:nvSpPr>
              <p:spPr bwMode="auto">
                <a:xfrm>
                  <a:off x="3495" y="1878"/>
                  <a:ext cx="38" cy="44"/>
                </a:xfrm>
                <a:custGeom>
                  <a:avLst/>
                  <a:gdLst>
                    <a:gd name="T0" fmla="*/ 0 w 74"/>
                    <a:gd name="T1" fmla="*/ 11 h 89"/>
                    <a:gd name="T2" fmla="*/ 74 w 74"/>
                    <a:gd name="T3" fmla="*/ 0 h 89"/>
                    <a:gd name="T4" fmla="*/ 74 w 74"/>
                    <a:gd name="T5" fmla="*/ 89 h 89"/>
                    <a:gd name="T6" fmla="*/ 0 w 74"/>
                    <a:gd name="T7" fmla="*/ 89 h 89"/>
                    <a:gd name="T8" fmla="*/ 0 w 74"/>
                    <a:gd name="T9" fmla="*/ 11 h 89"/>
                    <a:gd name="T10" fmla="*/ 0 60000 65536"/>
                    <a:gd name="T11" fmla="*/ 0 60000 65536"/>
                    <a:gd name="T12" fmla="*/ 0 60000 65536"/>
                    <a:gd name="T13" fmla="*/ 0 60000 65536"/>
                    <a:gd name="T14" fmla="*/ 0 60000 65536"/>
                    <a:gd name="T15" fmla="*/ 0 w 74"/>
                    <a:gd name="T16" fmla="*/ 0 h 89"/>
                    <a:gd name="T17" fmla="*/ 74 w 74"/>
                    <a:gd name="T18" fmla="*/ 89 h 89"/>
                  </a:gdLst>
                  <a:ahLst/>
                  <a:cxnLst>
                    <a:cxn ang="T10">
                      <a:pos x="T0" y="T1"/>
                    </a:cxn>
                    <a:cxn ang="T11">
                      <a:pos x="T2" y="T3"/>
                    </a:cxn>
                    <a:cxn ang="T12">
                      <a:pos x="T4" y="T5"/>
                    </a:cxn>
                    <a:cxn ang="T13">
                      <a:pos x="T6" y="T7"/>
                    </a:cxn>
                    <a:cxn ang="T14">
                      <a:pos x="T8" y="T9"/>
                    </a:cxn>
                  </a:cxnLst>
                  <a:rect l="T15" t="T16" r="T17" b="T18"/>
                  <a:pathLst>
                    <a:path w="74" h="89">
                      <a:moveTo>
                        <a:pt x="0" y="11"/>
                      </a:moveTo>
                      <a:lnTo>
                        <a:pt x="74" y="0"/>
                      </a:lnTo>
                      <a:lnTo>
                        <a:pt x="74" y="89"/>
                      </a:lnTo>
                      <a:lnTo>
                        <a:pt x="0" y="89"/>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1" name="Freeform 196"/>
                <p:cNvSpPr>
                  <a:spLocks/>
                </p:cNvSpPr>
                <p:nvPr/>
              </p:nvSpPr>
              <p:spPr bwMode="auto">
                <a:xfrm>
                  <a:off x="3319" y="1832"/>
                  <a:ext cx="22" cy="33"/>
                </a:xfrm>
                <a:custGeom>
                  <a:avLst/>
                  <a:gdLst>
                    <a:gd name="T0" fmla="*/ 0 w 44"/>
                    <a:gd name="T1" fmla="*/ 3 h 66"/>
                    <a:gd name="T2" fmla="*/ 44 w 44"/>
                    <a:gd name="T3" fmla="*/ 0 h 66"/>
                    <a:gd name="T4" fmla="*/ 44 w 44"/>
                    <a:gd name="T5" fmla="*/ 62 h 66"/>
                    <a:gd name="T6" fmla="*/ 0 w 44"/>
                    <a:gd name="T7" fmla="*/ 66 h 66"/>
                    <a:gd name="T8" fmla="*/ 0 w 44"/>
                    <a:gd name="T9" fmla="*/ 3 h 66"/>
                    <a:gd name="T10" fmla="*/ 0 60000 65536"/>
                    <a:gd name="T11" fmla="*/ 0 60000 65536"/>
                    <a:gd name="T12" fmla="*/ 0 60000 65536"/>
                    <a:gd name="T13" fmla="*/ 0 60000 65536"/>
                    <a:gd name="T14" fmla="*/ 0 60000 65536"/>
                    <a:gd name="T15" fmla="*/ 0 w 44"/>
                    <a:gd name="T16" fmla="*/ 0 h 66"/>
                    <a:gd name="T17" fmla="*/ 44 w 44"/>
                    <a:gd name="T18" fmla="*/ 66 h 66"/>
                  </a:gdLst>
                  <a:ahLst/>
                  <a:cxnLst>
                    <a:cxn ang="T10">
                      <a:pos x="T0" y="T1"/>
                    </a:cxn>
                    <a:cxn ang="T11">
                      <a:pos x="T2" y="T3"/>
                    </a:cxn>
                    <a:cxn ang="T12">
                      <a:pos x="T4" y="T5"/>
                    </a:cxn>
                    <a:cxn ang="T13">
                      <a:pos x="T6" y="T7"/>
                    </a:cxn>
                    <a:cxn ang="T14">
                      <a:pos x="T8" y="T9"/>
                    </a:cxn>
                  </a:cxnLst>
                  <a:rect l="T15" t="T16" r="T17" b="T18"/>
                  <a:pathLst>
                    <a:path w="44" h="66">
                      <a:moveTo>
                        <a:pt x="0" y="3"/>
                      </a:moveTo>
                      <a:lnTo>
                        <a:pt x="44" y="0"/>
                      </a:lnTo>
                      <a:lnTo>
                        <a:pt x="44" y="62"/>
                      </a:lnTo>
                      <a:lnTo>
                        <a:pt x="0" y="66"/>
                      </a:lnTo>
                      <a:lnTo>
                        <a:pt x="0"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2" name="Freeform 197"/>
                <p:cNvSpPr>
                  <a:spLocks/>
                </p:cNvSpPr>
                <p:nvPr/>
              </p:nvSpPr>
              <p:spPr bwMode="auto">
                <a:xfrm>
                  <a:off x="3348" y="1823"/>
                  <a:ext cx="28" cy="37"/>
                </a:xfrm>
                <a:custGeom>
                  <a:avLst/>
                  <a:gdLst>
                    <a:gd name="T0" fmla="*/ 0 w 56"/>
                    <a:gd name="T1" fmla="*/ 11 h 73"/>
                    <a:gd name="T2" fmla="*/ 56 w 56"/>
                    <a:gd name="T3" fmla="*/ 0 h 73"/>
                    <a:gd name="T4" fmla="*/ 56 w 56"/>
                    <a:gd name="T5" fmla="*/ 68 h 73"/>
                    <a:gd name="T6" fmla="*/ 0 w 56"/>
                    <a:gd name="T7" fmla="*/ 73 h 73"/>
                    <a:gd name="T8" fmla="*/ 0 w 56"/>
                    <a:gd name="T9" fmla="*/ 11 h 73"/>
                    <a:gd name="T10" fmla="*/ 0 60000 65536"/>
                    <a:gd name="T11" fmla="*/ 0 60000 65536"/>
                    <a:gd name="T12" fmla="*/ 0 60000 65536"/>
                    <a:gd name="T13" fmla="*/ 0 60000 65536"/>
                    <a:gd name="T14" fmla="*/ 0 60000 65536"/>
                    <a:gd name="T15" fmla="*/ 0 w 56"/>
                    <a:gd name="T16" fmla="*/ 0 h 73"/>
                    <a:gd name="T17" fmla="*/ 56 w 56"/>
                    <a:gd name="T18" fmla="*/ 73 h 73"/>
                  </a:gdLst>
                  <a:ahLst/>
                  <a:cxnLst>
                    <a:cxn ang="T10">
                      <a:pos x="T0" y="T1"/>
                    </a:cxn>
                    <a:cxn ang="T11">
                      <a:pos x="T2" y="T3"/>
                    </a:cxn>
                    <a:cxn ang="T12">
                      <a:pos x="T4" y="T5"/>
                    </a:cxn>
                    <a:cxn ang="T13">
                      <a:pos x="T6" y="T7"/>
                    </a:cxn>
                    <a:cxn ang="T14">
                      <a:pos x="T8" y="T9"/>
                    </a:cxn>
                  </a:cxnLst>
                  <a:rect l="T15" t="T16" r="T17" b="T18"/>
                  <a:pathLst>
                    <a:path w="56" h="73">
                      <a:moveTo>
                        <a:pt x="0" y="11"/>
                      </a:moveTo>
                      <a:lnTo>
                        <a:pt x="56" y="0"/>
                      </a:lnTo>
                      <a:lnTo>
                        <a:pt x="56" y="68"/>
                      </a:lnTo>
                      <a:lnTo>
                        <a:pt x="0" y="73"/>
                      </a:lnTo>
                      <a:lnTo>
                        <a:pt x="0"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3" name="Freeform 198"/>
                <p:cNvSpPr>
                  <a:spLocks/>
                </p:cNvSpPr>
                <p:nvPr/>
              </p:nvSpPr>
              <p:spPr bwMode="auto">
                <a:xfrm>
                  <a:off x="3382" y="1819"/>
                  <a:ext cx="29" cy="36"/>
                </a:xfrm>
                <a:custGeom>
                  <a:avLst/>
                  <a:gdLst>
                    <a:gd name="T0" fmla="*/ 0 w 59"/>
                    <a:gd name="T1" fmla="*/ 8 h 70"/>
                    <a:gd name="T2" fmla="*/ 59 w 59"/>
                    <a:gd name="T3" fmla="*/ 0 h 70"/>
                    <a:gd name="T4" fmla="*/ 59 w 59"/>
                    <a:gd name="T5" fmla="*/ 63 h 70"/>
                    <a:gd name="T6" fmla="*/ 0 w 59"/>
                    <a:gd name="T7" fmla="*/ 70 h 70"/>
                    <a:gd name="T8" fmla="*/ 0 w 59"/>
                    <a:gd name="T9" fmla="*/ 8 h 70"/>
                    <a:gd name="T10" fmla="*/ 0 60000 65536"/>
                    <a:gd name="T11" fmla="*/ 0 60000 65536"/>
                    <a:gd name="T12" fmla="*/ 0 60000 65536"/>
                    <a:gd name="T13" fmla="*/ 0 60000 65536"/>
                    <a:gd name="T14" fmla="*/ 0 60000 65536"/>
                    <a:gd name="T15" fmla="*/ 0 w 59"/>
                    <a:gd name="T16" fmla="*/ 0 h 70"/>
                    <a:gd name="T17" fmla="*/ 59 w 59"/>
                    <a:gd name="T18" fmla="*/ 70 h 70"/>
                  </a:gdLst>
                  <a:ahLst/>
                  <a:cxnLst>
                    <a:cxn ang="T10">
                      <a:pos x="T0" y="T1"/>
                    </a:cxn>
                    <a:cxn ang="T11">
                      <a:pos x="T2" y="T3"/>
                    </a:cxn>
                    <a:cxn ang="T12">
                      <a:pos x="T4" y="T5"/>
                    </a:cxn>
                    <a:cxn ang="T13">
                      <a:pos x="T6" y="T7"/>
                    </a:cxn>
                    <a:cxn ang="T14">
                      <a:pos x="T8" y="T9"/>
                    </a:cxn>
                  </a:cxnLst>
                  <a:rect l="T15" t="T16" r="T17" b="T18"/>
                  <a:pathLst>
                    <a:path w="59" h="70">
                      <a:moveTo>
                        <a:pt x="0" y="8"/>
                      </a:moveTo>
                      <a:lnTo>
                        <a:pt x="59" y="0"/>
                      </a:lnTo>
                      <a:lnTo>
                        <a:pt x="59" y="63"/>
                      </a:lnTo>
                      <a:lnTo>
                        <a:pt x="0" y="70"/>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4" name="Freeform 199"/>
                <p:cNvSpPr>
                  <a:spLocks/>
                </p:cNvSpPr>
                <p:nvPr/>
              </p:nvSpPr>
              <p:spPr bwMode="auto">
                <a:xfrm>
                  <a:off x="3418" y="1811"/>
                  <a:ext cx="32" cy="39"/>
                </a:xfrm>
                <a:custGeom>
                  <a:avLst/>
                  <a:gdLst>
                    <a:gd name="T0" fmla="*/ 0 w 62"/>
                    <a:gd name="T1" fmla="*/ 13 h 79"/>
                    <a:gd name="T2" fmla="*/ 62 w 62"/>
                    <a:gd name="T3" fmla="*/ 0 h 79"/>
                    <a:gd name="T4" fmla="*/ 62 w 62"/>
                    <a:gd name="T5" fmla="*/ 71 h 79"/>
                    <a:gd name="T6" fmla="*/ 0 w 62"/>
                    <a:gd name="T7" fmla="*/ 79 h 79"/>
                    <a:gd name="T8" fmla="*/ 0 w 62"/>
                    <a:gd name="T9" fmla="*/ 13 h 79"/>
                    <a:gd name="T10" fmla="*/ 0 60000 65536"/>
                    <a:gd name="T11" fmla="*/ 0 60000 65536"/>
                    <a:gd name="T12" fmla="*/ 0 60000 65536"/>
                    <a:gd name="T13" fmla="*/ 0 60000 65536"/>
                    <a:gd name="T14" fmla="*/ 0 60000 65536"/>
                    <a:gd name="T15" fmla="*/ 0 w 62"/>
                    <a:gd name="T16" fmla="*/ 0 h 79"/>
                    <a:gd name="T17" fmla="*/ 62 w 62"/>
                    <a:gd name="T18" fmla="*/ 79 h 79"/>
                  </a:gdLst>
                  <a:ahLst/>
                  <a:cxnLst>
                    <a:cxn ang="T10">
                      <a:pos x="T0" y="T1"/>
                    </a:cxn>
                    <a:cxn ang="T11">
                      <a:pos x="T2" y="T3"/>
                    </a:cxn>
                    <a:cxn ang="T12">
                      <a:pos x="T4" y="T5"/>
                    </a:cxn>
                    <a:cxn ang="T13">
                      <a:pos x="T6" y="T7"/>
                    </a:cxn>
                    <a:cxn ang="T14">
                      <a:pos x="T8" y="T9"/>
                    </a:cxn>
                  </a:cxnLst>
                  <a:rect l="T15" t="T16" r="T17" b="T18"/>
                  <a:pathLst>
                    <a:path w="62" h="79">
                      <a:moveTo>
                        <a:pt x="0" y="13"/>
                      </a:moveTo>
                      <a:lnTo>
                        <a:pt x="62" y="0"/>
                      </a:lnTo>
                      <a:lnTo>
                        <a:pt x="62" y="71"/>
                      </a:lnTo>
                      <a:lnTo>
                        <a:pt x="0" y="79"/>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5" name="Freeform 200"/>
                <p:cNvSpPr>
                  <a:spLocks/>
                </p:cNvSpPr>
                <p:nvPr/>
              </p:nvSpPr>
              <p:spPr bwMode="auto">
                <a:xfrm>
                  <a:off x="3456" y="1803"/>
                  <a:ext cx="34" cy="42"/>
                </a:xfrm>
                <a:custGeom>
                  <a:avLst/>
                  <a:gdLst>
                    <a:gd name="T0" fmla="*/ 0 w 69"/>
                    <a:gd name="T1" fmla="*/ 15 h 85"/>
                    <a:gd name="T2" fmla="*/ 69 w 69"/>
                    <a:gd name="T3" fmla="*/ 0 h 85"/>
                    <a:gd name="T4" fmla="*/ 69 w 69"/>
                    <a:gd name="T5" fmla="*/ 75 h 85"/>
                    <a:gd name="T6" fmla="*/ 0 w 69"/>
                    <a:gd name="T7" fmla="*/ 85 h 85"/>
                    <a:gd name="T8" fmla="*/ 0 w 69"/>
                    <a:gd name="T9" fmla="*/ 15 h 85"/>
                    <a:gd name="T10" fmla="*/ 0 60000 65536"/>
                    <a:gd name="T11" fmla="*/ 0 60000 65536"/>
                    <a:gd name="T12" fmla="*/ 0 60000 65536"/>
                    <a:gd name="T13" fmla="*/ 0 60000 65536"/>
                    <a:gd name="T14" fmla="*/ 0 60000 65536"/>
                    <a:gd name="T15" fmla="*/ 0 w 69"/>
                    <a:gd name="T16" fmla="*/ 0 h 85"/>
                    <a:gd name="T17" fmla="*/ 69 w 69"/>
                    <a:gd name="T18" fmla="*/ 85 h 85"/>
                  </a:gdLst>
                  <a:ahLst/>
                  <a:cxnLst>
                    <a:cxn ang="T10">
                      <a:pos x="T0" y="T1"/>
                    </a:cxn>
                    <a:cxn ang="T11">
                      <a:pos x="T2" y="T3"/>
                    </a:cxn>
                    <a:cxn ang="T12">
                      <a:pos x="T4" y="T5"/>
                    </a:cxn>
                    <a:cxn ang="T13">
                      <a:pos x="T6" y="T7"/>
                    </a:cxn>
                    <a:cxn ang="T14">
                      <a:pos x="T8" y="T9"/>
                    </a:cxn>
                  </a:cxnLst>
                  <a:rect l="T15" t="T16" r="T17" b="T18"/>
                  <a:pathLst>
                    <a:path w="69" h="85">
                      <a:moveTo>
                        <a:pt x="0" y="15"/>
                      </a:moveTo>
                      <a:lnTo>
                        <a:pt x="69" y="0"/>
                      </a:lnTo>
                      <a:lnTo>
                        <a:pt x="69" y="75"/>
                      </a:lnTo>
                      <a:lnTo>
                        <a:pt x="0" y="85"/>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6" name="Freeform 201"/>
                <p:cNvSpPr>
                  <a:spLocks/>
                </p:cNvSpPr>
                <p:nvPr/>
              </p:nvSpPr>
              <p:spPr bwMode="auto">
                <a:xfrm>
                  <a:off x="3497" y="1795"/>
                  <a:ext cx="36" cy="46"/>
                </a:xfrm>
                <a:custGeom>
                  <a:avLst/>
                  <a:gdLst>
                    <a:gd name="T0" fmla="*/ 0 w 71"/>
                    <a:gd name="T1" fmla="*/ 16 h 91"/>
                    <a:gd name="T2" fmla="*/ 71 w 71"/>
                    <a:gd name="T3" fmla="*/ 0 h 91"/>
                    <a:gd name="T4" fmla="*/ 71 w 71"/>
                    <a:gd name="T5" fmla="*/ 76 h 91"/>
                    <a:gd name="T6" fmla="*/ 0 w 71"/>
                    <a:gd name="T7" fmla="*/ 91 h 91"/>
                    <a:gd name="T8" fmla="*/ 0 w 71"/>
                    <a:gd name="T9" fmla="*/ 16 h 91"/>
                    <a:gd name="T10" fmla="*/ 0 60000 65536"/>
                    <a:gd name="T11" fmla="*/ 0 60000 65536"/>
                    <a:gd name="T12" fmla="*/ 0 60000 65536"/>
                    <a:gd name="T13" fmla="*/ 0 60000 65536"/>
                    <a:gd name="T14" fmla="*/ 0 60000 65536"/>
                    <a:gd name="T15" fmla="*/ 0 w 71"/>
                    <a:gd name="T16" fmla="*/ 0 h 91"/>
                    <a:gd name="T17" fmla="*/ 71 w 71"/>
                    <a:gd name="T18" fmla="*/ 91 h 91"/>
                  </a:gdLst>
                  <a:ahLst/>
                  <a:cxnLst>
                    <a:cxn ang="T10">
                      <a:pos x="T0" y="T1"/>
                    </a:cxn>
                    <a:cxn ang="T11">
                      <a:pos x="T2" y="T3"/>
                    </a:cxn>
                    <a:cxn ang="T12">
                      <a:pos x="T4" y="T5"/>
                    </a:cxn>
                    <a:cxn ang="T13">
                      <a:pos x="T6" y="T7"/>
                    </a:cxn>
                    <a:cxn ang="T14">
                      <a:pos x="T8" y="T9"/>
                    </a:cxn>
                  </a:cxnLst>
                  <a:rect l="T15" t="T16" r="T17" b="T18"/>
                  <a:pathLst>
                    <a:path w="71" h="91">
                      <a:moveTo>
                        <a:pt x="0" y="16"/>
                      </a:moveTo>
                      <a:lnTo>
                        <a:pt x="71" y="0"/>
                      </a:lnTo>
                      <a:lnTo>
                        <a:pt x="71" y="76"/>
                      </a:lnTo>
                      <a:lnTo>
                        <a:pt x="0" y="91"/>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7" name="Freeform 202"/>
                <p:cNvSpPr>
                  <a:spLocks/>
                </p:cNvSpPr>
                <p:nvPr/>
              </p:nvSpPr>
              <p:spPr bwMode="auto">
                <a:xfrm>
                  <a:off x="3319" y="1788"/>
                  <a:ext cx="23" cy="40"/>
                </a:xfrm>
                <a:custGeom>
                  <a:avLst/>
                  <a:gdLst>
                    <a:gd name="T0" fmla="*/ 0 w 45"/>
                    <a:gd name="T1" fmla="*/ 13 h 80"/>
                    <a:gd name="T2" fmla="*/ 45 w 45"/>
                    <a:gd name="T3" fmla="*/ 0 h 80"/>
                    <a:gd name="T4" fmla="*/ 45 w 45"/>
                    <a:gd name="T5" fmla="*/ 72 h 80"/>
                    <a:gd name="T6" fmla="*/ 0 w 45"/>
                    <a:gd name="T7" fmla="*/ 80 h 80"/>
                    <a:gd name="T8" fmla="*/ 0 w 45"/>
                    <a:gd name="T9" fmla="*/ 13 h 80"/>
                    <a:gd name="T10" fmla="*/ 0 60000 65536"/>
                    <a:gd name="T11" fmla="*/ 0 60000 65536"/>
                    <a:gd name="T12" fmla="*/ 0 60000 65536"/>
                    <a:gd name="T13" fmla="*/ 0 60000 65536"/>
                    <a:gd name="T14" fmla="*/ 0 60000 65536"/>
                    <a:gd name="T15" fmla="*/ 0 w 45"/>
                    <a:gd name="T16" fmla="*/ 0 h 80"/>
                    <a:gd name="T17" fmla="*/ 45 w 45"/>
                    <a:gd name="T18" fmla="*/ 80 h 80"/>
                  </a:gdLst>
                  <a:ahLst/>
                  <a:cxnLst>
                    <a:cxn ang="T10">
                      <a:pos x="T0" y="T1"/>
                    </a:cxn>
                    <a:cxn ang="T11">
                      <a:pos x="T2" y="T3"/>
                    </a:cxn>
                    <a:cxn ang="T12">
                      <a:pos x="T4" y="T5"/>
                    </a:cxn>
                    <a:cxn ang="T13">
                      <a:pos x="T6" y="T7"/>
                    </a:cxn>
                    <a:cxn ang="T14">
                      <a:pos x="T8" y="T9"/>
                    </a:cxn>
                  </a:cxnLst>
                  <a:rect l="T15" t="T16" r="T17" b="T18"/>
                  <a:pathLst>
                    <a:path w="45" h="80">
                      <a:moveTo>
                        <a:pt x="0" y="13"/>
                      </a:moveTo>
                      <a:lnTo>
                        <a:pt x="45" y="0"/>
                      </a:lnTo>
                      <a:lnTo>
                        <a:pt x="45" y="72"/>
                      </a:lnTo>
                      <a:lnTo>
                        <a:pt x="0" y="8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8" name="Freeform 203"/>
                <p:cNvSpPr>
                  <a:spLocks/>
                </p:cNvSpPr>
                <p:nvPr/>
              </p:nvSpPr>
              <p:spPr bwMode="auto">
                <a:xfrm>
                  <a:off x="3348" y="1779"/>
                  <a:ext cx="28" cy="40"/>
                </a:xfrm>
                <a:custGeom>
                  <a:avLst/>
                  <a:gdLst>
                    <a:gd name="T0" fmla="*/ 0 w 56"/>
                    <a:gd name="T1" fmla="*/ 13 h 80"/>
                    <a:gd name="T2" fmla="*/ 56 w 56"/>
                    <a:gd name="T3" fmla="*/ 0 h 80"/>
                    <a:gd name="T4" fmla="*/ 56 w 56"/>
                    <a:gd name="T5" fmla="*/ 71 h 80"/>
                    <a:gd name="T6" fmla="*/ 0 w 56"/>
                    <a:gd name="T7" fmla="*/ 80 h 80"/>
                    <a:gd name="T8" fmla="*/ 0 w 56"/>
                    <a:gd name="T9" fmla="*/ 13 h 80"/>
                    <a:gd name="T10" fmla="*/ 0 60000 65536"/>
                    <a:gd name="T11" fmla="*/ 0 60000 65536"/>
                    <a:gd name="T12" fmla="*/ 0 60000 65536"/>
                    <a:gd name="T13" fmla="*/ 0 60000 65536"/>
                    <a:gd name="T14" fmla="*/ 0 60000 65536"/>
                    <a:gd name="T15" fmla="*/ 0 w 56"/>
                    <a:gd name="T16" fmla="*/ 0 h 80"/>
                    <a:gd name="T17" fmla="*/ 56 w 56"/>
                    <a:gd name="T18" fmla="*/ 80 h 80"/>
                  </a:gdLst>
                  <a:ahLst/>
                  <a:cxnLst>
                    <a:cxn ang="T10">
                      <a:pos x="T0" y="T1"/>
                    </a:cxn>
                    <a:cxn ang="T11">
                      <a:pos x="T2" y="T3"/>
                    </a:cxn>
                    <a:cxn ang="T12">
                      <a:pos x="T4" y="T5"/>
                    </a:cxn>
                    <a:cxn ang="T13">
                      <a:pos x="T6" y="T7"/>
                    </a:cxn>
                    <a:cxn ang="T14">
                      <a:pos x="T8" y="T9"/>
                    </a:cxn>
                  </a:cxnLst>
                  <a:rect l="T15" t="T16" r="T17" b="T18"/>
                  <a:pathLst>
                    <a:path w="56" h="80">
                      <a:moveTo>
                        <a:pt x="0" y="13"/>
                      </a:moveTo>
                      <a:lnTo>
                        <a:pt x="56" y="0"/>
                      </a:lnTo>
                      <a:lnTo>
                        <a:pt x="56" y="71"/>
                      </a:lnTo>
                      <a:lnTo>
                        <a:pt x="0" y="80"/>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59" name="Freeform 204"/>
                <p:cNvSpPr>
                  <a:spLocks/>
                </p:cNvSpPr>
                <p:nvPr/>
              </p:nvSpPr>
              <p:spPr bwMode="auto">
                <a:xfrm>
                  <a:off x="3382" y="1770"/>
                  <a:ext cx="29" cy="45"/>
                </a:xfrm>
                <a:custGeom>
                  <a:avLst/>
                  <a:gdLst>
                    <a:gd name="T0" fmla="*/ 0 w 59"/>
                    <a:gd name="T1" fmla="*/ 16 h 88"/>
                    <a:gd name="T2" fmla="*/ 59 w 59"/>
                    <a:gd name="T3" fmla="*/ 0 h 88"/>
                    <a:gd name="T4" fmla="*/ 59 w 59"/>
                    <a:gd name="T5" fmla="*/ 75 h 88"/>
                    <a:gd name="T6" fmla="*/ 0 w 59"/>
                    <a:gd name="T7" fmla="*/ 88 h 88"/>
                    <a:gd name="T8" fmla="*/ 0 w 59"/>
                    <a:gd name="T9" fmla="*/ 16 h 88"/>
                    <a:gd name="T10" fmla="*/ 0 60000 65536"/>
                    <a:gd name="T11" fmla="*/ 0 60000 65536"/>
                    <a:gd name="T12" fmla="*/ 0 60000 65536"/>
                    <a:gd name="T13" fmla="*/ 0 60000 65536"/>
                    <a:gd name="T14" fmla="*/ 0 60000 65536"/>
                    <a:gd name="T15" fmla="*/ 0 w 59"/>
                    <a:gd name="T16" fmla="*/ 0 h 88"/>
                    <a:gd name="T17" fmla="*/ 59 w 59"/>
                    <a:gd name="T18" fmla="*/ 88 h 88"/>
                  </a:gdLst>
                  <a:ahLst/>
                  <a:cxnLst>
                    <a:cxn ang="T10">
                      <a:pos x="T0" y="T1"/>
                    </a:cxn>
                    <a:cxn ang="T11">
                      <a:pos x="T2" y="T3"/>
                    </a:cxn>
                    <a:cxn ang="T12">
                      <a:pos x="T4" y="T5"/>
                    </a:cxn>
                    <a:cxn ang="T13">
                      <a:pos x="T6" y="T7"/>
                    </a:cxn>
                    <a:cxn ang="T14">
                      <a:pos x="T8" y="T9"/>
                    </a:cxn>
                  </a:cxnLst>
                  <a:rect l="T15" t="T16" r="T17" b="T18"/>
                  <a:pathLst>
                    <a:path w="59" h="88">
                      <a:moveTo>
                        <a:pt x="0" y="16"/>
                      </a:moveTo>
                      <a:lnTo>
                        <a:pt x="59" y="0"/>
                      </a:lnTo>
                      <a:lnTo>
                        <a:pt x="59" y="75"/>
                      </a:lnTo>
                      <a:lnTo>
                        <a:pt x="0" y="88"/>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0" name="Freeform 205"/>
                <p:cNvSpPr>
                  <a:spLocks/>
                </p:cNvSpPr>
                <p:nvPr/>
              </p:nvSpPr>
              <p:spPr bwMode="auto">
                <a:xfrm>
                  <a:off x="3418" y="1762"/>
                  <a:ext cx="32" cy="46"/>
                </a:xfrm>
                <a:custGeom>
                  <a:avLst/>
                  <a:gdLst>
                    <a:gd name="T0" fmla="*/ 0 w 62"/>
                    <a:gd name="T1" fmla="*/ 13 h 93"/>
                    <a:gd name="T2" fmla="*/ 62 w 62"/>
                    <a:gd name="T3" fmla="*/ 0 h 93"/>
                    <a:gd name="T4" fmla="*/ 62 w 62"/>
                    <a:gd name="T5" fmla="*/ 77 h 93"/>
                    <a:gd name="T6" fmla="*/ 0 w 62"/>
                    <a:gd name="T7" fmla="*/ 93 h 93"/>
                    <a:gd name="T8" fmla="*/ 0 w 62"/>
                    <a:gd name="T9" fmla="*/ 13 h 93"/>
                    <a:gd name="T10" fmla="*/ 0 60000 65536"/>
                    <a:gd name="T11" fmla="*/ 0 60000 65536"/>
                    <a:gd name="T12" fmla="*/ 0 60000 65536"/>
                    <a:gd name="T13" fmla="*/ 0 60000 65536"/>
                    <a:gd name="T14" fmla="*/ 0 60000 65536"/>
                    <a:gd name="T15" fmla="*/ 0 w 62"/>
                    <a:gd name="T16" fmla="*/ 0 h 93"/>
                    <a:gd name="T17" fmla="*/ 62 w 62"/>
                    <a:gd name="T18" fmla="*/ 93 h 93"/>
                  </a:gdLst>
                  <a:ahLst/>
                  <a:cxnLst>
                    <a:cxn ang="T10">
                      <a:pos x="T0" y="T1"/>
                    </a:cxn>
                    <a:cxn ang="T11">
                      <a:pos x="T2" y="T3"/>
                    </a:cxn>
                    <a:cxn ang="T12">
                      <a:pos x="T4" y="T5"/>
                    </a:cxn>
                    <a:cxn ang="T13">
                      <a:pos x="T6" y="T7"/>
                    </a:cxn>
                    <a:cxn ang="T14">
                      <a:pos x="T8" y="T9"/>
                    </a:cxn>
                  </a:cxnLst>
                  <a:rect l="T15" t="T16" r="T17" b="T18"/>
                  <a:pathLst>
                    <a:path w="62" h="93">
                      <a:moveTo>
                        <a:pt x="0" y="13"/>
                      </a:moveTo>
                      <a:lnTo>
                        <a:pt x="62" y="0"/>
                      </a:lnTo>
                      <a:lnTo>
                        <a:pt x="62" y="77"/>
                      </a:lnTo>
                      <a:lnTo>
                        <a:pt x="0" y="93"/>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1" name="Freeform 206"/>
                <p:cNvSpPr>
                  <a:spLocks/>
                </p:cNvSpPr>
                <p:nvPr/>
              </p:nvSpPr>
              <p:spPr bwMode="auto">
                <a:xfrm>
                  <a:off x="3456" y="1750"/>
                  <a:ext cx="34" cy="49"/>
                </a:xfrm>
                <a:custGeom>
                  <a:avLst/>
                  <a:gdLst>
                    <a:gd name="T0" fmla="*/ 0 w 69"/>
                    <a:gd name="T1" fmla="*/ 21 h 96"/>
                    <a:gd name="T2" fmla="*/ 69 w 69"/>
                    <a:gd name="T3" fmla="*/ 0 h 96"/>
                    <a:gd name="T4" fmla="*/ 69 w 69"/>
                    <a:gd name="T5" fmla="*/ 86 h 96"/>
                    <a:gd name="T6" fmla="*/ 0 w 69"/>
                    <a:gd name="T7" fmla="*/ 96 h 96"/>
                    <a:gd name="T8" fmla="*/ 0 w 69"/>
                    <a:gd name="T9" fmla="*/ 21 h 96"/>
                    <a:gd name="T10" fmla="*/ 0 60000 65536"/>
                    <a:gd name="T11" fmla="*/ 0 60000 65536"/>
                    <a:gd name="T12" fmla="*/ 0 60000 65536"/>
                    <a:gd name="T13" fmla="*/ 0 60000 65536"/>
                    <a:gd name="T14" fmla="*/ 0 60000 65536"/>
                    <a:gd name="T15" fmla="*/ 0 w 69"/>
                    <a:gd name="T16" fmla="*/ 0 h 96"/>
                    <a:gd name="T17" fmla="*/ 69 w 69"/>
                    <a:gd name="T18" fmla="*/ 96 h 96"/>
                  </a:gdLst>
                  <a:ahLst/>
                  <a:cxnLst>
                    <a:cxn ang="T10">
                      <a:pos x="T0" y="T1"/>
                    </a:cxn>
                    <a:cxn ang="T11">
                      <a:pos x="T2" y="T3"/>
                    </a:cxn>
                    <a:cxn ang="T12">
                      <a:pos x="T4" y="T5"/>
                    </a:cxn>
                    <a:cxn ang="T13">
                      <a:pos x="T6" y="T7"/>
                    </a:cxn>
                    <a:cxn ang="T14">
                      <a:pos x="T8" y="T9"/>
                    </a:cxn>
                  </a:cxnLst>
                  <a:rect l="T15" t="T16" r="T17" b="T18"/>
                  <a:pathLst>
                    <a:path w="69" h="96">
                      <a:moveTo>
                        <a:pt x="0" y="21"/>
                      </a:moveTo>
                      <a:lnTo>
                        <a:pt x="69" y="0"/>
                      </a:lnTo>
                      <a:lnTo>
                        <a:pt x="69" y="86"/>
                      </a:lnTo>
                      <a:lnTo>
                        <a:pt x="0" y="96"/>
                      </a:lnTo>
                      <a:lnTo>
                        <a:pt x="0"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2" name="Freeform 207"/>
                <p:cNvSpPr>
                  <a:spLocks/>
                </p:cNvSpPr>
                <p:nvPr/>
              </p:nvSpPr>
              <p:spPr bwMode="auto">
                <a:xfrm>
                  <a:off x="3497" y="1743"/>
                  <a:ext cx="36" cy="47"/>
                </a:xfrm>
                <a:custGeom>
                  <a:avLst/>
                  <a:gdLst>
                    <a:gd name="T0" fmla="*/ 0 w 71"/>
                    <a:gd name="T1" fmla="*/ 13 h 93"/>
                    <a:gd name="T2" fmla="*/ 71 w 71"/>
                    <a:gd name="T3" fmla="*/ 0 h 93"/>
                    <a:gd name="T4" fmla="*/ 71 w 71"/>
                    <a:gd name="T5" fmla="*/ 82 h 93"/>
                    <a:gd name="T6" fmla="*/ 0 w 71"/>
                    <a:gd name="T7" fmla="*/ 93 h 93"/>
                    <a:gd name="T8" fmla="*/ 0 w 71"/>
                    <a:gd name="T9" fmla="*/ 13 h 93"/>
                    <a:gd name="T10" fmla="*/ 0 60000 65536"/>
                    <a:gd name="T11" fmla="*/ 0 60000 65536"/>
                    <a:gd name="T12" fmla="*/ 0 60000 65536"/>
                    <a:gd name="T13" fmla="*/ 0 60000 65536"/>
                    <a:gd name="T14" fmla="*/ 0 60000 65536"/>
                    <a:gd name="T15" fmla="*/ 0 w 71"/>
                    <a:gd name="T16" fmla="*/ 0 h 93"/>
                    <a:gd name="T17" fmla="*/ 71 w 71"/>
                    <a:gd name="T18" fmla="*/ 93 h 93"/>
                  </a:gdLst>
                  <a:ahLst/>
                  <a:cxnLst>
                    <a:cxn ang="T10">
                      <a:pos x="T0" y="T1"/>
                    </a:cxn>
                    <a:cxn ang="T11">
                      <a:pos x="T2" y="T3"/>
                    </a:cxn>
                    <a:cxn ang="T12">
                      <a:pos x="T4" y="T5"/>
                    </a:cxn>
                    <a:cxn ang="T13">
                      <a:pos x="T6" y="T7"/>
                    </a:cxn>
                    <a:cxn ang="T14">
                      <a:pos x="T8" y="T9"/>
                    </a:cxn>
                  </a:cxnLst>
                  <a:rect l="T15" t="T16" r="T17" b="T18"/>
                  <a:pathLst>
                    <a:path w="71" h="93">
                      <a:moveTo>
                        <a:pt x="0" y="13"/>
                      </a:moveTo>
                      <a:lnTo>
                        <a:pt x="71" y="0"/>
                      </a:lnTo>
                      <a:lnTo>
                        <a:pt x="71" y="82"/>
                      </a:lnTo>
                      <a:lnTo>
                        <a:pt x="0" y="93"/>
                      </a:lnTo>
                      <a:lnTo>
                        <a:pt x="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3" name="Freeform 208"/>
                <p:cNvSpPr>
                  <a:spLocks/>
                </p:cNvSpPr>
                <p:nvPr/>
              </p:nvSpPr>
              <p:spPr bwMode="auto">
                <a:xfrm>
                  <a:off x="3319" y="1733"/>
                  <a:ext cx="23" cy="37"/>
                </a:xfrm>
                <a:custGeom>
                  <a:avLst/>
                  <a:gdLst>
                    <a:gd name="T0" fmla="*/ 0 w 45"/>
                    <a:gd name="T1" fmla="*/ 15 h 75"/>
                    <a:gd name="T2" fmla="*/ 45 w 45"/>
                    <a:gd name="T3" fmla="*/ 0 h 75"/>
                    <a:gd name="T4" fmla="*/ 45 w 45"/>
                    <a:gd name="T5" fmla="*/ 62 h 75"/>
                    <a:gd name="T6" fmla="*/ 0 w 45"/>
                    <a:gd name="T7" fmla="*/ 75 h 75"/>
                    <a:gd name="T8" fmla="*/ 0 w 45"/>
                    <a:gd name="T9" fmla="*/ 15 h 75"/>
                    <a:gd name="T10" fmla="*/ 0 60000 65536"/>
                    <a:gd name="T11" fmla="*/ 0 60000 65536"/>
                    <a:gd name="T12" fmla="*/ 0 60000 65536"/>
                    <a:gd name="T13" fmla="*/ 0 60000 65536"/>
                    <a:gd name="T14" fmla="*/ 0 60000 65536"/>
                    <a:gd name="T15" fmla="*/ 0 w 45"/>
                    <a:gd name="T16" fmla="*/ 0 h 75"/>
                    <a:gd name="T17" fmla="*/ 45 w 45"/>
                    <a:gd name="T18" fmla="*/ 75 h 75"/>
                  </a:gdLst>
                  <a:ahLst/>
                  <a:cxnLst>
                    <a:cxn ang="T10">
                      <a:pos x="T0" y="T1"/>
                    </a:cxn>
                    <a:cxn ang="T11">
                      <a:pos x="T2" y="T3"/>
                    </a:cxn>
                    <a:cxn ang="T12">
                      <a:pos x="T4" y="T5"/>
                    </a:cxn>
                    <a:cxn ang="T13">
                      <a:pos x="T6" y="T7"/>
                    </a:cxn>
                    <a:cxn ang="T14">
                      <a:pos x="T8" y="T9"/>
                    </a:cxn>
                  </a:cxnLst>
                  <a:rect l="T15" t="T16" r="T17" b="T18"/>
                  <a:pathLst>
                    <a:path w="45" h="75">
                      <a:moveTo>
                        <a:pt x="0" y="15"/>
                      </a:moveTo>
                      <a:lnTo>
                        <a:pt x="45" y="0"/>
                      </a:lnTo>
                      <a:lnTo>
                        <a:pt x="45" y="62"/>
                      </a:lnTo>
                      <a:lnTo>
                        <a:pt x="0" y="75"/>
                      </a:lnTo>
                      <a:lnTo>
                        <a:pt x="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4" name="Freeform 209"/>
                <p:cNvSpPr>
                  <a:spLocks/>
                </p:cNvSpPr>
                <p:nvPr/>
              </p:nvSpPr>
              <p:spPr bwMode="auto">
                <a:xfrm>
                  <a:off x="3348" y="1720"/>
                  <a:ext cx="28" cy="43"/>
                </a:xfrm>
                <a:custGeom>
                  <a:avLst/>
                  <a:gdLst>
                    <a:gd name="T0" fmla="*/ 0 w 56"/>
                    <a:gd name="T1" fmla="*/ 17 h 85"/>
                    <a:gd name="T2" fmla="*/ 56 w 56"/>
                    <a:gd name="T3" fmla="*/ 0 h 85"/>
                    <a:gd name="T4" fmla="*/ 56 w 56"/>
                    <a:gd name="T5" fmla="*/ 69 h 85"/>
                    <a:gd name="T6" fmla="*/ 0 w 56"/>
                    <a:gd name="T7" fmla="*/ 85 h 85"/>
                    <a:gd name="T8" fmla="*/ 0 w 56"/>
                    <a:gd name="T9" fmla="*/ 17 h 85"/>
                    <a:gd name="T10" fmla="*/ 0 60000 65536"/>
                    <a:gd name="T11" fmla="*/ 0 60000 65536"/>
                    <a:gd name="T12" fmla="*/ 0 60000 65536"/>
                    <a:gd name="T13" fmla="*/ 0 60000 65536"/>
                    <a:gd name="T14" fmla="*/ 0 60000 65536"/>
                    <a:gd name="T15" fmla="*/ 0 w 56"/>
                    <a:gd name="T16" fmla="*/ 0 h 85"/>
                    <a:gd name="T17" fmla="*/ 56 w 56"/>
                    <a:gd name="T18" fmla="*/ 85 h 85"/>
                  </a:gdLst>
                  <a:ahLst/>
                  <a:cxnLst>
                    <a:cxn ang="T10">
                      <a:pos x="T0" y="T1"/>
                    </a:cxn>
                    <a:cxn ang="T11">
                      <a:pos x="T2" y="T3"/>
                    </a:cxn>
                    <a:cxn ang="T12">
                      <a:pos x="T4" y="T5"/>
                    </a:cxn>
                    <a:cxn ang="T13">
                      <a:pos x="T6" y="T7"/>
                    </a:cxn>
                    <a:cxn ang="T14">
                      <a:pos x="T8" y="T9"/>
                    </a:cxn>
                  </a:cxnLst>
                  <a:rect l="T15" t="T16" r="T17" b="T18"/>
                  <a:pathLst>
                    <a:path w="56" h="85">
                      <a:moveTo>
                        <a:pt x="0" y="17"/>
                      </a:moveTo>
                      <a:lnTo>
                        <a:pt x="56" y="0"/>
                      </a:lnTo>
                      <a:lnTo>
                        <a:pt x="56" y="69"/>
                      </a:lnTo>
                      <a:lnTo>
                        <a:pt x="0" y="85"/>
                      </a:lnTo>
                      <a:lnTo>
                        <a:pt x="0" y="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5" name="Freeform 210"/>
                <p:cNvSpPr>
                  <a:spLocks/>
                </p:cNvSpPr>
                <p:nvPr/>
              </p:nvSpPr>
              <p:spPr bwMode="auto">
                <a:xfrm>
                  <a:off x="3382" y="1708"/>
                  <a:ext cx="29" cy="45"/>
                </a:xfrm>
                <a:custGeom>
                  <a:avLst/>
                  <a:gdLst>
                    <a:gd name="T0" fmla="*/ 0 w 59"/>
                    <a:gd name="T1" fmla="*/ 21 h 90"/>
                    <a:gd name="T2" fmla="*/ 59 w 59"/>
                    <a:gd name="T3" fmla="*/ 0 h 90"/>
                    <a:gd name="T4" fmla="*/ 59 w 59"/>
                    <a:gd name="T5" fmla="*/ 73 h 90"/>
                    <a:gd name="T6" fmla="*/ 0 w 59"/>
                    <a:gd name="T7" fmla="*/ 90 h 90"/>
                    <a:gd name="T8" fmla="*/ 0 w 59"/>
                    <a:gd name="T9" fmla="*/ 21 h 90"/>
                    <a:gd name="T10" fmla="*/ 0 60000 65536"/>
                    <a:gd name="T11" fmla="*/ 0 60000 65536"/>
                    <a:gd name="T12" fmla="*/ 0 60000 65536"/>
                    <a:gd name="T13" fmla="*/ 0 60000 65536"/>
                    <a:gd name="T14" fmla="*/ 0 60000 65536"/>
                    <a:gd name="T15" fmla="*/ 0 w 59"/>
                    <a:gd name="T16" fmla="*/ 0 h 90"/>
                    <a:gd name="T17" fmla="*/ 59 w 59"/>
                    <a:gd name="T18" fmla="*/ 90 h 90"/>
                  </a:gdLst>
                  <a:ahLst/>
                  <a:cxnLst>
                    <a:cxn ang="T10">
                      <a:pos x="T0" y="T1"/>
                    </a:cxn>
                    <a:cxn ang="T11">
                      <a:pos x="T2" y="T3"/>
                    </a:cxn>
                    <a:cxn ang="T12">
                      <a:pos x="T4" y="T5"/>
                    </a:cxn>
                    <a:cxn ang="T13">
                      <a:pos x="T6" y="T7"/>
                    </a:cxn>
                    <a:cxn ang="T14">
                      <a:pos x="T8" y="T9"/>
                    </a:cxn>
                  </a:cxnLst>
                  <a:rect l="T15" t="T16" r="T17" b="T18"/>
                  <a:pathLst>
                    <a:path w="59" h="90">
                      <a:moveTo>
                        <a:pt x="0" y="21"/>
                      </a:moveTo>
                      <a:lnTo>
                        <a:pt x="59" y="0"/>
                      </a:lnTo>
                      <a:lnTo>
                        <a:pt x="59" y="73"/>
                      </a:lnTo>
                      <a:lnTo>
                        <a:pt x="0" y="90"/>
                      </a:lnTo>
                      <a:lnTo>
                        <a:pt x="0"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6" name="Freeform 211"/>
                <p:cNvSpPr>
                  <a:spLocks/>
                </p:cNvSpPr>
                <p:nvPr/>
              </p:nvSpPr>
              <p:spPr bwMode="auto">
                <a:xfrm>
                  <a:off x="3418" y="1694"/>
                  <a:ext cx="32" cy="49"/>
                </a:xfrm>
                <a:custGeom>
                  <a:avLst/>
                  <a:gdLst>
                    <a:gd name="T0" fmla="*/ 0 w 62"/>
                    <a:gd name="T1" fmla="*/ 25 h 98"/>
                    <a:gd name="T2" fmla="*/ 62 w 62"/>
                    <a:gd name="T3" fmla="*/ 0 h 98"/>
                    <a:gd name="T4" fmla="*/ 62 w 62"/>
                    <a:gd name="T5" fmla="*/ 79 h 98"/>
                    <a:gd name="T6" fmla="*/ 0 w 62"/>
                    <a:gd name="T7" fmla="*/ 98 h 98"/>
                    <a:gd name="T8" fmla="*/ 0 w 62"/>
                    <a:gd name="T9" fmla="*/ 25 h 98"/>
                    <a:gd name="T10" fmla="*/ 0 60000 65536"/>
                    <a:gd name="T11" fmla="*/ 0 60000 65536"/>
                    <a:gd name="T12" fmla="*/ 0 60000 65536"/>
                    <a:gd name="T13" fmla="*/ 0 60000 65536"/>
                    <a:gd name="T14" fmla="*/ 0 60000 65536"/>
                    <a:gd name="T15" fmla="*/ 0 w 62"/>
                    <a:gd name="T16" fmla="*/ 0 h 98"/>
                    <a:gd name="T17" fmla="*/ 62 w 62"/>
                    <a:gd name="T18" fmla="*/ 98 h 98"/>
                  </a:gdLst>
                  <a:ahLst/>
                  <a:cxnLst>
                    <a:cxn ang="T10">
                      <a:pos x="T0" y="T1"/>
                    </a:cxn>
                    <a:cxn ang="T11">
                      <a:pos x="T2" y="T3"/>
                    </a:cxn>
                    <a:cxn ang="T12">
                      <a:pos x="T4" y="T5"/>
                    </a:cxn>
                    <a:cxn ang="T13">
                      <a:pos x="T6" y="T7"/>
                    </a:cxn>
                    <a:cxn ang="T14">
                      <a:pos x="T8" y="T9"/>
                    </a:cxn>
                  </a:cxnLst>
                  <a:rect l="T15" t="T16" r="T17" b="T18"/>
                  <a:pathLst>
                    <a:path w="62" h="98">
                      <a:moveTo>
                        <a:pt x="0" y="25"/>
                      </a:moveTo>
                      <a:lnTo>
                        <a:pt x="62" y="0"/>
                      </a:lnTo>
                      <a:lnTo>
                        <a:pt x="62" y="79"/>
                      </a:lnTo>
                      <a:lnTo>
                        <a:pt x="0" y="98"/>
                      </a:lnTo>
                      <a:lnTo>
                        <a:pt x="0" y="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 name="Freeform 212"/>
                <p:cNvSpPr>
                  <a:spLocks/>
                </p:cNvSpPr>
                <p:nvPr/>
              </p:nvSpPr>
              <p:spPr bwMode="auto">
                <a:xfrm>
                  <a:off x="3456" y="1682"/>
                  <a:ext cx="34" cy="51"/>
                </a:xfrm>
                <a:custGeom>
                  <a:avLst/>
                  <a:gdLst>
                    <a:gd name="T0" fmla="*/ 0 w 69"/>
                    <a:gd name="T1" fmla="*/ 24 h 102"/>
                    <a:gd name="T2" fmla="*/ 69 w 69"/>
                    <a:gd name="T3" fmla="*/ 0 h 102"/>
                    <a:gd name="T4" fmla="*/ 69 w 69"/>
                    <a:gd name="T5" fmla="*/ 80 h 102"/>
                    <a:gd name="T6" fmla="*/ 0 w 69"/>
                    <a:gd name="T7" fmla="*/ 102 h 102"/>
                    <a:gd name="T8" fmla="*/ 0 w 69"/>
                    <a:gd name="T9" fmla="*/ 24 h 102"/>
                    <a:gd name="T10" fmla="*/ 0 60000 65536"/>
                    <a:gd name="T11" fmla="*/ 0 60000 65536"/>
                    <a:gd name="T12" fmla="*/ 0 60000 65536"/>
                    <a:gd name="T13" fmla="*/ 0 60000 65536"/>
                    <a:gd name="T14" fmla="*/ 0 60000 65536"/>
                    <a:gd name="T15" fmla="*/ 0 w 69"/>
                    <a:gd name="T16" fmla="*/ 0 h 102"/>
                    <a:gd name="T17" fmla="*/ 69 w 69"/>
                    <a:gd name="T18" fmla="*/ 102 h 102"/>
                  </a:gdLst>
                  <a:ahLst/>
                  <a:cxnLst>
                    <a:cxn ang="T10">
                      <a:pos x="T0" y="T1"/>
                    </a:cxn>
                    <a:cxn ang="T11">
                      <a:pos x="T2" y="T3"/>
                    </a:cxn>
                    <a:cxn ang="T12">
                      <a:pos x="T4" y="T5"/>
                    </a:cxn>
                    <a:cxn ang="T13">
                      <a:pos x="T6" y="T7"/>
                    </a:cxn>
                    <a:cxn ang="T14">
                      <a:pos x="T8" y="T9"/>
                    </a:cxn>
                  </a:cxnLst>
                  <a:rect l="T15" t="T16" r="T17" b="T18"/>
                  <a:pathLst>
                    <a:path w="69" h="102">
                      <a:moveTo>
                        <a:pt x="0" y="24"/>
                      </a:moveTo>
                      <a:lnTo>
                        <a:pt x="69" y="0"/>
                      </a:lnTo>
                      <a:lnTo>
                        <a:pt x="69" y="80"/>
                      </a:lnTo>
                      <a:lnTo>
                        <a:pt x="0" y="102"/>
                      </a:lnTo>
                      <a:lnTo>
                        <a:pt x="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8" name="Freeform 213"/>
                <p:cNvSpPr>
                  <a:spLocks/>
                </p:cNvSpPr>
                <p:nvPr/>
              </p:nvSpPr>
              <p:spPr bwMode="auto">
                <a:xfrm>
                  <a:off x="3497" y="1669"/>
                  <a:ext cx="36" cy="51"/>
                </a:xfrm>
                <a:custGeom>
                  <a:avLst/>
                  <a:gdLst>
                    <a:gd name="T0" fmla="*/ 0 w 71"/>
                    <a:gd name="T1" fmla="*/ 19 h 104"/>
                    <a:gd name="T2" fmla="*/ 71 w 71"/>
                    <a:gd name="T3" fmla="*/ 0 h 104"/>
                    <a:gd name="T4" fmla="*/ 71 w 71"/>
                    <a:gd name="T5" fmla="*/ 83 h 104"/>
                    <a:gd name="T6" fmla="*/ 0 w 71"/>
                    <a:gd name="T7" fmla="*/ 104 h 104"/>
                    <a:gd name="T8" fmla="*/ 0 w 71"/>
                    <a:gd name="T9" fmla="*/ 19 h 104"/>
                    <a:gd name="T10" fmla="*/ 0 60000 65536"/>
                    <a:gd name="T11" fmla="*/ 0 60000 65536"/>
                    <a:gd name="T12" fmla="*/ 0 60000 65536"/>
                    <a:gd name="T13" fmla="*/ 0 60000 65536"/>
                    <a:gd name="T14" fmla="*/ 0 60000 65536"/>
                    <a:gd name="T15" fmla="*/ 0 w 71"/>
                    <a:gd name="T16" fmla="*/ 0 h 104"/>
                    <a:gd name="T17" fmla="*/ 71 w 71"/>
                    <a:gd name="T18" fmla="*/ 104 h 104"/>
                  </a:gdLst>
                  <a:ahLst/>
                  <a:cxnLst>
                    <a:cxn ang="T10">
                      <a:pos x="T0" y="T1"/>
                    </a:cxn>
                    <a:cxn ang="T11">
                      <a:pos x="T2" y="T3"/>
                    </a:cxn>
                    <a:cxn ang="T12">
                      <a:pos x="T4" y="T5"/>
                    </a:cxn>
                    <a:cxn ang="T13">
                      <a:pos x="T6" y="T7"/>
                    </a:cxn>
                    <a:cxn ang="T14">
                      <a:pos x="T8" y="T9"/>
                    </a:cxn>
                  </a:cxnLst>
                  <a:rect l="T15" t="T16" r="T17" b="T18"/>
                  <a:pathLst>
                    <a:path w="71" h="104">
                      <a:moveTo>
                        <a:pt x="0" y="19"/>
                      </a:moveTo>
                      <a:lnTo>
                        <a:pt x="71" y="0"/>
                      </a:lnTo>
                      <a:lnTo>
                        <a:pt x="71" y="83"/>
                      </a:lnTo>
                      <a:lnTo>
                        <a:pt x="0" y="104"/>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9" name="Freeform 214"/>
                <p:cNvSpPr>
                  <a:spLocks/>
                </p:cNvSpPr>
                <p:nvPr/>
              </p:nvSpPr>
              <p:spPr bwMode="auto">
                <a:xfrm>
                  <a:off x="3319" y="1692"/>
                  <a:ext cx="23" cy="41"/>
                </a:xfrm>
                <a:custGeom>
                  <a:avLst/>
                  <a:gdLst>
                    <a:gd name="T0" fmla="*/ 0 w 45"/>
                    <a:gd name="T1" fmla="*/ 19 h 82"/>
                    <a:gd name="T2" fmla="*/ 45 w 45"/>
                    <a:gd name="T3" fmla="*/ 0 h 82"/>
                    <a:gd name="T4" fmla="*/ 45 w 45"/>
                    <a:gd name="T5" fmla="*/ 62 h 82"/>
                    <a:gd name="T6" fmla="*/ 0 w 45"/>
                    <a:gd name="T7" fmla="*/ 82 h 82"/>
                    <a:gd name="T8" fmla="*/ 0 w 45"/>
                    <a:gd name="T9" fmla="*/ 19 h 82"/>
                    <a:gd name="T10" fmla="*/ 0 60000 65536"/>
                    <a:gd name="T11" fmla="*/ 0 60000 65536"/>
                    <a:gd name="T12" fmla="*/ 0 60000 65536"/>
                    <a:gd name="T13" fmla="*/ 0 60000 65536"/>
                    <a:gd name="T14" fmla="*/ 0 60000 65536"/>
                    <a:gd name="T15" fmla="*/ 0 w 45"/>
                    <a:gd name="T16" fmla="*/ 0 h 82"/>
                    <a:gd name="T17" fmla="*/ 45 w 45"/>
                    <a:gd name="T18" fmla="*/ 82 h 82"/>
                  </a:gdLst>
                  <a:ahLst/>
                  <a:cxnLst>
                    <a:cxn ang="T10">
                      <a:pos x="T0" y="T1"/>
                    </a:cxn>
                    <a:cxn ang="T11">
                      <a:pos x="T2" y="T3"/>
                    </a:cxn>
                    <a:cxn ang="T12">
                      <a:pos x="T4" y="T5"/>
                    </a:cxn>
                    <a:cxn ang="T13">
                      <a:pos x="T6" y="T7"/>
                    </a:cxn>
                    <a:cxn ang="T14">
                      <a:pos x="T8" y="T9"/>
                    </a:cxn>
                  </a:cxnLst>
                  <a:rect l="T15" t="T16" r="T17" b="T18"/>
                  <a:pathLst>
                    <a:path w="45" h="82">
                      <a:moveTo>
                        <a:pt x="0" y="19"/>
                      </a:moveTo>
                      <a:lnTo>
                        <a:pt x="45" y="0"/>
                      </a:lnTo>
                      <a:lnTo>
                        <a:pt x="45" y="62"/>
                      </a:lnTo>
                      <a:lnTo>
                        <a:pt x="0" y="82"/>
                      </a:lnTo>
                      <a:lnTo>
                        <a:pt x="0"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0" name="Freeform 215"/>
                <p:cNvSpPr>
                  <a:spLocks/>
                </p:cNvSpPr>
                <p:nvPr/>
              </p:nvSpPr>
              <p:spPr bwMode="auto">
                <a:xfrm>
                  <a:off x="3348" y="1678"/>
                  <a:ext cx="28" cy="42"/>
                </a:xfrm>
                <a:custGeom>
                  <a:avLst/>
                  <a:gdLst>
                    <a:gd name="T0" fmla="*/ 0 w 56"/>
                    <a:gd name="T1" fmla="*/ 28 h 85"/>
                    <a:gd name="T2" fmla="*/ 56 w 56"/>
                    <a:gd name="T3" fmla="*/ 0 h 85"/>
                    <a:gd name="T4" fmla="*/ 56 w 56"/>
                    <a:gd name="T5" fmla="*/ 66 h 85"/>
                    <a:gd name="T6" fmla="*/ 0 w 56"/>
                    <a:gd name="T7" fmla="*/ 85 h 85"/>
                    <a:gd name="T8" fmla="*/ 0 w 56"/>
                    <a:gd name="T9" fmla="*/ 28 h 85"/>
                    <a:gd name="T10" fmla="*/ 0 60000 65536"/>
                    <a:gd name="T11" fmla="*/ 0 60000 65536"/>
                    <a:gd name="T12" fmla="*/ 0 60000 65536"/>
                    <a:gd name="T13" fmla="*/ 0 60000 65536"/>
                    <a:gd name="T14" fmla="*/ 0 60000 65536"/>
                    <a:gd name="T15" fmla="*/ 0 w 56"/>
                    <a:gd name="T16" fmla="*/ 0 h 85"/>
                    <a:gd name="T17" fmla="*/ 56 w 56"/>
                    <a:gd name="T18" fmla="*/ 85 h 85"/>
                  </a:gdLst>
                  <a:ahLst/>
                  <a:cxnLst>
                    <a:cxn ang="T10">
                      <a:pos x="T0" y="T1"/>
                    </a:cxn>
                    <a:cxn ang="T11">
                      <a:pos x="T2" y="T3"/>
                    </a:cxn>
                    <a:cxn ang="T12">
                      <a:pos x="T4" y="T5"/>
                    </a:cxn>
                    <a:cxn ang="T13">
                      <a:pos x="T6" y="T7"/>
                    </a:cxn>
                    <a:cxn ang="T14">
                      <a:pos x="T8" y="T9"/>
                    </a:cxn>
                  </a:cxnLst>
                  <a:rect l="T15" t="T16" r="T17" b="T18"/>
                  <a:pathLst>
                    <a:path w="56" h="85">
                      <a:moveTo>
                        <a:pt x="0" y="28"/>
                      </a:moveTo>
                      <a:lnTo>
                        <a:pt x="56" y="0"/>
                      </a:lnTo>
                      <a:lnTo>
                        <a:pt x="56" y="66"/>
                      </a:lnTo>
                      <a:lnTo>
                        <a:pt x="0" y="85"/>
                      </a:lnTo>
                      <a:lnTo>
                        <a:pt x="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1" name="Freeform 216"/>
                <p:cNvSpPr>
                  <a:spLocks/>
                </p:cNvSpPr>
                <p:nvPr/>
              </p:nvSpPr>
              <p:spPr bwMode="auto">
                <a:xfrm>
                  <a:off x="3382" y="1666"/>
                  <a:ext cx="29" cy="42"/>
                </a:xfrm>
                <a:custGeom>
                  <a:avLst/>
                  <a:gdLst>
                    <a:gd name="T0" fmla="*/ 0 w 59"/>
                    <a:gd name="T1" fmla="*/ 22 h 84"/>
                    <a:gd name="T2" fmla="*/ 59 w 59"/>
                    <a:gd name="T3" fmla="*/ 0 h 84"/>
                    <a:gd name="T4" fmla="*/ 59 w 59"/>
                    <a:gd name="T5" fmla="*/ 65 h 84"/>
                    <a:gd name="T6" fmla="*/ 0 w 59"/>
                    <a:gd name="T7" fmla="*/ 84 h 84"/>
                    <a:gd name="T8" fmla="*/ 0 w 59"/>
                    <a:gd name="T9" fmla="*/ 22 h 84"/>
                    <a:gd name="T10" fmla="*/ 0 60000 65536"/>
                    <a:gd name="T11" fmla="*/ 0 60000 65536"/>
                    <a:gd name="T12" fmla="*/ 0 60000 65536"/>
                    <a:gd name="T13" fmla="*/ 0 60000 65536"/>
                    <a:gd name="T14" fmla="*/ 0 60000 65536"/>
                    <a:gd name="T15" fmla="*/ 0 w 59"/>
                    <a:gd name="T16" fmla="*/ 0 h 84"/>
                    <a:gd name="T17" fmla="*/ 59 w 59"/>
                    <a:gd name="T18" fmla="*/ 84 h 84"/>
                  </a:gdLst>
                  <a:ahLst/>
                  <a:cxnLst>
                    <a:cxn ang="T10">
                      <a:pos x="T0" y="T1"/>
                    </a:cxn>
                    <a:cxn ang="T11">
                      <a:pos x="T2" y="T3"/>
                    </a:cxn>
                    <a:cxn ang="T12">
                      <a:pos x="T4" y="T5"/>
                    </a:cxn>
                    <a:cxn ang="T13">
                      <a:pos x="T6" y="T7"/>
                    </a:cxn>
                    <a:cxn ang="T14">
                      <a:pos x="T8" y="T9"/>
                    </a:cxn>
                  </a:cxnLst>
                  <a:rect l="T15" t="T16" r="T17" b="T18"/>
                  <a:pathLst>
                    <a:path w="59" h="84">
                      <a:moveTo>
                        <a:pt x="0" y="22"/>
                      </a:moveTo>
                      <a:lnTo>
                        <a:pt x="59" y="0"/>
                      </a:lnTo>
                      <a:lnTo>
                        <a:pt x="59" y="65"/>
                      </a:lnTo>
                      <a:lnTo>
                        <a:pt x="0" y="84"/>
                      </a:ln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2" name="Freeform 217"/>
                <p:cNvSpPr>
                  <a:spLocks/>
                </p:cNvSpPr>
                <p:nvPr/>
              </p:nvSpPr>
              <p:spPr bwMode="auto">
                <a:xfrm>
                  <a:off x="3418" y="1650"/>
                  <a:ext cx="32" cy="47"/>
                </a:xfrm>
                <a:custGeom>
                  <a:avLst/>
                  <a:gdLst>
                    <a:gd name="T0" fmla="*/ 0 w 62"/>
                    <a:gd name="T1" fmla="*/ 30 h 95"/>
                    <a:gd name="T2" fmla="*/ 62 w 62"/>
                    <a:gd name="T3" fmla="*/ 0 h 95"/>
                    <a:gd name="T4" fmla="*/ 62 w 62"/>
                    <a:gd name="T5" fmla="*/ 72 h 95"/>
                    <a:gd name="T6" fmla="*/ 0 w 62"/>
                    <a:gd name="T7" fmla="*/ 95 h 95"/>
                    <a:gd name="T8" fmla="*/ 0 w 62"/>
                    <a:gd name="T9" fmla="*/ 30 h 95"/>
                    <a:gd name="T10" fmla="*/ 0 60000 65536"/>
                    <a:gd name="T11" fmla="*/ 0 60000 65536"/>
                    <a:gd name="T12" fmla="*/ 0 60000 65536"/>
                    <a:gd name="T13" fmla="*/ 0 60000 65536"/>
                    <a:gd name="T14" fmla="*/ 0 60000 65536"/>
                    <a:gd name="T15" fmla="*/ 0 w 62"/>
                    <a:gd name="T16" fmla="*/ 0 h 95"/>
                    <a:gd name="T17" fmla="*/ 62 w 62"/>
                    <a:gd name="T18" fmla="*/ 95 h 95"/>
                  </a:gdLst>
                  <a:ahLst/>
                  <a:cxnLst>
                    <a:cxn ang="T10">
                      <a:pos x="T0" y="T1"/>
                    </a:cxn>
                    <a:cxn ang="T11">
                      <a:pos x="T2" y="T3"/>
                    </a:cxn>
                    <a:cxn ang="T12">
                      <a:pos x="T4" y="T5"/>
                    </a:cxn>
                    <a:cxn ang="T13">
                      <a:pos x="T6" y="T7"/>
                    </a:cxn>
                    <a:cxn ang="T14">
                      <a:pos x="T8" y="T9"/>
                    </a:cxn>
                  </a:cxnLst>
                  <a:rect l="T15" t="T16" r="T17" b="T18"/>
                  <a:pathLst>
                    <a:path w="62" h="95">
                      <a:moveTo>
                        <a:pt x="0" y="30"/>
                      </a:moveTo>
                      <a:lnTo>
                        <a:pt x="62" y="0"/>
                      </a:lnTo>
                      <a:lnTo>
                        <a:pt x="62" y="72"/>
                      </a:lnTo>
                      <a:lnTo>
                        <a:pt x="0" y="95"/>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3" name="Freeform 218"/>
                <p:cNvSpPr>
                  <a:spLocks/>
                </p:cNvSpPr>
                <p:nvPr/>
              </p:nvSpPr>
              <p:spPr bwMode="auto">
                <a:xfrm>
                  <a:off x="3456" y="1634"/>
                  <a:ext cx="34" cy="49"/>
                </a:xfrm>
                <a:custGeom>
                  <a:avLst/>
                  <a:gdLst>
                    <a:gd name="T0" fmla="*/ 0 w 69"/>
                    <a:gd name="T1" fmla="*/ 26 h 99"/>
                    <a:gd name="T2" fmla="*/ 69 w 69"/>
                    <a:gd name="T3" fmla="*/ 0 h 99"/>
                    <a:gd name="T4" fmla="*/ 69 w 69"/>
                    <a:gd name="T5" fmla="*/ 75 h 99"/>
                    <a:gd name="T6" fmla="*/ 0 w 69"/>
                    <a:gd name="T7" fmla="*/ 99 h 99"/>
                    <a:gd name="T8" fmla="*/ 0 w 69"/>
                    <a:gd name="T9" fmla="*/ 26 h 99"/>
                    <a:gd name="T10" fmla="*/ 0 60000 65536"/>
                    <a:gd name="T11" fmla="*/ 0 60000 65536"/>
                    <a:gd name="T12" fmla="*/ 0 60000 65536"/>
                    <a:gd name="T13" fmla="*/ 0 60000 65536"/>
                    <a:gd name="T14" fmla="*/ 0 60000 65536"/>
                    <a:gd name="T15" fmla="*/ 0 w 69"/>
                    <a:gd name="T16" fmla="*/ 0 h 99"/>
                    <a:gd name="T17" fmla="*/ 69 w 69"/>
                    <a:gd name="T18" fmla="*/ 99 h 99"/>
                  </a:gdLst>
                  <a:ahLst/>
                  <a:cxnLst>
                    <a:cxn ang="T10">
                      <a:pos x="T0" y="T1"/>
                    </a:cxn>
                    <a:cxn ang="T11">
                      <a:pos x="T2" y="T3"/>
                    </a:cxn>
                    <a:cxn ang="T12">
                      <a:pos x="T4" y="T5"/>
                    </a:cxn>
                    <a:cxn ang="T13">
                      <a:pos x="T6" y="T7"/>
                    </a:cxn>
                    <a:cxn ang="T14">
                      <a:pos x="T8" y="T9"/>
                    </a:cxn>
                  </a:cxnLst>
                  <a:rect l="T15" t="T16" r="T17" b="T18"/>
                  <a:pathLst>
                    <a:path w="69" h="99">
                      <a:moveTo>
                        <a:pt x="0" y="26"/>
                      </a:moveTo>
                      <a:lnTo>
                        <a:pt x="69" y="0"/>
                      </a:lnTo>
                      <a:lnTo>
                        <a:pt x="69" y="75"/>
                      </a:lnTo>
                      <a:lnTo>
                        <a:pt x="0" y="99"/>
                      </a:lnTo>
                      <a:lnTo>
                        <a:pt x="0"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4" name="Freeform 219"/>
                <p:cNvSpPr>
                  <a:spLocks/>
                </p:cNvSpPr>
                <p:nvPr/>
              </p:nvSpPr>
              <p:spPr bwMode="auto">
                <a:xfrm>
                  <a:off x="3497" y="1617"/>
                  <a:ext cx="36" cy="52"/>
                </a:xfrm>
                <a:custGeom>
                  <a:avLst/>
                  <a:gdLst>
                    <a:gd name="T0" fmla="*/ 0 w 71"/>
                    <a:gd name="T1" fmla="*/ 30 h 103"/>
                    <a:gd name="T2" fmla="*/ 71 w 71"/>
                    <a:gd name="T3" fmla="*/ 0 h 103"/>
                    <a:gd name="T4" fmla="*/ 71 w 71"/>
                    <a:gd name="T5" fmla="*/ 81 h 103"/>
                    <a:gd name="T6" fmla="*/ 0 w 71"/>
                    <a:gd name="T7" fmla="*/ 103 h 103"/>
                    <a:gd name="T8" fmla="*/ 0 w 71"/>
                    <a:gd name="T9" fmla="*/ 30 h 103"/>
                    <a:gd name="T10" fmla="*/ 0 60000 65536"/>
                    <a:gd name="T11" fmla="*/ 0 60000 65536"/>
                    <a:gd name="T12" fmla="*/ 0 60000 65536"/>
                    <a:gd name="T13" fmla="*/ 0 60000 65536"/>
                    <a:gd name="T14" fmla="*/ 0 60000 65536"/>
                    <a:gd name="T15" fmla="*/ 0 w 71"/>
                    <a:gd name="T16" fmla="*/ 0 h 103"/>
                    <a:gd name="T17" fmla="*/ 71 w 71"/>
                    <a:gd name="T18" fmla="*/ 103 h 103"/>
                  </a:gdLst>
                  <a:ahLst/>
                  <a:cxnLst>
                    <a:cxn ang="T10">
                      <a:pos x="T0" y="T1"/>
                    </a:cxn>
                    <a:cxn ang="T11">
                      <a:pos x="T2" y="T3"/>
                    </a:cxn>
                    <a:cxn ang="T12">
                      <a:pos x="T4" y="T5"/>
                    </a:cxn>
                    <a:cxn ang="T13">
                      <a:pos x="T6" y="T7"/>
                    </a:cxn>
                    <a:cxn ang="T14">
                      <a:pos x="T8" y="T9"/>
                    </a:cxn>
                  </a:cxnLst>
                  <a:rect l="T15" t="T16" r="T17" b="T18"/>
                  <a:pathLst>
                    <a:path w="71" h="103">
                      <a:moveTo>
                        <a:pt x="0" y="30"/>
                      </a:moveTo>
                      <a:lnTo>
                        <a:pt x="71" y="0"/>
                      </a:lnTo>
                      <a:lnTo>
                        <a:pt x="71" y="81"/>
                      </a:lnTo>
                      <a:lnTo>
                        <a:pt x="0" y="103"/>
                      </a:lnTo>
                      <a:lnTo>
                        <a:pt x="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5" name="Freeform 220"/>
                <p:cNvSpPr>
                  <a:spLocks/>
                </p:cNvSpPr>
                <p:nvPr/>
              </p:nvSpPr>
              <p:spPr bwMode="auto">
                <a:xfrm>
                  <a:off x="3612" y="1634"/>
                  <a:ext cx="35" cy="49"/>
                </a:xfrm>
                <a:custGeom>
                  <a:avLst/>
                  <a:gdLst>
                    <a:gd name="T0" fmla="*/ 0 w 70"/>
                    <a:gd name="T1" fmla="*/ 0 h 98"/>
                    <a:gd name="T2" fmla="*/ 0 w 70"/>
                    <a:gd name="T3" fmla="*/ 72 h 98"/>
                    <a:gd name="T4" fmla="*/ 70 w 70"/>
                    <a:gd name="T5" fmla="*/ 98 h 98"/>
                    <a:gd name="T6" fmla="*/ 70 w 70"/>
                    <a:gd name="T7" fmla="*/ 25 h 98"/>
                    <a:gd name="T8" fmla="*/ 0 60000 65536"/>
                    <a:gd name="T9" fmla="*/ 0 60000 65536"/>
                    <a:gd name="T10" fmla="*/ 0 60000 65536"/>
                    <a:gd name="T11" fmla="*/ 0 60000 65536"/>
                    <a:gd name="T12" fmla="*/ 0 w 70"/>
                    <a:gd name="T13" fmla="*/ 0 h 98"/>
                    <a:gd name="T14" fmla="*/ 70 w 70"/>
                    <a:gd name="T15" fmla="*/ 98 h 98"/>
                  </a:gdLst>
                  <a:ahLst/>
                  <a:cxnLst>
                    <a:cxn ang="T8">
                      <a:pos x="T0" y="T1"/>
                    </a:cxn>
                    <a:cxn ang="T9">
                      <a:pos x="T2" y="T3"/>
                    </a:cxn>
                    <a:cxn ang="T10">
                      <a:pos x="T4" y="T5"/>
                    </a:cxn>
                    <a:cxn ang="T11">
                      <a:pos x="T6" y="T7"/>
                    </a:cxn>
                  </a:cxnLst>
                  <a:rect l="T12" t="T13" r="T14" b="T15"/>
                  <a:pathLst>
                    <a:path w="70" h="98">
                      <a:moveTo>
                        <a:pt x="0" y="0"/>
                      </a:moveTo>
                      <a:lnTo>
                        <a:pt x="0" y="72"/>
                      </a:lnTo>
                      <a:lnTo>
                        <a:pt x="70" y="98"/>
                      </a:lnTo>
                      <a:lnTo>
                        <a:pt x="70"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6" name="Freeform 221"/>
                <p:cNvSpPr>
                  <a:spLocks/>
                </p:cNvSpPr>
                <p:nvPr/>
              </p:nvSpPr>
              <p:spPr bwMode="auto">
                <a:xfrm>
                  <a:off x="3695" y="1668"/>
                  <a:ext cx="31" cy="40"/>
                </a:xfrm>
                <a:custGeom>
                  <a:avLst/>
                  <a:gdLst>
                    <a:gd name="T0" fmla="*/ 0 w 61"/>
                    <a:gd name="T1" fmla="*/ 0 h 80"/>
                    <a:gd name="T2" fmla="*/ 0 w 61"/>
                    <a:gd name="T3" fmla="*/ 61 h 80"/>
                    <a:gd name="T4" fmla="*/ 61 w 61"/>
                    <a:gd name="T5" fmla="*/ 80 h 80"/>
                    <a:gd name="T6" fmla="*/ 61 w 61"/>
                    <a:gd name="T7" fmla="*/ 18 h 80"/>
                    <a:gd name="T8" fmla="*/ 0 60000 65536"/>
                    <a:gd name="T9" fmla="*/ 0 60000 65536"/>
                    <a:gd name="T10" fmla="*/ 0 60000 65536"/>
                    <a:gd name="T11" fmla="*/ 0 60000 65536"/>
                    <a:gd name="T12" fmla="*/ 0 w 61"/>
                    <a:gd name="T13" fmla="*/ 0 h 80"/>
                    <a:gd name="T14" fmla="*/ 61 w 61"/>
                    <a:gd name="T15" fmla="*/ 80 h 80"/>
                  </a:gdLst>
                  <a:ahLst/>
                  <a:cxnLst>
                    <a:cxn ang="T8">
                      <a:pos x="T0" y="T1"/>
                    </a:cxn>
                    <a:cxn ang="T9">
                      <a:pos x="T2" y="T3"/>
                    </a:cxn>
                    <a:cxn ang="T10">
                      <a:pos x="T4" y="T5"/>
                    </a:cxn>
                    <a:cxn ang="T11">
                      <a:pos x="T6" y="T7"/>
                    </a:cxn>
                  </a:cxnLst>
                  <a:rect l="T12" t="T13" r="T14" b="T15"/>
                  <a:pathLst>
                    <a:path w="61" h="80">
                      <a:moveTo>
                        <a:pt x="0" y="0"/>
                      </a:moveTo>
                      <a:lnTo>
                        <a:pt x="0" y="61"/>
                      </a:lnTo>
                      <a:lnTo>
                        <a:pt x="61" y="80"/>
                      </a:lnTo>
                      <a:lnTo>
                        <a:pt x="61"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7" name="Freeform 222"/>
                <p:cNvSpPr>
                  <a:spLocks/>
                </p:cNvSpPr>
                <p:nvPr/>
              </p:nvSpPr>
              <p:spPr bwMode="auto">
                <a:xfrm>
                  <a:off x="3767" y="1690"/>
                  <a:ext cx="23" cy="39"/>
                </a:xfrm>
                <a:custGeom>
                  <a:avLst/>
                  <a:gdLst>
                    <a:gd name="T0" fmla="*/ 0 w 48"/>
                    <a:gd name="T1" fmla="*/ 0 h 78"/>
                    <a:gd name="T2" fmla="*/ 0 w 48"/>
                    <a:gd name="T3" fmla="*/ 61 h 78"/>
                    <a:gd name="T4" fmla="*/ 48 w 48"/>
                    <a:gd name="T5" fmla="*/ 78 h 78"/>
                    <a:gd name="T6" fmla="*/ 48 w 48"/>
                    <a:gd name="T7" fmla="*/ 18 h 78"/>
                    <a:gd name="T8" fmla="*/ 0 60000 65536"/>
                    <a:gd name="T9" fmla="*/ 0 60000 65536"/>
                    <a:gd name="T10" fmla="*/ 0 60000 65536"/>
                    <a:gd name="T11" fmla="*/ 0 60000 65536"/>
                    <a:gd name="T12" fmla="*/ 0 w 48"/>
                    <a:gd name="T13" fmla="*/ 0 h 78"/>
                    <a:gd name="T14" fmla="*/ 48 w 48"/>
                    <a:gd name="T15" fmla="*/ 78 h 78"/>
                  </a:gdLst>
                  <a:ahLst/>
                  <a:cxnLst>
                    <a:cxn ang="T8">
                      <a:pos x="T0" y="T1"/>
                    </a:cxn>
                    <a:cxn ang="T9">
                      <a:pos x="T2" y="T3"/>
                    </a:cxn>
                    <a:cxn ang="T10">
                      <a:pos x="T4" y="T5"/>
                    </a:cxn>
                    <a:cxn ang="T11">
                      <a:pos x="T6" y="T7"/>
                    </a:cxn>
                  </a:cxnLst>
                  <a:rect l="T12" t="T13" r="T14" b="T15"/>
                  <a:pathLst>
                    <a:path w="48" h="78">
                      <a:moveTo>
                        <a:pt x="0" y="0"/>
                      </a:moveTo>
                      <a:lnTo>
                        <a:pt x="0" y="61"/>
                      </a:lnTo>
                      <a:lnTo>
                        <a:pt x="48" y="78"/>
                      </a:lnTo>
                      <a:lnTo>
                        <a:pt x="48"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8" name="Freeform 223"/>
                <p:cNvSpPr>
                  <a:spLocks/>
                </p:cNvSpPr>
                <p:nvPr/>
              </p:nvSpPr>
              <p:spPr bwMode="auto">
                <a:xfrm>
                  <a:off x="3612" y="1682"/>
                  <a:ext cx="35" cy="47"/>
                </a:xfrm>
                <a:custGeom>
                  <a:avLst/>
                  <a:gdLst>
                    <a:gd name="T0" fmla="*/ 0 w 69"/>
                    <a:gd name="T1" fmla="*/ 0 h 94"/>
                    <a:gd name="T2" fmla="*/ 69 w 69"/>
                    <a:gd name="T3" fmla="*/ 20 h 94"/>
                    <a:gd name="T4" fmla="*/ 69 w 69"/>
                    <a:gd name="T5" fmla="*/ 94 h 94"/>
                    <a:gd name="T6" fmla="*/ 0 w 69"/>
                    <a:gd name="T7" fmla="*/ 77 h 94"/>
                    <a:gd name="T8" fmla="*/ 0 60000 65536"/>
                    <a:gd name="T9" fmla="*/ 0 60000 65536"/>
                    <a:gd name="T10" fmla="*/ 0 60000 65536"/>
                    <a:gd name="T11" fmla="*/ 0 60000 65536"/>
                    <a:gd name="T12" fmla="*/ 0 w 69"/>
                    <a:gd name="T13" fmla="*/ 0 h 94"/>
                    <a:gd name="T14" fmla="*/ 69 w 69"/>
                    <a:gd name="T15" fmla="*/ 94 h 94"/>
                  </a:gdLst>
                  <a:ahLst/>
                  <a:cxnLst>
                    <a:cxn ang="T8">
                      <a:pos x="T0" y="T1"/>
                    </a:cxn>
                    <a:cxn ang="T9">
                      <a:pos x="T2" y="T3"/>
                    </a:cxn>
                    <a:cxn ang="T10">
                      <a:pos x="T4" y="T5"/>
                    </a:cxn>
                    <a:cxn ang="T11">
                      <a:pos x="T6" y="T7"/>
                    </a:cxn>
                  </a:cxnLst>
                  <a:rect l="T12" t="T13" r="T14" b="T15"/>
                  <a:pathLst>
                    <a:path w="69" h="94">
                      <a:moveTo>
                        <a:pt x="0" y="0"/>
                      </a:moveTo>
                      <a:lnTo>
                        <a:pt x="69" y="20"/>
                      </a:lnTo>
                      <a:lnTo>
                        <a:pt x="69" y="94"/>
                      </a:lnTo>
                      <a:lnTo>
                        <a:pt x="0" y="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79" name="Freeform 224"/>
                <p:cNvSpPr>
                  <a:spLocks/>
                </p:cNvSpPr>
                <p:nvPr/>
              </p:nvSpPr>
              <p:spPr bwMode="auto">
                <a:xfrm>
                  <a:off x="3695" y="1707"/>
                  <a:ext cx="31" cy="43"/>
                </a:xfrm>
                <a:custGeom>
                  <a:avLst/>
                  <a:gdLst>
                    <a:gd name="T0" fmla="*/ 0 w 61"/>
                    <a:gd name="T1" fmla="*/ 0 h 87"/>
                    <a:gd name="T2" fmla="*/ 0 w 61"/>
                    <a:gd name="T3" fmla="*/ 74 h 87"/>
                    <a:gd name="T4" fmla="*/ 61 w 61"/>
                    <a:gd name="T5" fmla="*/ 87 h 87"/>
                    <a:gd name="T6" fmla="*/ 61 w 61"/>
                    <a:gd name="T7" fmla="*/ 19 h 87"/>
                    <a:gd name="T8" fmla="*/ 0 60000 65536"/>
                    <a:gd name="T9" fmla="*/ 0 60000 65536"/>
                    <a:gd name="T10" fmla="*/ 0 60000 65536"/>
                    <a:gd name="T11" fmla="*/ 0 60000 65536"/>
                    <a:gd name="T12" fmla="*/ 0 w 61"/>
                    <a:gd name="T13" fmla="*/ 0 h 87"/>
                    <a:gd name="T14" fmla="*/ 61 w 61"/>
                    <a:gd name="T15" fmla="*/ 87 h 87"/>
                  </a:gdLst>
                  <a:ahLst/>
                  <a:cxnLst>
                    <a:cxn ang="T8">
                      <a:pos x="T0" y="T1"/>
                    </a:cxn>
                    <a:cxn ang="T9">
                      <a:pos x="T2" y="T3"/>
                    </a:cxn>
                    <a:cxn ang="T10">
                      <a:pos x="T4" y="T5"/>
                    </a:cxn>
                    <a:cxn ang="T11">
                      <a:pos x="T6" y="T7"/>
                    </a:cxn>
                  </a:cxnLst>
                  <a:rect l="T12" t="T13" r="T14" b="T15"/>
                  <a:pathLst>
                    <a:path w="61" h="87">
                      <a:moveTo>
                        <a:pt x="0" y="0"/>
                      </a:moveTo>
                      <a:lnTo>
                        <a:pt x="0" y="74"/>
                      </a:lnTo>
                      <a:lnTo>
                        <a:pt x="61" y="87"/>
                      </a:lnTo>
                      <a:lnTo>
                        <a:pt x="61"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0" name="Freeform 225"/>
                <p:cNvSpPr>
                  <a:spLocks/>
                </p:cNvSpPr>
                <p:nvPr/>
              </p:nvSpPr>
              <p:spPr bwMode="auto">
                <a:xfrm>
                  <a:off x="3767" y="1729"/>
                  <a:ext cx="23" cy="39"/>
                </a:xfrm>
                <a:custGeom>
                  <a:avLst/>
                  <a:gdLst>
                    <a:gd name="T0" fmla="*/ 0 w 48"/>
                    <a:gd name="T1" fmla="*/ 0 h 77"/>
                    <a:gd name="T2" fmla="*/ 0 w 48"/>
                    <a:gd name="T3" fmla="*/ 68 h 77"/>
                    <a:gd name="T4" fmla="*/ 48 w 48"/>
                    <a:gd name="T5" fmla="*/ 77 h 77"/>
                    <a:gd name="T6" fmla="*/ 48 w 48"/>
                    <a:gd name="T7" fmla="*/ 16 h 77"/>
                    <a:gd name="T8" fmla="*/ 0 60000 65536"/>
                    <a:gd name="T9" fmla="*/ 0 60000 65536"/>
                    <a:gd name="T10" fmla="*/ 0 60000 65536"/>
                    <a:gd name="T11" fmla="*/ 0 60000 65536"/>
                    <a:gd name="T12" fmla="*/ 0 w 48"/>
                    <a:gd name="T13" fmla="*/ 0 h 77"/>
                    <a:gd name="T14" fmla="*/ 48 w 48"/>
                    <a:gd name="T15" fmla="*/ 77 h 77"/>
                  </a:gdLst>
                  <a:ahLst/>
                  <a:cxnLst>
                    <a:cxn ang="T8">
                      <a:pos x="T0" y="T1"/>
                    </a:cxn>
                    <a:cxn ang="T9">
                      <a:pos x="T2" y="T3"/>
                    </a:cxn>
                    <a:cxn ang="T10">
                      <a:pos x="T4" y="T5"/>
                    </a:cxn>
                    <a:cxn ang="T11">
                      <a:pos x="T6" y="T7"/>
                    </a:cxn>
                  </a:cxnLst>
                  <a:rect l="T12" t="T13" r="T14" b="T15"/>
                  <a:pathLst>
                    <a:path w="48" h="77">
                      <a:moveTo>
                        <a:pt x="0" y="0"/>
                      </a:moveTo>
                      <a:lnTo>
                        <a:pt x="0" y="68"/>
                      </a:lnTo>
                      <a:lnTo>
                        <a:pt x="48" y="77"/>
                      </a:lnTo>
                      <a:lnTo>
                        <a:pt x="48" y="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1" name="Freeform 226"/>
                <p:cNvSpPr>
                  <a:spLocks/>
                </p:cNvSpPr>
                <p:nvPr/>
              </p:nvSpPr>
              <p:spPr bwMode="auto">
                <a:xfrm>
                  <a:off x="3612" y="1753"/>
                  <a:ext cx="35" cy="46"/>
                </a:xfrm>
                <a:custGeom>
                  <a:avLst/>
                  <a:gdLst>
                    <a:gd name="T0" fmla="*/ 0 w 69"/>
                    <a:gd name="T1" fmla="*/ 0 h 91"/>
                    <a:gd name="T2" fmla="*/ 69 w 69"/>
                    <a:gd name="T3" fmla="*/ 17 h 91"/>
                    <a:gd name="T4" fmla="*/ 69 w 69"/>
                    <a:gd name="T5" fmla="*/ 91 h 91"/>
                    <a:gd name="T6" fmla="*/ 0 w 69"/>
                    <a:gd name="T7" fmla="*/ 81 h 91"/>
                    <a:gd name="T8" fmla="*/ 0 60000 65536"/>
                    <a:gd name="T9" fmla="*/ 0 60000 65536"/>
                    <a:gd name="T10" fmla="*/ 0 60000 65536"/>
                    <a:gd name="T11" fmla="*/ 0 60000 65536"/>
                    <a:gd name="T12" fmla="*/ 0 w 69"/>
                    <a:gd name="T13" fmla="*/ 0 h 91"/>
                    <a:gd name="T14" fmla="*/ 69 w 69"/>
                    <a:gd name="T15" fmla="*/ 91 h 91"/>
                  </a:gdLst>
                  <a:ahLst/>
                  <a:cxnLst>
                    <a:cxn ang="T8">
                      <a:pos x="T0" y="T1"/>
                    </a:cxn>
                    <a:cxn ang="T9">
                      <a:pos x="T2" y="T3"/>
                    </a:cxn>
                    <a:cxn ang="T10">
                      <a:pos x="T4" y="T5"/>
                    </a:cxn>
                    <a:cxn ang="T11">
                      <a:pos x="T6" y="T7"/>
                    </a:cxn>
                  </a:cxnLst>
                  <a:rect l="T12" t="T13" r="T14" b="T15"/>
                  <a:pathLst>
                    <a:path w="69" h="91">
                      <a:moveTo>
                        <a:pt x="0" y="0"/>
                      </a:moveTo>
                      <a:lnTo>
                        <a:pt x="69" y="17"/>
                      </a:lnTo>
                      <a:lnTo>
                        <a:pt x="69" y="91"/>
                      </a:lnTo>
                      <a:lnTo>
                        <a:pt x="0" y="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2" name="Freeform 227"/>
                <p:cNvSpPr>
                  <a:spLocks/>
                </p:cNvSpPr>
                <p:nvPr/>
              </p:nvSpPr>
              <p:spPr bwMode="auto">
                <a:xfrm>
                  <a:off x="3695" y="1772"/>
                  <a:ext cx="31" cy="41"/>
                </a:xfrm>
                <a:custGeom>
                  <a:avLst/>
                  <a:gdLst>
                    <a:gd name="T0" fmla="*/ 0 w 61"/>
                    <a:gd name="T1" fmla="*/ 0 h 83"/>
                    <a:gd name="T2" fmla="*/ 61 w 61"/>
                    <a:gd name="T3" fmla="*/ 14 h 83"/>
                    <a:gd name="T4" fmla="*/ 61 w 61"/>
                    <a:gd name="T5" fmla="*/ 83 h 83"/>
                    <a:gd name="T6" fmla="*/ 0 w 61"/>
                    <a:gd name="T7" fmla="*/ 73 h 83"/>
                    <a:gd name="T8" fmla="*/ 0 60000 65536"/>
                    <a:gd name="T9" fmla="*/ 0 60000 65536"/>
                    <a:gd name="T10" fmla="*/ 0 60000 65536"/>
                    <a:gd name="T11" fmla="*/ 0 60000 65536"/>
                    <a:gd name="T12" fmla="*/ 0 w 61"/>
                    <a:gd name="T13" fmla="*/ 0 h 83"/>
                    <a:gd name="T14" fmla="*/ 61 w 61"/>
                    <a:gd name="T15" fmla="*/ 83 h 83"/>
                  </a:gdLst>
                  <a:ahLst/>
                  <a:cxnLst>
                    <a:cxn ang="T8">
                      <a:pos x="T0" y="T1"/>
                    </a:cxn>
                    <a:cxn ang="T9">
                      <a:pos x="T2" y="T3"/>
                    </a:cxn>
                    <a:cxn ang="T10">
                      <a:pos x="T4" y="T5"/>
                    </a:cxn>
                    <a:cxn ang="T11">
                      <a:pos x="T6" y="T7"/>
                    </a:cxn>
                  </a:cxnLst>
                  <a:rect l="T12" t="T13" r="T14" b="T15"/>
                  <a:pathLst>
                    <a:path w="61" h="83">
                      <a:moveTo>
                        <a:pt x="0" y="0"/>
                      </a:moveTo>
                      <a:lnTo>
                        <a:pt x="61" y="14"/>
                      </a:lnTo>
                      <a:lnTo>
                        <a:pt x="61" y="83"/>
                      </a:lnTo>
                      <a:lnTo>
                        <a:pt x="0" y="7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3" name="Freeform 228"/>
                <p:cNvSpPr>
                  <a:spLocks/>
                </p:cNvSpPr>
                <p:nvPr/>
              </p:nvSpPr>
              <p:spPr bwMode="auto">
                <a:xfrm>
                  <a:off x="3767" y="1789"/>
                  <a:ext cx="23" cy="37"/>
                </a:xfrm>
                <a:custGeom>
                  <a:avLst/>
                  <a:gdLst>
                    <a:gd name="T0" fmla="*/ 0 w 48"/>
                    <a:gd name="T1" fmla="*/ 0 h 74"/>
                    <a:gd name="T2" fmla="*/ 48 w 48"/>
                    <a:gd name="T3" fmla="*/ 9 h 74"/>
                    <a:gd name="T4" fmla="*/ 48 w 48"/>
                    <a:gd name="T5" fmla="*/ 74 h 74"/>
                    <a:gd name="T6" fmla="*/ 0 w 48"/>
                    <a:gd name="T7" fmla="*/ 68 h 74"/>
                    <a:gd name="T8" fmla="*/ 0 60000 65536"/>
                    <a:gd name="T9" fmla="*/ 0 60000 65536"/>
                    <a:gd name="T10" fmla="*/ 0 60000 65536"/>
                    <a:gd name="T11" fmla="*/ 0 60000 65536"/>
                    <a:gd name="T12" fmla="*/ 0 w 48"/>
                    <a:gd name="T13" fmla="*/ 0 h 74"/>
                    <a:gd name="T14" fmla="*/ 48 w 48"/>
                    <a:gd name="T15" fmla="*/ 74 h 74"/>
                  </a:gdLst>
                  <a:ahLst/>
                  <a:cxnLst>
                    <a:cxn ang="T8">
                      <a:pos x="T0" y="T1"/>
                    </a:cxn>
                    <a:cxn ang="T9">
                      <a:pos x="T2" y="T3"/>
                    </a:cxn>
                    <a:cxn ang="T10">
                      <a:pos x="T4" y="T5"/>
                    </a:cxn>
                    <a:cxn ang="T11">
                      <a:pos x="T6" y="T7"/>
                    </a:cxn>
                  </a:cxnLst>
                  <a:rect l="T12" t="T13" r="T14" b="T15"/>
                  <a:pathLst>
                    <a:path w="48" h="74">
                      <a:moveTo>
                        <a:pt x="0" y="0"/>
                      </a:moveTo>
                      <a:lnTo>
                        <a:pt x="48" y="9"/>
                      </a:lnTo>
                      <a:lnTo>
                        <a:pt x="48" y="74"/>
                      </a:lnTo>
                      <a:lnTo>
                        <a:pt x="0" y="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4" name="Freeform 229"/>
                <p:cNvSpPr>
                  <a:spLocks/>
                </p:cNvSpPr>
                <p:nvPr/>
              </p:nvSpPr>
              <p:spPr bwMode="auto">
                <a:xfrm>
                  <a:off x="3612" y="1803"/>
                  <a:ext cx="35" cy="47"/>
                </a:xfrm>
                <a:custGeom>
                  <a:avLst/>
                  <a:gdLst>
                    <a:gd name="T0" fmla="*/ 0 w 69"/>
                    <a:gd name="T1" fmla="*/ 0 h 94"/>
                    <a:gd name="T2" fmla="*/ 69 w 69"/>
                    <a:gd name="T3" fmla="*/ 15 h 94"/>
                    <a:gd name="T4" fmla="*/ 69 w 69"/>
                    <a:gd name="T5" fmla="*/ 94 h 94"/>
                    <a:gd name="T6" fmla="*/ 0 w 69"/>
                    <a:gd name="T7" fmla="*/ 83 h 94"/>
                    <a:gd name="T8" fmla="*/ 0 60000 65536"/>
                    <a:gd name="T9" fmla="*/ 0 60000 65536"/>
                    <a:gd name="T10" fmla="*/ 0 60000 65536"/>
                    <a:gd name="T11" fmla="*/ 0 60000 65536"/>
                    <a:gd name="T12" fmla="*/ 0 w 69"/>
                    <a:gd name="T13" fmla="*/ 0 h 94"/>
                    <a:gd name="T14" fmla="*/ 69 w 69"/>
                    <a:gd name="T15" fmla="*/ 94 h 94"/>
                  </a:gdLst>
                  <a:ahLst/>
                  <a:cxnLst>
                    <a:cxn ang="T8">
                      <a:pos x="T0" y="T1"/>
                    </a:cxn>
                    <a:cxn ang="T9">
                      <a:pos x="T2" y="T3"/>
                    </a:cxn>
                    <a:cxn ang="T10">
                      <a:pos x="T4" y="T5"/>
                    </a:cxn>
                    <a:cxn ang="T11">
                      <a:pos x="T6" y="T7"/>
                    </a:cxn>
                  </a:cxnLst>
                  <a:rect l="T12" t="T13" r="T14" b="T15"/>
                  <a:pathLst>
                    <a:path w="69" h="94">
                      <a:moveTo>
                        <a:pt x="0" y="0"/>
                      </a:moveTo>
                      <a:lnTo>
                        <a:pt x="69" y="15"/>
                      </a:lnTo>
                      <a:lnTo>
                        <a:pt x="69" y="94"/>
                      </a:lnTo>
                      <a:lnTo>
                        <a:pt x="0" y="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5" name="Freeform 230"/>
                <p:cNvSpPr>
                  <a:spLocks/>
                </p:cNvSpPr>
                <p:nvPr/>
              </p:nvSpPr>
              <p:spPr bwMode="auto">
                <a:xfrm>
                  <a:off x="3695" y="1819"/>
                  <a:ext cx="31" cy="41"/>
                </a:xfrm>
                <a:custGeom>
                  <a:avLst/>
                  <a:gdLst>
                    <a:gd name="T0" fmla="*/ 0 w 61"/>
                    <a:gd name="T1" fmla="*/ 0 h 81"/>
                    <a:gd name="T2" fmla="*/ 61 w 61"/>
                    <a:gd name="T3" fmla="*/ 8 h 81"/>
                    <a:gd name="T4" fmla="*/ 61 w 61"/>
                    <a:gd name="T5" fmla="*/ 81 h 81"/>
                    <a:gd name="T6" fmla="*/ 0 w 61"/>
                    <a:gd name="T7" fmla="*/ 70 h 81"/>
                    <a:gd name="T8" fmla="*/ 0 60000 65536"/>
                    <a:gd name="T9" fmla="*/ 0 60000 65536"/>
                    <a:gd name="T10" fmla="*/ 0 60000 65536"/>
                    <a:gd name="T11" fmla="*/ 0 60000 65536"/>
                    <a:gd name="T12" fmla="*/ 0 w 61"/>
                    <a:gd name="T13" fmla="*/ 0 h 81"/>
                    <a:gd name="T14" fmla="*/ 61 w 61"/>
                    <a:gd name="T15" fmla="*/ 81 h 81"/>
                  </a:gdLst>
                  <a:ahLst/>
                  <a:cxnLst>
                    <a:cxn ang="T8">
                      <a:pos x="T0" y="T1"/>
                    </a:cxn>
                    <a:cxn ang="T9">
                      <a:pos x="T2" y="T3"/>
                    </a:cxn>
                    <a:cxn ang="T10">
                      <a:pos x="T4" y="T5"/>
                    </a:cxn>
                    <a:cxn ang="T11">
                      <a:pos x="T6" y="T7"/>
                    </a:cxn>
                  </a:cxnLst>
                  <a:rect l="T12" t="T13" r="T14" b="T15"/>
                  <a:pathLst>
                    <a:path w="61" h="81">
                      <a:moveTo>
                        <a:pt x="0" y="0"/>
                      </a:moveTo>
                      <a:lnTo>
                        <a:pt x="61" y="8"/>
                      </a:lnTo>
                      <a:lnTo>
                        <a:pt x="61" y="81"/>
                      </a:lnTo>
                      <a:lnTo>
                        <a:pt x="0"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6" name="Freeform 231"/>
                <p:cNvSpPr>
                  <a:spLocks/>
                </p:cNvSpPr>
                <p:nvPr/>
              </p:nvSpPr>
              <p:spPr bwMode="auto">
                <a:xfrm>
                  <a:off x="3767" y="1832"/>
                  <a:ext cx="23" cy="37"/>
                </a:xfrm>
                <a:custGeom>
                  <a:avLst/>
                  <a:gdLst>
                    <a:gd name="T0" fmla="*/ 0 w 48"/>
                    <a:gd name="T1" fmla="*/ 0 h 75"/>
                    <a:gd name="T2" fmla="*/ 48 w 48"/>
                    <a:gd name="T3" fmla="*/ 3 h 75"/>
                    <a:gd name="T4" fmla="*/ 48 w 48"/>
                    <a:gd name="T5" fmla="*/ 75 h 75"/>
                    <a:gd name="T6" fmla="*/ 0 w 48"/>
                    <a:gd name="T7" fmla="*/ 70 h 75"/>
                    <a:gd name="T8" fmla="*/ 0 60000 65536"/>
                    <a:gd name="T9" fmla="*/ 0 60000 65536"/>
                    <a:gd name="T10" fmla="*/ 0 60000 65536"/>
                    <a:gd name="T11" fmla="*/ 0 60000 65536"/>
                    <a:gd name="T12" fmla="*/ 0 w 48"/>
                    <a:gd name="T13" fmla="*/ 0 h 75"/>
                    <a:gd name="T14" fmla="*/ 48 w 48"/>
                    <a:gd name="T15" fmla="*/ 75 h 75"/>
                  </a:gdLst>
                  <a:ahLst/>
                  <a:cxnLst>
                    <a:cxn ang="T8">
                      <a:pos x="T0" y="T1"/>
                    </a:cxn>
                    <a:cxn ang="T9">
                      <a:pos x="T2" y="T3"/>
                    </a:cxn>
                    <a:cxn ang="T10">
                      <a:pos x="T4" y="T5"/>
                    </a:cxn>
                    <a:cxn ang="T11">
                      <a:pos x="T6" y="T7"/>
                    </a:cxn>
                  </a:cxnLst>
                  <a:rect l="T12" t="T13" r="T14" b="T15"/>
                  <a:pathLst>
                    <a:path w="48" h="75">
                      <a:moveTo>
                        <a:pt x="0" y="0"/>
                      </a:moveTo>
                      <a:lnTo>
                        <a:pt x="48" y="3"/>
                      </a:lnTo>
                      <a:lnTo>
                        <a:pt x="48" y="75"/>
                      </a:lnTo>
                      <a:lnTo>
                        <a:pt x="0"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7" name="Freeform 232"/>
                <p:cNvSpPr>
                  <a:spLocks/>
                </p:cNvSpPr>
                <p:nvPr/>
              </p:nvSpPr>
              <p:spPr bwMode="auto">
                <a:xfrm>
                  <a:off x="3612" y="1884"/>
                  <a:ext cx="35" cy="44"/>
                </a:xfrm>
                <a:custGeom>
                  <a:avLst/>
                  <a:gdLst>
                    <a:gd name="T0" fmla="*/ 0 w 69"/>
                    <a:gd name="T1" fmla="*/ 0 h 87"/>
                    <a:gd name="T2" fmla="*/ 69 w 69"/>
                    <a:gd name="T3" fmla="*/ 9 h 87"/>
                    <a:gd name="T4" fmla="*/ 69 w 69"/>
                    <a:gd name="T5" fmla="*/ 87 h 87"/>
                    <a:gd name="T6" fmla="*/ 0 w 69"/>
                    <a:gd name="T7" fmla="*/ 84 h 87"/>
                    <a:gd name="T8" fmla="*/ 0 60000 65536"/>
                    <a:gd name="T9" fmla="*/ 0 60000 65536"/>
                    <a:gd name="T10" fmla="*/ 0 60000 65536"/>
                    <a:gd name="T11" fmla="*/ 0 60000 65536"/>
                    <a:gd name="T12" fmla="*/ 0 w 69"/>
                    <a:gd name="T13" fmla="*/ 0 h 87"/>
                    <a:gd name="T14" fmla="*/ 69 w 69"/>
                    <a:gd name="T15" fmla="*/ 87 h 87"/>
                  </a:gdLst>
                  <a:ahLst/>
                  <a:cxnLst>
                    <a:cxn ang="T8">
                      <a:pos x="T0" y="T1"/>
                    </a:cxn>
                    <a:cxn ang="T9">
                      <a:pos x="T2" y="T3"/>
                    </a:cxn>
                    <a:cxn ang="T10">
                      <a:pos x="T4" y="T5"/>
                    </a:cxn>
                    <a:cxn ang="T11">
                      <a:pos x="T6" y="T7"/>
                    </a:cxn>
                  </a:cxnLst>
                  <a:rect l="T12" t="T13" r="T14" b="T15"/>
                  <a:pathLst>
                    <a:path w="69" h="87">
                      <a:moveTo>
                        <a:pt x="0" y="0"/>
                      </a:moveTo>
                      <a:lnTo>
                        <a:pt x="69" y="9"/>
                      </a:lnTo>
                      <a:lnTo>
                        <a:pt x="69" y="87"/>
                      </a:lnTo>
                      <a:lnTo>
                        <a:pt x="0" y="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8" name="Freeform 233"/>
                <p:cNvSpPr>
                  <a:spLocks/>
                </p:cNvSpPr>
                <p:nvPr/>
              </p:nvSpPr>
              <p:spPr bwMode="auto">
                <a:xfrm>
                  <a:off x="3695" y="1893"/>
                  <a:ext cx="31" cy="39"/>
                </a:xfrm>
                <a:custGeom>
                  <a:avLst/>
                  <a:gdLst>
                    <a:gd name="T0" fmla="*/ 0 w 61"/>
                    <a:gd name="T1" fmla="*/ 0 h 79"/>
                    <a:gd name="T2" fmla="*/ 0 w 61"/>
                    <a:gd name="T3" fmla="*/ 76 h 79"/>
                    <a:gd name="T4" fmla="*/ 61 w 61"/>
                    <a:gd name="T5" fmla="*/ 79 h 79"/>
                    <a:gd name="T6" fmla="*/ 61 w 61"/>
                    <a:gd name="T7" fmla="*/ 5 h 79"/>
                    <a:gd name="T8" fmla="*/ 0 60000 65536"/>
                    <a:gd name="T9" fmla="*/ 0 60000 65536"/>
                    <a:gd name="T10" fmla="*/ 0 60000 65536"/>
                    <a:gd name="T11" fmla="*/ 0 60000 65536"/>
                    <a:gd name="T12" fmla="*/ 0 w 61"/>
                    <a:gd name="T13" fmla="*/ 0 h 79"/>
                    <a:gd name="T14" fmla="*/ 61 w 61"/>
                    <a:gd name="T15" fmla="*/ 79 h 79"/>
                  </a:gdLst>
                  <a:ahLst/>
                  <a:cxnLst>
                    <a:cxn ang="T8">
                      <a:pos x="T0" y="T1"/>
                    </a:cxn>
                    <a:cxn ang="T9">
                      <a:pos x="T2" y="T3"/>
                    </a:cxn>
                    <a:cxn ang="T10">
                      <a:pos x="T4" y="T5"/>
                    </a:cxn>
                    <a:cxn ang="T11">
                      <a:pos x="T6" y="T7"/>
                    </a:cxn>
                  </a:cxnLst>
                  <a:rect l="T12" t="T13" r="T14" b="T15"/>
                  <a:pathLst>
                    <a:path w="61" h="79">
                      <a:moveTo>
                        <a:pt x="0" y="0"/>
                      </a:moveTo>
                      <a:lnTo>
                        <a:pt x="0" y="76"/>
                      </a:lnTo>
                      <a:lnTo>
                        <a:pt x="61" y="79"/>
                      </a:lnTo>
                      <a:lnTo>
                        <a:pt x="61"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89" name="Freeform 234"/>
                <p:cNvSpPr>
                  <a:spLocks/>
                </p:cNvSpPr>
                <p:nvPr/>
              </p:nvSpPr>
              <p:spPr bwMode="auto">
                <a:xfrm>
                  <a:off x="3767" y="1901"/>
                  <a:ext cx="23" cy="34"/>
                </a:xfrm>
                <a:custGeom>
                  <a:avLst/>
                  <a:gdLst>
                    <a:gd name="T0" fmla="*/ 0 w 48"/>
                    <a:gd name="T1" fmla="*/ 0 h 69"/>
                    <a:gd name="T2" fmla="*/ 48 w 48"/>
                    <a:gd name="T3" fmla="*/ 2 h 69"/>
                    <a:gd name="T4" fmla="*/ 48 w 48"/>
                    <a:gd name="T5" fmla="*/ 69 h 69"/>
                    <a:gd name="T6" fmla="*/ 0 w 48"/>
                    <a:gd name="T7" fmla="*/ 65 h 69"/>
                    <a:gd name="T8" fmla="*/ 0 60000 65536"/>
                    <a:gd name="T9" fmla="*/ 0 60000 65536"/>
                    <a:gd name="T10" fmla="*/ 0 60000 65536"/>
                    <a:gd name="T11" fmla="*/ 0 60000 65536"/>
                    <a:gd name="T12" fmla="*/ 0 w 48"/>
                    <a:gd name="T13" fmla="*/ 0 h 69"/>
                    <a:gd name="T14" fmla="*/ 48 w 48"/>
                    <a:gd name="T15" fmla="*/ 69 h 69"/>
                  </a:gdLst>
                  <a:ahLst/>
                  <a:cxnLst>
                    <a:cxn ang="T8">
                      <a:pos x="T0" y="T1"/>
                    </a:cxn>
                    <a:cxn ang="T9">
                      <a:pos x="T2" y="T3"/>
                    </a:cxn>
                    <a:cxn ang="T10">
                      <a:pos x="T4" y="T5"/>
                    </a:cxn>
                    <a:cxn ang="T11">
                      <a:pos x="T6" y="T7"/>
                    </a:cxn>
                  </a:cxnLst>
                  <a:rect l="T12" t="T13" r="T14" b="T15"/>
                  <a:pathLst>
                    <a:path w="48" h="69">
                      <a:moveTo>
                        <a:pt x="0" y="0"/>
                      </a:moveTo>
                      <a:lnTo>
                        <a:pt x="48" y="2"/>
                      </a:lnTo>
                      <a:lnTo>
                        <a:pt x="48" y="69"/>
                      </a:lnTo>
                      <a:lnTo>
                        <a:pt x="0"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0" name="Freeform 235"/>
                <p:cNvSpPr>
                  <a:spLocks/>
                </p:cNvSpPr>
                <p:nvPr/>
              </p:nvSpPr>
              <p:spPr bwMode="auto">
                <a:xfrm>
                  <a:off x="3612" y="1935"/>
                  <a:ext cx="35" cy="40"/>
                </a:xfrm>
                <a:custGeom>
                  <a:avLst/>
                  <a:gdLst>
                    <a:gd name="T0" fmla="*/ 0 w 69"/>
                    <a:gd name="T1" fmla="*/ 0 h 79"/>
                    <a:gd name="T2" fmla="*/ 69 w 69"/>
                    <a:gd name="T3" fmla="*/ 4 h 79"/>
                    <a:gd name="T4" fmla="*/ 69 w 69"/>
                    <a:gd name="T5" fmla="*/ 79 h 79"/>
                    <a:gd name="T6" fmla="*/ 0 w 69"/>
                    <a:gd name="T7" fmla="*/ 79 h 79"/>
                    <a:gd name="T8" fmla="*/ 0 60000 65536"/>
                    <a:gd name="T9" fmla="*/ 0 60000 65536"/>
                    <a:gd name="T10" fmla="*/ 0 60000 65536"/>
                    <a:gd name="T11" fmla="*/ 0 60000 65536"/>
                    <a:gd name="T12" fmla="*/ 0 w 69"/>
                    <a:gd name="T13" fmla="*/ 0 h 79"/>
                    <a:gd name="T14" fmla="*/ 69 w 69"/>
                    <a:gd name="T15" fmla="*/ 79 h 79"/>
                  </a:gdLst>
                  <a:ahLst/>
                  <a:cxnLst>
                    <a:cxn ang="T8">
                      <a:pos x="T0" y="T1"/>
                    </a:cxn>
                    <a:cxn ang="T9">
                      <a:pos x="T2" y="T3"/>
                    </a:cxn>
                    <a:cxn ang="T10">
                      <a:pos x="T4" y="T5"/>
                    </a:cxn>
                    <a:cxn ang="T11">
                      <a:pos x="T6" y="T7"/>
                    </a:cxn>
                  </a:cxnLst>
                  <a:rect l="T12" t="T13" r="T14" b="T15"/>
                  <a:pathLst>
                    <a:path w="69" h="79">
                      <a:moveTo>
                        <a:pt x="0" y="0"/>
                      </a:moveTo>
                      <a:lnTo>
                        <a:pt x="69" y="4"/>
                      </a:lnTo>
                      <a:lnTo>
                        <a:pt x="69" y="79"/>
                      </a:lnTo>
                      <a:lnTo>
                        <a:pt x="0"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1" name="Freeform 236"/>
                <p:cNvSpPr>
                  <a:spLocks/>
                </p:cNvSpPr>
                <p:nvPr/>
              </p:nvSpPr>
              <p:spPr bwMode="auto">
                <a:xfrm>
                  <a:off x="3695" y="1939"/>
                  <a:ext cx="31" cy="36"/>
                </a:xfrm>
                <a:custGeom>
                  <a:avLst/>
                  <a:gdLst>
                    <a:gd name="T0" fmla="*/ 0 w 61"/>
                    <a:gd name="T1" fmla="*/ 0 h 71"/>
                    <a:gd name="T2" fmla="*/ 61 w 61"/>
                    <a:gd name="T3" fmla="*/ 1 h 71"/>
                    <a:gd name="T4" fmla="*/ 61 w 61"/>
                    <a:gd name="T5" fmla="*/ 71 h 71"/>
                    <a:gd name="T6" fmla="*/ 0 w 61"/>
                    <a:gd name="T7" fmla="*/ 71 h 71"/>
                    <a:gd name="T8" fmla="*/ 0 60000 65536"/>
                    <a:gd name="T9" fmla="*/ 0 60000 65536"/>
                    <a:gd name="T10" fmla="*/ 0 60000 65536"/>
                    <a:gd name="T11" fmla="*/ 0 60000 65536"/>
                    <a:gd name="T12" fmla="*/ 0 w 61"/>
                    <a:gd name="T13" fmla="*/ 0 h 71"/>
                    <a:gd name="T14" fmla="*/ 61 w 61"/>
                    <a:gd name="T15" fmla="*/ 71 h 71"/>
                  </a:gdLst>
                  <a:ahLst/>
                  <a:cxnLst>
                    <a:cxn ang="T8">
                      <a:pos x="T0" y="T1"/>
                    </a:cxn>
                    <a:cxn ang="T9">
                      <a:pos x="T2" y="T3"/>
                    </a:cxn>
                    <a:cxn ang="T10">
                      <a:pos x="T4" y="T5"/>
                    </a:cxn>
                    <a:cxn ang="T11">
                      <a:pos x="T6" y="T7"/>
                    </a:cxn>
                  </a:cxnLst>
                  <a:rect l="T12" t="T13" r="T14" b="T15"/>
                  <a:pathLst>
                    <a:path w="61" h="71">
                      <a:moveTo>
                        <a:pt x="0" y="0"/>
                      </a:moveTo>
                      <a:lnTo>
                        <a:pt x="61" y="1"/>
                      </a:lnTo>
                      <a:lnTo>
                        <a:pt x="61" y="71"/>
                      </a:lnTo>
                      <a:lnTo>
                        <a:pt x="0"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2" name="Freeform 237"/>
                <p:cNvSpPr>
                  <a:spLocks/>
                </p:cNvSpPr>
                <p:nvPr/>
              </p:nvSpPr>
              <p:spPr bwMode="auto">
                <a:xfrm>
                  <a:off x="3767" y="1943"/>
                  <a:ext cx="23" cy="32"/>
                </a:xfrm>
                <a:custGeom>
                  <a:avLst/>
                  <a:gdLst>
                    <a:gd name="T0" fmla="*/ 0 w 48"/>
                    <a:gd name="T1" fmla="*/ 0 h 64"/>
                    <a:gd name="T2" fmla="*/ 48 w 48"/>
                    <a:gd name="T3" fmla="*/ 2 h 64"/>
                    <a:gd name="T4" fmla="*/ 48 w 48"/>
                    <a:gd name="T5" fmla="*/ 64 h 64"/>
                    <a:gd name="T6" fmla="*/ 0 w 48"/>
                    <a:gd name="T7" fmla="*/ 64 h 64"/>
                    <a:gd name="T8" fmla="*/ 0 60000 65536"/>
                    <a:gd name="T9" fmla="*/ 0 60000 65536"/>
                    <a:gd name="T10" fmla="*/ 0 60000 65536"/>
                    <a:gd name="T11" fmla="*/ 0 60000 65536"/>
                    <a:gd name="T12" fmla="*/ 0 w 48"/>
                    <a:gd name="T13" fmla="*/ 0 h 64"/>
                    <a:gd name="T14" fmla="*/ 48 w 48"/>
                    <a:gd name="T15" fmla="*/ 64 h 64"/>
                  </a:gdLst>
                  <a:ahLst/>
                  <a:cxnLst>
                    <a:cxn ang="T8">
                      <a:pos x="T0" y="T1"/>
                    </a:cxn>
                    <a:cxn ang="T9">
                      <a:pos x="T2" y="T3"/>
                    </a:cxn>
                    <a:cxn ang="T10">
                      <a:pos x="T4" y="T5"/>
                    </a:cxn>
                    <a:cxn ang="T11">
                      <a:pos x="T6" y="T7"/>
                    </a:cxn>
                  </a:cxnLst>
                  <a:rect l="T12" t="T13" r="T14" b="T15"/>
                  <a:pathLst>
                    <a:path w="48" h="64">
                      <a:moveTo>
                        <a:pt x="0" y="0"/>
                      </a:moveTo>
                      <a:lnTo>
                        <a:pt x="48" y="2"/>
                      </a:lnTo>
                      <a:lnTo>
                        <a:pt x="48" y="64"/>
                      </a:lnTo>
                      <a:lnTo>
                        <a:pt x="0"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3" name="Freeform 238"/>
                <p:cNvSpPr>
                  <a:spLocks/>
                </p:cNvSpPr>
                <p:nvPr/>
              </p:nvSpPr>
              <p:spPr bwMode="auto">
                <a:xfrm>
                  <a:off x="3348" y="1935"/>
                  <a:ext cx="28" cy="36"/>
                </a:xfrm>
                <a:custGeom>
                  <a:avLst/>
                  <a:gdLst>
                    <a:gd name="T0" fmla="*/ 0 w 56"/>
                    <a:gd name="T1" fmla="*/ 0 h 70"/>
                    <a:gd name="T2" fmla="*/ 56 w 56"/>
                    <a:gd name="T3" fmla="*/ 0 h 70"/>
                    <a:gd name="T4" fmla="*/ 56 w 56"/>
                    <a:gd name="T5" fmla="*/ 70 h 70"/>
                    <a:gd name="T6" fmla="*/ 0 w 56"/>
                    <a:gd name="T7" fmla="*/ 69 h 70"/>
                    <a:gd name="T8" fmla="*/ 0 60000 65536"/>
                    <a:gd name="T9" fmla="*/ 0 60000 65536"/>
                    <a:gd name="T10" fmla="*/ 0 60000 65536"/>
                    <a:gd name="T11" fmla="*/ 0 60000 65536"/>
                    <a:gd name="T12" fmla="*/ 0 w 56"/>
                    <a:gd name="T13" fmla="*/ 0 h 70"/>
                    <a:gd name="T14" fmla="*/ 56 w 56"/>
                    <a:gd name="T15" fmla="*/ 70 h 70"/>
                  </a:gdLst>
                  <a:ahLst/>
                  <a:cxnLst>
                    <a:cxn ang="T8">
                      <a:pos x="T0" y="T1"/>
                    </a:cxn>
                    <a:cxn ang="T9">
                      <a:pos x="T2" y="T3"/>
                    </a:cxn>
                    <a:cxn ang="T10">
                      <a:pos x="T4" y="T5"/>
                    </a:cxn>
                    <a:cxn ang="T11">
                      <a:pos x="T6" y="T7"/>
                    </a:cxn>
                  </a:cxnLst>
                  <a:rect l="T12" t="T13" r="T14" b="T15"/>
                  <a:pathLst>
                    <a:path w="56" h="70">
                      <a:moveTo>
                        <a:pt x="0" y="0"/>
                      </a:moveTo>
                      <a:lnTo>
                        <a:pt x="56" y="0"/>
                      </a:lnTo>
                      <a:lnTo>
                        <a:pt x="56" y="70"/>
                      </a:lnTo>
                      <a:lnTo>
                        <a:pt x="0"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4" name="Freeform 239"/>
                <p:cNvSpPr>
                  <a:spLocks/>
                </p:cNvSpPr>
                <p:nvPr/>
              </p:nvSpPr>
              <p:spPr bwMode="auto">
                <a:xfrm>
                  <a:off x="3418" y="1935"/>
                  <a:ext cx="32" cy="37"/>
                </a:xfrm>
                <a:custGeom>
                  <a:avLst/>
                  <a:gdLst>
                    <a:gd name="T0" fmla="*/ 0 w 62"/>
                    <a:gd name="T1" fmla="*/ 0 h 73"/>
                    <a:gd name="T2" fmla="*/ 62 w 62"/>
                    <a:gd name="T3" fmla="*/ 0 h 73"/>
                    <a:gd name="T4" fmla="*/ 62 w 62"/>
                    <a:gd name="T5" fmla="*/ 73 h 73"/>
                    <a:gd name="T6" fmla="*/ 0 w 62"/>
                    <a:gd name="T7" fmla="*/ 70 h 73"/>
                    <a:gd name="T8" fmla="*/ 0 60000 65536"/>
                    <a:gd name="T9" fmla="*/ 0 60000 65536"/>
                    <a:gd name="T10" fmla="*/ 0 60000 65536"/>
                    <a:gd name="T11" fmla="*/ 0 60000 65536"/>
                    <a:gd name="T12" fmla="*/ 0 w 62"/>
                    <a:gd name="T13" fmla="*/ 0 h 73"/>
                    <a:gd name="T14" fmla="*/ 62 w 62"/>
                    <a:gd name="T15" fmla="*/ 73 h 73"/>
                  </a:gdLst>
                  <a:ahLst/>
                  <a:cxnLst>
                    <a:cxn ang="T8">
                      <a:pos x="T0" y="T1"/>
                    </a:cxn>
                    <a:cxn ang="T9">
                      <a:pos x="T2" y="T3"/>
                    </a:cxn>
                    <a:cxn ang="T10">
                      <a:pos x="T4" y="T5"/>
                    </a:cxn>
                    <a:cxn ang="T11">
                      <a:pos x="T6" y="T7"/>
                    </a:cxn>
                  </a:cxnLst>
                  <a:rect l="T12" t="T13" r="T14" b="T15"/>
                  <a:pathLst>
                    <a:path w="62" h="73">
                      <a:moveTo>
                        <a:pt x="0" y="0"/>
                      </a:moveTo>
                      <a:lnTo>
                        <a:pt x="62" y="0"/>
                      </a:lnTo>
                      <a:lnTo>
                        <a:pt x="62" y="73"/>
                      </a:lnTo>
                      <a:lnTo>
                        <a:pt x="0"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5" name="Rectangle 240"/>
                <p:cNvSpPr>
                  <a:spLocks noChangeArrowheads="1"/>
                </p:cNvSpPr>
                <p:nvPr/>
              </p:nvSpPr>
              <p:spPr bwMode="auto">
                <a:xfrm>
                  <a:off x="3495" y="1932"/>
                  <a:ext cx="38" cy="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96" name="Freeform 241"/>
                <p:cNvSpPr>
                  <a:spLocks/>
                </p:cNvSpPr>
                <p:nvPr/>
              </p:nvSpPr>
              <p:spPr bwMode="auto">
                <a:xfrm>
                  <a:off x="3348" y="1892"/>
                  <a:ext cx="28" cy="36"/>
                </a:xfrm>
                <a:custGeom>
                  <a:avLst/>
                  <a:gdLst>
                    <a:gd name="T0" fmla="*/ 0 w 56"/>
                    <a:gd name="T1" fmla="*/ 6 h 70"/>
                    <a:gd name="T2" fmla="*/ 56 w 56"/>
                    <a:gd name="T3" fmla="*/ 0 h 70"/>
                    <a:gd name="T4" fmla="*/ 56 w 56"/>
                    <a:gd name="T5" fmla="*/ 69 h 70"/>
                    <a:gd name="T6" fmla="*/ 0 w 56"/>
                    <a:gd name="T7" fmla="*/ 70 h 70"/>
                    <a:gd name="T8" fmla="*/ 0 60000 65536"/>
                    <a:gd name="T9" fmla="*/ 0 60000 65536"/>
                    <a:gd name="T10" fmla="*/ 0 60000 65536"/>
                    <a:gd name="T11" fmla="*/ 0 60000 65536"/>
                    <a:gd name="T12" fmla="*/ 0 w 56"/>
                    <a:gd name="T13" fmla="*/ 0 h 70"/>
                    <a:gd name="T14" fmla="*/ 56 w 56"/>
                    <a:gd name="T15" fmla="*/ 70 h 70"/>
                  </a:gdLst>
                  <a:ahLst/>
                  <a:cxnLst>
                    <a:cxn ang="T8">
                      <a:pos x="T0" y="T1"/>
                    </a:cxn>
                    <a:cxn ang="T9">
                      <a:pos x="T2" y="T3"/>
                    </a:cxn>
                    <a:cxn ang="T10">
                      <a:pos x="T4" y="T5"/>
                    </a:cxn>
                    <a:cxn ang="T11">
                      <a:pos x="T6" y="T7"/>
                    </a:cxn>
                  </a:cxnLst>
                  <a:rect l="T12" t="T13" r="T14" b="T15"/>
                  <a:pathLst>
                    <a:path w="56" h="70">
                      <a:moveTo>
                        <a:pt x="0" y="6"/>
                      </a:moveTo>
                      <a:lnTo>
                        <a:pt x="56" y="0"/>
                      </a:lnTo>
                      <a:lnTo>
                        <a:pt x="56" y="69"/>
                      </a:lnTo>
                      <a:lnTo>
                        <a:pt x="0"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7" name="Freeform 242"/>
                <p:cNvSpPr>
                  <a:spLocks/>
                </p:cNvSpPr>
                <p:nvPr/>
              </p:nvSpPr>
              <p:spPr bwMode="auto">
                <a:xfrm>
                  <a:off x="3418" y="1886"/>
                  <a:ext cx="32" cy="40"/>
                </a:xfrm>
                <a:custGeom>
                  <a:avLst/>
                  <a:gdLst>
                    <a:gd name="T0" fmla="*/ 0 w 62"/>
                    <a:gd name="T1" fmla="*/ 5 h 80"/>
                    <a:gd name="T2" fmla="*/ 62 w 62"/>
                    <a:gd name="T3" fmla="*/ 0 h 80"/>
                    <a:gd name="T4" fmla="*/ 62 w 62"/>
                    <a:gd name="T5" fmla="*/ 78 h 80"/>
                    <a:gd name="T6" fmla="*/ 0 w 62"/>
                    <a:gd name="T7" fmla="*/ 80 h 80"/>
                    <a:gd name="T8" fmla="*/ 0 60000 65536"/>
                    <a:gd name="T9" fmla="*/ 0 60000 65536"/>
                    <a:gd name="T10" fmla="*/ 0 60000 65536"/>
                    <a:gd name="T11" fmla="*/ 0 60000 65536"/>
                    <a:gd name="T12" fmla="*/ 0 w 62"/>
                    <a:gd name="T13" fmla="*/ 0 h 80"/>
                    <a:gd name="T14" fmla="*/ 62 w 62"/>
                    <a:gd name="T15" fmla="*/ 80 h 80"/>
                  </a:gdLst>
                  <a:ahLst/>
                  <a:cxnLst>
                    <a:cxn ang="T8">
                      <a:pos x="T0" y="T1"/>
                    </a:cxn>
                    <a:cxn ang="T9">
                      <a:pos x="T2" y="T3"/>
                    </a:cxn>
                    <a:cxn ang="T10">
                      <a:pos x="T4" y="T5"/>
                    </a:cxn>
                    <a:cxn ang="T11">
                      <a:pos x="T6" y="T7"/>
                    </a:cxn>
                  </a:cxnLst>
                  <a:rect l="T12" t="T13" r="T14" b="T15"/>
                  <a:pathLst>
                    <a:path w="62" h="80">
                      <a:moveTo>
                        <a:pt x="0" y="5"/>
                      </a:moveTo>
                      <a:lnTo>
                        <a:pt x="62" y="0"/>
                      </a:lnTo>
                      <a:lnTo>
                        <a:pt x="62" y="78"/>
                      </a:lnTo>
                      <a:lnTo>
                        <a:pt x="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8" name="Freeform 243"/>
                <p:cNvSpPr>
                  <a:spLocks/>
                </p:cNvSpPr>
                <p:nvPr/>
              </p:nvSpPr>
              <p:spPr bwMode="auto">
                <a:xfrm>
                  <a:off x="3495" y="1878"/>
                  <a:ext cx="38" cy="44"/>
                </a:xfrm>
                <a:custGeom>
                  <a:avLst/>
                  <a:gdLst>
                    <a:gd name="T0" fmla="*/ 0 w 74"/>
                    <a:gd name="T1" fmla="*/ 11 h 89"/>
                    <a:gd name="T2" fmla="*/ 74 w 74"/>
                    <a:gd name="T3" fmla="*/ 0 h 89"/>
                    <a:gd name="T4" fmla="*/ 74 w 74"/>
                    <a:gd name="T5" fmla="*/ 89 h 89"/>
                    <a:gd name="T6" fmla="*/ 0 w 74"/>
                    <a:gd name="T7" fmla="*/ 89 h 89"/>
                    <a:gd name="T8" fmla="*/ 0 60000 65536"/>
                    <a:gd name="T9" fmla="*/ 0 60000 65536"/>
                    <a:gd name="T10" fmla="*/ 0 60000 65536"/>
                    <a:gd name="T11" fmla="*/ 0 60000 65536"/>
                    <a:gd name="T12" fmla="*/ 0 w 74"/>
                    <a:gd name="T13" fmla="*/ 0 h 89"/>
                    <a:gd name="T14" fmla="*/ 74 w 74"/>
                    <a:gd name="T15" fmla="*/ 89 h 89"/>
                  </a:gdLst>
                  <a:ahLst/>
                  <a:cxnLst>
                    <a:cxn ang="T8">
                      <a:pos x="T0" y="T1"/>
                    </a:cxn>
                    <a:cxn ang="T9">
                      <a:pos x="T2" y="T3"/>
                    </a:cxn>
                    <a:cxn ang="T10">
                      <a:pos x="T4" y="T5"/>
                    </a:cxn>
                    <a:cxn ang="T11">
                      <a:pos x="T6" y="T7"/>
                    </a:cxn>
                  </a:cxnLst>
                  <a:rect l="T12" t="T13" r="T14" b="T15"/>
                  <a:pathLst>
                    <a:path w="74" h="89">
                      <a:moveTo>
                        <a:pt x="0" y="11"/>
                      </a:moveTo>
                      <a:lnTo>
                        <a:pt x="74" y="0"/>
                      </a:lnTo>
                      <a:lnTo>
                        <a:pt x="74" y="89"/>
                      </a:lnTo>
                      <a:lnTo>
                        <a:pt x="0" y="8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99" name="Freeform 244"/>
                <p:cNvSpPr>
                  <a:spLocks/>
                </p:cNvSpPr>
                <p:nvPr/>
              </p:nvSpPr>
              <p:spPr bwMode="auto">
                <a:xfrm>
                  <a:off x="3348" y="1823"/>
                  <a:ext cx="28" cy="35"/>
                </a:xfrm>
                <a:custGeom>
                  <a:avLst/>
                  <a:gdLst>
                    <a:gd name="T0" fmla="*/ 0 w 56"/>
                    <a:gd name="T1" fmla="*/ 11 h 68"/>
                    <a:gd name="T2" fmla="*/ 56 w 56"/>
                    <a:gd name="T3" fmla="*/ 0 h 68"/>
                    <a:gd name="T4" fmla="*/ 56 w 56"/>
                    <a:gd name="T5" fmla="*/ 68 h 68"/>
                    <a:gd name="T6" fmla="*/ 0 60000 65536"/>
                    <a:gd name="T7" fmla="*/ 0 60000 65536"/>
                    <a:gd name="T8" fmla="*/ 0 60000 65536"/>
                    <a:gd name="T9" fmla="*/ 0 w 56"/>
                    <a:gd name="T10" fmla="*/ 0 h 68"/>
                    <a:gd name="T11" fmla="*/ 56 w 56"/>
                    <a:gd name="T12" fmla="*/ 68 h 68"/>
                  </a:gdLst>
                  <a:ahLst/>
                  <a:cxnLst>
                    <a:cxn ang="T6">
                      <a:pos x="T0" y="T1"/>
                    </a:cxn>
                    <a:cxn ang="T7">
                      <a:pos x="T2" y="T3"/>
                    </a:cxn>
                    <a:cxn ang="T8">
                      <a:pos x="T4" y="T5"/>
                    </a:cxn>
                  </a:cxnLst>
                  <a:rect l="T9" t="T10" r="T11" b="T12"/>
                  <a:pathLst>
                    <a:path w="56" h="68">
                      <a:moveTo>
                        <a:pt x="0" y="11"/>
                      </a:moveTo>
                      <a:lnTo>
                        <a:pt x="56" y="0"/>
                      </a:lnTo>
                      <a:lnTo>
                        <a:pt x="56" y="6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0" name="Freeform 245"/>
                <p:cNvSpPr>
                  <a:spLocks/>
                </p:cNvSpPr>
                <p:nvPr/>
              </p:nvSpPr>
              <p:spPr bwMode="auto">
                <a:xfrm>
                  <a:off x="3418" y="1811"/>
                  <a:ext cx="32" cy="39"/>
                </a:xfrm>
                <a:custGeom>
                  <a:avLst/>
                  <a:gdLst>
                    <a:gd name="T0" fmla="*/ 0 w 62"/>
                    <a:gd name="T1" fmla="*/ 13 h 79"/>
                    <a:gd name="T2" fmla="*/ 62 w 62"/>
                    <a:gd name="T3" fmla="*/ 0 h 79"/>
                    <a:gd name="T4" fmla="*/ 62 w 62"/>
                    <a:gd name="T5" fmla="*/ 71 h 79"/>
                    <a:gd name="T6" fmla="*/ 0 w 62"/>
                    <a:gd name="T7" fmla="*/ 79 h 79"/>
                    <a:gd name="T8" fmla="*/ 0 60000 65536"/>
                    <a:gd name="T9" fmla="*/ 0 60000 65536"/>
                    <a:gd name="T10" fmla="*/ 0 60000 65536"/>
                    <a:gd name="T11" fmla="*/ 0 60000 65536"/>
                    <a:gd name="T12" fmla="*/ 0 w 62"/>
                    <a:gd name="T13" fmla="*/ 0 h 79"/>
                    <a:gd name="T14" fmla="*/ 62 w 62"/>
                    <a:gd name="T15" fmla="*/ 79 h 79"/>
                  </a:gdLst>
                  <a:ahLst/>
                  <a:cxnLst>
                    <a:cxn ang="T8">
                      <a:pos x="T0" y="T1"/>
                    </a:cxn>
                    <a:cxn ang="T9">
                      <a:pos x="T2" y="T3"/>
                    </a:cxn>
                    <a:cxn ang="T10">
                      <a:pos x="T4" y="T5"/>
                    </a:cxn>
                    <a:cxn ang="T11">
                      <a:pos x="T6" y="T7"/>
                    </a:cxn>
                  </a:cxnLst>
                  <a:rect l="T12" t="T13" r="T14" b="T15"/>
                  <a:pathLst>
                    <a:path w="62" h="79">
                      <a:moveTo>
                        <a:pt x="0" y="13"/>
                      </a:moveTo>
                      <a:lnTo>
                        <a:pt x="62" y="0"/>
                      </a:lnTo>
                      <a:lnTo>
                        <a:pt x="62" y="71"/>
                      </a:lnTo>
                      <a:lnTo>
                        <a:pt x="0"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1" name="Freeform 246"/>
                <p:cNvSpPr>
                  <a:spLocks/>
                </p:cNvSpPr>
                <p:nvPr/>
              </p:nvSpPr>
              <p:spPr bwMode="auto">
                <a:xfrm>
                  <a:off x="3497" y="1795"/>
                  <a:ext cx="36" cy="46"/>
                </a:xfrm>
                <a:custGeom>
                  <a:avLst/>
                  <a:gdLst>
                    <a:gd name="T0" fmla="*/ 0 w 71"/>
                    <a:gd name="T1" fmla="*/ 16 h 91"/>
                    <a:gd name="T2" fmla="*/ 71 w 71"/>
                    <a:gd name="T3" fmla="*/ 0 h 91"/>
                    <a:gd name="T4" fmla="*/ 71 w 71"/>
                    <a:gd name="T5" fmla="*/ 76 h 91"/>
                    <a:gd name="T6" fmla="*/ 0 w 71"/>
                    <a:gd name="T7" fmla="*/ 91 h 91"/>
                    <a:gd name="T8" fmla="*/ 0 60000 65536"/>
                    <a:gd name="T9" fmla="*/ 0 60000 65536"/>
                    <a:gd name="T10" fmla="*/ 0 60000 65536"/>
                    <a:gd name="T11" fmla="*/ 0 60000 65536"/>
                    <a:gd name="T12" fmla="*/ 0 w 71"/>
                    <a:gd name="T13" fmla="*/ 0 h 91"/>
                    <a:gd name="T14" fmla="*/ 71 w 71"/>
                    <a:gd name="T15" fmla="*/ 91 h 91"/>
                  </a:gdLst>
                  <a:ahLst/>
                  <a:cxnLst>
                    <a:cxn ang="T8">
                      <a:pos x="T0" y="T1"/>
                    </a:cxn>
                    <a:cxn ang="T9">
                      <a:pos x="T2" y="T3"/>
                    </a:cxn>
                    <a:cxn ang="T10">
                      <a:pos x="T4" y="T5"/>
                    </a:cxn>
                    <a:cxn ang="T11">
                      <a:pos x="T6" y="T7"/>
                    </a:cxn>
                  </a:cxnLst>
                  <a:rect l="T12" t="T13" r="T14" b="T15"/>
                  <a:pathLst>
                    <a:path w="71" h="91">
                      <a:moveTo>
                        <a:pt x="0" y="16"/>
                      </a:moveTo>
                      <a:lnTo>
                        <a:pt x="71" y="0"/>
                      </a:lnTo>
                      <a:lnTo>
                        <a:pt x="71" y="76"/>
                      </a:lnTo>
                      <a:lnTo>
                        <a:pt x="0" y="9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2" name="Freeform 247"/>
                <p:cNvSpPr>
                  <a:spLocks/>
                </p:cNvSpPr>
                <p:nvPr/>
              </p:nvSpPr>
              <p:spPr bwMode="auto">
                <a:xfrm>
                  <a:off x="3348" y="1779"/>
                  <a:ext cx="28" cy="40"/>
                </a:xfrm>
                <a:custGeom>
                  <a:avLst/>
                  <a:gdLst>
                    <a:gd name="T0" fmla="*/ 0 w 56"/>
                    <a:gd name="T1" fmla="*/ 13 h 80"/>
                    <a:gd name="T2" fmla="*/ 56 w 56"/>
                    <a:gd name="T3" fmla="*/ 0 h 80"/>
                    <a:gd name="T4" fmla="*/ 56 w 56"/>
                    <a:gd name="T5" fmla="*/ 71 h 80"/>
                    <a:gd name="T6" fmla="*/ 0 w 56"/>
                    <a:gd name="T7" fmla="*/ 80 h 80"/>
                    <a:gd name="T8" fmla="*/ 0 60000 65536"/>
                    <a:gd name="T9" fmla="*/ 0 60000 65536"/>
                    <a:gd name="T10" fmla="*/ 0 60000 65536"/>
                    <a:gd name="T11" fmla="*/ 0 60000 65536"/>
                    <a:gd name="T12" fmla="*/ 0 w 56"/>
                    <a:gd name="T13" fmla="*/ 0 h 80"/>
                    <a:gd name="T14" fmla="*/ 56 w 56"/>
                    <a:gd name="T15" fmla="*/ 80 h 80"/>
                  </a:gdLst>
                  <a:ahLst/>
                  <a:cxnLst>
                    <a:cxn ang="T8">
                      <a:pos x="T0" y="T1"/>
                    </a:cxn>
                    <a:cxn ang="T9">
                      <a:pos x="T2" y="T3"/>
                    </a:cxn>
                    <a:cxn ang="T10">
                      <a:pos x="T4" y="T5"/>
                    </a:cxn>
                    <a:cxn ang="T11">
                      <a:pos x="T6" y="T7"/>
                    </a:cxn>
                  </a:cxnLst>
                  <a:rect l="T12" t="T13" r="T14" b="T15"/>
                  <a:pathLst>
                    <a:path w="56" h="80">
                      <a:moveTo>
                        <a:pt x="0" y="13"/>
                      </a:moveTo>
                      <a:lnTo>
                        <a:pt x="56" y="0"/>
                      </a:lnTo>
                      <a:lnTo>
                        <a:pt x="56" y="71"/>
                      </a:lnTo>
                      <a:lnTo>
                        <a:pt x="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3" name="Freeform 248"/>
                <p:cNvSpPr>
                  <a:spLocks/>
                </p:cNvSpPr>
                <p:nvPr/>
              </p:nvSpPr>
              <p:spPr bwMode="auto">
                <a:xfrm>
                  <a:off x="3418" y="1762"/>
                  <a:ext cx="32" cy="46"/>
                </a:xfrm>
                <a:custGeom>
                  <a:avLst/>
                  <a:gdLst>
                    <a:gd name="T0" fmla="*/ 0 w 62"/>
                    <a:gd name="T1" fmla="*/ 13 h 93"/>
                    <a:gd name="T2" fmla="*/ 62 w 62"/>
                    <a:gd name="T3" fmla="*/ 0 h 93"/>
                    <a:gd name="T4" fmla="*/ 62 w 62"/>
                    <a:gd name="T5" fmla="*/ 77 h 93"/>
                    <a:gd name="T6" fmla="*/ 0 w 62"/>
                    <a:gd name="T7" fmla="*/ 93 h 93"/>
                    <a:gd name="T8" fmla="*/ 0 60000 65536"/>
                    <a:gd name="T9" fmla="*/ 0 60000 65536"/>
                    <a:gd name="T10" fmla="*/ 0 60000 65536"/>
                    <a:gd name="T11" fmla="*/ 0 60000 65536"/>
                    <a:gd name="T12" fmla="*/ 0 w 62"/>
                    <a:gd name="T13" fmla="*/ 0 h 93"/>
                    <a:gd name="T14" fmla="*/ 62 w 62"/>
                    <a:gd name="T15" fmla="*/ 93 h 93"/>
                  </a:gdLst>
                  <a:ahLst/>
                  <a:cxnLst>
                    <a:cxn ang="T8">
                      <a:pos x="T0" y="T1"/>
                    </a:cxn>
                    <a:cxn ang="T9">
                      <a:pos x="T2" y="T3"/>
                    </a:cxn>
                    <a:cxn ang="T10">
                      <a:pos x="T4" y="T5"/>
                    </a:cxn>
                    <a:cxn ang="T11">
                      <a:pos x="T6" y="T7"/>
                    </a:cxn>
                  </a:cxnLst>
                  <a:rect l="T12" t="T13" r="T14" b="T15"/>
                  <a:pathLst>
                    <a:path w="62" h="93">
                      <a:moveTo>
                        <a:pt x="0" y="13"/>
                      </a:moveTo>
                      <a:lnTo>
                        <a:pt x="62" y="0"/>
                      </a:lnTo>
                      <a:lnTo>
                        <a:pt x="62" y="77"/>
                      </a:lnTo>
                      <a:lnTo>
                        <a:pt x="0" y="9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4" name="Freeform 249"/>
                <p:cNvSpPr>
                  <a:spLocks/>
                </p:cNvSpPr>
                <p:nvPr/>
              </p:nvSpPr>
              <p:spPr bwMode="auto">
                <a:xfrm>
                  <a:off x="3497" y="1743"/>
                  <a:ext cx="36" cy="47"/>
                </a:xfrm>
                <a:custGeom>
                  <a:avLst/>
                  <a:gdLst>
                    <a:gd name="T0" fmla="*/ 0 w 71"/>
                    <a:gd name="T1" fmla="*/ 13 h 93"/>
                    <a:gd name="T2" fmla="*/ 71 w 71"/>
                    <a:gd name="T3" fmla="*/ 0 h 93"/>
                    <a:gd name="T4" fmla="*/ 71 w 71"/>
                    <a:gd name="T5" fmla="*/ 82 h 93"/>
                    <a:gd name="T6" fmla="*/ 0 w 71"/>
                    <a:gd name="T7" fmla="*/ 93 h 93"/>
                    <a:gd name="T8" fmla="*/ 0 60000 65536"/>
                    <a:gd name="T9" fmla="*/ 0 60000 65536"/>
                    <a:gd name="T10" fmla="*/ 0 60000 65536"/>
                    <a:gd name="T11" fmla="*/ 0 60000 65536"/>
                    <a:gd name="T12" fmla="*/ 0 w 71"/>
                    <a:gd name="T13" fmla="*/ 0 h 93"/>
                    <a:gd name="T14" fmla="*/ 71 w 71"/>
                    <a:gd name="T15" fmla="*/ 93 h 93"/>
                  </a:gdLst>
                  <a:ahLst/>
                  <a:cxnLst>
                    <a:cxn ang="T8">
                      <a:pos x="T0" y="T1"/>
                    </a:cxn>
                    <a:cxn ang="T9">
                      <a:pos x="T2" y="T3"/>
                    </a:cxn>
                    <a:cxn ang="T10">
                      <a:pos x="T4" y="T5"/>
                    </a:cxn>
                    <a:cxn ang="T11">
                      <a:pos x="T6" y="T7"/>
                    </a:cxn>
                  </a:cxnLst>
                  <a:rect l="T12" t="T13" r="T14" b="T15"/>
                  <a:pathLst>
                    <a:path w="71" h="93">
                      <a:moveTo>
                        <a:pt x="0" y="13"/>
                      </a:moveTo>
                      <a:lnTo>
                        <a:pt x="71" y="0"/>
                      </a:lnTo>
                      <a:lnTo>
                        <a:pt x="71" y="82"/>
                      </a:lnTo>
                      <a:lnTo>
                        <a:pt x="0" y="9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5" name="Freeform 250"/>
                <p:cNvSpPr>
                  <a:spLocks/>
                </p:cNvSpPr>
                <p:nvPr/>
              </p:nvSpPr>
              <p:spPr bwMode="auto">
                <a:xfrm>
                  <a:off x="3348" y="1720"/>
                  <a:ext cx="28" cy="43"/>
                </a:xfrm>
                <a:custGeom>
                  <a:avLst/>
                  <a:gdLst>
                    <a:gd name="T0" fmla="*/ 0 w 56"/>
                    <a:gd name="T1" fmla="*/ 17 h 85"/>
                    <a:gd name="T2" fmla="*/ 56 w 56"/>
                    <a:gd name="T3" fmla="*/ 0 h 85"/>
                    <a:gd name="T4" fmla="*/ 56 w 56"/>
                    <a:gd name="T5" fmla="*/ 69 h 85"/>
                    <a:gd name="T6" fmla="*/ 0 w 56"/>
                    <a:gd name="T7" fmla="*/ 85 h 85"/>
                    <a:gd name="T8" fmla="*/ 0 60000 65536"/>
                    <a:gd name="T9" fmla="*/ 0 60000 65536"/>
                    <a:gd name="T10" fmla="*/ 0 60000 65536"/>
                    <a:gd name="T11" fmla="*/ 0 60000 65536"/>
                    <a:gd name="T12" fmla="*/ 0 w 56"/>
                    <a:gd name="T13" fmla="*/ 0 h 85"/>
                    <a:gd name="T14" fmla="*/ 56 w 56"/>
                    <a:gd name="T15" fmla="*/ 85 h 85"/>
                  </a:gdLst>
                  <a:ahLst/>
                  <a:cxnLst>
                    <a:cxn ang="T8">
                      <a:pos x="T0" y="T1"/>
                    </a:cxn>
                    <a:cxn ang="T9">
                      <a:pos x="T2" y="T3"/>
                    </a:cxn>
                    <a:cxn ang="T10">
                      <a:pos x="T4" y="T5"/>
                    </a:cxn>
                    <a:cxn ang="T11">
                      <a:pos x="T6" y="T7"/>
                    </a:cxn>
                  </a:cxnLst>
                  <a:rect l="T12" t="T13" r="T14" b="T15"/>
                  <a:pathLst>
                    <a:path w="56" h="85">
                      <a:moveTo>
                        <a:pt x="0" y="17"/>
                      </a:moveTo>
                      <a:lnTo>
                        <a:pt x="56" y="0"/>
                      </a:lnTo>
                      <a:lnTo>
                        <a:pt x="56" y="69"/>
                      </a:lnTo>
                      <a:lnTo>
                        <a:pt x="0" y="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6" name="Freeform 251"/>
                <p:cNvSpPr>
                  <a:spLocks/>
                </p:cNvSpPr>
                <p:nvPr/>
              </p:nvSpPr>
              <p:spPr bwMode="auto">
                <a:xfrm>
                  <a:off x="3418" y="1694"/>
                  <a:ext cx="32" cy="49"/>
                </a:xfrm>
                <a:custGeom>
                  <a:avLst/>
                  <a:gdLst>
                    <a:gd name="T0" fmla="*/ 0 w 62"/>
                    <a:gd name="T1" fmla="*/ 25 h 98"/>
                    <a:gd name="T2" fmla="*/ 62 w 62"/>
                    <a:gd name="T3" fmla="*/ 0 h 98"/>
                    <a:gd name="T4" fmla="*/ 62 w 62"/>
                    <a:gd name="T5" fmla="*/ 79 h 98"/>
                    <a:gd name="T6" fmla="*/ 0 w 62"/>
                    <a:gd name="T7" fmla="*/ 98 h 98"/>
                    <a:gd name="T8" fmla="*/ 0 60000 65536"/>
                    <a:gd name="T9" fmla="*/ 0 60000 65536"/>
                    <a:gd name="T10" fmla="*/ 0 60000 65536"/>
                    <a:gd name="T11" fmla="*/ 0 60000 65536"/>
                    <a:gd name="T12" fmla="*/ 0 w 62"/>
                    <a:gd name="T13" fmla="*/ 0 h 98"/>
                    <a:gd name="T14" fmla="*/ 62 w 62"/>
                    <a:gd name="T15" fmla="*/ 98 h 98"/>
                  </a:gdLst>
                  <a:ahLst/>
                  <a:cxnLst>
                    <a:cxn ang="T8">
                      <a:pos x="T0" y="T1"/>
                    </a:cxn>
                    <a:cxn ang="T9">
                      <a:pos x="T2" y="T3"/>
                    </a:cxn>
                    <a:cxn ang="T10">
                      <a:pos x="T4" y="T5"/>
                    </a:cxn>
                    <a:cxn ang="T11">
                      <a:pos x="T6" y="T7"/>
                    </a:cxn>
                  </a:cxnLst>
                  <a:rect l="T12" t="T13" r="T14" b="T15"/>
                  <a:pathLst>
                    <a:path w="62" h="98">
                      <a:moveTo>
                        <a:pt x="0" y="25"/>
                      </a:moveTo>
                      <a:lnTo>
                        <a:pt x="62" y="0"/>
                      </a:lnTo>
                      <a:lnTo>
                        <a:pt x="62" y="79"/>
                      </a:lnTo>
                      <a:lnTo>
                        <a:pt x="0" y="9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7" name="Freeform 252"/>
                <p:cNvSpPr>
                  <a:spLocks/>
                </p:cNvSpPr>
                <p:nvPr/>
              </p:nvSpPr>
              <p:spPr bwMode="auto">
                <a:xfrm>
                  <a:off x="3497" y="1669"/>
                  <a:ext cx="36" cy="51"/>
                </a:xfrm>
                <a:custGeom>
                  <a:avLst/>
                  <a:gdLst>
                    <a:gd name="T0" fmla="*/ 0 w 71"/>
                    <a:gd name="T1" fmla="*/ 19 h 104"/>
                    <a:gd name="T2" fmla="*/ 71 w 71"/>
                    <a:gd name="T3" fmla="*/ 0 h 104"/>
                    <a:gd name="T4" fmla="*/ 71 w 71"/>
                    <a:gd name="T5" fmla="*/ 83 h 104"/>
                    <a:gd name="T6" fmla="*/ 0 w 71"/>
                    <a:gd name="T7" fmla="*/ 104 h 104"/>
                    <a:gd name="T8" fmla="*/ 0 60000 65536"/>
                    <a:gd name="T9" fmla="*/ 0 60000 65536"/>
                    <a:gd name="T10" fmla="*/ 0 60000 65536"/>
                    <a:gd name="T11" fmla="*/ 0 60000 65536"/>
                    <a:gd name="T12" fmla="*/ 0 w 71"/>
                    <a:gd name="T13" fmla="*/ 0 h 104"/>
                    <a:gd name="T14" fmla="*/ 71 w 71"/>
                    <a:gd name="T15" fmla="*/ 104 h 104"/>
                  </a:gdLst>
                  <a:ahLst/>
                  <a:cxnLst>
                    <a:cxn ang="T8">
                      <a:pos x="T0" y="T1"/>
                    </a:cxn>
                    <a:cxn ang="T9">
                      <a:pos x="T2" y="T3"/>
                    </a:cxn>
                    <a:cxn ang="T10">
                      <a:pos x="T4" y="T5"/>
                    </a:cxn>
                    <a:cxn ang="T11">
                      <a:pos x="T6" y="T7"/>
                    </a:cxn>
                  </a:cxnLst>
                  <a:rect l="T12" t="T13" r="T14" b="T15"/>
                  <a:pathLst>
                    <a:path w="71" h="104">
                      <a:moveTo>
                        <a:pt x="0" y="19"/>
                      </a:moveTo>
                      <a:lnTo>
                        <a:pt x="71" y="0"/>
                      </a:lnTo>
                      <a:lnTo>
                        <a:pt x="71" y="83"/>
                      </a:lnTo>
                      <a:lnTo>
                        <a:pt x="0" y="10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8" name="Freeform 253"/>
                <p:cNvSpPr>
                  <a:spLocks/>
                </p:cNvSpPr>
                <p:nvPr/>
              </p:nvSpPr>
              <p:spPr bwMode="auto">
                <a:xfrm>
                  <a:off x="3348" y="1678"/>
                  <a:ext cx="28" cy="42"/>
                </a:xfrm>
                <a:custGeom>
                  <a:avLst/>
                  <a:gdLst>
                    <a:gd name="T0" fmla="*/ 0 w 56"/>
                    <a:gd name="T1" fmla="*/ 28 h 85"/>
                    <a:gd name="T2" fmla="*/ 56 w 56"/>
                    <a:gd name="T3" fmla="*/ 0 h 85"/>
                    <a:gd name="T4" fmla="*/ 56 w 56"/>
                    <a:gd name="T5" fmla="*/ 66 h 85"/>
                    <a:gd name="T6" fmla="*/ 0 w 56"/>
                    <a:gd name="T7" fmla="*/ 85 h 85"/>
                    <a:gd name="T8" fmla="*/ 0 60000 65536"/>
                    <a:gd name="T9" fmla="*/ 0 60000 65536"/>
                    <a:gd name="T10" fmla="*/ 0 60000 65536"/>
                    <a:gd name="T11" fmla="*/ 0 60000 65536"/>
                    <a:gd name="T12" fmla="*/ 0 w 56"/>
                    <a:gd name="T13" fmla="*/ 0 h 85"/>
                    <a:gd name="T14" fmla="*/ 56 w 56"/>
                    <a:gd name="T15" fmla="*/ 85 h 85"/>
                  </a:gdLst>
                  <a:ahLst/>
                  <a:cxnLst>
                    <a:cxn ang="T8">
                      <a:pos x="T0" y="T1"/>
                    </a:cxn>
                    <a:cxn ang="T9">
                      <a:pos x="T2" y="T3"/>
                    </a:cxn>
                    <a:cxn ang="T10">
                      <a:pos x="T4" y="T5"/>
                    </a:cxn>
                    <a:cxn ang="T11">
                      <a:pos x="T6" y="T7"/>
                    </a:cxn>
                  </a:cxnLst>
                  <a:rect l="T12" t="T13" r="T14" b="T15"/>
                  <a:pathLst>
                    <a:path w="56" h="85">
                      <a:moveTo>
                        <a:pt x="0" y="28"/>
                      </a:moveTo>
                      <a:lnTo>
                        <a:pt x="56" y="0"/>
                      </a:lnTo>
                      <a:lnTo>
                        <a:pt x="56" y="66"/>
                      </a:lnTo>
                      <a:lnTo>
                        <a:pt x="0" y="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09" name="Freeform 254"/>
                <p:cNvSpPr>
                  <a:spLocks/>
                </p:cNvSpPr>
                <p:nvPr/>
              </p:nvSpPr>
              <p:spPr bwMode="auto">
                <a:xfrm>
                  <a:off x="3418" y="1650"/>
                  <a:ext cx="32" cy="47"/>
                </a:xfrm>
                <a:custGeom>
                  <a:avLst/>
                  <a:gdLst>
                    <a:gd name="T0" fmla="*/ 0 w 62"/>
                    <a:gd name="T1" fmla="*/ 30 h 95"/>
                    <a:gd name="T2" fmla="*/ 62 w 62"/>
                    <a:gd name="T3" fmla="*/ 0 h 95"/>
                    <a:gd name="T4" fmla="*/ 62 w 62"/>
                    <a:gd name="T5" fmla="*/ 72 h 95"/>
                    <a:gd name="T6" fmla="*/ 0 w 62"/>
                    <a:gd name="T7" fmla="*/ 95 h 95"/>
                    <a:gd name="T8" fmla="*/ 0 60000 65536"/>
                    <a:gd name="T9" fmla="*/ 0 60000 65536"/>
                    <a:gd name="T10" fmla="*/ 0 60000 65536"/>
                    <a:gd name="T11" fmla="*/ 0 60000 65536"/>
                    <a:gd name="T12" fmla="*/ 0 w 62"/>
                    <a:gd name="T13" fmla="*/ 0 h 95"/>
                    <a:gd name="T14" fmla="*/ 62 w 62"/>
                    <a:gd name="T15" fmla="*/ 95 h 95"/>
                  </a:gdLst>
                  <a:ahLst/>
                  <a:cxnLst>
                    <a:cxn ang="T8">
                      <a:pos x="T0" y="T1"/>
                    </a:cxn>
                    <a:cxn ang="T9">
                      <a:pos x="T2" y="T3"/>
                    </a:cxn>
                    <a:cxn ang="T10">
                      <a:pos x="T4" y="T5"/>
                    </a:cxn>
                    <a:cxn ang="T11">
                      <a:pos x="T6" y="T7"/>
                    </a:cxn>
                  </a:cxnLst>
                  <a:rect l="T12" t="T13" r="T14" b="T15"/>
                  <a:pathLst>
                    <a:path w="62" h="95">
                      <a:moveTo>
                        <a:pt x="0" y="30"/>
                      </a:moveTo>
                      <a:lnTo>
                        <a:pt x="62" y="0"/>
                      </a:lnTo>
                      <a:lnTo>
                        <a:pt x="62" y="72"/>
                      </a:lnTo>
                      <a:lnTo>
                        <a:pt x="0" y="9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0" name="Freeform 255"/>
                <p:cNvSpPr>
                  <a:spLocks/>
                </p:cNvSpPr>
                <p:nvPr/>
              </p:nvSpPr>
              <p:spPr bwMode="auto">
                <a:xfrm>
                  <a:off x="3497" y="1617"/>
                  <a:ext cx="36" cy="52"/>
                </a:xfrm>
                <a:custGeom>
                  <a:avLst/>
                  <a:gdLst>
                    <a:gd name="T0" fmla="*/ 0 w 71"/>
                    <a:gd name="T1" fmla="*/ 30 h 103"/>
                    <a:gd name="T2" fmla="*/ 71 w 71"/>
                    <a:gd name="T3" fmla="*/ 0 h 103"/>
                    <a:gd name="T4" fmla="*/ 71 w 71"/>
                    <a:gd name="T5" fmla="*/ 81 h 103"/>
                    <a:gd name="T6" fmla="*/ 0 w 71"/>
                    <a:gd name="T7" fmla="*/ 103 h 103"/>
                    <a:gd name="T8" fmla="*/ 0 60000 65536"/>
                    <a:gd name="T9" fmla="*/ 0 60000 65536"/>
                    <a:gd name="T10" fmla="*/ 0 60000 65536"/>
                    <a:gd name="T11" fmla="*/ 0 60000 65536"/>
                    <a:gd name="T12" fmla="*/ 0 w 71"/>
                    <a:gd name="T13" fmla="*/ 0 h 103"/>
                    <a:gd name="T14" fmla="*/ 71 w 71"/>
                    <a:gd name="T15" fmla="*/ 103 h 103"/>
                  </a:gdLst>
                  <a:ahLst/>
                  <a:cxnLst>
                    <a:cxn ang="T8">
                      <a:pos x="T0" y="T1"/>
                    </a:cxn>
                    <a:cxn ang="T9">
                      <a:pos x="T2" y="T3"/>
                    </a:cxn>
                    <a:cxn ang="T10">
                      <a:pos x="T4" y="T5"/>
                    </a:cxn>
                    <a:cxn ang="T11">
                      <a:pos x="T6" y="T7"/>
                    </a:cxn>
                  </a:cxnLst>
                  <a:rect l="T12" t="T13" r="T14" b="T15"/>
                  <a:pathLst>
                    <a:path w="71" h="103">
                      <a:moveTo>
                        <a:pt x="0" y="30"/>
                      </a:moveTo>
                      <a:lnTo>
                        <a:pt x="71" y="0"/>
                      </a:lnTo>
                      <a:lnTo>
                        <a:pt x="71" y="81"/>
                      </a:lnTo>
                      <a:lnTo>
                        <a:pt x="0"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1" name="Freeform 256"/>
                <p:cNvSpPr>
                  <a:spLocks/>
                </p:cNvSpPr>
                <p:nvPr/>
              </p:nvSpPr>
              <p:spPr bwMode="auto">
                <a:xfrm>
                  <a:off x="3547" y="1850"/>
                  <a:ext cx="249" cy="47"/>
                </a:xfrm>
                <a:custGeom>
                  <a:avLst/>
                  <a:gdLst>
                    <a:gd name="T0" fmla="*/ 0 w 497"/>
                    <a:gd name="T1" fmla="*/ 0 h 93"/>
                    <a:gd name="T2" fmla="*/ 497 w 497"/>
                    <a:gd name="T3" fmla="*/ 67 h 93"/>
                    <a:gd name="T4" fmla="*/ 497 w 497"/>
                    <a:gd name="T5" fmla="*/ 93 h 93"/>
                    <a:gd name="T6" fmla="*/ 0 w 497"/>
                    <a:gd name="T7" fmla="*/ 35 h 93"/>
                    <a:gd name="T8" fmla="*/ 0 w 497"/>
                    <a:gd name="T9" fmla="*/ 0 h 93"/>
                    <a:gd name="T10" fmla="*/ 0 60000 65536"/>
                    <a:gd name="T11" fmla="*/ 0 60000 65536"/>
                    <a:gd name="T12" fmla="*/ 0 60000 65536"/>
                    <a:gd name="T13" fmla="*/ 0 60000 65536"/>
                    <a:gd name="T14" fmla="*/ 0 60000 65536"/>
                    <a:gd name="T15" fmla="*/ 0 w 497"/>
                    <a:gd name="T16" fmla="*/ 0 h 93"/>
                    <a:gd name="T17" fmla="*/ 497 w 497"/>
                    <a:gd name="T18" fmla="*/ 93 h 93"/>
                  </a:gdLst>
                  <a:ahLst/>
                  <a:cxnLst>
                    <a:cxn ang="T10">
                      <a:pos x="T0" y="T1"/>
                    </a:cxn>
                    <a:cxn ang="T11">
                      <a:pos x="T2" y="T3"/>
                    </a:cxn>
                    <a:cxn ang="T12">
                      <a:pos x="T4" y="T5"/>
                    </a:cxn>
                    <a:cxn ang="T13">
                      <a:pos x="T6" y="T7"/>
                    </a:cxn>
                    <a:cxn ang="T14">
                      <a:pos x="T8" y="T9"/>
                    </a:cxn>
                  </a:cxnLst>
                  <a:rect l="T15" t="T16" r="T17" b="T18"/>
                  <a:pathLst>
                    <a:path w="497" h="93">
                      <a:moveTo>
                        <a:pt x="0" y="0"/>
                      </a:moveTo>
                      <a:lnTo>
                        <a:pt x="497" y="67"/>
                      </a:lnTo>
                      <a:lnTo>
                        <a:pt x="497" y="93"/>
                      </a:lnTo>
                      <a:lnTo>
                        <a:pt x="0" y="35"/>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2" name="Freeform 257"/>
                <p:cNvSpPr>
                  <a:spLocks/>
                </p:cNvSpPr>
                <p:nvPr/>
              </p:nvSpPr>
              <p:spPr bwMode="auto">
                <a:xfrm>
                  <a:off x="3547" y="1716"/>
                  <a:ext cx="249" cy="73"/>
                </a:xfrm>
                <a:custGeom>
                  <a:avLst/>
                  <a:gdLst>
                    <a:gd name="T0" fmla="*/ 0 w 497"/>
                    <a:gd name="T1" fmla="*/ 0 h 146"/>
                    <a:gd name="T2" fmla="*/ 497 w 497"/>
                    <a:gd name="T3" fmla="*/ 121 h 146"/>
                    <a:gd name="T4" fmla="*/ 497 w 497"/>
                    <a:gd name="T5" fmla="*/ 146 h 146"/>
                    <a:gd name="T6" fmla="*/ 2 w 497"/>
                    <a:gd name="T7" fmla="*/ 25 h 146"/>
                    <a:gd name="T8" fmla="*/ 0 w 497"/>
                    <a:gd name="T9" fmla="*/ 0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0"/>
                      </a:moveTo>
                      <a:lnTo>
                        <a:pt x="497" y="121"/>
                      </a:lnTo>
                      <a:lnTo>
                        <a:pt x="497" y="146"/>
                      </a:lnTo>
                      <a:lnTo>
                        <a:pt x="2" y="25"/>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3" name="Freeform 258"/>
                <p:cNvSpPr>
                  <a:spLocks/>
                </p:cNvSpPr>
                <p:nvPr/>
              </p:nvSpPr>
              <p:spPr bwMode="auto">
                <a:xfrm>
                  <a:off x="3546" y="1990"/>
                  <a:ext cx="251" cy="20"/>
                </a:xfrm>
                <a:custGeom>
                  <a:avLst/>
                  <a:gdLst>
                    <a:gd name="T0" fmla="*/ 0 w 503"/>
                    <a:gd name="T1" fmla="*/ 6 h 40"/>
                    <a:gd name="T2" fmla="*/ 503 w 503"/>
                    <a:gd name="T3" fmla="*/ 0 h 40"/>
                    <a:gd name="T4" fmla="*/ 503 w 503"/>
                    <a:gd name="T5" fmla="*/ 21 h 40"/>
                    <a:gd name="T6" fmla="*/ 3 w 503"/>
                    <a:gd name="T7" fmla="*/ 40 h 40"/>
                    <a:gd name="T8" fmla="*/ 0 w 503"/>
                    <a:gd name="T9" fmla="*/ 6 h 40"/>
                    <a:gd name="T10" fmla="*/ 0 60000 65536"/>
                    <a:gd name="T11" fmla="*/ 0 60000 65536"/>
                    <a:gd name="T12" fmla="*/ 0 60000 65536"/>
                    <a:gd name="T13" fmla="*/ 0 60000 65536"/>
                    <a:gd name="T14" fmla="*/ 0 60000 65536"/>
                    <a:gd name="T15" fmla="*/ 0 w 503"/>
                    <a:gd name="T16" fmla="*/ 0 h 40"/>
                    <a:gd name="T17" fmla="*/ 503 w 503"/>
                    <a:gd name="T18" fmla="*/ 40 h 40"/>
                  </a:gdLst>
                  <a:ahLst/>
                  <a:cxnLst>
                    <a:cxn ang="T10">
                      <a:pos x="T0" y="T1"/>
                    </a:cxn>
                    <a:cxn ang="T11">
                      <a:pos x="T2" y="T3"/>
                    </a:cxn>
                    <a:cxn ang="T12">
                      <a:pos x="T4" y="T5"/>
                    </a:cxn>
                    <a:cxn ang="T13">
                      <a:pos x="T6" y="T7"/>
                    </a:cxn>
                    <a:cxn ang="T14">
                      <a:pos x="T8" y="T9"/>
                    </a:cxn>
                  </a:cxnLst>
                  <a:rect l="T15" t="T16" r="T17" b="T18"/>
                  <a:pathLst>
                    <a:path w="503" h="40">
                      <a:moveTo>
                        <a:pt x="0" y="6"/>
                      </a:moveTo>
                      <a:lnTo>
                        <a:pt x="503" y="0"/>
                      </a:lnTo>
                      <a:lnTo>
                        <a:pt x="503" y="21"/>
                      </a:lnTo>
                      <a:lnTo>
                        <a:pt x="3" y="40"/>
                      </a:lnTo>
                      <a:lnTo>
                        <a:pt x="0" y="6"/>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4" name="Freeform 259"/>
                <p:cNvSpPr>
                  <a:spLocks/>
                </p:cNvSpPr>
                <p:nvPr/>
              </p:nvSpPr>
              <p:spPr bwMode="auto">
                <a:xfrm>
                  <a:off x="3567" y="2017"/>
                  <a:ext cx="38" cy="80"/>
                </a:xfrm>
                <a:custGeom>
                  <a:avLst/>
                  <a:gdLst>
                    <a:gd name="T0" fmla="*/ 0 w 75"/>
                    <a:gd name="T1" fmla="*/ 161 h 161"/>
                    <a:gd name="T2" fmla="*/ 0 w 75"/>
                    <a:gd name="T3" fmla="*/ 156 h 161"/>
                    <a:gd name="T4" fmla="*/ 0 w 75"/>
                    <a:gd name="T5" fmla="*/ 3 h 161"/>
                    <a:gd name="T6" fmla="*/ 75 w 75"/>
                    <a:gd name="T7" fmla="*/ 0 h 161"/>
                    <a:gd name="T8" fmla="*/ 75 w 75"/>
                    <a:gd name="T9" fmla="*/ 151 h 161"/>
                    <a:gd name="T10" fmla="*/ 0 w 75"/>
                    <a:gd name="T11" fmla="*/ 161 h 161"/>
                    <a:gd name="T12" fmla="*/ 0 60000 65536"/>
                    <a:gd name="T13" fmla="*/ 0 60000 65536"/>
                    <a:gd name="T14" fmla="*/ 0 60000 65536"/>
                    <a:gd name="T15" fmla="*/ 0 60000 65536"/>
                    <a:gd name="T16" fmla="*/ 0 60000 65536"/>
                    <a:gd name="T17" fmla="*/ 0 60000 65536"/>
                    <a:gd name="T18" fmla="*/ 0 w 75"/>
                    <a:gd name="T19" fmla="*/ 0 h 161"/>
                    <a:gd name="T20" fmla="*/ 75 w 75"/>
                    <a:gd name="T21" fmla="*/ 161 h 161"/>
                  </a:gdLst>
                  <a:ahLst/>
                  <a:cxnLst>
                    <a:cxn ang="T12">
                      <a:pos x="T0" y="T1"/>
                    </a:cxn>
                    <a:cxn ang="T13">
                      <a:pos x="T2" y="T3"/>
                    </a:cxn>
                    <a:cxn ang="T14">
                      <a:pos x="T4" y="T5"/>
                    </a:cxn>
                    <a:cxn ang="T15">
                      <a:pos x="T6" y="T7"/>
                    </a:cxn>
                    <a:cxn ang="T16">
                      <a:pos x="T8" y="T9"/>
                    </a:cxn>
                    <a:cxn ang="T17">
                      <a:pos x="T10" y="T11"/>
                    </a:cxn>
                  </a:cxnLst>
                  <a:rect l="T18" t="T19" r="T20" b="T21"/>
                  <a:pathLst>
                    <a:path w="75" h="161">
                      <a:moveTo>
                        <a:pt x="0" y="161"/>
                      </a:moveTo>
                      <a:lnTo>
                        <a:pt x="0" y="156"/>
                      </a:lnTo>
                      <a:lnTo>
                        <a:pt x="0" y="3"/>
                      </a:lnTo>
                      <a:lnTo>
                        <a:pt x="75" y="0"/>
                      </a:lnTo>
                      <a:lnTo>
                        <a:pt x="75" y="151"/>
                      </a:lnTo>
                      <a:lnTo>
                        <a:pt x="0" y="1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5" name="Freeform 260"/>
                <p:cNvSpPr>
                  <a:spLocks/>
                </p:cNvSpPr>
                <p:nvPr/>
              </p:nvSpPr>
              <p:spPr bwMode="auto">
                <a:xfrm>
                  <a:off x="3612" y="2016"/>
                  <a:ext cx="35" cy="75"/>
                </a:xfrm>
                <a:custGeom>
                  <a:avLst/>
                  <a:gdLst>
                    <a:gd name="T0" fmla="*/ 0 w 69"/>
                    <a:gd name="T1" fmla="*/ 0 h 150"/>
                    <a:gd name="T2" fmla="*/ 69 w 69"/>
                    <a:gd name="T3" fmla="*/ 0 h 150"/>
                    <a:gd name="T4" fmla="*/ 69 w 69"/>
                    <a:gd name="T5" fmla="*/ 140 h 150"/>
                    <a:gd name="T6" fmla="*/ 0 w 69"/>
                    <a:gd name="T7" fmla="*/ 150 h 150"/>
                    <a:gd name="T8" fmla="*/ 0 w 69"/>
                    <a:gd name="T9" fmla="*/ 0 h 150"/>
                    <a:gd name="T10" fmla="*/ 0 60000 65536"/>
                    <a:gd name="T11" fmla="*/ 0 60000 65536"/>
                    <a:gd name="T12" fmla="*/ 0 60000 65536"/>
                    <a:gd name="T13" fmla="*/ 0 60000 65536"/>
                    <a:gd name="T14" fmla="*/ 0 60000 65536"/>
                    <a:gd name="T15" fmla="*/ 0 w 69"/>
                    <a:gd name="T16" fmla="*/ 0 h 150"/>
                    <a:gd name="T17" fmla="*/ 69 w 69"/>
                    <a:gd name="T18" fmla="*/ 150 h 150"/>
                  </a:gdLst>
                  <a:ahLst/>
                  <a:cxnLst>
                    <a:cxn ang="T10">
                      <a:pos x="T0" y="T1"/>
                    </a:cxn>
                    <a:cxn ang="T11">
                      <a:pos x="T2" y="T3"/>
                    </a:cxn>
                    <a:cxn ang="T12">
                      <a:pos x="T4" y="T5"/>
                    </a:cxn>
                    <a:cxn ang="T13">
                      <a:pos x="T6" y="T7"/>
                    </a:cxn>
                    <a:cxn ang="T14">
                      <a:pos x="T8" y="T9"/>
                    </a:cxn>
                  </a:cxnLst>
                  <a:rect l="T15" t="T16" r="T17" b="T18"/>
                  <a:pathLst>
                    <a:path w="69" h="150">
                      <a:moveTo>
                        <a:pt x="0" y="0"/>
                      </a:moveTo>
                      <a:lnTo>
                        <a:pt x="69" y="0"/>
                      </a:lnTo>
                      <a:lnTo>
                        <a:pt x="69" y="140"/>
                      </a:lnTo>
                      <a:lnTo>
                        <a:pt x="0" y="15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6" name="Freeform 261"/>
                <p:cNvSpPr>
                  <a:spLocks/>
                </p:cNvSpPr>
                <p:nvPr/>
              </p:nvSpPr>
              <p:spPr bwMode="auto">
                <a:xfrm>
                  <a:off x="3654" y="2013"/>
                  <a:ext cx="33" cy="88"/>
                </a:xfrm>
                <a:custGeom>
                  <a:avLst/>
                  <a:gdLst>
                    <a:gd name="T0" fmla="*/ 0 w 67"/>
                    <a:gd name="T1" fmla="*/ 6 h 177"/>
                    <a:gd name="T2" fmla="*/ 67 w 67"/>
                    <a:gd name="T3" fmla="*/ 0 h 177"/>
                    <a:gd name="T4" fmla="*/ 67 w 67"/>
                    <a:gd name="T5" fmla="*/ 165 h 177"/>
                    <a:gd name="T6" fmla="*/ 0 w 67"/>
                    <a:gd name="T7" fmla="*/ 177 h 177"/>
                    <a:gd name="T8" fmla="*/ 0 w 67"/>
                    <a:gd name="T9" fmla="*/ 6 h 177"/>
                    <a:gd name="T10" fmla="*/ 0 60000 65536"/>
                    <a:gd name="T11" fmla="*/ 0 60000 65536"/>
                    <a:gd name="T12" fmla="*/ 0 60000 65536"/>
                    <a:gd name="T13" fmla="*/ 0 60000 65536"/>
                    <a:gd name="T14" fmla="*/ 0 60000 65536"/>
                    <a:gd name="T15" fmla="*/ 0 w 67"/>
                    <a:gd name="T16" fmla="*/ 0 h 177"/>
                    <a:gd name="T17" fmla="*/ 67 w 67"/>
                    <a:gd name="T18" fmla="*/ 177 h 177"/>
                  </a:gdLst>
                  <a:ahLst/>
                  <a:cxnLst>
                    <a:cxn ang="T10">
                      <a:pos x="T0" y="T1"/>
                    </a:cxn>
                    <a:cxn ang="T11">
                      <a:pos x="T2" y="T3"/>
                    </a:cxn>
                    <a:cxn ang="T12">
                      <a:pos x="T4" y="T5"/>
                    </a:cxn>
                    <a:cxn ang="T13">
                      <a:pos x="T6" y="T7"/>
                    </a:cxn>
                    <a:cxn ang="T14">
                      <a:pos x="T8" y="T9"/>
                    </a:cxn>
                  </a:cxnLst>
                  <a:rect l="T15" t="T16" r="T17" b="T18"/>
                  <a:pathLst>
                    <a:path w="67" h="177">
                      <a:moveTo>
                        <a:pt x="0" y="6"/>
                      </a:moveTo>
                      <a:lnTo>
                        <a:pt x="67" y="0"/>
                      </a:lnTo>
                      <a:lnTo>
                        <a:pt x="67" y="165"/>
                      </a:lnTo>
                      <a:lnTo>
                        <a:pt x="0" y="177"/>
                      </a:lnTo>
                      <a:lnTo>
                        <a:pt x="0"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7" name="Freeform 262"/>
                <p:cNvSpPr>
                  <a:spLocks/>
                </p:cNvSpPr>
                <p:nvPr/>
              </p:nvSpPr>
              <p:spPr bwMode="auto">
                <a:xfrm>
                  <a:off x="3695" y="2013"/>
                  <a:ext cx="31" cy="83"/>
                </a:xfrm>
                <a:custGeom>
                  <a:avLst/>
                  <a:gdLst>
                    <a:gd name="T0" fmla="*/ 0 w 61"/>
                    <a:gd name="T1" fmla="*/ 0 h 165"/>
                    <a:gd name="T2" fmla="*/ 61 w 61"/>
                    <a:gd name="T3" fmla="*/ 0 h 165"/>
                    <a:gd name="T4" fmla="*/ 61 w 61"/>
                    <a:gd name="T5" fmla="*/ 157 h 165"/>
                    <a:gd name="T6" fmla="*/ 0 w 61"/>
                    <a:gd name="T7" fmla="*/ 165 h 165"/>
                    <a:gd name="T8" fmla="*/ 0 w 61"/>
                    <a:gd name="T9" fmla="*/ 0 h 165"/>
                    <a:gd name="T10" fmla="*/ 0 60000 65536"/>
                    <a:gd name="T11" fmla="*/ 0 60000 65536"/>
                    <a:gd name="T12" fmla="*/ 0 60000 65536"/>
                    <a:gd name="T13" fmla="*/ 0 60000 65536"/>
                    <a:gd name="T14" fmla="*/ 0 60000 65536"/>
                    <a:gd name="T15" fmla="*/ 0 w 61"/>
                    <a:gd name="T16" fmla="*/ 0 h 165"/>
                    <a:gd name="T17" fmla="*/ 61 w 61"/>
                    <a:gd name="T18" fmla="*/ 165 h 165"/>
                  </a:gdLst>
                  <a:ahLst/>
                  <a:cxnLst>
                    <a:cxn ang="T10">
                      <a:pos x="T0" y="T1"/>
                    </a:cxn>
                    <a:cxn ang="T11">
                      <a:pos x="T2" y="T3"/>
                    </a:cxn>
                    <a:cxn ang="T12">
                      <a:pos x="T4" y="T5"/>
                    </a:cxn>
                    <a:cxn ang="T13">
                      <a:pos x="T6" y="T7"/>
                    </a:cxn>
                    <a:cxn ang="T14">
                      <a:pos x="T8" y="T9"/>
                    </a:cxn>
                  </a:cxnLst>
                  <a:rect l="T15" t="T16" r="T17" b="T18"/>
                  <a:pathLst>
                    <a:path w="61" h="165">
                      <a:moveTo>
                        <a:pt x="0" y="0"/>
                      </a:moveTo>
                      <a:lnTo>
                        <a:pt x="61" y="0"/>
                      </a:lnTo>
                      <a:lnTo>
                        <a:pt x="61" y="157"/>
                      </a:lnTo>
                      <a:lnTo>
                        <a:pt x="0" y="16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8" name="Freeform 263"/>
                <p:cNvSpPr>
                  <a:spLocks/>
                </p:cNvSpPr>
                <p:nvPr/>
              </p:nvSpPr>
              <p:spPr bwMode="auto">
                <a:xfrm>
                  <a:off x="3733" y="2011"/>
                  <a:ext cx="27" cy="65"/>
                </a:xfrm>
                <a:custGeom>
                  <a:avLst/>
                  <a:gdLst>
                    <a:gd name="T0" fmla="*/ 0 w 55"/>
                    <a:gd name="T1" fmla="*/ 4 h 130"/>
                    <a:gd name="T2" fmla="*/ 55 w 55"/>
                    <a:gd name="T3" fmla="*/ 0 h 130"/>
                    <a:gd name="T4" fmla="*/ 55 w 55"/>
                    <a:gd name="T5" fmla="*/ 122 h 130"/>
                    <a:gd name="T6" fmla="*/ 0 w 55"/>
                    <a:gd name="T7" fmla="*/ 130 h 130"/>
                    <a:gd name="T8" fmla="*/ 0 w 55"/>
                    <a:gd name="T9" fmla="*/ 4 h 130"/>
                    <a:gd name="T10" fmla="*/ 0 60000 65536"/>
                    <a:gd name="T11" fmla="*/ 0 60000 65536"/>
                    <a:gd name="T12" fmla="*/ 0 60000 65536"/>
                    <a:gd name="T13" fmla="*/ 0 60000 65536"/>
                    <a:gd name="T14" fmla="*/ 0 60000 65536"/>
                    <a:gd name="T15" fmla="*/ 0 w 55"/>
                    <a:gd name="T16" fmla="*/ 0 h 130"/>
                    <a:gd name="T17" fmla="*/ 55 w 55"/>
                    <a:gd name="T18" fmla="*/ 130 h 130"/>
                  </a:gdLst>
                  <a:ahLst/>
                  <a:cxnLst>
                    <a:cxn ang="T10">
                      <a:pos x="T0" y="T1"/>
                    </a:cxn>
                    <a:cxn ang="T11">
                      <a:pos x="T2" y="T3"/>
                    </a:cxn>
                    <a:cxn ang="T12">
                      <a:pos x="T4" y="T5"/>
                    </a:cxn>
                    <a:cxn ang="T13">
                      <a:pos x="T6" y="T7"/>
                    </a:cxn>
                    <a:cxn ang="T14">
                      <a:pos x="T8" y="T9"/>
                    </a:cxn>
                  </a:cxnLst>
                  <a:rect l="T15" t="T16" r="T17" b="T18"/>
                  <a:pathLst>
                    <a:path w="55" h="130">
                      <a:moveTo>
                        <a:pt x="0" y="4"/>
                      </a:moveTo>
                      <a:lnTo>
                        <a:pt x="55" y="0"/>
                      </a:lnTo>
                      <a:lnTo>
                        <a:pt x="55" y="122"/>
                      </a:lnTo>
                      <a:lnTo>
                        <a:pt x="0" y="130"/>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19" name="Freeform 264"/>
                <p:cNvSpPr>
                  <a:spLocks/>
                </p:cNvSpPr>
                <p:nvPr/>
              </p:nvSpPr>
              <p:spPr bwMode="auto">
                <a:xfrm>
                  <a:off x="3767" y="2011"/>
                  <a:ext cx="23" cy="60"/>
                </a:xfrm>
                <a:custGeom>
                  <a:avLst/>
                  <a:gdLst>
                    <a:gd name="T0" fmla="*/ 0 w 48"/>
                    <a:gd name="T1" fmla="*/ 0 h 121"/>
                    <a:gd name="T2" fmla="*/ 48 w 48"/>
                    <a:gd name="T3" fmla="*/ 0 h 121"/>
                    <a:gd name="T4" fmla="*/ 48 w 48"/>
                    <a:gd name="T5" fmla="*/ 116 h 121"/>
                    <a:gd name="T6" fmla="*/ 0 w 48"/>
                    <a:gd name="T7" fmla="*/ 121 h 121"/>
                    <a:gd name="T8" fmla="*/ 0 w 48"/>
                    <a:gd name="T9" fmla="*/ 0 h 121"/>
                    <a:gd name="T10" fmla="*/ 0 60000 65536"/>
                    <a:gd name="T11" fmla="*/ 0 60000 65536"/>
                    <a:gd name="T12" fmla="*/ 0 60000 65536"/>
                    <a:gd name="T13" fmla="*/ 0 60000 65536"/>
                    <a:gd name="T14" fmla="*/ 0 60000 65536"/>
                    <a:gd name="T15" fmla="*/ 0 w 48"/>
                    <a:gd name="T16" fmla="*/ 0 h 121"/>
                    <a:gd name="T17" fmla="*/ 48 w 48"/>
                    <a:gd name="T18" fmla="*/ 121 h 121"/>
                  </a:gdLst>
                  <a:ahLst/>
                  <a:cxnLst>
                    <a:cxn ang="T10">
                      <a:pos x="T0" y="T1"/>
                    </a:cxn>
                    <a:cxn ang="T11">
                      <a:pos x="T2" y="T3"/>
                    </a:cxn>
                    <a:cxn ang="T12">
                      <a:pos x="T4" y="T5"/>
                    </a:cxn>
                    <a:cxn ang="T13">
                      <a:pos x="T6" y="T7"/>
                    </a:cxn>
                    <a:cxn ang="T14">
                      <a:pos x="T8" y="T9"/>
                    </a:cxn>
                  </a:cxnLst>
                  <a:rect l="T15" t="T16" r="T17" b="T18"/>
                  <a:pathLst>
                    <a:path w="48" h="121">
                      <a:moveTo>
                        <a:pt x="0" y="0"/>
                      </a:moveTo>
                      <a:lnTo>
                        <a:pt x="48" y="0"/>
                      </a:lnTo>
                      <a:lnTo>
                        <a:pt x="48" y="116"/>
                      </a:lnTo>
                      <a:lnTo>
                        <a:pt x="0" y="121"/>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0" name="Freeform 265"/>
                <p:cNvSpPr>
                  <a:spLocks/>
                </p:cNvSpPr>
                <p:nvPr/>
              </p:nvSpPr>
              <p:spPr bwMode="auto">
                <a:xfrm>
                  <a:off x="3319" y="2001"/>
                  <a:ext cx="23" cy="62"/>
                </a:xfrm>
                <a:custGeom>
                  <a:avLst/>
                  <a:gdLst>
                    <a:gd name="T0" fmla="*/ 0 w 45"/>
                    <a:gd name="T1" fmla="*/ 116 h 124"/>
                    <a:gd name="T2" fmla="*/ 0 w 45"/>
                    <a:gd name="T3" fmla="*/ 0 h 124"/>
                    <a:gd name="T4" fmla="*/ 45 w 45"/>
                    <a:gd name="T5" fmla="*/ 4 h 124"/>
                    <a:gd name="T6" fmla="*/ 45 w 45"/>
                    <a:gd name="T7" fmla="*/ 124 h 124"/>
                    <a:gd name="T8" fmla="*/ 0 w 45"/>
                    <a:gd name="T9" fmla="*/ 116 h 124"/>
                    <a:gd name="T10" fmla="*/ 0 60000 65536"/>
                    <a:gd name="T11" fmla="*/ 0 60000 65536"/>
                    <a:gd name="T12" fmla="*/ 0 60000 65536"/>
                    <a:gd name="T13" fmla="*/ 0 60000 65536"/>
                    <a:gd name="T14" fmla="*/ 0 60000 65536"/>
                    <a:gd name="T15" fmla="*/ 0 w 45"/>
                    <a:gd name="T16" fmla="*/ 0 h 124"/>
                    <a:gd name="T17" fmla="*/ 45 w 45"/>
                    <a:gd name="T18" fmla="*/ 124 h 124"/>
                  </a:gdLst>
                  <a:ahLst/>
                  <a:cxnLst>
                    <a:cxn ang="T10">
                      <a:pos x="T0" y="T1"/>
                    </a:cxn>
                    <a:cxn ang="T11">
                      <a:pos x="T2" y="T3"/>
                    </a:cxn>
                    <a:cxn ang="T12">
                      <a:pos x="T4" y="T5"/>
                    </a:cxn>
                    <a:cxn ang="T13">
                      <a:pos x="T6" y="T7"/>
                    </a:cxn>
                    <a:cxn ang="T14">
                      <a:pos x="T8" y="T9"/>
                    </a:cxn>
                  </a:cxnLst>
                  <a:rect l="T15" t="T16" r="T17" b="T18"/>
                  <a:pathLst>
                    <a:path w="45" h="124">
                      <a:moveTo>
                        <a:pt x="0" y="116"/>
                      </a:moveTo>
                      <a:lnTo>
                        <a:pt x="0" y="0"/>
                      </a:lnTo>
                      <a:lnTo>
                        <a:pt x="45" y="4"/>
                      </a:lnTo>
                      <a:lnTo>
                        <a:pt x="45" y="124"/>
                      </a:lnTo>
                      <a:lnTo>
                        <a:pt x="0"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1" name="Freeform 266"/>
                <p:cNvSpPr>
                  <a:spLocks/>
                </p:cNvSpPr>
                <p:nvPr/>
              </p:nvSpPr>
              <p:spPr bwMode="auto">
                <a:xfrm>
                  <a:off x="3348" y="2003"/>
                  <a:ext cx="28" cy="66"/>
                </a:xfrm>
                <a:custGeom>
                  <a:avLst/>
                  <a:gdLst>
                    <a:gd name="T0" fmla="*/ 0 w 56"/>
                    <a:gd name="T1" fmla="*/ 0 h 133"/>
                    <a:gd name="T2" fmla="*/ 56 w 56"/>
                    <a:gd name="T3" fmla="*/ 5 h 133"/>
                    <a:gd name="T4" fmla="*/ 56 w 56"/>
                    <a:gd name="T5" fmla="*/ 133 h 133"/>
                    <a:gd name="T6" fmla="*/ 0 w 56"/>
                    <a:gd name="T7" fmla="*/ 123 h 133"/>
                    <a:gd name="T8" fmla="*/ 0 w 56"/>
                    <a:gd name="T9" fmla="*/ 0 h 133"/>
                    <a:gd name="T10" fmla="*/ 0 60000 65536"/>
                    <a:gd name="T11" fmla="*/ 0 60000 65536"/>
                    <a:gd name="T12" fmla="*/ 0 60000 65536"/>
                    <a:gd name="T13" fmla="*/ 0 60000 65536"/>
                    <a:gd name="T14" fmla="*/ 0 60000 65536"/>
                    <a:gd name="T15" fmla="*/ 0 w 56"/>
                    <a:gd name="T16" fmla="*/ 0 h 133"/>
                    <a:gd name="T17" fmla="*/ 56 w 56"/>
                    <a:gd name="T18" fmla="*/ 133 h 133"/>
                  </a:gdLst>
                  <a:ahLst/>
                  <a:cxnLst>
                    <a:cxn ang="T10">
                      <a:pos x="T0" y="T1"/>
                    </a:cxn>
                    <a:cxn ang="T11">
                      <a:pos x="T2" y="T3"/>
                    </a:cxn>
                    <a:cxn ang="T12">
                      <a:pos x="T4" y="T5"/>
                    </a:cxn>
                    <a:cxn ang="T13">
                      <a:pos x="T6" y="T7"/>
                    </a:cxn>
                    <a:cxn ang="T14">
                      <a:pos x="T8" y="T9"/>
                    </a:cxn>
                  </a:cxnLst>
                  <a:rect l="T15" t="T16" r="T17" b="T18"/>
                  <a:pathLst>
                    <a:path w="56" h="133">
                      <a:moveTo>
                        <a:pt x="0" y="0"/>
                      </a:moveTo>
                      <a:lnTo>
                        <a:pt x="56" y="5"/>
                      </a:lnTo>
                      <a:lnTo>
                        <a:pt x="56" y="133"/>
                      </a:lnTo>
                      <a:lnTo>
                        <a:pt x="0" y="123"/>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2" name="Freeform 267"/>
                <p:cNvSpPr>
                  <a:spLocks/>
                </p:cNvSpPr>
                <p:nvPr/>
              </p:nvSpPr>
              <p:spPr bwMode="auto">
                <a:xfrm>
                  <a:off x="3382" y="2005"/>
                  <a:ext cx="29" cy="85"/>
                </a:xfrm>
                <a:custGeom>
                  <a:avLst/>
                  <a:gdLst>
                    <a:gd name="T0" fmla="*/ 0 w 59"/>
                    <a:gd name="T1" fmla="*/ 0 h 169"/>
                    <a:gd name="T2" fmla="*/ 59 w 59"/>
                    <a:gd name="T3" fmla="*/ 6 h 169"/>
                    <a:gd name="T4" fmla="*/ 59 w 59"/>
                    <a:gd name="T5" fmla="*/ 169 h 169"/>
                    <a:gd name="T6" fmla="*/ 0 w 59"/>
                    <a:gd name="T7" fmla="*/ 156 h 169"/>
                    <a:gd name="T8" fmla="*/ 0 w 59"/>
                    <a:gd name="T9" fmla="*/ 0 h 169"/>
                    <a:gd name="T10" fmla="*/ 0 60000 65536"/>
                    <a:gd name="T11" fmla="*/ 0 60000 65536"/>
                    <a:gd name="T12" fmla="*/ 0 60000 65536"/>
                    <a:gd name="T13" fmla="*/ 0 60000 65536"/>
                    <a:gd name="T14" fmla="*/ 0 60000 65536"/>
                    <a:gd name="T15" fmla="*/ 0 w 59"/>
                    <a:gd name="T16" fmla="*/ 0 h 169"/>
                    <a:gd name="T17" fmla="*/ 59 w 59"/>
                    <a:gd name="T18" fmla="*/ 169 h 169"/>
                  </a:gdLst>
                  <a:ahLst/>
                  <a:cxnLst>
                    <a:cxn ang="T10">
                      <a:pos x="T0" y="T1"/>
                    </a:cxn>
                    <a:cxn ang="T11">
                      <a:pos x="T2" y="T3"/>
                    </a:cxn>
                    <a:cxn ang="T12">
                      <a:pos x="T4" y="T5"/>
                    </a:cxn>
                    <a:cxn ang="T13">
                      <a:pos x="T6" y="T7"/>
                    </a:cxn>
                    <a:cxn ang="T14">
                      <a:pos x="T8" y="T9"/>
                    </a:cxn>
                  </a:cxnLst>
                  <a:rect l="T15" t="T16" r="T17" b="T18"/>
                  <a:pathLst>
                    <a:path w="59" h="169">
                      <a:moveTo>
                        <a:pt x="0" y="0"/>
                      </a:moveTo>
                      <a:lnTo>
                        <a:pt x="59" y="6"/>
                      </a:lnTo>
                      <a:lnTo>
                        <a:pt x="59" y="169"/>
                      </a:lnTo>
                      <a:lnTo>
                        <a:pt x="0" y="156"/>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3" name="Freeform 268"/>
                <p:cNvSpPr>
                  <a:spLocks/>
                </p:cNvSpPr>
                <p:nvPr/>
              </p:nvSpPr>
              <p:spPr bwMode="auto">
                <a:xfrm>
                  <a:off x="3418" y="2009"/>
                  <a:ext cx="32" cy="87"/>
                </a:xfrm>
                <a:custGeom>
                  <a:avLst/>
                  <a:gdLst>
                    <a:gd name="T0" fmla="*/ 0 w 62"/>
                    <a:gd name="T1" fmla="*/ 0 h 173"/>
                    <a:gd name="T2" fmla="*/ 62 w 62"/>
                    <a:gd name="T3" fmla="*/ 4 h 173"/>
                    <a:gd name="T4" fmla="*/ 62 w 62"/>
                    <a:gd name="T5" fmla="*/ 173 h 173"/>
                    <a:gd name="T6" fmla="*/ 0 w 62"/>
                    <a:gd name="T7" fmla="*/ 164 h 173"/>
                    <a:gd name="T8" fmla="*/ 0 w 62"/>
                    <a:gd name="T9" fmla="*/ 0 h 173"/>
                    <a:gd name="T10" fmla="*/ 0 60000 65536"/>
                    <a:gd name="T11" fmla="*/ 0 60000 65536"/>
                    <a:gd name="T12" fmla="*/ 0 60000 65536"/>
                    <a:gd name="T13" fmla="*/ 0 60000 65536"/>
                    <a:gd name="T14" fmla="*/ 0 60000 65536"/>
                    <a:gd name="T15" fmla="*/ 0 w 62"/>
                    <a:gd name="T16" fmla="*/ 0 h 173"/>
                    <a:gd name="T17" fmla="*/ 62 w 62"/>
                    <a:gd name="T18" fmla="*/ 173 h 173"/>
                  </a:gdLst>
                  <a:ahLst/>
                  <a:cxnLst>
                    <a:cxn ang="T10">
                      <a:pos x="T0" y="T1"/>
                    </a:cxn>
                    <a:cxn ang="T11">
                      <a:pos x="T2" y="T3"/>
                    </a:cxn>
                    <a:cxn ang="T12">
                      <a:pos x="T4" y="T5"/>
                    </a:cxn>
                    <a:cxn ang="T13">
                      <a:pos x="T6" y="T7"/>
                    </a:cxn>
                    <a:cxn ang="T14">
                      <a:pos x="T8" y="T9"/>
                    </a:cxn>
                  </a:cxnLst>
                  <a:rect l="T15" t="T16" r="T17" b="T18"/>
                  <a:pathLst>
                    <a:path w="62" h="173">
                      <a:moveTo>
                        <a:pt x="0" y="0"/>
                      </a:moveTo>
                      <a:lnTo>
                        <a:pt x="62" y="4"/>
                      </a:lnTo>
                      <a:lnTo>
                        <a:pt x="62" y="173"/>
                      </a:lnTo>
                      <a:lnTo>
                        <a:pt x="0" y="16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4" name="Freeform 269"/>
                <p:cNvSpPr>
                  <a:spLocks/>
                </p:cNvSpPr>
                <p:nvPr/>
              </p:nvSpPr>
              <p:spPr bwMode="auto">
                <a:xfrm>
                  <a:off x="3456" y="2011"/>
                  <a:ext cx="34" cy="75"/>
                </a:xfrm>
                <a:custGeom>
                  <a:avLst/>
                  <a:gdLst>
                    <a:gd name="T0" fmla="*/ 0 w 69"/>
                    <a:gd name="T1" fmla="*/ 0 h 149"/>
                    <a:gd name="T2" fmla="*/ 69 w 69"/>
                    <a:gd name="T3" fmla="*/ 3 h 149"/>
                    <a:gd name="T4" fmla="*/ 69 w 69"/>
                    <a:gd name="T5" fmla="*/ 149 h 149"/>
                    <a:gd name="T6" fmla="*/ 0 w 69"/>
                    <a:gd name="T7" fmla="*/ 139 h 149"/>
                    <a:gd name="T8" fmla="*/ 0 w 69"/>
                    <a:gd name="T9" fmla="*/ 0 h 149"/>
                    <a:gd name="T10" fmla="*/ 0 60000 65536"/>
                    <a:gd name="T11" fmla="*/ 0 60000 65536"/>
                    <a:gd name="T12" fmla="*/ 0 60000 65536"/>
                    <a:gd name="T13" fmla="*/ 0 60000 65536"/>
                    <a:gd name="T14" fmla="*/ 0 60000 65536"/>
                    <a:gd name="T15" fmla="*/ 0 w 69"/>
                    <a:gd name="T16" fmla="*/ 0 h 149"/>
                    <a:gd name="T17" fmla="*/ 69 w 69"/>
                    <a:gd name="T18" fmla="*/ 149 h 149"/>
                  </a:gdLst>
                  <a:ahLst/>
                  <a:cxnLst>
                    <a:cxn ang="T10">
                      <a:pos x="T0" y="T1"/>
                    </a:cxn>
                    <a:cxn ang="T11">
                      <a:pos x="T2" y="T3"/>
                    </a:cxn>
                    <a:cxn ang="T12">
                      <a:pos x="T4" y="T5"/>
                    </a:cxn>
                    <a:cxn ang="T13">
                      <a:pos x="T6" y="T7"/>
                    </a:cxn>
                    <a:cxn ang="T14">
                      <a:pos x="T8" y="T9"/>
                    </a:cxn>
                  </a:cxnLst>
                  <a:rect l="T15" t="T16" r="T17" b="T18"/>
                  <a:pathLst>
                    <a:path w="69" h="149">
                      <a:moveTo>
                        <a:pt x="0" y="0"/>
                      </a:moveTo>
                      <a:lnTo>
                        <a:pt x="69" y="3"/>
                      </a:lnTo>
                      <a:lnTo>
                        <a:pt x="69" y="149"/>
                      </a:lnTo>
                      <a:lnTo>
                        <a:pt x="0" y="13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5" name="Freeform 270"/>
                <p:cNvSpPr>
                  <a:spLocks/>
                </p:cNvSpPr>
                <p:nvPr/>
              </p:nvSpPr>
              <p:spPr bwMode="auto">
                <a:xfrm>
                  <a:off x="3495" y="2014"/>
                  <a:ext cx="38" cy="79"/>
                </a:xfrm>
                <a:custGeom>
                  <a:avLst/>
                  <a:gdLst>
                    <a:gd name="T0" fmla="*/ 0 w 74"/>
                    <a:gd name="T1" fmla="*/ 0 h 159"/>
                    <a:gd name="T2" fmla="*/ 74 w 74"/>
                    <a:gd name="T3" fmla="*/ 5 h 159"/>
                    <a:gd name="T4" fmla="*/ 74 w 74"/>
                    <a:gd name="T5" fmla="*/ 159 h 159"/>
                    <a:gd name="T6" fmla="*/ 0 w 74"/>
                    <a:gd name="T7" fmla="*/ 150 h 159"/>
                    <a:gd name="T8" fmla="*/ 0 w 74"/>
                    <a:gd name="T9" fmla="*/ 0 h 159"/>
                    <a:gd name="T10" fmla="*/ 0 60000 65536"/>
                    <a:gd name="T11" fmla="*/ 0 60000 65536"/>
                    <a:gd name="T12" fmla="*/ 0 60000 65536"/>
                    <a:gd name="T13" fmla="*/ 0 60000 65536"/>
                    <a:gd name="T14" fmla="*/ 0 60000 65536"/>
                    <a:gd name="T15" fmla="*/ 0 w 74"/>
                    <a:gd name="T16" fmla="*/ 0 h 159"/>
                    <a:gd name="T17" fmla="*/ 74 w 74"/>
                    <a:gd name="T18" fmla="*/ 159 h 159"/>
                  </a:gdLst>
                  <a:ahLst/>
                  <a:cxnLst>
                    <a:cxn ang="T10">
                      <a:pos x="T0" y="T1"/>
                    </a:cxn>
                    <a:cxn ang="T11">
                      <a:pos x="T2" y="T3"/>
                    </a:cxn>
                    <a:cxn ang="T12">
                      <a:pos x="T4" y="T5"/>
                    </a:cxn>
                    <a:cxn ang="T13">
                      <a:pos x="T6" y="T7"/>
                    </a:cxn>
                    <a:cxn ang="T14">
                      <a:pos x="T8" y="T9"/>
                    </a:cxn>
                  </a:cxnLst>
                  <a:rect l="T15" t="T16" r="T17" b="T18"/>
                  <a:pathLst>
                    <a:path w="74" h="159">
                      <a:moveTo>
                        <a:pt x="0" y="0"/>
                      </a:moveTo>
                      <a:lnTo>
                        <a:pt x="74" y="5"/>
                      </a:lnTo>
                      <a:lnTo>
                        <a:pt x="74" y="159"/>
                      </a:lnTo>
                      <a:lnTo>
                        <a:pt x="0" y="15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6" name="Freeform 271"/>
                <p:cNvSpPr>
                  <a:spLocks/>
                </p:cNvSpPr>
                <p:nvPr/>
              </p:nvSpPr>
              <p:spPr bwMode="auto">
                <a:xfrm>
                  <a:off x="3612" y="2016"/>
                  <a:ext cx="35" cy="75"/>
                </a:xfrm>
                <a:custGeom>
                  <a:avLst/>
                  <a:gdLst>
                    <a:gd name="T0" fmla="*/ 0 w 69"/>
                    <a:gd name="T1" fmla="*/ 0 h 150"/>
                    <a:gd name="T2" fmla="*/ 69 w 69"/>
                    <a:gd name="T3" fmla="*/ 0 h 150"/>
                    <a:gd name="T4" fmla="*/ 69 w 69"/>
                    <a:gd name="T5" fmla="*/ 140 h 150"/>
                    <a:gd name="T6" fmla="*/ 0 w 69"/>
                    <a:gd name="T7" fmla="*/ 150 h 150"/>
                    <a:gd name="T8" fmla="*/ 0 60000 65536"/>
                    <a:gd name="T9" fmla="*/ 0 60000 65536"/>
                    <a:gd name="T10" fmla="*/ 0 60000 65536"/>
                    <a:gd name="T11" fmla="*/ 0 60000 65536"/>
                    <a:gd name="T12" fmla="*/ 0 w 69"/>
                    <a:gd name="T13" fmla="*/ 0 h 150"/>
                    <a:gd name="T14" fmla="*/ 69 w 69"/>
                    <a:gd name="T15" fmla="*/ 150 h 150"/>
                  </a:gdLst>
                  <a:ahLst/>
                  <a:cxnLst>
                    <a:cxn ang="T8">
                      <a:pos x="T0" y="T1"/>
                    </a:cxn>
                    <a:cxn ang="T9">
                      <a:pos x="T2" y="T3"/>
                    </a:cxn>
                    <a:cxn ang="T10">
                      <a:pos x="T4" y="T5"/>
                    </a:cxn>
                    <a:cxn ang="T11">
                      <a:pos x="T6" y="T7"/>
                    </a:cxn>
                  </a:cxnLst>
                  <a:rect l="T12" t="T13" r="T14" b="T15"/>
                  <a:pathLst>
                    <a:path w="69" h="150">
                      <a:moveTo>
                        <a:pt x="0" y="0"/>
                      </a:moveTo>
                      <a:lnTo>
                        <a:pt x="69" y="0"/>
                      </a:lnTo>
                      <a:lnTo>
                        <a:pt x="69" y="140"/>
                      </a:lnTo>
                      <a:lnTo>
                        <a:pt x="0" y="1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7" name="Freeform 272"/>
                <p:cNvSpPr>
                  <a:spLocks/>
                </p:cNvSpPr>
                <p:nvPr/>
              </p:nvSpPr>
              <p:spPr bwMode="auto">
                <a:xfrm>
                  <a:off x="3767" y="2011"/>
                  <a:ext cx="23" cy="60"/>
                </a:xfrm>
                <a:custGeom>
                  <a:avLst/>
                  <a:gdLst>
                    <a:gd name="T0" fmla="*/ 0 w 48"/>
                    <a:gd name="T1" fmla="*/ 0 h 121"/>
                    <a:gd name="T2" fmla="*/ 48 w 48"/>
                    <a:gd name="T3" fmla="*/ 0 h 121"/>
                    <a:gd name="T4" fmla="*/ 48 w 48"/>
                    <a:gd name="T5" fmla="*/ 116 h 121"/>
                    <a:gd name="T6" fmla="*/ 0 w 48"/>
                    <a:gd name="T7" fmla="*/ 121 h 121"/>
                    <a:gd name="T8" fmla="*/ 0 60000 65536"/>
                    <a:gd name="T9" fmla="*/ 0 60000 65536"/>
                    <a:gd name="T10" fmla="*/ 0 60000 65536"/>
                    <a:gd name="T11" fmla="*/ 0 60000 65536"/>
                    <a:gd name="T12" fmla="*/ 0 w 48"/>
                    <a:gd name="T13" fmla="*/ 0 h 121"/>
                    <a:gd name="T14" fmla="*/ 48 w 48"/>
                    <a:gd name="T15" fmla="*/ 121 h 121"/>
                  </a:gdLst>
                  <a:ahLst/>
                  <a:cxnLst>
                    <a:cxn ang="T8">
                      <a:pos x="T0" y="T1"/>
                    </a:cxn>
                    <a:cxn ang="T9">
                      <a:pos x="T2" y="T3"/>
                    </a:cxn>
                    <a:cxn ang="T10">
                      <a:pos x="T4" y="T5"/>
                    </a:cxn>
                    <a:cxn ang="T11">
                      <a:pos x="T6" y="T7"/>
                    </a:cxn>
                  </a:cxnLst>
                  <a:rect l="T12" t="T13" r="T14" b="T15"/>
                  <a:pathLst>
                    <a:path w="48" h="121">
                      <a:moveTo>
                        <a:pt x="0" y="0"/>
                      </a:moveTo>
                      <a:lnTo>
                        <a:pt x="48" y="0"/>
                      </a:lnTo>
                      <a:lnTo>
                        <a:pt x="48" y="116"/>
                      </a:lnTo>
                      <a:lnTo>
                        <a:pt x="0" y="1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8" name="Freeform 273"/>
                <p:cNvSpPr>
                  <a:spLocks/>
                </p:cNvSpPr>
                <p:nvPr/>
              </p:nvSpPr>
              <p:spPr bwMode="auto">
                <a:xfrm>
                  <a:off x="3348" y="2003"/>
                  <a:ext cx="28" cy="66"/>
                </a:xfrm>
                <a:custGeom>
                  <a:avLst/>
                  <a:gdLst>
                    <a:gd name="T0" fmla="*/ 0 w 56"/>
                    <a:gd name="T1" fmla="*/ 0 h 133"/>
                    <a:gd name="T2" fmla="*/ 56 w 56"/>
                    <a:gd name="T3" fmla="*/ 5 h 133"/>
                    <a:gd name="T4" fmla="*/ 56 w 56"/>
                    <a:gd name="T5" fmla="*/ 133 h 133"/>
                    <a:gd name="T6" fmla="*/ 0 w 56"/>
                    <a:gd name="T7" fmla="*/ 123 h 133"/>
                    <a:gd name="T8" fmla="*/ 0 60000 65536"/>
                    <a:gd name="T9" fmla="*/ 0 60000 65536"/>
                    <a:gd name="T10" fmla="*/ 0 60000 65536"/>
                    <a:gd name="T11" fmla="*/ 0 60000 65536"/>
                    <a:gd name="T12" fmla="*/ 0 w 56"/>
                    <a:gd name="T13" fmla="*/ 0 h 133"/>
                    <a:gd name="T14" fmla="*/ 56 w 56"/>
                    <a:gd name="T15" fmla="*/ 133 h 133"/>
                  </a:gdLst>
                  <a:ahLst/>
                  <a:cxnLst>
                    <a:cxn ang="T8">
                      <a:pos x="T0" y="T1"/>
                    </a:cxn>
                    <a:cxn ang="T9">
                      <a:pos x="T2" y="T3"/>
                    </a:cxn>
                    <a:cxn ang="T10">
                      <a:pos x="T4" y="T5"/>
                    </a:cxn>
                    <a:cxn ang="T11">
                      <a:pos x="T6" y="T7"/>
                    </a:cxn>
                  </a:cxnLst>
                  <a:rect l="T12" t="T13" r="T14" b="T15"/>
                  <a:pathLst>
                    <a:path w="56" h="133">
                      <a:moveTo>
                        <a:pt x="0" y="0"/>
                      </a:moveTo>
                      <a:lnTo>
                        <a:pt x="56" y="5"/>
                      </a:lnTo>
                      <a:lnTo>
                        <a:pt x="56" y="133"/>
                      </a:lnTo>
                      <a:lnTo>
                        <a:pt x="0" y="1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29" name="Freeform 274"/>
                <p:cNvSpPr>
                  <a:spLocks/>
                </p:cNvSpPr>
                <p:nvPr/>
              </p:nvSpPr>
              <p:spPr bwMode="auto">
                <a:xfrm>
                  <a:off x="3495" y="2014"/>
                  <a:ext cx="38" cy="79"/>
                </a:xfrm>
                <a:custGeom>
                  <a:avLst/>
                  <a:gdLst>
                    <a:gd name="T0" fmla="*/ 0 w 74"/>
                    <a:gd name="T1" fmla="*/ 0 h 159"/>
                    <a:gd name="T2" fmla="*/ 74 w 74"/>
                    <a:gd name="T3" fmla="*/ 5 h 159"/>
                    <a:gd name="T4" fmla="*/ 74 w 74"/>
                    <a:gd name="T5" fmla="*/ 159 h 159"/>
                    <a:gd name="T6" fmla="*/ 0 w 74"/>
                    <a:gd name="T7" fmla="*/ 150 h 159"/>
                    <a:gd name="T8" fmla="*/ 0 60000 65536"/>
                    <a:gd name="T9" fmla="*/ 0 60000 65536"/>
                    <a:gd name="T10" fmla="*/ 0 60000 65536"/>
                    <a:gd name="T11" fmla="*/ 0 60000 65536"/>
                    <a:gd name="T12" fmla="*/ 0 w 74"/>
                    <a:gd name="T13" fmla="*/ 0 h 159"/>
                    <a:gd name="T14" fmla="*/ 74 w 74"/>
                    <a:gd name="T15" fmla="*/ 159 h 159"/>
                  </a:gdLst>
                  <a:ahLst/>
                  <a:cxnLst>
                    <a:cxn ang="T8">
                      <a:pos x="T0" y="T1"/>
                    </a:cxn>
                    <a:cxn ang="T9">
                      <a:pos x="T2" y="T3"/>
                    </a:cxn>
                    <a:cxn ang="T10">
                      <a:pos x="T4" y="T5"/>
                    </a:cxn>
                    <a:cxn ang="T11">
                      <a:pos x="T6" y="T7"/>
                    </a:cxn>
                  </a:cxnLst>
                  <a:rect l="T12" t="T13" r="T14" b="T15"/>
                  <a:pathLst>
                    <a:path w="74" h="159">
                      <a:moveTo>
                        <a:pt x="0" y="0"/>
                      </a:moveTo>
                      <a:lnTo>
                        <a:pt x="74" y="5"/>
                      </a:lnTo>
                      <a:lnTo>
                        <a:pt x="74" y="159"/>
                      </a:lnTo>
                      <a:lnTo>
                        <a:pt x="0" y="1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0" name="Freeform 275"/>
                <p:cNvSpPr>
                  <a:spLocks/>
                </p:cNvSpPr>
                <p:nvPr/>
              </p:nvSpPr>
              <p:spPr bwMode="auto">
                <a:xfrm>
                  <a:off x="3563" y="1621"/>
                  <a:ext cx="38" cy="52"/>
                </a:xfrm>
                <a:custGeom>
                  <a:avLst/>
                  <a:gdLst>
                    <a:gd name="T0" fmla="*/ 0 w 75"/>
                    <a:gd name="T1" fmla="*/ 0 h 105"/>
                    <a:gd name="T2" fmla="*/ 75 w 75"/>
                    <a:gd name="T3" fmla="*/ 27 h 105"/>
                    <a:gd name="T4" fmla="*/ 71 w 75"/>
                    <a:gd name="T5" fmla="*/ 105 h 105"/>
                    <a:gd name="T6" fmla="*/ 0 w 75"/>
                    <a:gd name="T7" fmla="*/ 82 h 105"/>
                    <a:gd name="T8" fmla="*/ 0 w 75"/>
                    <a:gd name="T9" fmla="*/ 0 h 105"/>
                    <a:gd name="T10" fmla="*/ 0 60000 65536"/>
                    <a:gd name="T11" fmla="*/ 0 60000 65536"/>
                    <a:gd name="T12" fmla="*/ 0 60000 65536"/>
                    <a:gd name="T13" fmla="*/ 0 60000 65536"/>
                    <a:gd name="T14" fmla="*/ 0 60000 65536"/>
                    <a:gd name="T15" fmla="*/ 0 w 75"/>
                    <a:gd name="T16" fmla="*/ 0 h 105"/>
                    <a:gd name="T17" fmla="*/ 75 w 75"/>
                    <a:gd name="T18" fmla="*/ 105 h 105"/>
                  </a:gdLst>
                  <a:ahLst/>
                  <a:cxnLst>
                    <a:cxn ang="T10">
                      <a:pos x="T0" y="T1"/>
                    </a:cxn>
                    <a:cxn ang="T11">
                      <a:pos x="T2" y="T3"/>
                    </a:cxn>
                    <a:cxn ang="T12">
                      <a:pos x="T4" y="T5"/>
                    </a:cxn>
                    <a:cxn ang="T13">
                      <a:pos x="T6" y="T7"/>
                    </a:cxn>
                    <a:cxn ang="T14">
                      <a:pos x="T8" y="T9"/>
                    </a:cxn>
                  </a:cxnLst>
                  <a:rect l="T15" t="T16" r="T17" b="T18"/>
                  <a:pathLst>
                    <a:path w="75" h="105">
                      <a:moveTo>
                        <a:pt x="0" y="0"/>
                      </a:moveTo>
                      <a:lnTo>
                        <a:pt x="75" y="27"/>
                      </a:lnTo>
                      <a:lnTo>
                        <a:pt x="71" y="105"/>
                      </a:lnTo>
                      <a:lnTo>
                        <a:pt x="0" y="8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1" name="Freeform 276"/>
                <p:cNvSpPr>
                  <a:spLocks/>
                </p:cNvSpPr>
                <p:nvPr/>
              </p:nvSpPr>
              <p:spPr bwMode="auto">
                <a:xfrm>
                  <a:off x="3607" y="1638"/>
                  <a:ext cx="36" cy="49"/>
                </a:xfrm>
                <a:custGeom>
                  <a:avLst/>
                  <a:gdLst>
                    <a:gd name="T0" fmla="*/ 0 w 72"/>
                    <a:gd name="T1" fmla="*/ 0 h 99"/>
                    <a:gd name="T2" fmla="*/ 0 w 72"/>
                    <a:gd name="T3" fmla="*/ 73 h 99"/>
                    <a:gd name="T4" fmla="*/ 72 w 72"/>
                    <a:gd name="T5" fmla="*/ 99 h 99"/>
                    <a:gd name="T6" fmla="*/ 72 w 72"/>
                    <a:gd name="T7" fmla="*/ 23 h 99"/>
                    <a:gd name="T8" fmla="*/ 0 w 72"/>
                    <a:gd name="T9" fmla="*/ 0 h 99"/>
                    <a:gd name="T10" fmla="*/ 0 60000 65536"/>
                    <a:gd name="T11" fmla="*/ 0 60000 65536"/>
                    <a:gd name="T12" fmla="*/ 0 60000 65536"/>
                    <a:gd name="T13" fmla="*/ 0 60000 65536"/>
                    <a:gd name="T14" fmla="*/ 0 60000 65536"/>
                    <a:gd name="T15" fmla="*/ 0 w 72"/>
                    <a:gd name="T16" fmla="*/ 0 h 99"/>
                    <a:gd name="T17" fmla="*/ 72 w 72"/>
                    <a:gd name="T18" fmla="*/ 99 h 99"/>
                  </a:gdLst>
                  <a:ahLst/>
                  <a:cxnLst>
                    <a:cxn ang="T10">
                      <a:pos x="T0" y="T1"/>
                    </a:cxn>
                    <a:cxn ang="T11">
                      <a:pos x="T2" y="T3"/>
                    </a:cxn>
                    <a:cxn ang="T12">
                      <a:pos x="T4" y="T5"/>
                    </a:cxn>
                    <a:cxn ang="T13">
                      <a:pos x="T6" y="T7"/>
                    </a:cxn>
                    <a:cxn ang="T14">
                      <a:pos x="T8" y="T9"/>
                    </a:cxn>
                  </a:cxnLst>
                  <a:rect l="T15" t="T16" r="T17" b="T18"/>
                  <a:pathLst>
                    <a:path w="72" h="99">
                      <a:moveTo>
                        <a:pt x="0" y="0"/>
                      </a:moveTo>
                      <a:lnTo>
                        <a:pt x="0" y="73"/>
                      </a:lnTo>
                      <a:lnTo>
                        <a:pt x="72" y="99"/>
                      </a:lnTo>
                      <a:lnTo>
                        <a:pt x="72" y="23"/>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2" name="Freeform 277"/>
                <p:cNvSpPr>
                  <a:spLocks/>
                </p:cNvSpPr>
                <p:nvPr/>
              </p:nvSpPr>
              <p:spPr bwMode="auto">
                <a:xfrm>
                  <a:off x="3650" y="1656"/>
                  <a:ext cx="33" cy="43"/>
                </a:xfrm>
                <a:custGeom>
                  <a:avLst/>
                  <a:gdLst>
                    <a:gd name="T0" fmla="*/ 0 w 67"/>
                    <a:gd name="T1" fmla="*/ 0 h 87"/>
                    <a:gd name="T2" fmla="*/ 5 w 67"/>
                    <a:gd name="T3" fmla="*/ 69 h 87"/>
                    <a:gd name="T4" fmla="*/ 67 w 67"/>
                    <a:gd name="T5" fmla="*/ 87 h 87"/>
                    <a:gd name="T6" fmla="*/ 67 w 67"/>
                    <a:gd name="T7" fmla="*/ 25 h 87"/>
                    <a:gd name="T8" fmla="*/ 0 w 67"/>
                    <a:gd name="T9" fmla="*/ 0 h 87"/>
                    <a:gd name="T10" fmla="*/ 0 60000 65536"/>
                    <a:gd name="T11" fmla="*/ 0 60000 65536"/>
                    <a:gd name="T12" fmla="*/ 0 60000 65536"/>
                    <a:gd name="T13" fmla="*/ 0 60000 65536"/>
                    <a:gd name="T14" fmla="*/ 0 60000 65536"/>
                    <a:gd name="T15" fmla="*/ 0 w 67"/>
                    <a:gd name="T16" fmla="*/ 0 h 87"/>
                    <a:gd name="T17" fmla="*/ 67 w 67"/>
                    <a:gd name="T18" fmla="*/ 87 h 87"/>
                  </a:gdLst>
                  <a:ahLst/>
                  <a:cxnLst>
                    <a:cxn ang="T10">
                      <a:pos x="T0" y="T1"/>
                    </a:cxn>
                    <a:cxn ang="T11">
                      <a:pos x="T2" y="T3"/>
                    </a:cxn>
                    <a:cxn ang="T12">
                      <a:pos x="T4" y="T5"/>
                    </a:cxn>
                    <a:cxn ang="T13">
                      <a:pos x="T6" y="T7"/>
                    </a:cxn>
                    <a:cxn ang="T14">
                      <a:pos x="T8" y="T9"/>
                    </a:cxn>
                  </a:cxnLst>
                  <a:rect l="T15" t="T16" r="T17" b="T18"/>
                  <a:pathLst>
                    <a:path w="67" h="87">
                      <a:moveTo>
                        <a:pt x="0" y="0"/>
                      </a:moveTo>
                      <a:lnTo>
                        <a:pt x="5" y="69"/>
                      </a:lnTo>
                      <a:lnTo>
                        <a:pt x="67" y="87"/>
                      </a:lnTo>
                      <a:lnTo>
                        <a:pt x="67" y="25"/>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3" name="Freeform 278"/>
                <p:cNvSpPr>
                  <a:spLocks/>
                </p:cNvSpPr>
                <p:nvPr/>
              </p:nvSpPr>
              <p:spPr bwMode="auto">
                <a:xfrm>
                  <a:off x="3689" y="1670"/>
                  <a:ext cx="33" cy="42"/>
                </a:xfrm>
                <a:custGeom>
                  <a:avLst/>
                  <a:gdLst>
                    <a:gd name="T0" fmla="*/ 0 w 65"/>
                    <a:gd name="T1" fmla="*/ 0 h 82"/>
                    <a:gd name="T2" fmla="*/ 0 w 65"/>
                    <a:gd name="T3" fmla="*/ 64 h 82"/>
                    <a:gd name="T4" fmla="*/ 65 w 65"/>
                    <a:gd name="T5" fmla="*/ 82 h 82"/>
                    <a:gd name="T6" fmla="*/ 65 w 65"/>
                    <a:gd name="T7" fmla="*/ 21 h 82"/>
                    <a:gd name="T8" fmla="*/ 0 w 65"/>
                    <a:gd name="T9" fmla="*/ 0 h 82"/>
                    <a:gd name="T10" fmla="*/ 0 60000 65536"/>
                    <a:gd name="T11" fmla="*/ 0 60000 65536"/>
                    <a:gd name="T12" fmla="*/ 0 60000 65536"/>
                    <a:gd name="T13" fmla="*/ 0 60000 65536"/>
                    <a:gd name="T14" fmla="*/ 0 60000 65536"/>
                    <a:gd name="T15" fmla="*/ 0 w 65"/>
                    <a:gd name="T16" fmla="*/ 0 h 82"/>
                    <a:gd name="T17" fmla="*/ 65 w 65"/>
                    <a:gd name="T18" fmla="*/ 82 h 82"/>
                  </a:gdLst>
                  <a:ahLst/>
                  <a:cxnLst>
                    <a:cxn ang="T10">
                      <a:pos x="T0" y="T1"/>
                    </a:cxn>
                    <a:cxn ang="T11">
                      <a:pos x="T2" y="T3"/>
                    </a:cxn>
                    <a:cxn ang="T12">
                      <a:pos x="T4" y="T5"/>
                    </a:cxn>
                    <a:cxn ang="T13">
                      <a:pos x="T6" y="T7"/>
                    </a:cxn>
                    <a:cxn ang="T14">
                      <a:pos x="T8" y="T9"/>
                    </a:cxn>
                  </a:cxnLst>
                  <a:rect l="T15" t="T16" r="T17" b="T18"/>
                  <a:pathLst>
                    <a:path w="65" h="82">
                      <a:moveTo>
                        <a:pt x="0" y="0"/>
                      </a:moveTo>
                      <a:lnTo>
                        <a:pt x="0" y="64"/>
                      </a:lnTo>
                      <a:lnTo>
                        <a:pt x="65" y="82"/>
                      </a:lnTo>
                      <a:lnTo>
                        <a:pt x="65" y="21"/>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4" name="Freeform 279"/>
                <p:cNvSpPr>
                  <a:spLocks/>
                </p:cNvSpPr>
                <p:nvPr/>
              </p:nvSpPr>
              <p:spPr bwMode="auto">
                <a:xfrm>
                  <a:off x="3728" y="1682"/>
                  <a:ext cx="29" cy="41"/>
                </a:xfrm>
                <a:custGeom>
                  <a:avLst/>
                  <a:gdLst>
                    <a:gd name="T0" fmla="*/ 0 w 60"/>
                    <a:gd name="T1" fmla="*/ 0 h 82"/>
                    <a:gd name="T2" fmla="*/ 0 w 60"/>
                    <a:gd name="T3" fmla="*/ 67 h 82"/>
                    <a:gd name="T4" fmla="*/ 60 w 60"/>
                    <a:gd name="T5" fmla="*/ 82 h 82"/>
                    <a:gd name="T6" fmla="*/ 60 w 60"/>
                    <a:gd name="T7" fmla="*/ 20 h 82"/>
                    <a:gd name="T8" fmla="*/ 0 w 60"/>
                    <a:gd name="T9" fmla="*/ 0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0"/>
                      </a:moveTo>
                      <a:lnTo>
                        <a:pt x="0" y="67"/>
                      </a:lnTo>
                      <a:lnTo>
                        <a:pt x="60" y="82"/>
                      </a:lnTo>
                      <a:lnTo>
                        <a:pt x="60" y="20"/>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5" name="Freeform 280"/>
                <p:cNvSpPr>
                  <a:spLocks/>
                </p:cNvSpPr>
                <p:nvPr/>
              </p:nvSpPr>
              <p:spPr bwMode="auto">
                <a:xfrm>
                  <a:off x="3762" y="1694"/>
                  <a:ext cx="25" cy="39"/>
                </a:xfrm>
                <a:custGeom>
                  <a:avLst/>
                  <a:gdLst>
                    <a:gd name="T0" fmla="*/ 0 w 50"/>
                    <a:gd name="T1" fmla="*/ 0 h 78"/>
                    <a:gd name="T2" fmla="*/ 0 w 50"/>
                    <a:gd name="T3" fmla="*/ 62 h 78"/>
                    <a:gd name="T4" fmla="*/ 50 w 50"/>
                    <a:gd name="T5" fmla="*/ 78 h 78"/>
                    <a:gd name="T6" fmla="*/ 50 w 50"/>
                    <a:gd name="T7" fmla="*/ 17 h 78"/>
                    <a:gd name="T8" fmla="*/ 0 w 50"/>
                    <a:gd name="T9" fmla="*/ 0 h 78"/>
                    <a:gd name="T10" fmla="*/ 0 60000 65536"/>
                    <a:gd name="T11" fmla="*/ 0 60000 65536"/>
                    <a:gd name="T12" fmla="*/ 0 60000 65536"/>
                    <a:gd name="T13" fmla="*/ 0 60000 65536"/>
                    <a:gd name="T14" fmla="*/ 0 60000 65536"/>
                    <a:gd name="T15" fmla="*/ 0 w 50"/>
                    <a:gd name="T16" fmla="*/ 0 h 78"/>
                    <a:gd name="T17" fmla="*/ 50 w 50"/>
                    <a:gd name="T18" fmla="*/ 78 h 78"/>
                  </a:gdLst>
                  <a:ahLst/>
                  <a:cxnLst>
                    <a:cxn ang="T10">
                      <a:pos x="T0" y="T1"/>
                    </a:cxn>
                    <a:cxn ang="T11">
                      <a:pos x="T2" y="T3"/>
                    </a:cxn>
                    <a:cxn ang="T12">
                      <a:pos x="T4" y="T5"/>
                    </a:cxn>
                    <a:cxn ang="T13">
                      <a:pos x="T6" y="T7"/>
                    </a:cxn>
                    <a:cxn ang="T14">
                      <a:pos x="T8" y="T9"/>
                    </a:cxn>
                  </a:cxnLst>
                  <a:rect l="T15" t="T16" r="T17" b="T18"/>
                  <a:pathLst>
                    <a:path w="50" h="78">
                      <a:moveTo>
                        <a:pt x="0" y="0"/>
                      </a:moveTo>
                      <a:lnTo>
                        <a:pt x="0" y="62"/>
                      </a:lnTo>
                      <a:lnTo>
                        <a:pt x="50" y="78"/>
                      </a:lnTo>
                      <a:lnTo>
                        <a:pt x="50" y="17"/>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6" name="Freeform 281"/>
                <p:cNvSpPr>
                  <a:spLocks/>
                </p:cNvSpPr>
                <p:nvPr/>
              </p:nvSpPr>
              <p:spPr bwMode="auto">
                <a:xfrm>
                  <a:off x="3563" y="1672"/>
                  <a:ext cx="38" cy="50"/>
                </a:xfrm>
                <a:custGeom>
                  <a:avLst/>
                  <a:gdLst>
                    <a:gd name="T0" fmla="*/ 0 w 75"/>
                    <a:gd name="T1" fmla="*/ 0 h 101"/>
                    <a:gd name="T2" fmla="*/ 0 w 75"/>
                    <a:gd name="T3" fmla="*/ 85 h 101"/>
                    <a:gd name="T4" fmla="*/ 75 w 75"/>
                    <a:gd name="T5" fmla="*/ 101 h 101"/>
                    <a:gd name="T6" fmla="*/ 75 w 75"/>
                    <a:gd name="T7" fmla="*/ 21 h 101"/>
                    <a:gd name="T8" fmla="*/ 0 w 75"/>
                    <a:gd name="T9" fmla="*/ 0 h 101"/>
                    <a:gd name="T10" fmla="*/ 0 60000 65536"/>
                    <a:gd name="T11" fmla="*/ 0 60000 65536"/>
                    <a:gd name="T12" fmla="*/ 0 60000 65536"/>
                    <a:gd name="T13" fmla="*/ 0 60000 65536"/>
                    <a:gd name="T14" fmla="*/ 0 60000 65536"/>
                    <a:gd name="T15" fmla="*/ 0 w 75"/>
                    <a:gd name="T16" fmla="*/ 0 h 101"/>
                    <a:gd name="T17" fmla="*/ 75 w 75"/>
                    <a:gd name="T18" fmla="*/ 101 h 101"/>
                  </a:gdLst>
                  <a:ahLst/>
                  <a:cxnLst>
                    <a:cxn ang="T10">
                      <a:pos x="T0" y="T1"/>
                    </a:cxn>
                    <a:cxn ang="T11">
                      <a:pos x="T2" y="T3"/>
                    </a:cxn>
                    <a:cxn ang="T12">
                      <a:pos x="T4" y="T5"/>
                    </a:cxn>
                    <a:cxn ang="T13">
                      <a:pos x="T6" y="T7"/>
                    </a:cxn>
                    <a:cxn ang="T14">
                      <a:pos x="T8" y="T9"/>
                    </a:cxn>
                  </a:cxnLst>
                  <a:rect l="T15" t="T16" r="T17" b="T18"/>
                  <a:pathLst>
                    <a:path w="75" h="101">
                      <a:moveTo>
                        <a:pt x="0" y="0"/>
                      </a:moveTo>
                      <a:lnTo>
                        <a:pt x="0" y="85"/>
                      </a:lnTo>
                      <a:lnTo>
                        <a:pt x="75" y="101"/>
                      </a:lnTo>
                      <a:lnTo>
                        <a:pt x="75" y="21"/>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7" name="Freeform 282"/>
                <p:cNvSpPr>
                  <a:spLocks/>
                </p:cNvSpPr>
                <p:nvPr/>
              </p:nvSpPr>
              <p:spPr bwMode="auto">
                <a:xfrm>
                  <a:off x="3608" y="1686"/>
                  <a:ext cx="34" cy="48"/>
                </a:xfrm>
                <a:custGeom>
                  <a:avLst/>
                  <a:gdLst>
                    <a:gd name="T0" fmla="*/ 0 w 67"/>
                    <a:gd name="T1" fmla="*/ 0 h 97"/>
                    <a:gd name="T2" fmla="*/ 67 w 67"/>
                    <a:gd name="T3" fmla="*/ 22 h 97"/>
                    <a:gd name="T4" fmla="*/ 67 w 67"/>
                    <a:gd name="T5" fmla="*/ 97 h 97"/>
                    <a:gd name="T6" fmla="*/ 0 w 67"/>
                    <a:gd name="T7" fmla="*/ 79 h 97"/>
                    <a:gd name="T8" fmla="*/ 0 w 67"/>
                    <a:gd name="T9" fmla="*/ 0 h 97"/>
                    <a:gd name="T10" fmla="*/ 0 60000 65536"/>
                    <a:gd name="T11" fmla="*/ 0 60000 65536"/>
                    <a:gd name="T12" fmla="*/ 0 60000 65536"/>
                    <a:gd name="T13" fmla="*/ 0 60000 65536"/>
                    <a:gd name="T14" fmla="*/ 0 60000 65536"/>
                    <a:gd name="T15" fmla="*/ 0 w 67"/>
                    <a:gd name="T16" fmla="*/ 0 h 97"/>
                    <a:gd name="T17" fmla="*/ 67 w 67"/>
                    <a:gd name="T18" fmla="*/ 97 h 97"/>
                  </a:gdLst>
                  <a:ahLst/>
                  <a:cxnLst>
                    <a:cxn ang="T10">
                      <a:pos x="T0" y="T1"/>
                    </a:cxn>
                    <a:cxn ang="T11">
                      <a:pos x="T2" y="T3"/>
                    </a:cxn>
                    <a:cxn ang="T12">
                      <a:pos x="T4" y="T5"/>
                    </a:cxn>
                    <a:cxn ang="T13">
                      <a:pos x="T6" y="T7"/>
                    </a:cxn>
                    <a:cxn ang="T14">
                      <a:pos x="T8" y="T9"/>
                    </a:cxn>
                  </a:cxnLst>
                  <a:rect l="T15" t="T16" r="T17" b="T18"/>
                  <a:pathLst>
                    <a:path w="67" h="97">
                      <a:moveTo>
                        <a:pt x="0" y="0"/>
                      </a:moveTo>
                      <a:lnTo>
                        <a:pt x="67" y="22"/>
                      </a:lnTo>
                      <a:lnTo>
                        <a:pt x="67" y="97"/>
                      </a:lnTo>
                      <a:lnTo>
                        <a:pt x="0" y="7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8" name="Freeform 283"/>
                <p:cNvSpPr>
                  <a:spLocks/>
                </p:cNvSpPr>
                <p:nvPr/>
              </p:nvSpPr>
              <p:spPr bwMode="auto">
                <a:xfrm>
                  <a:off x="3650" y="1697"/>
                  <a:ext cx="33" cy="48"/>
                </a:xfrm>
                <a:custGeom>
                  <a:avLst/>
                  <a:gdLst>
                    <a:gd name="T0" fmla="*/ 0 w 67"/>
                    <a:gd name="T1" fmla="*/ 0 h 95"/>
                    <a:gd name="T2" fmla="*/ 0 w 67"/>
                    <a:gd name="T3" fmla="*/ 80 h 95"/>
                    <a:gd name="T4" fmla="*/ 67 w 67"/>
                    <a:gd name="T5" fmla="*/ 95 h 95"/>
                    <a:gd name="T6" fmla="*/ 67 w 67"/>
                    <a:gd name="T7" fmla="*/ 22 h 95"/>
                    <a:gd name="T8" fmla="*/ 0 w 67"/>
                    <a:gd name="T9" fmla="*/ 0 h 95"/>
                    <a:gd name="T10" fmla="*/ 0 60000 65536"/>
                    <a:gd name="T11" fmla="*/ 0 60000 65536"/>
                    <a:gd name="T12" fmla="*/ 0 60000 65536"/>
                    <a:gd name="T13" fmla="*/ 0 60000 65536"/>
                    <a:gd name="T14" fmla="*/ 0 60000 65536"/>
                    <a:gd name="T15" fmla="*/ 0 w 67"/>
                    <a:gd name="T16" fmla="*/ 0 h 95"/>
                    <a:gd name="T17" fmla="*/ 67 w 67"/>
                    <a:gd name="T18" fmla="*/ 95 h 95"/>
                  </a:gdLst>
                  <a:ahLst/>
                  <a:cxnLst>
                    <a:cxn ang="T10">
                      <a:pos x="T0" y="T1"/>
                    </a:cxn>
                    <a:cxn ang="T11">
                      <a:pos x="T2" y="T3"/>
                    </a:cxn>
                    <a:cxn ang="T12">
                      <a:pos x="T4" y="T5"/>
                    </a:cxn>
                    <a:cxn ang="T13">
                      <a:pos x="T6" y="T7"/>
                    </a:cxn>
                    <a:cxn ang="T14">
                      <a:pos x="T8" y="T9"/>
                    </a:cxn>
                  </a:cxnLst>
                  <a:rect l="T15" t="T16" r="T17" b="T18"/>
                  <a:pathLst>
                    <a:path w="67" h="95">
                      <a:moveTo>
                        <a:pt x="0" y="0"/>
                      </a:moveTo>
                      <a:lnTo>
                        <a:pt x="0" y="80"/>
                      </a:lnTo>
                      <a:lnTo>
                        <a:pt x="67" y="95"/>
                      </a:lnTo>
                      <a:lnTo>
                        <a:pt x="67" y="2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39" name="Freeform 284"/>
                <p:cNvSpPr>
                  <a:spLocks/>
                </p:cNvSpPr>
                <p:nvPr/>
              </p:nvSpPr>
              <p:spPr bwMode="auto">
                <a:xfrm>
                  <a:off x="3689" y="1711"/>
                  <a:ext cx="33" cy="44"/>
                </a:xfrm>
                <a:custGeom>
                  <a:avLst/>
                  <a:gdLst>
                    <a:gd name="T0" fmla="*/ 0 w 65"/>
                    <a:gd name="T1" fmla="*/ 0 h 88"/>
                    <a:gd name="T2" fmla="*/ 0 w 65"/>
                    <a:gd name="T3" fmla="*/ 72 h 88"/>
                    <a:gd name="T4" fmla="*/ 65 w 65"/>
                    <a:gd name="T5" fmla="*/ 88 h 88"/>
                    <a:gd name="T6" fmla="*/ 65 w 65"/>
                    <a:gd name="T7" fmla="*/ 19 h 88"/>
                    <a:gd name="T8" fmla="*/ 0 w 65"/>
                    <a:gd name="T9" fmla="*/ 0 h 88"/>
                    <a:gd name="T10" fmla="*/ 0 60000 65536"/>
                    <a:gd name="T11" fmla="*/ 0 60000 65536"/>
                    <a:gd name="T12" fmla="*/ 0 60000 65536"/>
                    <a:gd name="T13" fmla="*/ 0 60000 65536"/>
                    <a:gd name="T14" fmla="*/ 0 60000 65536"/>
                    <a:gd name="T15" fmla="*/ 0 w 65"/>
                    <a:gd name="T16" fmla="*/ 0 h 88"/>
                    <a:gd name="T17" fmla="*/ 65 w 65"/>
                    <a:gd name="T18" fmla="*/ 88 h 88"/>
                  </a:gdLst>
                  <a:ahLst/>
                  <a:cxnLst>
                    <a:cxn ang="T10">
                      <a:pos x="T0" y="T1"/>
                    </a:cxn>
                    <a:cxn ang="T11">
                      <a:pos x="T2" y="T3"/>
                    </a:cxn>
                    <a:cxn ang="T12">
                      <a:pos x="T4" y="T5"/>
                    </a:cxn>
                    <a:cxn ang="T13">
                      <a:pos x="T6" y="T7"/>
                    </a:cxn>
                    <a:cxn ang="T14">
                      <a:pos x="T8" y="T9"/>
                    </a:cxn>
                  </a:cxnLst>
                  <a:rect l="T15" t="T16" r="T17" b="T18"/>
                  <a:pathLst>
                    <a:path w="65" h="88">
                      <a:moveTo>
                        <a:pt x="0" y="0"/>
                      </a:moveTo>
                      <a:lnTo>
                        <a:pt x="0" y="72"/>
                      </a:lnTo>
                      <a:lnTo>
                        <a:pt x="65" y="88"/>
                      </a:lnTo>
                      <a:lnTo>
                        <a:pt x="65" y="1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0" name="Freeform 285"/>
                <p:cNvSpPr>
                  <a:spLocks/>
                </p:cNvSpPr>
                <p:nvPr/>
              </p:nvSpPr>
              <p:spPr bwMode="auto">
                <a:xfrm>
                  <a:off x="3728" y="1722"/>
                  <a:ext cx="28" cy="44"/>
                </a:xfrm>
                <a:custGeom>
                  <a:avLst/>
                  <a:gdLst>
                    <a:gd name="T0" fmla="*/ 0 w 58"/>
                    <a:gd name="T1" fmla="*/ 0 h 88"/>
                    <a:gd name="T2" fmla="*/ 0 w 58"/>
                    <a:gd name="T3" fmla="*/ 69 h 88"/>
                    <a:gd name="T4" fmla="*/ 58 w 58"/>
                    <a:gd name="T5" fmla="*/ 88 h 88"/>
                    <a:gd name="T6" fmla="*/ 58 w 58"/>
                    <a:gd name="T7" fmla="*/ 22 h 88"/>
                    <a:gd name="T8" fmla="*/ 0 w 58"/>
                    <a:gd name="T9" fmla="*/ 0 h 88"/>
                    <a:gd name="T10" fmla="*/ 0 60000 65536"/>
                    <a:gd name="T11" fmla="*/ 0 60000 65536"/>
                    <a:gd name="T12" fmla="*/ 0 60000 65536"/>
                    <a:gd name="T13" fmla="*/ 0 60000 65536"/>
                    <a:gd name="T14" fmla="*/ 0 60000 65536"/>
                    <a:gd name="T15" fmla="*/ 0 w 58"/>
                    <a:gd name="T16" fmla="*/ 0 h 88"/>
                    <a:gd name="T17" fmla="*/ 58 w 58"/>
                    <a:gd name="T18" fmla="*/ 88 h 88"/>
                  </a:gdLst>
                  <a:ahLst/>
                  <a:cxnLst>
                    <a:cxn ang="T10">
                      <a:pos x="T0" y="T1"/>
                    </a:cxn>
                    <a:cxn ang="T11">
                      <a:pos x="T2" y="T3"/>
                    </a:cxn>
                    <a:cxn ang="T12">
                      <a:pos x="T4" y="T5"/>
                    </a:cxn>
                    <a:cxn ang="T13">
                      <a:pos x="T6" y="T7"/>
                    </a:cxn>
                    <a:cxn ang="T14">
                      <a:pos x="T8" y="T9"/>
                    </a:cxn>
                  </a:cxnLst>
                  <a:rect l="T15" t="T16" r="T17" b="T18"/>
                  <a:pathLst>
                    <a:path w="58" h="88">
                      <a:moveTo>
                        <a:pt x="0" y="0"/>
                      </a:moveTo>
                      <a:lnTo>
                        <a:pt x="0" y="69"/>
                      </a:lnTo>
                      <a:lnTo>
                        <a:pt x="58" y="88"/>
                      </a:lnTo>
                      <a:lnTo>
                        <a:pt x="58" y="2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1" name="Freeform 286"/>
                <p:cNvSpPr>
                  <a:spLocks/>
                </p:cNvSpPr>
                <p:nvPr/>
              </p:nvSpPr>
              <p:spPr bwMode="auto">
                <a:xfrm>
                  <a:off x="3763" y="1734"/>
                  <a:ext cx="24" cy="39"/>
                </a:xfrm>
                <a:custGeom>
                  <a:avLst/>
                  <a:gdLst>
                    <a:gd name="T0" fmla="*/ 0 w 47"/>
                    <a:gd name="T1" fmla="*/ 0 h 78"/>
                    <a:gd name="T2" fmla="*/ 0 w 47"/>
                    <a:gd name="T3" fmla="*/ 67 h 78"/>
                    <a:gd name="T4" fmla="*/ 47 w 47"/>
                    <a:gd name="T5" fmla="*/ 78 h 78"/>
                    <a:gd name="T6" fmla="*/ 47 w 47"/>
                    <a:gd name="T7" fmla="*/ 15 h 78"/>
                    <a:gd name="T8" fmla="*/ 0 w 47"/>
                    <a:gd name="T9" fmla="*/ 0 h 78"/>
                    <a:gd name="T10" fmla="*/ 0 60000 65536"/>
                    <a:gd name="T11" fmla="*/ 0 60000 65536"/>
                    <a:gd name="T12" fmla="*/ 0 60000 65536"/>
                    <a:gd name="T13" fmla="*/ 0 60000 65536"/>
                    <a:gd name="T14" fmla="*/ 0 60000 65536"/>
                    <a:gd name="T15" fmla="*/ 0 w 47"/>
                    <a:gd name="T16" fmla="*/ 0 h 78"/>
                    <a:gd name="T17" fmla="*/ 47 w 47"/>
                    <a:gd name="T18" fmla="*/ 78 h 78"/>
                  </a:gdLst>
                  <a:ahLst/>
                  <a:cxnLst>
                    <a:cxn ang="T10">
                      <a:pos x="T0" y="T1"/>
                    </a:cxn>
                    <a:cxn ang="T11">
                      <a:pos x="T2" y="T3"/>
                    </a:cxn>
                    <a:cxn ang="T12">
                      <a:pos x="T4" y="T5"/>
                    </a:cxn>
                    <a:cxn ang="T13">
                      <a:pos x="T6" y="T7"/>
                    </a:cxn>
                    <a:cxn ang="T14">
                      <a:pos x="T8" y="T9"/>
                    </a:cxn>
                  </a:cxnLst>
                  <a:rect l="T15" t="T16" r="T17" b="T18"/>
                  <a:pathLst>
                    <a:path w="47" h="78">
                      <a:moveTo>
                        <a:pt x="0" y="0"/>
                      </a:moveTo>
                      <a:lnTo>
                        <a:pt x="0" y="67"/>
                      </a:lnTo>
                      <a:lnTo>
                        <a:pt x="47" y="78"/>
                      </a:lnTo>
                      <a:lnTo>
                        <a:pt x="47" y="15"/>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2" name="Freeform 287"/>
                <p:cNvSpPr>
                  <a:spLocks/>
                </p:cNvSpPr>
                <p:nvPr/>
              </p:nvSpPr>
              <p:spPr bwMode="auto">
                <a:xfrm>
                  <a:off x="3563" y="1747"/>
                  <a:ext cx="38" cy="48"/>
                </a:xfrm>
                <a:custGeom>
                  <a:avLst/>
                  <a:gdLst>
                    <a:gd name="T0" fmla="*/ 0 w 75"/>
                    <a:gd name="T1" fmla="*/ 0 h 96"/>
                    <a:gd name="T2" fmla="*/ 75 w 75"/>
                    <a:gd name="T3" fmla="*/ 16 h 96"/>
                    <a:gd name="T4" fmla="*/ 75 w 75"/>
                    <a:gd name="T5" fmla="*/ 96 h 96"/>
                    <a:gd name="T6" fmla="*/ 0 w 75"/>
                    <a:gd name="T7" fmla="*/ 81 h 96"/>
                    <a:gd name="T8" fmla="*/ 0 w 75"/>
                    <a:gd name="T9" fmla="*/ 0 h 96"/>
                    <a:gd name="T10" fmla="*/ 0 60000 65536"/>
                    <a:gd name="T11" fmla="*/ 0 60000 65536"/>
                    <a:gd name="T12" fmla="*/ 0 60000 65536"/>
                    <a:gd name="T13" fmla="*/ 0 60000 65536"/>
                    <a:gd name="T14" fmla="*/ 0 60000 65536"/>
                    <a:gd name="T15" fmla="*/ 0 w 75"/>
                    <a:gd name="T16" fmla="*/ 0 h 96"/>
                    <a:gd name="T17" fmla="*/ 75 w 75"/>
                    <a:gd name="T18" fmla="*/ 96 h 96"/>
                  </a:gdLst>
                  <a:ahLst/>
                  <a:cxnLst>
                    <a:cxn ang="T10">
                      <a:pos x="T0" y="T1"/>
                    </a:cxn>
                    <a:cxn ang="T11">
                      <a:pos x="T2" y="T3"/>
                    </a:cxn>
                    <a:cxn ang="T12">
                      <a:pos x="T4" y="T5"/>
                    </a:cxn>
                    <a:cxn ang="T13">
                      <a:pos x="T6" y="T7"/>
                    </a:cxn>
                    <a:cxn ang="T14">
                      <a:pos x="T8" y="T9"/>
                    </a:cxn>
                  </a:cxnLst>
                  <a:rect l="T15" t="T16" r="T17" b="T18"/>
                  <a:pathLst>
                    <a:path w="75" h="96">
                      <a:moveTo>
                        <a:pt x="0" y="0"/>
                      </a:moveTo>
                      <a:lnTo>
                        <a:pt x="75" y="16"/>
                      </a:lnTo>
                      <a:lnTo>
                        <a:pt x="75" y="96"/>
                      </a:lnTo>
                      <a:lnTo>
                        <a:pt x="0" y="81"/>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3" name="Freeform 288"/>
                <p:cNvSpPr>
                  <a:spLocks/>
                </p:cNvSpPr>
                <p:nvPr/>
              </p:nvSpPr>
              <p:spPr bwMode="auto">
                <a:xfrm>
                  <a:off x="3608" y="1757"/>
                  <a:ext cx="34" cy="46"/>
                </a:xfrm>
                <a:custGeom>
                  <a:avLst/>
                  <a:gdLst>
                    <a:gd name="T0" fmla="*/ 0 w 67"/>
                    <a:gd name="T1" fmla="*/ 0 h 92"/>
                    <a:gd name="T2" fmla="*/ 67 w 67"/>
                    <a:gd name="T3" fmla="*/ 18 h 92"/>
                    <a:gd name="T4" fmla="*/ 67 w 67"/>
                    <a:gd name="T5" fmla="*/ 92 h 92"/>
                    <a:gd name="T6" fmla="*/ 0 w 67"/>
                    <a:gd name="T7" fmla="*/ 79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67" y="18"/>
                      </a:lnTo>
                      <a:lnTo>
                        <a:pt x="67" y="92"/>
                      </a:lnTo>
                      <a:lnTo>
                        <a:pt x="0" y="7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4" name="Freeform 289"/>
                <p:cNvSpPr>
                  <a:spLocks/>
                </p:cNvSpPr>
                <p:nvPr/>
              </p:nvSpPr>
              <p:spPr bwMode="auto">
                <a:xfrm>
                  <a:off x="3650" y="1768"/>
                  <a:ext cx="33" cy="43"/>
                </a:xfrm>
                <a:custGeom>
                  <a:avLst/>
                  <a:gdLst>
                    <a:gd name="T0" fmla="*/ 0 w 67"/>
                    <a:gd name="T1" fmla="*/ 0 h 86"/>
                    <a:gd name="T2" fmla="*/ 67 w 67"/>
                    <a:gd name="T3" fmla="*/ 11 h 86"/>
                    <a:gd name="T4" fmla="*/ 67 w 67"/>
                    <a:gd name="T5" fmla="*/ 86 h 86"/>
                    <a:gd name="T6" fmla="*/ 0 w 67"/>
                    <a:gd name="T7" fmla="*/ 74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11"/>
                      </a:lnTo>
                      <a:lnTo>
                        <a:pt x="67" y="86"/>
                      </a:lnTo>
                      <a:lnTo>
                        <a:pt x="0" y="74"/>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5" name="Freeform 290"/>
                <p:cNvSpPr>
                  <a:spLocks/>
                </p:cNvSpPr>
                <p:nvPr/>
              </p:nvSpPr>
              <p:spPr bwMode="auto">
                <a:xfrm>
                  <a:off x="3689" y="1777"/>
                  <a:ext cx="33" cy="42"/>
                </a:xfrm>
                <a:custGeom>
                  <a:avLst/>
                  <a:gdLst>
                    <a:gd name="T0" fmla="*/ 0 w 65"/>
                    <a:gd name="T1" fmla="*/ 0 h 85"/>
                    <a:gd name="T2" fmla="*/ 65 w 65"/>
                    <a:gd name="T3" fmla="*/ 10 h 85"/>
                    <a:gd name="T4" fmla="*/ 65 w 65"/>
                    <a:gd name="T5" fmla="*/ 85 h 85"/>
                    <a:gd name="T6" fmla="*/ 0 w 65"/>
                    <a:gd name="T7" fmla="*/ 72 h 85"/>
                    <a:gd name="T8" fmla="*/ 0 w 65"/>
                    <a:gd name="T9" fmla="*/ 0 h 85"/>
                    <a:gd name="T10" fmla="*/ 0 60000 65536"/>
                    <a:gd name="T11" fmla="*/ 0 60000 65536"/>
                    <a:gd name="T12" fmla="*/ 0 60000 65536"/>
                    <a:gd name="T13" fmla="*/ 0 60000 65536"/>
                    <a:gd name="T14" fmla="*/ 0 60000 65536"/>
                    <a:gd name="T15" fmla="*/ 0 w 65"/>
                    <a:gd name="T16" fmla="*/ 0 h 85"/>
                    <a:gd name="T17" fmla="*/ 65 w 65"/>
                    <a:gd name="T18" fmla="*/ 85 h 85"/>
                  </a:gdLst>
                  <a:ahLst/>
                  <a:cxnLst>
                    <a:cxn ang="T10">
                      <a:pos x="T0" y="T1"/>
                    </a:cxn>
                    <a:cxn ang="T11">
                      <a:pos x="T2" y="T3"/>
                    </a:cxn>
                    <a:cxn ang="T12">
                      <a:pos x="T4" y="T5"/>
                    </a:cxn>
                    <a:cxn ang="T13">
                      <a:pos x="T6" y="T7"/>
                    </a:cxn>
                    <a:cxn ang="T14">
                      <a:pos x="T8" y="T9"/>
                    </a:cxn>
                  </a:cxnLst>
                  <a:rect l="T15" t="T16" r="T17" b="T18"/>
                  <a:pathLst>
                    <a:path w="65" h="85">
                      <a:moveTo>
                        <a:pt x="0" y="0"/>
                      </a:moveTo>
                      <a:lnTo>
                        <a:pt x="65" y="10"/>
                      </a:lnTo>
                      <a:lnTo>
                        <a:pt x="65" y="85"/>
                      </a:lnTo>
                      <a:lnTo>
                        <a:pt x="0" y="7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6" name="Freeform 291"/>
                <p:cNvSpPr>
                  <a:spLocks/>
                </p:cNvSpPr>
                <p:nvPr/>
              </p:nvSpPr>
              <p:spPr bwMode="auto">
                <a:xfrm>
                  <a:off x="3728" y="1785"/>
                  <a:ext cx="29" cy="38"/>
                </a:xfrm>
                <a:custGeom>
                  <a:avLst/>
                  <a:gdLst>
                    <a:gd name="T0" fmla="*/ 0 w 60"/>
                    <a:gd name="T1" fmla="*/ 0 h 77"/>
                    <a:gd name="T2" fmla="*/ 60 w 60"/>
                    <a:gd name="T3" fmla="*/ 15 h 77"/>
                    <a:gd name="T4" fmla="*/ 60 w 60"/>
                    <a:gd name="T5" fmla="*/ 77 h 77"/>
                    <a:gd name="T6" fmla="*/ 0 w 60"/>
                    <a:gd name="T7" fmla="*/ 69 h 77"/>
                    <a:gd name="T8" fmla="*/ 0 w 60"/>
                    <a:gd name="T9" fmla="*/ 0 h 77"/>
                    <a:gd name="T10" fmla="*/ 0 60000 65536"/>
                    <a:gd name="T11" fmla="*/ 0 60000 65536"/>
                    <a:gd name="T12" fmla="*/ 0 60000 65536"/>
                    <a:gd name="T13" fmla="*/ 0 60000 65536"/>
                    <a:gd name="T14" fmla="*/ 0 60000 65536"/>
                    <a:gd name="T15" fmla="*/ 0 w 60"/>
                    <a:gd name="T16" fmla="*/ 0 h 77"/>
                    <a:gd name="T17" fmla="*/ 60 w 60"/>
                    <a:gd name="T18" fmla="*/ 77 h 77"/>
                  </a:gdLst>
                  <a:ahLst/>
                  <a:cxnLst>
                    <a:cxn ang="T10">
                      <a:pos x="T0" y="T1"/>
                    </a:cxn>
                    <a:cxn ang="T11">
                      <a:pos x="T2" y="T3"/>
                    </a:cxn>
                    <a:cxn ang="T12">
                      <a:pos x="T4" y="T5"/>
                    </a:cxn>
                    <a:cxn ang="T13">
                      <a:pos x="T6" y="T7"/>
                    </a:cxn>
                    <a:cxn ang="T14">
                      <a:pos x="T8" y="T9"/>
                    </a:cxn>
                  </a:cxnLst>
                  <a:rect l="T15" t="T16" r="T17" b="T18"/>
                  <a:pathLst>
                    <a:path w="60" h="77">
                      <a:moveTo>
                        <a:pt x="0" y="0"/>
                      </a:moveTo>
                      <a:lnTo>
                        <a:pt x="60" y="15"/>
                      </a:lnTo>
                      <a:lnTo>
                        <a:pt x="60" y="77"/>
                      </a:lnTo>
                      <a:lnTo>
                        <a:pt x="0" y="6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7" name="Freeform 292"/>
                <p:cNvSpPr>
                  <a:spLocks/>
                </p:cNvSpPr>
                <p:nvPr/>
              </p:nvSpPr>
              <p:spPr bwMode="auto">
                <a:xfrm>
                  <a:off x="3763" y="1794"/>
                  <a:ext cx="24" cy="38"/>
                </a:xfrm>
                <a:custGeom>
                  <a:avLst/>
                  <a:gdLst>
                    <a:gd name="T0" fmla="*/ 0 w 47"/>
                    <a:gd name="T1" fmla="*/ 0 h 75"/>
                    <a:gd name="T2" fmla="*/ 47 w 47"/>
                    <a:gd name="T3" fmla="*/ 9 h 75"/>
                    <a:gd name="T4" fmla="*/ 47 w 47"/>
                    <a:gd name="T5" fmla="*/ 75 h 75"/>
                    <a:gd name="T6" fmla="*/ 0 w 47"/>
                    <a:gd name="T7" fmla="*/ 65 h 75"/>
                    <a:gd name="T8" fmla="*/ 0 w 47"/>
                    <a:gd name="T9" fmla="*/ 0 h 75"/>
                    <a:gd name="T10" fmla="*/ 0 60000 65536"/>
                    <a:gd name="T11" fmla="*/ 0 60000 65536"/>
                    <a:gd name="T12" fmla="*/ 0 60000 65536"/>
                    <a:gd name="T13" fmla="*/ 0 60000 65536"/>
                    <a:gd name="T14" fmla="*/ 0 60000 65536"/>
                    <a:gd name="T15" fmla="*/ 0 w 47"/>
                    <a:gd name="T16" fmla="*/ 0 h 75"/>
                    <a:gd name="T17" fmla="*/ 47 w 47"/>
                    <a:gd name="T18" fmla="*/ 75 h 75"/>
                  </a:gdLst>
                  <a:ahLst/>
                  <a:cxnLst>
                    <a:cxn ang="T10">
                      <a:pos x="T0" y="T1"/>
                    </a:cxn>
                    <a:cxn ang="T11">
                      <a:pos x="T2" y="T3"/>
                    </a:cxn>
                    <a:cxn ang="T12">
                      <a:pos x="T4" y="T5"/>
                    </a:cxn>
                    <a:cxn ang="T13">
                      <a:pos x="T6" y="T7"/>
                    </a:cxn>
                    <a:cxn ang="T14">
                      <a:pos x="T8" y="T9"/>
                    </a:cxn>
                  </a:cxnLst>
                  <a:rect l="T15" t="T16" r="T17" b="T18"/>
                  <a:pathLst>
                    <a:path w="47" h="75">
                      <a:moveTo>
                        <a:pt x="0" y="0"/>
                      </a:moveTo>
                      <a:lnTo>
                        <a:pt x="47" y="9"/>
                      </a:lnTo>
                      <a:lnTo>
                        <a:pt x="47" y="75"/>
                      </a:lnTo>
                      <a:lnTo>
                        <a:pt x="0" y="65"/>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8" name="Freeform 293"/>
                <p:cNvSpPr>
                  <a:spLocks/>
                </p:cNvSpPr>
                <p:nvPr/>
              </p:nvSpPr>
              <p:spPr bwMode="auto">
                <a:xfrm>
                  <a:off x="3563" y="1799"/>
                  <a:ext cx="38" cy="48"/>
                </a:xfrm>
                <a:custGeom>
                  <a:avLst/>
                  <a:gdLst>
                    <a:gd name="T0" fmla="*/ 0 w 75"/>
                    <a:gd name="T1" fmla="*/ 0 h 97"/>
                    <a:gd name="T2" fmla="*/ 75 w 75"/>
                    <a:gd name="T3" fmla="*/ 12 h 97"/>
                    <a:gd name="T4" fmla="*/ 75 w 75"/>
                    <a:gd name="T5" fmla="*/ 97 h 97"/>
                    <a:gd name="T6" fmla="*/ 0 w 75"/>
                    <a:gd name="T7" fmla="*/ 86 h 97"/>
                    <a:gd name="T8" fmla="*/ 0 w 75"/>
                    <a:gd name="T9" fmla="*/ 0 h 97"/>
                    <a:gd name="T10" fmla="*/ 0 60000 65536"/>
                    <a:gd name="T11" fmla="*/ 0 60000 65536"/>
                    <a:gd name="T12" fmla="*/ 0 60000 65536"/>
                    <a:gd name="T13" fmla="*/ 0 60000 65536"/>
                    <a:gd name="T14" fmla="*/ 0 60000 65536"/>
                    <a:gd name="T15" fmla="*/ 0 w 75"/>
                    <a:gd name="T16" fmla="*/ 0 h 97"/>
                    <a:gd name="T17" fmla="*/ 75 w 75"/>
                    <a:gd name="T18" fmla="*/ 97 h 97"/>
                  </a:gdLst>
                  <a:ahLst/>
                  <a:cxnLst>
                    <a:cxn ang="T10">
                      <a:pos x="T0" y="T1"/>
                    </a:cxn>
                    <a:cxn ang="T11">
                      <a:pos x="T2" y="T3"/>
                    </a:cxn>
                    <a:cxn ang="T12">
                      <a:pos x="T4" y="T5"/>
                    </a:cxn>
                    <a:cxn ang="T13">
                      <a:pos x="T6" y="T7"/>
                    </a:cxn>
                    <a:cxn ang="T14">
                      <a:pos x="T8" y="T9"/>
                    </a:cxn>
                  </a:cxnLst>
                  <a:rect l="T15" t="T16" r="T17" b="T18"/>
                  <a:pathLst>
                    <a:path w="75" h="97">
                      <a:moveTo>
                        <a:pt x="0" y="0"/>
                      </a:moveTo>
                      <a:lnTo>
                        <a:pt x="75" y="12"/>
                      </a:lnTo>
                      <a:lnTo>
                        <a:pt x="75" y="97"/>
                      </a:lnTo>
                      <a:lnTo>
                        <a:pt x="0" y="86"/>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49" name="Freeform 294"/>
                <p:cNvSpPr>
                  <a:spLocks/>
                </p:cNvSpPr>
                <p:nvPr/>
              </p:nvSpPr>
              <p:spPr bwMode="auto">
                <a:xfrm>
                  <a:off x="3608" y="1808"/>
                  <a:ext cx="34" cy="46"/>
                </a:xfrm>
                <a:custGeom>
                  <a:avLst/>
                  <a:gdLst>
                    <a:gd name="T0" fmla="*/ 0 w 67"/>
                    <a:gd name="T1" fmla="*/ 0 h 92"/>
                    <a:gd name="T2" fmla="*/ 67 w 67"/>
                    <a:gd name="T3" fmla="*/ 10 h 92"/>
                    <a:gd name="T4" fmla="*/ 67 w 67"/>
                    <a:gd name="T5" fmla="*/ 92 h 92"/>
                    <a:gd name="T6" fmla="*/ 0 w 67"/>
                    <a:gd name="T7" fmla="*/ 78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67" y="10"/>
                      </a:lnTo>
                      <a:lnTo>
                        <a:pt x="67" y="92"/>
                      </a:lnTo>
                      <a:lnTo>
                        <a:pt x="0" y="78"/>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0" name="Freeform 295"/>
                <p:cNvSpPr>
                  <a:spLocks/>
                </p:cNvSpPr>
                <p:nvPr/>
              </p:nvSpPr>
              <p:spPr bwMode="auto">
                <a:xfrm>
                  <a:off x="3650" y="1815"/>
                  <a:ext cx="33" cy="43"/>
                </a:xfrm>
                <a:custGeom>
                  <a:avLst/>
                  <a:gdLst>
                    <a:gd name="T0" fmla="*/ 0 w 67"/>
                    <a:gd name="T1" fmla="*/ 0 h 86"/>
                    <a:gd name="T2" fmla="*/ 67 w 67"/>
                    <a:gd name="T3" fmla="*/ 10 h 86"/>
                    <a:gd name="T4" fmla="*/ 67 w 67"/>
                    <a:gd name="T5" fmla="*/ 86 h 86"/>
                    <a:gd name="T6" fmla="*/ 0 w 67"/>
                    <a:gd name="T7" fmla="*/ 79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10"/>
                      </a:lnTo>
                      <a:lnTo>
                        <a:pt x="67" y="86"/>
                      </a:lnTo>
                      <a:lnTo>
                        <a:pt x="0" y="7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1" name="Freeform 296"/>
                <p:cNvSpPr>
                  <a:spLocks/>
                </p:cNvSpPr>
                <p:nvPr/>
              </p:nvSpPr>
              <p:spPr bwMode="auto">
                <a:xfrm>
                  <a:off x="3689" y="1822"/>
                  <a:ext cx="33" cy="41"/>
                </a:xfrm>
                <a:custGeom>
                  <a:avLst/>
                  <a:gdLst>
                    <a:gd name="T0" fmla="*/ 0 w 65"/>
                    <a:gd name="T1" fmla="*/ 0 h 83"/>
                    <a:gd name="T2" fmla="*/ 65 w 65"/>
                    <a:gd name="T3" fmla="*/ 12 h 83"/>
                    <a:gd name="T4" fmla="*/ 65 w 65"/>
                    <a:gd name="T5" fmla="*/ 83 h 83"/>
                    <a:gd name="T6" fmla="*/ 0 w 65"/>
                    <a:gd name="T7" fmla="*/ 77 h 83"/>
                    <a:gd name="T8" fmla="*/ 0 w 65"/>
                    <a:gd name="T9" fmla="*/ 0 h 83"/>
                    <a:gd name="T10" fmla="*/ 0 60000 65536"/>
                    <a:gd name="T11" fmla="*/ 0 60000 65536"/>
                    <a:gd name="T12" fmla="*/ 0 60000 65536"/>
                    <a:gd name="T13" fmla="*/ 0 60000 65536"/>
                    <a:gd name="T14" fmla="*/ 0 60000 65536"/>
                    <a:gd name="T15" fmla="*/ 0 w 65"/>
                    <a:gd name="T16" fmla="*/ 0 h 83"/>
                    <a:gd name="T17" fmla="*/ 65 w 65"/>
                    <a:gd name="T18" fmla="*/ 83 h 83"/>
                  </a:gdLst>
                  <a:ahLst/>
                  <a:cxnLst>
                    <a:cxn ang="T10">
                      <a:pos x="T0" y="T1"/>
                    </a:cxn>
                    <a:cxn ang="T11">
                      <a:pos x="T2" y="T3"/>
                    </a:cxn>
                    <a:cxn ang="T12">
                      <a:pos x="T4" y="T5"/>
                    </a:cxn>
                    <a:cxn ang="T13">
                      <a:pos x="T6" y="T7"/>
                    </a:cxn>
                    <a:cxn ang="T14">
                      <a:pos x="T8" y="T9"/>
                    </a:cxn>
                  </a:cxnLst>
                  <a:rect l="T15" t="T16" r="T17" b="T18"/>
                  <a:pathLst>
                    <a:path w="65" h="83">
                      <a:moveTo>
                        <a:pt x="0" y="0"/>
                      </a:moveTo>
                      <a:lnTo>
                        <a:pt x="65" y="12"/>
                      </a:lnTo>
                      <a:lnTo>
                        <a:pt x="65" y="83"/>
                      </a:lnTo>
                      <a:lnTo>
                        <a:pt x="0" y="77"/>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2" name="Freeform 297"/>
                <p:cNvSpPr>
                  <a:spLocks/>
                </p:cNvSpPr>
                <p:nvPr/>
              </p:nvSpPr>
              <p:spPr bwMode="auto">
                <a:xfrm>
                  <a:off x="3729" y="1828"/>
                  <a:ext cx="28" cy="41"/>
                </a:xfrm>
                <a:custGeom>
                  <a:avLst/>
                  <a:gdLst>
                    <a:gd name="T0" fmla="*/ 0 w 56"/>
                    <a:gd name="T1" fmla="*/ 0 h 82"/>
                    <a:gd name="T2" fmla="*/ 56 w 56"/>
                    <a:gd name="T3" fmla="*/ 10 h 82"/>
                    <a:gd name="T4" fmla="*/ 56 w 56"/>
                    <a:gd name="T5" fmla="*/ 82 h 82"/>
                    <a:gd name="T6" fmla="*/ 0 w 56"/>
                    <a:gd name="T7" fmla="*/ 73 h 82"/>
                    <a:gd name="T8" fmla="*/ 0 w 56"/>
                    <a:gd name="T9" fmla="*/ 0 h 82"/>
                    <a:gd name="T10" fmla="*/ 0 60000 65536"/>
                    <a:gd name="T11" fmla="*/ 0 60000 65536"/>
                    <a:gd name="T12" fmla="*/ 0 60000 65536"/>
                    <a:gd name="T13" fmla="*/ 0 60000 65536"/>
                    <a:gd name="T14" fmla="*/ 0 60000 65536"/>
                    <a:gd name="T15" fmla="*/ 0 w 56"/>
                    <a:gd name="T16" fmla="*/ 0 h 82"/>
                    <a:gd name="T17" fmla="*/ 56 w 56"/>
                    <a:gd name="T18" fmla="*/ 82 h 82"/>
                  </a:gdLst>
                  <a:ahLst/>
                  <a:cxnLst>
                    <a:cxn ang="T10">
                      <a:pos x="T0" y="T1"/>
                    </a:cxn>
                    <a:cxn ang="T11">
                      <a:pos x="T2" y="T3"/>
                    </a:cxn>
                    <a:cxn ang="T12">
                      <a:pos x="T4" y="T5"/>
                    </a:cxn>
                    <a:cxn ang="T13">
                      <a:pos x="T6" y="T7"/>
                    </a:cxn>
                    <a:cxn ang="T14">
                      <a:pos x="T8" y="T9"/>
                    </a:cxn>
                  </a:cxnLst>
                  <a:rect l="T15" t="T16" r="T17" b="T18"/>
                  <a:pathLst>
                    <a:path w="56" h="82">
                      <a:moveTo>
                        <a:pt x="0" y="0"/>
                      </a:moveTo>
                      <a:lnTo>
                        <a:pt x="56" y="10"/>
                      </a:lnTo>
                      <a:lnTo>
                        <a:pt x="56" y="82"/>
                      </a:lnTo>
                      <a:lnTo>
                        <a:pt x="0" y="73"/>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3" name="Freeform 298"/>
                <p:cNvSpPr>
                  <a:spLocks/>
                </p:cNvSpPr>
                <p:nvPr/>
              </p:nvSpPr>
              <p:spPr bwMode="auto">
                <a:xfrm>
                  <a:off x="3763" y="1833"/>
                  <a:ext cx="24" cy="41"/>
                </a:xfrm>
                <a:custGeom>
                  <a:avLst/>
                  <a:gdLst>
                    <a:gd name="T0" fmla="*/ 0 w 47"/>
                    <a:gd name="T1" fmla="*/ 0 h 81"/>
                    <a:gd name="T2" fmla="*/ 47 w 47"/>
                    <a:gd name="T3" fmla="*/ 12 h 81"/>
                    <a:gd name="T4" fmla="*/ 47 w 47"/>
                    <a:gd name="T5" fmla="*/ 81 h 81"/>
                    <a:gd name="T6" fmla="*/ 0 w 47"/>
                    <a:gd name="T7" fmla="*/ 72 h 81"/>
                    <a:gd name="T8" fmla="*/ 0 w 47"/>
                    <a:gd name="T9" fmla="*/ 0 h 81"/>
                    <a:gd name="T10" fmla="*/ 0 60000 65536"/>
                    <a:gd name="T11" fmla="*/ 0 60000 65536"/>
                    <a:gd name="T12" fmla="*/ 0 60000 65536"/>
                    <a:gd name="T13" fmla="*/ 0 60000 65536"/>
                    <a:gd name="T14" fmla="*/ 0 60000 65536"/>
                    <a:gd name="T15" fmla="*/ 0 w 47"/>
                    <a:gd name="T16" fmla="*/ 0 h 81"/>
                    <a:gd name="T17" fmla="*/ 47 w 47"/>
                    <a:gd name="T18" fmla="*/ 81 h 81"/>
                  </a:gdLst>
                  <a:ahLst/>
                  <a:cxnLst>
                    <a:cxn ang="T10">
                      <a:pos x="T0" y="T1"/>
                    </a:cxn>
                    <a:cxn ang="T11">
                      <a:pos x="T2" y="T3"/>
                    </a:cxn>
                    <a:cxn ang="T12">
                      <a:pos x="T4" y="T5"/>
                    </a:cxn>
                    <a:cxn ang="T13">
                      <a:pos x="T6" y="T7"/>
                    </a:cxn>
                    <a:cxn ang="T14">
                      <a:pos x="T8" y="T9"/>
                    </a:cxn>
                  </a:cxnLst>
                  <a:rect l="T15" t="T16" r="T17" b="T18"/>
                  <a:pathLst>
                    <a:path w="47" h="81">
                      <a:moveTo>
                        <a:pt x="0" y="0"/>
                      </a:moveTo>
                      <a:lnTo>
                        <a:pt x="47" y="12"/>
                      </a:lnTo>
                      <a:lnTo>
                        <a:pt x="47" y="81"/>
                      </a:lnTo>
                      <a:lnTo>
                        <a:pt x="0" y="7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4" name="Freeform 299"/>
                <p:cNvSpPr>
                  <a:spLocks/>
                </p:cNvSpPr>
                <p:nvPr/>
              </p:nvSpPr>
              <p:spPr bwMode="auto">
                <a:xfrm>
                  <a:off x="3563" y="1884"/>
                  <a:ext cx="38" cy="45"/>
                </a:xfrm>
                <a:custGeom>
                  <a:avLst/>
                  <a:gdLst>
                    <a:gd name="T0" fmla="*/ 0 w 75"/>
                    <a:gd name="T1" fmla="*/ 0 h 91"/>
                    <a:gd name="T2" fmla="*/ 0 w 75"/>
                    <a:gd name="T3" fmla="*/ 88 h 91"/>
                    <a:gd name="T4" fmla="*/ 75 w 75"/>
                    <a:gd name="T5" fmla="*/ 91 h 91"/>
                    <a:gd name="T6" fmla="*/ 75 w 75"/>
                    <a:gd name="T7" fmla="*/ 6 h 91"/>
                    <a:gd name="T8" fmla="*/ 0 w 75"/>
                    <a:gd name="T9" fmla="*/ 0 h 91"/>
                    <a:gd name="T10" fmla="*/ 0 60000 65536"/>
                    <a:gd name="T11" fmla="*/ 0 60000 65536"/>
                    <a:gd name="T12" fmla="*/ 0 60000 65536"/>
                    <a:gd name="T13" fmla="*/ 0 60000 65536"/>
                    <a:gd name="T14" fmla="*/ 0 60000 65536"/>
                    <a:gd name="T15" fmla="*/ 0 w 75"/>
                    <a:gd name="T16" fmla="*/ 0 h 91"/>
                    <a:gd name="T17" fmla="*/ 75 w 75"/>
                    <a:gd name="T18" fmla="*/ 91 h 91"/>
                  </a:gdLst>
                  <a:ahLst/>
                  <a:cxnLst>
                    <a:cxn ang="T10">
                      <a:pos x="T0" y="T1"/>
                    </a:cxn>
                    <a:cxn ang="T11">
                      <a:pos x="T2" y="T3"/>
                    </a:cxn>
                    <a:cxn ang="T12">
                      <a:pos x="T4" y="T5"/>
                    </a:cxn>
                    <a:cxn ang="T13">
                      <a:pos x="T6" y="T7"/>
                    </a:cxn>
                    <a:cxn ang="T14">
                      <a:pos x="T8" y="T9"/>
                    </a:cxn>
                  </a:cxnLst>
                  <a:rect l="T15" t="T16" r="T17" b="T18"/>
                  <a:pathLst>
                    <a:path w="75" h="91">
                      <a:moveTo>
                        <a:pt x="0" y="0"/>
                      </a:moveTo>
                      <a:lnTo>
                        <a:pt x="0" y="88"/>
                      </a:lnTo>
                      <a:lnTo>
                        <a:pt x="75" y="91"/>
                      </a:lnTo>
                      <a:lnTo>
                        <a:pt x="75" y="6"/>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5" name="Freeform 300"/>
                <p:cNvSpPr>
                  <a:spLocks/>
                </p:cNvSpPr>
                <p:nvPr/>
              </p:nvSpPr>
              <p:spPr bwMode="auto">
                <a:xfrm>
                  <a:off x="3608" y="1888"/>
                  <a:ext cx="34" cy="44"/>
                </a:xfrm>
                <a:custGeom>
                  <a:avLst/>
                  <a:gdLst>
                    <a:gd name="T0" fmla="*/ 0 w 67"/>
                    <a:gd name="T1" fmla="*/ 0 h 88"/>
                    <a:gd name="T2" fmla="*/ 67 w 67"/>
                    <a:gd name="T3" fmla="*/ 8 h 88"/>
                    <a:gd name="T4" fmla="*/ 67 w 67"/>
                    <a:gd name="T5" fmla="*/ 88 h 88"/>
                    <a:gd name="T6" fmla="*/ 0 w 67"/>
                    <a:gd name="T7" fmla="*/ 82 h 88"/>
                    <a:gd name="T8" fmla="*/ 0 w 67"/>
                    <a:gd name="T9" fmla="*/ 0 h 88"/>
                    <a:gd name="T10" fmla="*/ 0 60000 65536"/>
                    <a:gd name="T11" fmla="*/ 0 60000 65536"/>
                    <a:gd name="T12" fmla="*/ 0 60000 65536"/>
                    <a:gd name="T13" fmla="*/ 0 60000 65536"/>
                    <a:gd name="T14" fmla="*/ 0 60000 65536"/>
                    <a:gd name="T15" fmla="*/ 0 w 67"/>
                    <a:gd name="T16" fmla="*/ 0 h 88"/>
                    <a:gd name="T17" fmla="*/ 67 w 67"/>
                    <a:gd name="T18" fmla="*/ 88 h 88"/>
                  </a:gdLst>
                  <a:ahLst/>
                  <a:cxnLst>
                    <a:cxn ang="T10">
                      <a:pos x="T0" y="T1"/>
                    </a:cxn>
                    <a:cxn ang="T11">
                      <a:pos x="T2" y="T3"/>
                    </a:cxn>
                    <a:cxn ang="T12">
                      <a:pos x="T4" y="T5"/>
                    </a:cxn>
                    <a:cxn ang="T13">
                      <a:pos x="T6" y="T7"/>
                    </a:cxn>
                    <a:cxn ang="T14">
                      <a:pos x="T8" y="T9"/>
                    </a:cxn>
                  </a:cxnLst>
                  <a:rect l="T15" t="T16" r="T17" b="T18"/>
                  <a:pathLst>
                    <a:path w="67" h="88">
                      <a:moveTo>
                        <a:pt x="0" y="0"/>
                      </a:moveTo>
                      <a:lnTo>
                        <a:pt x="67" y="8"/>
                      </a:lnTo>
                      <a:lnTo>
                        <a:pt x="67" y="88"/>
                      </a:lnTo>
                      <a:lnTo>
                        <a:pt x="0" y="82"/>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6" name="Freeform 301"/>
                <p:cNvSpPr>
                  <a:spLocks/>
                </p:cNvSpPr>
                <p:nvPr/>
              </p:nvSpPr>
              <p:spPr bwMode="auto">
                <a:xfrm>
                  <a:off x="3650" y="1892"/>
                  <a:ext cx="33" cy="43"/>
                </a:xfrm>
                <a:custGeom>
                  <a:avLst/>
                  <a:gdLst>
                    <a:gd name="T0" fmla="*/ 0 w 67"/>
                    <a:gd name="T1" fmla="*/ 0 h 86"/>
                    <a:gd name="T2" fmla="*/ 67 w 67"/>
                    <a:gd name="T3" fmla="*/ 6 h 86"/>
                    <a:gd name="T4" fmla="*/ 67 w 67"/>
                    <a:gd name="T5" fmla="*/ 86 h 86"/>
                    <a:gd name="T6" fmla="*/ 0 w 67"/>
                    <a:gd name="T7" fmla="*/ 77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6"/>
                      </a:lnTo>
                      <a:lnTo>
                        <a:pt x="67" y="86"/>
                      </a:lnTo>
                      <a:lnTo>
                        <a:pt x="0" y="77"/>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7" name="Freeform 302"/>
                <p:cNvSpPr>
                  <a:spLocks/>
                </p:cNvSpPr>
                <p:nvPr/>
              </p:nvSpPr>
              <p:spPr bwMode="auto">
                <a:xfrm>
                  <a:off x="3689" y="1897"/>
                  <a:ext cx="33" cy="38"/>
                </a:xfrm>
                <a:custGeom>
                  <a:avLst/>
                  <a:gdLst>
                    <a:gd name="T0" fmla="*/ 0 w 65"/>
                    <a:gd name="T1" fmla="*/ 0 h 78"/>
                    <a:gd name="T2" fmla="*/ 0 w 65"/>
                    <a:gd name="T3" fmla="*/ 78 h 78"/>
                    <a:gd name="T4" fmla="*/ 65 w 65"/>
                    <a:gd name="T5" fmla="*/ 78 h 78"/>
                    <a:gd name="T6" fmla="*/ 65 w 65"/>
                    <a:gd name="T7" fmla="*/ 6 h 78"/>
                    <a:gd name="T8" fmla="*/ 0 w 65"/>
                    <a:gd name="T9" fmla="*/ 0 h 78"/>
                    <a:gd name="T10" fmla="*/ 0 60000 65536"/>
                    <a:gd name="T11" fmla="*/ 0 60000 65536"/>
                    <a:gd name="T12" fmla="*/ 0 60000 65536"/>
                    <a:gd name="T13" fmla="*/ 0 60000 65536"/>
                    <a:gd name="T14" fmla="*/ 0 60000 65536"/>
                    <a:gd name="T15" fmla="*/ 0 w 65"/>
                    <a:gd name="T16" fmla="*/ 0 h 78"/>
                    <a:gd name="T17" fmla="*/ 65 w 65"/>
                    <a:gd name="T18" fmla="*/ 78 h 78"/>
                  </a:gdLst>
                  <a:ahLst/>
                  <a:cxnLst>
                    <a:cxn ang="T10">
                      <a:pos x="T0" y="T1"/>
                    </a:cxn>
                    <a:cxn ang="T11">
                      <a:pos x="T2" y="T3"/>
                    </a:cxn>
                    <a:cxn ang="T12">
                      <a:pos x="T4" y="T5"/>
                    </a:cxn>
                    <a:cxn ang="T13">
                      <a:pos x="T6" y="T7"/>
                    </a:cxn>
                    <a:cxn ang="T14">
                      <a:pos x="T8" y="T9"/>
                    </a:cxn>
                  </a:cxnLst>
                  <a:rect l="T15" t="T16" r="T17" b="T18"/>
                  <a:pathLst>
                    <a:path w="65" h="78">
                      <a:moveTo>
                        <a:pt x="0" y="0"/>
                      </a:moveTo>
                      <a:lnTo>
                        <a:pt x="0" y="78"/>
                      </a:lnTo>
                      <a:lnTo>
                        <a:pt x="65" y="78"/>
                      </a:lnTo>
                      <a:lnTo>
                        <a:pt x="65" y="6"/>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8" name="Freeform 303"/>
                <p:cNvSpPr>
                  <a:spLocks/>
                </p:cNvSpPr>
                <p:nvPr/>
              </p:nvSpPr>
              <p:spPr bwMode="auto">
                <a:xfrm>
                  <a:off x="3728" y="1902"/>
                  <a:ext cx="29" cy="33"/>
                </a:xfrm>
                <a:custGeom>
                  <a:avLst/>
                  <a:gdLst>
                    <a:gd name="T0" fmla="*/ 0 w 60"/>
                    <a:gd name="T1" fmla="*/ 0 h 67"/>
                    <a:gd name="T2" fmla="*/ 60 w 60"/>
                    <a:gd name="T3" fmla="*/ 4 h 67"/>
                    <a:gd name="T4" fmla="*/ 60 w 60"/>
                    <a:gd name="T5" fmla="*/ 67 h 67"/>
                    <a:gd name="T6" fmla="*/ 0 w 60"/>
                    <a:gd name="T7" fmla="*/ 67 h 67"/>
                    <a:gd name="T8" fmla="*/ 0 w 60"/>
                    <a:gd name="T9" fmla="*/ 0 h 67"/>
                    <a:gd name="T10" fmla="*/ 0 60000 65536"/>
                    <a:gd name="T11" fmla="*/ 0 60000 65536"/>
                    <a:gd name="T12" fmla="*/ 0 60000 65536"/>
                    <a:gd name="T13" fmla="*/ 0 60000 65536"/>
                    <a:gd name="T14" fmla="*/ 0 60000 65536"/>
                    <a:gd name="T15" fmla="*/ 0 w 60"/>
                    <a:gd name="T16" fmla="*/ 0 h 67"/>
                    <a:gd name="T17" fmla="*/ 60 w 60"/>
                    <a:gd name="T18" fmla="*/ 67 h 67"/>
                  </a:gdLst>
                  <a:ahLst/>
                  <a:cxnLst>
                    <a:cxn ang="T10">
                      <a:pos x="T0" y="T1"/>
                    </a:cxn>
                    <a:cxn ang="T11">
                      <a:pos x="T2" y="T3"/>
                    </a:cxn>
                    <a:cxn ang="T12">
                      <a:pos x="T4" y="T5"/>
                    </a:cxn>
                    <a:cxn ang="T13">
                      <a:pos x="T6" y="T7"/>
                    </a:cxn>
                    <a:cxn ang="T14">
                      <a:pos x="T8" y="T9"/>
                    </a:cxn>
                  </a:cxnLst>
                  <a:rect l="T15" t="T16" r="T17" b="T18"/>
                  <a:pathLst>
                    <a:path w="60" h="67">
                      <a:moveTo>
                        <a:pt x="0" y="0"/>
                      </a:moveTo>
                      <a:lnTo>
                        <a:pt x="60" y="4"/>
                      </a:lnTo>
                      <a:lnTo>
                        <a:pt x="60" y="67"/>
                      </a:lnTo>
                      <a:lnTo>
                        <a:pt x="0" y="67"/>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59" name="Freeform 304"/>
                <p:cNvSpPr>
                  <a:spLocks/>
                </p:cNvSpPr>
                <p:nvPr/>
              </p:nvSpPr>
              <p:spPr bwMode="auto">
                <a:xfrm>
                  <a:off x="3763" y="1905"/>
                  <a:ext cx="24" cy="33"/>
                </a:xfrm>
                <a:custGeom>
                  <a:avLst/>
                  <a:gdLst>
                    <a:gd name="T0" fmla="*/ 0 w 47"/>
                    <a:gd name="T1" fmla="*/ 0 h 64"/>
                    <a:gd name="T2" fmla="*/ 47 w 47"/>
                    <a:gd name="T3" fmla="*/ 2 h 64"/>
                    <a:gd name="T4" fmla="*/ 47 w 47"/>
                    <a:gd name="T5" fmla="*/ 64 h 64"/>
                    <a:gd name="T6" fmla="*/ 0 w 47"/>
                    <a:gd name="T7" fmla="*/ 60 h 64"/>
                    <a:gd name="T8" fmla="*/ 0 w 47"/>
                    <a:gd name="T9" fmla="*/ 0 h 64"/>
                    <a:gd name="T10" fmla="*/ 0 60000 65536"/>
                    <a:gd name="T11" fmla="*/ 0 60000 65536"/>
                    <a:gd name="T12" fmla="*/ 0 60000 65536"/>
                    <a:gd name="T13" fmla="*/ 0 60000 65536"/>
                    <a:gd name="T14" fmla="*/ 0 60000 65536"/>
                    <a:gd name="T15" fmla="*/ 0 w 47"/>
                    <a:gd name="T16" fmla="*/ 0 h 64"/>
                    <a:gd name="T17" fmla="*/ 47 w 47"/>
                    <a:gd name="T18" fmla="*/ 64 h 64"/>
                  </a:gdLst>
                  <a:ahLst/>
                  <a:cxnLst>
                    <a:cxn ang="T10">
                      <a:pos x="T0" y="T1"/>
                    </a:cxn>
                    <a:cxn ang="T11">
                      <a:pos x="T2" y="T3"/>
                    </a:cxn>
                    <a:cxn ang="T12">
                      <a:pos x="T4" y="T5"/>
                    </a:cxn>
                    <a:cxn ang="T13">
                      <a:pos x="T6" y="T7"/>
                    </a:cxn>
                    <a:cxn ang="T14">
                      <a:pos x="T8" y="T9"/>
                    </a:cxn>
                  </a:cxnLst>
                  <a:rect l="T15" t="T16" r="T17" b="T18"/>
                  <a:pathLst>
                    <a:path w="47" h="64">
                      <a:moveTo>
                        <a:pt x="0" y="0"/>
                      </a:moveTo>
                      <a:lnTo>
                        <a:pt x="47" y="2"/>
                      </a:lnTo>
                      <a:lnTo>
                        <a:pt x="47" y="64"/>
                      </a:lnTo>
                      <a:lnTo>
                        <a:pt x="0" y="60"/>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0" name="Freeform 305"/>
                <p:cNvSpPr>
                  <a:spLocks/>
                </p:cNvSpPr>
                <p:nvPr/>
              </p:nvSpPr>
              <p:spPr bwMode="auto">
                <a:xfrm>
                  <a:off x="3563" y="1938"/>
                  <a:ext cx="38" cy="42"/>
                </a:xfrm>
                <a:custGeom>
                  <a:avLst/>
                  <a:gdLst>
                    <a:gd name="T0" fmla="*/ 0 w 75"/>
                    <a:gd name="T1" fmla="*/ 0 h 84"/>
                    <a:gd name="T2" fmla="*/ 75 w 75"/>
                    <a:gd name="T3" fmla="*/ 4 h 84"/>
                    <a:gd name="T4" fmla="*/ 75 w 75"/>
                    <a:gd name="T5" fmla="*/ 84 h 84"/>
                    <a:gd name="T6" fmla="*/ 0 w 75"/>
                    <a:gd name="T7" fmla="*/ 84 h 84"/>
                    <a:gd name="T8" fmla="*/ 0 w 75"/>
                    <a:gd name="T9" fmla="*/ 0 h 84"/>
                    <a:gd name="T10" fmla="*/ 0 60000 65536"/>
                    <a:gd name="T11" fmla="*/ 0 60000 65536"/>
                    <a:gd name="T12" fmla="*/ 0 60000 65536"/>
                    <a:gd name="T13" fmla="*/ 0 60000 65536"/>
                    <a:gd name="T14" fmla="*/ 0 60000 65536"/>
                    <a:gd name="T15" fmla="*/ 0 w 75"/>
                    <a:gd name="T16" fmla="*/ 0 h 84"/>
                    <a:gd name="T17" fmla="*/ 75 w 75"/>
                    <a:gd name="T18" fmla="*/ 84 h 84"/>
                  </a:gdLst>
                  <a:ahLst/>
                  <a:cxnLst>
                    <a:cxn ang="T10">
                      <a:pos x="T0" y="T1"/>
                    </a:cxn>
                    <a:cxn ang="T11">
                      <a:pos x="T2" y="T3"/>
                    </a:cxn>
                    <a:cxn ang="T12">
                      <a:pos x="T4" y="T5"/>
                    </a:cxn>
                    <a:cxn ang="T13">
                      <a:pos x="T6" y="T7"/>
                    </a:cxn>
                    <a:cxn ang="T14">
                      <a:pos x="T8" y="T9"/>
                    </a:cxn>
                  </a:cxnLst>
                  <a:rect l="T15" t="T16" r="T17" b="T18"/>
                  <a:pathLst>
                    <a:path w="75" h="84">
                      <a:moveTo>
                        <a:pt x="0" y="0"/>
                      </a:moveTo>
                      <a:lnTo>
                        <a:pt x="75" y="4"/>
                      </a:lnTo>
                      <a:lnTo>
                        <a:pt x="75" y="84"/>
                      </a:lnTo>
                      <a:lnTo>
                        <a:pt x="0" y="84"/>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1" name="Freeform 306"/>
                <p:cNvSpPr>
                  <a:spLocks/>
                </p:cNvSpPr>
                <p:nvPr/>
              </p:nvSpPr>
              <p:spPr bwMode="auto">
                <a:xfrm>
                  <a:off x="3608" y="1940"/>
                  <a:ext cx="34" cy="40"/>
                </a:xfrm>
                <a:custGeom>
                  <a:avLst/>
                  <a:gdLst>
                    <a:gd name="T0" fmla="*/ 0 w 67"/>
                    <a:gd name="T1" fmla="*/ 0 h 79"/>
                    <a:gd name="T2" fmla="*/ 67 w 67"/>
                    <a:gd name="T3" fmla="*/ 5 h 79"/>
                    <a:gd name="T4" fmla="*/ 67 w 67"/>
                    <a:gd name="T5" fmla="*/ 79 h 79"/>
                    <a:gd name="T6" fmla="*/ 0 w 67"/>
                    <a:gd name="T7" fmla="*/ 79 h 79"/>
                    <a:gd name="T8" fmla="*/ 0 w 67"/>
                    <a:gd name="T9" fmla="*/ 0 h 79"/>
                    <a:gd name="T10" fmla="*/ 0 60000 65536"/>
                    <a:gd name="T11" fmla="*/ 0 60000 65536"/>
                    <a:gd name="T12" fmla="*/ 0 60000 65536"/>
                    <a:gd name="T13" fmla="*/ 0 60000 65536"/>
                    <a:gd name="T14" fmla="*/ 0 60000 65536"/>
                    <a:gd name="T15" fmla="*/ 0 w 67"/>
                    <a:gd name="T16" fmla="*/ 0 h 79"/>
                    <a:gd name="T17" fmla="*/ 67 w 67"/>
                    <a:gd name="T18" fmla="*/ 79 h 79"/>
                  </a:gdLst>
                  <a:ahLst/>
                  <a:cxnLst>
                    <a:cxn ang="T10">
                      <a:pos x="T0" y="T1"/>
                    </a:cxn>
                    <a:cxn ang="T11">
                      <a:pos x="T2" y="T3"/>
                    </a:cxn>
                    <a:cxn ang="T12">
                      <a:pos x="T4" y="T5"/>
                    </a:cxn>
                    <a:cxn ang="T13">
                      <a:pos x="T6" y="T7"/>
                    </a:cxn>
                    <a:cxn ang="T14">
                      <a:pos x="T8" y="T9"/>
                    </a:cxn>
                  </a:cxnLst>
                  <a:rect l="T15" t="T16" r="T17" b="T18"/>
                  <a:pathLst>
                    <a:path w="67" h="79">
                      <a:moveTo>
                        <a:pt x="0" y="0"/>
                      </a:moveTo>
                      <a:lnTo>
                        <a:pt x="67" y="5"/>
                      </a:lnTo>
                      <a:lnTo>
                        <a:pt x="67" y="79"/>
                      </a:lnTo>
                      <a:lnTo>
                        <a:pt x="0" y="79"/>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2" name="Freeform 307"/>
                <p:cNvSpPr>
                  <a:spLocks/>
                </p:cNvSpPr>
                <p:nvPr/>
              </p:nvSpPr>
              <p:spPr bwMode="auto">
                <a:xfrm>
                  <a:off x="3650" y="1942"/>
                  <a:ext cx="33" cy="38"/>
                </a:xfrm>
                <a:custGeom>
                  <a:avLst/>
                  <a:gdLst>
                    <a:gd name="T0" fmla="*/ 0 w 67"/>
                    <a:gd name="T1" fmla="*/ 0 h 74"/>
                    <a:gd name="T2" fmla="*/ 67 w 67"/>
                    <a:gd name="T3" fmla="*/ 3 h 74"/>
                    <a:gd name="T4" fmla="*/ 67 w 67"/>
                    <a:gd name="T5" fmla="*/ 74 h 74"/>
                    <a:gd name="T6" fmla="*/ 0 w 67"/>
                    <a:gd name="T7" fmla="*/ 74 h 74"/>
                    <a:gd name="T8" fmla="*/ 0 w 67"/>
                    <a:gd name="T9" fmla="*/ 0 h 74"/>
                    <a:gd name="T10" fmla="*/ 0 60000 65536"/>
                    <a:gd name="T11" fmla="*/ 0 60000 65536"/>
                    <a:gd name="T12" fmla="*/ 0 60000 65536"/>
                    <a:gd name="T13" fmla="*/ 0 60000 65536"/>
                    <a:gd name="T14" fmla="*/ 0 60000 65536"/>
                    <a:gd name="T15" fmla="*/ 0 w 67"/>
                    <a:gd name="T16" fmla="*/ 0 h 74"/>
                    <a:gd name="T17" fmla="*/ 67 w 67"/>
                    <a:gd name="T18" fmla="*/ 74 h 74"/>
                  </a:gdLst>
                  <a:ahLst/>
                  <a:cxnLst>
                    <a:cxn ang="T10">
                      <a:pos x="T0" y="T1"/>
                    </a:cxn>
                    <a:cxn ang="T11">
                      <a:pos x="T2" y="T3"/>
                    </a:cxn>
                    <a:cxn ang="T12">
                      <a:pos x="T4" y="T5"/>
                    </a:cxn>
                    <a:cxn ang="T13">
                      <a:pos x="T6" y="T7"/>
                    </a:cxn>
                    <a:cxn ang="T14">
                      <a:pos x="T8" y="T9"/>
                    </a:cxn>
                  </a:cxnLst>
                  <a:rect l="T15" t="T16" r="T17" b="T18"/>
                  <a:pathLst>
                    <a:path w="67" h="74">
                      <a:moveTo>
                        <a:pt x="0" y="0"/>
                      </a:moveTo>
                      <a:lnTo>
                        <a:pt x="67" y="3"/>
                      </a:lnTo>
                      <a:lnTo>
                        <a:pt x="67" y="74"/>
                      </a:lnTo>
                      <a:lnTo>
                        <a:pt x="0" y="74"/>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3" name="Rectangle 308"/>
                <p:cNvSpPr>
                  <a:spLocks noChangeArrowheads="1"/>
                </p:cNvSpPr>
                <p:nvPr/>
              </p:nvSpPr>
              <p:spPr bwMode="auto">
                <a:xfrm>
                  <a:off x="3689" y="1944"/>
                  <a:ext cx="33" cy="36"/>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4" name="Freeform 309"/>
                <p:cNvSpPr>
                  <a:spLocks/>
                </p:cNvSpPr>
                <p:nvPr/>
              </p:nvSpPr>
              <p:spPr bwMode="auto">
                <a:xfrm>
                  <a:off x="3728" y="1944"/>
                  <a:ext cx="29" cy="36"/>
                </a:xfrm>
                <a:custGeom>
                  <a:avLst/>
                  <a:gdLst>
                    <a:gd name="T0" fmla="*/ 0 w 60"/>
                    <a:gd name="T1" fmla="*/ 0 h 71"/>
                    <a:gd name="T2" fmla="*/ 60 w 60"/>
                    <a:gd name="T3" fmla="*/ 6 h 71"/>
                    <a:gd name="T4" fmla="*/ 60 w 60"/>
                    <a:gd name="T5" fmla="*/ 71 h 71"/>
                    <a:gd name="T6" fmla="*/ 0 w 60"/>
                    <a:gd name="T7" fmla="*/ 71 h 71"/>
                    <a:gd name="T8" fmla="*/ 0 w 60"/>
                    <a:gd name="T9" fmla="*/ 0 h 71"/>
                    <a:gd name="T10" fmla="*/ 0 60000 65536"/>
                    <a:gd name="T11" fmla="*/ 0 60000 65536"/>
                    <a:gd name="T12" fmla="*/ 0 60000 65536"/>
                    <a:gd name="T13" fmla="*/ 0 60000 65536"/>
                    <a:gd name="T14" fmla="*/ 0 60000 65536"/>
                    <a:gd name="T15" fmla="*/ 0 w 60"/>
                    <a:gd name="T16" fmla="*/ 0 h 71"/>
                    <a:gd name="T17" fmla="*/ 60 w 60"/>
                    <a:gd name="T18" fmla="*/ 71 h 71"/>
                  </a:gdLst>
                  <a:ahLst/>
                  <a:cxnLst>
                    <a:cxn ang="T10">
                      <a:pos x="T0" y="T1"/>
                    </a:cxn>
                    <a:cxn ang="T11">
                      <a:pos x="T2" y="T3"/>
                    </a:cxn>
                    <a:cxn ang="T12">
                      <a:pos x="T4" y="T5"/>
                    </a:cxn>
                    <a:cxn ang="T13">
                      <a:pos x="T6" y="T7"/>
                    </a:cxn>
                    <a:cxn ang="T14">
                      <a:pos x="T8" y="T9"/>
                    </a:cxn>
                  </a:cxnLst>
                  <a:rect l="T15" t="T16" r="T17" b="T18"/>
                  <a:pathLst>
                    <a:path w="60" h="71">
                      <a:moveTo>
                        <a:pt x="0" y="0"/>
                      </a:moveTo>
                      <a:lnTo>
                        <a:pt x="60" y="6"/>
                      </a:lnTo>
                      <a:lnTo>
                        <a:pt x="60" y="71"/>
                      </a:lnTo>
                      <a:lnTo>
                        <a:pt x="0" y="71"/>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5" name="Rectangle 310"/>
                <p:cNvSpPr>
                  <a:spLocks noChangeArrowheads="1"/>
                </p:cNvSpPr>
                <p:nvPr/>
              </p:nvSpPr>
              <p:spPr bwMode="auto">
                <a:xfrm>
                  <a:off x="3763" y="1947"/>
                  <a:ext cx="24" cy="33"/>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6" name="Freeform 311"/>
                <p:cNvSpPr>
                  <a:spLocks/>
                </p:cNvSpPr>
                <p:nvPr/>
              </p:nvSpPr>
              <p:spPr bwMode="auto">
                <a:xfrm>
                  <a:off x="3607" y="1638"/>
                  <a:ext cx="36" cy="49"/>
                </a:xfrm>
                <a:custGeom>
                  <a:avLst/>
                  <a:gdLst>
                    <a:gd name="T0" fmla="*/ 0 w 72"/>
                    <a:gd name="T1" fmla="*/ 0 h 99"/>
                    <a:gd name="T2" fmla="*/ 0 w 72"/>
                    <a:gd name="T3" fmla="*/ 73 h 99"/>
                    <a:gd name="T4" fmla="*/ 72 w 72"/>
                    <a:gd name="T5" fmla="*/ 99 h 99"/>
                    <a:gd name="T6" fmla="*/ 72 w 72"/>
                    <a:gd name="T7" fmla="*/ 23 h 99"/>
                    <a:gd name="T8" fmla="*/ 0 60000 65536"/>
                    <a:gd name="T9" fmla="*/ 0 60000 65536"/>
                    <a:gd name="T10" fmla="*/ 0 60000 65536"/>
                    <a:gd name="T11" fmla="*/ 0 60000 65536"/>
                    <a:gd name="T12" fmla="*/ 0 w 72"/>
                    <a:gd name="T13" fmla="*/ 0 h 99"/>
                    <a:gd name="T14" fmla="*/ 72 w 72"/>
                    <a:gd name="T15" fmla="*/ 99 h 99"/>
                  </a:gdLst>
                  <a:ahLst/>
                  <a:cxnLst>
                    <a:cxn ang="T8">
                      <a:pos x="T0" y="T1"/>
                    </a:cxn>
                    <a:cxn ang="T9">
                      <a:pos x="T2" y="T3"/>
                    </a:cxn>
                    <a:cxn ang="T10">
                      <a:pos x="T4" y="T5"/>
                    </a:cxn>
                    <a:cxn ang="T11">
                      <a:pos x="T6" y="T7"/>
                    </a:cxn>
                  </a:cxnLst>
                  <a:rect l="T12" t="T13" r="T14" b="T15"/>
                  <a:pathLst>
                    <a:path w="72" h="99">
                      <a:moveTo>
                        <a:pt x="0" y="0"/>
                      </a:moveTo>
                      <a:lnTo>
                        <a:pt x="0" y="73"/>
                      </a:lnTo>
                      <a:lnTo>
                        <a:pt x="72" y="99"/>
                      </a:lnTo>
                      <a:lnTo>
                        <a:pt x="72"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 name="Freeform 312"/>
                <p:cNvSpPr>
                  <a:spLocks/>
                </p:cNvSpPr>
                <p:nvPr/>
              </p:nvSpPr>
              <p:spPr bwMode="auto">
                <a:xfrm>
                  <a:off x="3689" y="1670"/>
                  <a:ext cx="33" cy="42"/>
                </a:xfrm>
                <a:custGeom>
                  <a:avLst/>
                  <a:gdLst>
                    <a:gd name="T0" fmla="*/ 0 w 65"/>
                    <a:gd name="T1" fmla="*/ 0 h 82"/>
                    <a:gd name="T2" fmla="*/ 0 w 65"/>
                    <a:gd name="T3" fmla="*/ 64 h 82"/>
                    <a:gd name="T4" fmla="*/ 65 w 65"/>
                    <a:gd name="T5" fmla="*/ 82 h 82"/>
                    <a:gd name="T6" fmla="*/ 65 w 65"/>
                    <a:gd name="T7" fmla="*/ 21 h 82"/>
                    <a:gd name="T8" fmla="*/ 0 60000 65536"/>
                    <a:gd name="T9" fmla="*/ 0 60000 65536"/>
                    <a:gd name="T10" fmla="*/ 0 60000 65536"/>
                    <a:gd name="T11" fmla="*/ 0 60000 65536"/>
                    <a:gd name="T12" fmla="*/ 0 w 65"/>
                    <a:gd name="T13" fmla="*/ 0 h 82"/>
                    <a:gd name="T14" fmla="*/ 65 w 65"/>
                    <a:gd name="T15" fmla="*/ 82 h 82"/>
                  </a:gdLst>
                  <a:ahLst/>
                  <a:cxnLst>
                    <a:cxn ang="T8">
                      <a:pos x="T0" y="T1"/>
                    </a:cxn>
                    <a:cxn ang="T9">
                      <a:pos x="T2" y="T3"/>
                    </a:cxn>
                    <a:cxn ang="T10">
                      <a:pos x="T4" y="T5"/>
                    </a:cxn>
                    <a:cxn ang="T11">
                      <a:pos x="T6" y="T7"/>
                    </a:cxn>
                  </a:cxnLst>
                  <a:rect l="T12" t="T13" r="T14" b="T15"/>
                  <a:pathLst>
                    <a:path w="65" h="82">
                      <a:moveTo>
                        <a:pt x="0" y="0"/>
                      </a:moveTo>
                      <a:lnTo>
                        <a:pt x="0" y="64"/>
                      </a:lnTo>
                      <a:lnTo>
                        <a:pt x="65" y="82"/>
                      </a:lnTo>
                      <a:lnTo>
                        <a:pt x="65"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 name="Freeform 313"/>
                <p:cNvSpPr>
                  <a:spLocks/>
                </p:cNvSpPr>
                <p:nvPr/>
              </p:nvSpPr>
              <p:spPr bwMode="auto">
                <a:xfrm>
                  <a:off x="3762" y="1694"/>
                  <a:ext cx="25" cy="39"/>
                </a:xfrm>
                <a:custGeom>
                  <a:avLst/>
                  <a:gdLst>
                    <a:gd name="T0" fmla="*/ 0 w 50"/>
                    <a:gd name="T1" fmla="*/ 0 h 78"/>
                    <a:gd name="T2" fmla="*/ 0 w 50"/>
                    <a:gd name="T3" fmla="*/ 62 h 78"/>
                    <a:gd name="T4" fmla="*/ 50 w 50"/>
                    <a:gd name="T5" fmla="*/ 78 h 78"/>
                    <a:gd name="T6" fmla="*/ 50 w 50"/>
                    <a:gd name="T7" fmla="*/ 17 h 78"/>
                    <a:gd name="T8" fmla="*/ 0 60000 65536"/>
                    <a:gd name="T9" fmla="*/ 0 60000 65536"/>
                    <a:gd name="T10" fmla="*/ 0 60000 65536"/>
                    <a:gd name="T11" fmla="*/ 0 60000 65536"/>
                    <a:gd name="T12" fmla="*/ 0 w 50"/>
                    <a:gd name="T13" fmla="*/ 0 h 78"/>
                    <a:gd name="T14" fmla="*/ 50 w 50"/>
                    <a:gd name="T15" fmla="*/ 78 h 78"/>
                  </a:gdLst>
                  <a:ahLst/>
                  <a:cxnLst>
                    <a:cxn ang="T8">
                      <a:pos x="T0" y="T1"/>
                    </a:cxn>
                    <a:cxn ang="T9">
                      <a:pos x="T2" y="T3"/>
                    </a:cxn>
                    <a:cxn ang="T10">
                      <a:pos x="T4" y="T5"/>
                    </a:cxn>
                    <a:cxn ang="T11">
                      <a:pos x="T6" y="T7"/>
                    </a:cxn>
                  </a:cxnLst>
                  <a:rect l="T12" t="T13" r="T14" b="T15"/>
                  <a:pathLst>
                    <a:path w="50" h="78">
                      <a:moveTo>
                        <a:pt x="0" y="0"/>
                      </a:moveTo>
                      <a:lnTo>
                        <a:pt x="0" y="62"/>
                      </a:lnTo>
                      <a:lnTo>
                        <a:pt x="50" y="78"/>
                      </a:lnTo>
                      <a:lnTo>
                        <a:pt x="50"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9" name="Freeform 314"/>
                <p:cNvSpPr>
                  <a:spLocks/>
                </p:cNvSpPr>
                <p:nvPr/>
              </p:nvSpPr>
              <p:spPr bwMode="auto">
                <a:xfrm>
                  <a:off x="3608" y="1686"/>
                  <a:ext cx="34" cy="48"/>
                </a:xfrm>
                <a:custGeom>
                  <a:avLst/>
                  <a:gdLst>
                    <a:gd name="T0" fmla="*/ 0 w 67"/>
                    <a:gd name="T1" fmla="*/ 0 h 97"/>
                    <a:gd name="T2" fmla="*/ 67 w 67"/>
                    <a:gd name="T3" fmla="*/ 22 h 97"/>
                    <a:gd name="T4" fmla="*/ 67 w 67"/>
                    <a:gd name="T5" fmla="*/ 97 h 97"/>
                    <a:gd name="T6" fmla="*/ 0 w 67"/>
                    <a:gd name="T7" fmla="*/ 79 h 97"/>
                    <a:gd name="T8" fmla="*/ 0 60000 65536"/>
                    <a:gd name="T9" fmla="*/ 0 60000 65536"/>
                    <a:gd name="T10" fmla="*/ 0 60000 65536"/>
                    <a:gd name="T11" fmla="*/ 0 60000 65536"/>
                    <a:gd name="T12" fmla="*/ 0 w 67"/>
                    <a:gd name="T13" fmla="*/ 0 h 97"/>
                    <a:gd name="T14" fmla="*/ 67 w 67"/>
                    <a:gd name="T15" fmla="*/ 97 h 97"/>
                  </a:gdLst>
                  <a:ahLst/>
                  <a:cxnLst>
                    <a:cxn ang="T8">
                      <a:pos x="T0" y="T1"/>
                    </a:cxn>
                    <a:cxn ang="T9">
                      <a:pos x="T2" y="T3"/>
                    </a:cxn>
                    <a:cxn ang="T10">
                      <a:pos x="T4" y="T5"/>
                    </a:cxn>
                    <a:cxn ang="T11">
                      <a:pos x="T6" y="T7"/>
                    </a:cxn>
                  </a:cxnLst>
                  <a:rect l="T12" t="T13" r="T14" b="T15"/>
                  <a:pathLst>
                    <a:path w="67" h="97">
                      <a:moveTo>
                        <a:pt x="0" y="0"/>
                      </a:moveTo>
                      <a:lnTo>
                        <a:pt x="67" y="22"/>
                      </a:lnTo>
                      <a:lnTo>
                        <a:pt x="67" y="97"/>
                      </a:lnTo>
                      <a:lnTo>
                        <a:pt x="0"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 name="Freeform 315"/>
                <p:cNvSpPr>
                  <a:spLocks/>
                </p:cNvSpPr>
                <p:nvPr/>
              </p:nvSpPr>
              <p:spPr bwMode="auto">
                <a:xfrm>
                  <a:off x="3689" y="1711"/>
                  <a:ext cx="33" cy="44"/>
                </a:xfrm>
                <a:custGeom>
                  <a:avLst/>
                  <a:gdLst>
                    <a:gd name="T0" fmla="*/ 0 w 65"/>
                    <a:gd name="T1" fmla="*/ 0 h 88"/>
                    <a:gd name="T2" fmla="*/ 0 w 65"/>
                    <a:gd name="T3" fmla="*/ 72 h 88"/>
                    <a:gd name="T4" fmla="*/ 65 w 65"/>
                    <a:gd name="T5" fmla="*/ 88 h 88"/>
                    <a:gd name="T6" fmla="*/ 65 w 65"/>
                    <a:gd name="T7" fmla="*/ 19 h 88"/>
                    <a:gd name="T8" fmla="*/ 0 60000 65536"/>
                    <a:gd name="T9" fmla="*/ 0 60000 65536"/>
                    <a:gd name="T10" fmla="*/ 0 60000 65536"/>
                    <a:gd name="T11" fmla="*/ 0 60000 65536"/>
                    <a:gd name="T12" fmla="*/ 0 w 65"/>
                    <a:gd name="T13" fmla="*/ 0 h 88"/>
                    <a:gd name="T14" fmla="*/ 65 w 65"/>
                    <a:gd name="T15" fmla="*/ 88 h 88"/>
                  </a:gdLst>
                  <a:ahLst/>
                  <a:cxnLst>
                    <a:cxn ang="T8">
                      <a:pos x="T0" y="T1"/>
                    </a:cxn>
                    <a:cxn ang="T9">
                      <a:pos x="T2" y="T3"/>
                    </a:cxn>
                    <a:cxn ang="T10">
                      <a:pos x="T4" y="T5"/>
                    </a:cxn>
                    <a:cxn ang="T11">
                      <a:pos x="T6" y="T7"/>
                    </a:cxn>
                  </a:cxnLst>
                  <a:rect l="T12" t="T13" r="T14" b="T15"/>
                  <a:pathLst>
                    <a:path w="65" h="88">
                      <a:moveTo>
                        <a:pt x="0" y="0"/>
                      </a:moveTo>
                      <a:lnTo>
                        <a:pt x="0" y="72"/>
                      </a:lnTo>
                      <a:lnTo>
                        <a:pt x="65" y="88"/>
                      </a:lnTo>
                      <a:lnTo>
                        <a:pt x="65"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 name="Freeform 316"/>
                <p:cNvSpPr>
                  <a:spLocks/>
                </p:cNvSpPr>
                <p:nvPr/>
              </p:nvSpPr>
              <p:spPr bwMode="auto">
                <a:xfrm>
                  <a:off x="3763" y="1734"/>
                  <a:ext cx="24" cy="39"/>
                </a:xfrm>
                <a:custGeom>
                  <a:avLst/>
                  <a:gdLst>
                    <a:gd name="T0" fmla="*/ 0 w 47"/>
                    <a:gd name="T1" fmla="*/ 0 h 78"/>
                    <a:gd name="T2" fmla="*/ 0 w 47"/>
                    <a:gd name="T3" fmla="*/ 67 h 78"/>
                    <a:gd name="T4" fmla="*/ 47 w 47"/>
                    <a:gd name="T5" fmla="*/ 78 h 78"/>
                    <a:gd name="T6" fmla="*/ 47 w 47"/>
                    <a:gd name="T7" fmla="*/ 15 h 78"/>
                    <a:gd name="T8" fmla="*/ 0 60000 65536"/>
                    <a:gd name="T9" fmla="*/ 0 60000 65536"/>
                    <a:gd name="T10" fmla="*/ 0 60000 65536"/>
                    <a:gd name="T11" fmla="*/ 0 60000 65536"/>
                    <a:gd name="T12" fmla="*/ 0 w 47"/>
                    <a:gd name="T13" fmla="*/ 0 h 78"/>
                    <a:gd name="T14" fmla="*/ 47 w 47"/>
                    <a:gd name="T15" fmla="*/ 78 h 78"/>
                  </a:gdLst>
                  <a:ahLst/>
                  <a:cxnLst>
                    <a:cxn ang="T8">
                      <a:pos x="T0" y="T1"/>
                    </a:cxn>
                    <a:cxn ang="T9">
                      <a:pos x="T2" y="T3"/>
                    </a:cxn>
                    <a:cxn ang="T10">
                      <a:pos x="T4" y="T5"/>
                    </a:cxn>
                    <a:cxn ang="T11">
                      <a:pos x="T6" y="T7"/>
                    </a:cxn>
                  </a:cxnLst>
                  <a:rect l="T12" t="T13" r="T14" b="T15"/>
                  <a:pathLst>
                    <a:path w="47" h="78">
                      <a:moveTo>
                        <a:pt x="0" y="0"/>
                      </a:moveTo>
                      <a:lnTo>
                        <a:pt x="0" y="67"/>
                      </a:lnTo>
                      <a:lnTo>
                        <a:pt x="47" y="78"/>
                      </a:lnTo>
                      <a:lnTo>
                        <a:pt x="47" y="1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2" name="Freeform 317"/>
                <p:cNvSpPr>
                  <a:spLocks/>
                </p:cNvSpPr>
                <p:nvPr/>
              </p:nvSpPr>
              <p:spPr bwMode="auto">
                <a:xfrm>
                  <a:off x="3608" y="1757"/>
                  <a:ext cx="34" cy="46"/>
                </a:xfrm>
                <a:custGeom>
                  <a:avLst/>
                  <a:gdLst>
                    <a:gd name="T0" fmla="*/ 0 w 67"/>
                    <a:gd name="T1" fmla="*/ 0 h 92"/>
                    <a:gd name="T2" fmla="*/ 67 w 67"/>
                    <a:gd name="T3" fmla="*/ 18 h 92"/>
                    <a:gd name="T4" fmla="*/ 67 w 67"/>
                    <a:gd name="T5" fmla="*/ 92 h 92"/>
                    <a:gd name="T6" fmla="*/ 0 w 67"/>
                    <a:gd name="T7" fmla="*/ 79 h 92"/>
                    <a:gd name="T8" fmla="*/ 0 60000 65536"/>
                    <a:gd name="T9" fmla="*/ 0 60000 65536"/>
                    <a:gd name="T10" fmla="*/ 0 60000 65536"/>
                    <a:gd name="T11" fmla="*/ 0 60000 65536"/>
                    <a:gd name="T12" fmla="*/ 0 w 67"/>
                    <a:gd name="T13" fmla="*/ 0 h 92"/>
                    <a:gd name="T14" fmla="*/ 67 w 67"/>
                    <a:gd name="T15" fmla="*/ 92 h 92"/>
                  </a:gdLst>
                  <a:ahLst/>
                  <a:cxnLst>
                    <a:cxn ang="T8">
                      <a:pos x="T0" y="T1"/>
                    </a:cxn>
                    <a:cxn ang="T9">
                      <a:pos x="T2" y="T3"/>
                    </a:cxn>
                    <a:cxn ang="T10">
                      <a:pos x="T4" y="T5"/>
                    </a:cxn>
                    <a:cxn ang="T11">
                      <a:pos x="T6" y="T7"/>
                    </a:cxn>
                  </a:cxnLst>
                  <a:rect l="T12" t="T13" r="T14" b="T15"/>
                  <a:pathLst>
                    <a:path w="67" h="92">
                      <a:moveTo>
                        <a:pt x="0" y="0"/>
                      </a:moveTo>
                      <a:lnTo>
                        <a:pt x="67" y="18"/>
                      </a:lnTo>
                      <a:lnTo>
                        <a:pt x="67" y="92"/>
                      </a:lnTo>
                      <a:lnTo>
                        <a:pt x="0"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3" name="Freeform 318"/>
                <p:cNvSpPr>
                  <a:spLocks/>
                </p:cNvSpPr>
                <p:nvPr/>
              </p:nvSpPr>
              <p:spPr bwMode="auto">
                <a:xfrm>
                  <a:off x="3689" y="1777"/>
                  <a:ext cx="33" cy="42"/>
                </a:xfrm>
                <a:custGeom>
                  <a:avLst/>
                  <a:gdLst>
                    <a:gd name="T0" fmla="*/ 0 w 65"/>
                    <a:gd name="T1" fmla="*/ 0 h 85"/>
                    <a:gd name="T2" fmla="*/ 65 w 65"/>
                    <a:gd name="T3" fmla="*/ 10 h 85"/>
                    <a:gd name="T4" fmla="*/ 65 w 65"/>
                    <a:gd name="T5" fmla="*/ 85 h 85"/>
                    <a:gd name="T6" fmla="*/ 0 w 65"/>
                    <a:gd name="T7" fmla="*/ 72 h 85"/>
                    <a:gd name="T8" fmla="*/ 0 60000 65536"/>
                    <a:gd name="T9" fmla="*/ 0 60000 65536"/>
                    <a:gd name="T10" fmla="*/ 0 60000 65536"/>
                    <a:gd name="T11" fmla="*/ 0 60000 65536"/>
                    <a:gd name="T12" fmla="*/ 0 w 65"/>
                    <a:gd name="T13" fmla="*/ 0 h 85"/>
                    <a:gd name="T14" fmla="*/ 65 w 65"/>
                    <a:gd name="T15" fmla="*/ 85 h 85"/>
                  </a:gdLst>
                  <a:ahLst/>
                  <a:cxnLst>
                    <a:cxn ang="T8">
                      <a:pos x="T0" y="T1"/>
                    </a:cxn>
                    <a:cxn ang="T9">
                      <a:pos x="T2" y="T3"/>
                    </a:cxn>
                    <a:cxn ang="T10">
                      <a:pos x="T4" y="T5"/>
                    </a:cxn>
                    <a:cxn ang="T11">
                      <a:pos x="T6" y="T7"/>
                    </a:cxn>
                  </a:cxnLst>
                  <a:rect l="T12" t="T13" r="T14" b="T15"/>
                  <a:pathLst>
                    <a:path w="65" h="85">
                      <a:moveTo>
                        <a:pt x="0" y="0"/>
                      </a:moveTo>
                      <a:lnTo>
                        <a:pt x="65" y="10"/>
                      </a:lnTo>
                      <a:lnTo>
                        <a:pt x="65" y="85"/>
                      </a:lnTo>
                      <a:lnTo>
                        <a:pt x="0" y="7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4" name="Freeform 319"/>
                <p:cNvSpPr>
                  <a:spLocks/>
                </p:cNvSpPr>
                <p:nvPr/>
              </p:nvSpPr>
              <p:spPr bwMode="auto">
                <a:xfrm>
                  <a:off x="3763" y="1794"/>
                  <a:ext cx="24" cy="38"/>
                </a:xfrm>
                <a:custGeom>
                  <a:avLst/>
                  <a:gdLst>
                    <a:gd name="T0" fmla="*/ 0 w 47"/>
                    <a:gd name="T1" fmla="*/ 0 h 75"/>
                    <a:gd name="T2" fmla="*/ 47 w 47"/>
                    <a:gd name="T3" fmla="*/ 9 h 75"/>
                    <a:gd name="T4" fmla="*/ 47 w 47"/>
                    <a:gd name="T5" fmla="*/ 75 h 75"/>
                    <a:gd name="T6" fmla="*/ 0 w 47"/>
                    <a:gd name="T7" fmla="*/ 65 h 75"/>
                    <a:gd name="T8" fmla="*/ 0 60000 65536"/>
                    <a:gd name="T9" fmla="*/ 0 60000 65536"/>
                    <a:gd name="T10" fmla="*/ 0 60000 65536"/>
                    <a:gd name="T11" fmla="*/ 0 60000 65536"/>
                    <a:gd name="T12" fmla="*/ 0 w 47"/>
                    <a:gd name="T13" fmla="*/ 0 h 75"/>
                    <a:gd name="T14" fmla="*/ 47 w 47"/>
                    <a:gd name="T15" fmla="*/ 75 h 75"/>
                  </a:gdLst>
                  <a:ahLst/>
                  <a:cxnLst>
                    <a:cxn ang="T8">
                      <a:pos x="T0" y="T1"/>
                    </a:cxn>
                    <a:cxn ang="T9">
                      <a:pos x="T2" y="T3"/>
                    </a:cxn>
                    <a:cxn ang="T10">
                      <a:pos x="T4" y="T5"/>
                    </a:cxn>
                    <a:cxn ang="T11">
                      <a:pos x="T6" y="T7"/>
                    </a:cxn>
                  </a:cxnLst>
                  <a:rect l="T12" t="T13" r="T14" b="T15"/>
                  <a:pathLst>
                    <a:path w="47" h="75">
                      <a:moveTo>
                        <a:pt x="0" y="0"/>
                      </a:moveTo>
                      <a:lnTo>
                        <a:pt x="47" y="9"/>
                      </a:lnTo>
                      <a:lnTo>
                        <a:pt x="47" y="75"/>
                      </a:lnTo>
                      <a:lnTo>
                        <a:pt x="0"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5" name="Freeform 320"/>
                <p:cNvSpPr>
                  <a:spLocks/>
                </p:cNvSpPr>
                <p:nvPr/>
              </p:nvSpPr>
              <p:spPr bwMode="auto">
                <a:xfrm>
                  <a:off x="3608" y="1808"/>
                  <a:ext cx="34" cy="46"/>
                </a:xfrm>
                <a:custGeom>
                  <a:avLst/>
                  <a:gdLst>
                    <a:gd name="T0" fmla="*/ 0 w 67"/>
                    <a:gd name="T1" fmla="*/ 0 h 92"/>
                    <a:gd name="T2" fmla="*/ 67 w 67"/>
                    <a:gd name="T3" fmla="*/ 10 h 92"/>
                    <a:gd name="T4" fmla="*/ 67 w 67"/>
                    <a:gd name="T5" fmla="*/ 92 h 92"/>
                    <a:gd name="T6" fmla="*/ 0 w 67"/>
                    <a:gd name="T7" fmla="*/ 78 h 92"/>
                    <a:gd name="T8" fmla="*/ 0 60000 65536"/>
                    <a:gd name="T9" fmla="*/ 0 60000 65536"/>
                    <a:gd name="T10" fmla="*/ 0 60000 65536"/>
                    <a:gd name="T11" fmla="*/ 0 60000 65536"/>
                    <a:gd name="T12" fmla="*/ 0 w 67"/>
                    <a:gd name="T13" fmla="*/ 0 h 92"/>
                    <a:gd name="T14" fmla="*/ 67 w 67"/>
                    <a:gd name="T15" fmla="*/ 92 h 92"/>
                  </a:gdLst>
                  <a:ahLst/>
                  <a:cxnLst>
                    <a:cxn ang="T8">
                      <a:pos x="T0" y="T1"/>
                    </a:cxn>
                    <a:cxn ang="T9">
                      <a:pos x="T2" y="T3"/>
                    </a:cxn>
                    <a:cxn ang="T10">
                      <a:pos x="T4" y="T5"/>
                    </a:cxn>
                    <a:cxn ang="T11">
                      <a:pos x="T6" y="T7"/>
                    </a:cxn>
                  </a:cxnLst>
                  <a:rect l="T12" t="T13" r="T14" b="T15"/>
                  <a:pathLst>
                    <a:path w="67" h="92">
                      <a:moveTo>
                        <a:pt x="0" y="0"/>
                      </a:moveTo>
                      <a:lnTo>
                        <a:pt x="67" y="10"/>
                      </a:lnTo>
                      <a:lnTo>
                        <a:pt x="67" y="92"/>
                      </a:lnTo>
                      <a:lnTo>
                        <a:pt x="0" y="7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6" name="Freeform 321"/>
                <p:cNvSpPr>
                  <a:spLocks/>
                </p:cNvSpPr>
                <p:nvPr/>
              </p:nvSpPr>
              <p:spPr bwMode="auto">
                <a:xfrm>
                  <a:off x="3689" y="1822"/>
                  <a:ext cx="33" cy="41"/>
                </a:xfrm>
                <a:custGeom>
                  <a:avLst/>
                  <a:gdLst>
                    <a:gd name="T0" fmla="*/ 0 w 65"/>
                    <a:gd name="T1" fmla="*/ 0 h 83"/>
                    <a:gd name="T2" fmla="*/ 65 w 65"/>
                    <a:gd name="T3" fmla="*/ 12 h 83"/>
                    <a:gd name="T4" fmla="*/ 65 w 65"/>
                    <a:gd name="T5" fmla="*/ 83 h 83"/>
                    <a:gd name="T6" fmla="*/ 0 w 65"/>
                    <a:gd name="T7" fmla="*/ 77 h 83"/>
                    <a:gd name="T8" fmla="*/ 0 60000 65536"/>
                    <a:gd name="T9" fmla="*/ 0 60000 65536"/>
                    <a:gd name="T10" fmla="*/ 0 60000 65536"/>
                    <a:gd name="T11" fmla="*/ 0 60000 65536"/>
                    <a:gd name="T12" fmla="*/ 0 w 65"/>
                    <a:gd name="T13" fmla="*/ 0 h 83"/>
                    <a:gd name="T14" fmla="*/ 65 w 65"/>
                    <a:gd name="T15" fmla="*/ 83 h 83"/>
                  </a:gdLst>
                  <a:ahLst/>
                  <a:cxnLst>
                    <a:cxn ang="T8">
                      <a:pos x="T0" y="T1"/>
                    </a:cxn>
                    <a:cxn ang="T9">
                      <a:pos x="T2" y="T3"/>
                    </a:cxn>
                    <a:cxn ang="T10">
                      <a:pos x="T4" y="T5"/>
                    </a:cxn>
                    <a:cxn ang="T11">
                      <a:pos x="T6" y="T7"/>
                    </a:cxn>
                  </a:cxnLst>
                  <a:rect l="T12" t="T13" r="T14" b="T15"/>
                  <a:pathLst>
                    <a:path w="65" h="83">
                      <a:moveTo>
                        <a:pt x="0" y="0"/>
                      </a:moveTo>
                      <a:lnTo>
                        <a:pt x="65" y="12"/>
                      </a:lnTo>
                      <a:lnTo>
                        <a:pt x="65" y="83"/>
                      </a:lnTo>
                      <a:lnTo>
                        <a:pt x="0" y="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7" name="Freeform 322"/>
                <p:cNvSpPr>
                  <a:spLocks/>
                </p:cNvSpPr>
                <p:nvPr/>
              </p:nvSpPr>
              <p:spPr bwMode="auto">
                <a:xfrm>
                  <a:off x="3763" y="1833"/>
                  <a:ext cx="24" cy="41"/>
                </a:xfrm>
                <a:custGeom>
                  <a:avLst/>
                  <a:gdLst>
                    <a:gd name="T0" fmla="*/ 0 w 47"/>
                    <a:gd name="T1" fmla="*/ 0 h 81"/>
                    <a:gd name="T2" fmla="*/ 47 w 47"/>
                    <a:gd name="T3" fmla="*/ 12 h 81"/>
                    <a:gd name="T4" fmla="*/ 47 w 47"/>
                    <a:gd name="T5" fmla="*/ 81 h 81"/>
                    <a:gd name="T6" fmla="*/ 0 w 47"/>
                    <a:gd name="T7" fmla="*/ 72 h 81"/>
                    <a:gd name="T8" fmla="*/ 0 60000 65536"/>
                    <a:gd name="T9" fmla="*/ 0 60000 65536"/>
                    <a:gd name="T10" fmla="*/ 0 60000 65536"/>
                    <a:gd name="T11" fmla="*/ 0 60000 65536"/>
                    <a:gd name="T12" fmla="*/ 0 w 47"/>
                    <a:gd name="T13" fmla="*/ 0 h 81"/>
                    <a:gd name="T14" fmla="*/ 47 w 47"/>
                    <a:gd name="T15" fmla="*/ 81 h 81"/>
                  </a:gdLst>
                  <a:ahLst/>
                  <a:cxnLst>
                    <a:cxn ang="T8">
                      <a:pos x="T0" y="T1"/>
                    </a:cxn>
                    <a:cxn ang="T9">
                      <a:pos x="T2" y="T3"/>
                    </a:cxn>
                    <a:cxn ang="T10">
                      <a:pos x="T4" y="T5"/>
                    </a:cxn>
                    <a:cxn ang="T11">
                      <a:pos x="T6" y="T7"/>
                    </a:cxn>
                  </a:cxnLst>
                  <a:rect l="T12" t="T13" r="T14" b="T15"/>
                  <a:pathLst>
                    <a:path w="47" h="81">
                      <a:moveTo>
                        <a:pt x="0" y="0"/>
                      </a:moveTo>
                      <a:lnTo>
                        <a:pt x="47" y="12"/>
                      </a:lnTo>
                      <a:lnTo>
                        <a:pt x="47" y="81"/>
                      </a:lnTo>
                      <a:lnTo>
                        <a:pt x="0" y="7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8" name="Freeform 323"/>
                <p:cNvSpPr>
                  <a:spLocks/>
                </p:cNvSpPr>
                <p:nvPr/>
              </p:nvSpPr>
              <p:spPr bwMode="auto">
                <a:xfrm>
                  <a:off x="3608" y="1888"/>
                  <a:ext cx="34" cy="44"/>
                </a:xfrm>
                <a:custGeom>
                  <a:avLst/>
                  <a:gdLst>
                    <a:gd name="T0" fmla="*/ 0 w 67"/>
                    <a:gd name="T1" fmla="*/ 0 h 88"/>
                    <a:gd name="T2" fmla="*/ 67 w 67"/>
                    <a:gd name="T3" fmla="*/ 8 h 88"/>
                    <a:gd name="T4" fmla="*/ 67 w 67"/>
                    <a:gd name="T5" fmla="*/ 88 h 88"/>
                    <a:gd name="T6" fmla="*/ 0 w 67"/>
                    <a:gd name="T7" fmla="*/ 82 h 88"/>
                    <a:gd name="T8" fmla="*/ 0 60000 65536"/>
                    <a:gd name="T9" fmla="*/ 0 60000 65536"/>
                    <a:gd name="T10" fmla="*/ 0 60000 65536"/>
                    <a:gd name="T11" fmla="*/ 0 60000 65536"/>
                    <a:gd name="T12" fmla="*/ 0 w 67"/>
                    <a:gd name="T13" fmla="*/ 0 h 88"/>
                    <a:gd name="T14" fmla="*/ 67 w 67"/>
                    <a:gd name="T15" fmla="*/ 88 h 88"/>
                  </a:gdLst>
                  <a:ahLst/>
                  <a:cxnLst>
                    <a:cxn ang="T8">
                      <a:pos x="T0" y="T1"/>
                    </a:cxn>
                    <a:cxn ang="T9">
                      <a:pos x="T2" y="T3"/>
                    </a:cxn>
                    <a:cxn ang="T10">
                      <a:pos x="T4" y="T5"/>
                    </a:cxn>
                    <a:cxn ang="T11">
                      <a:pos x="T6" y="T7"/>
                    </a:cxn>
                  </a:cxnLst>
                  <a:rect l="T12" t="T13" r="T14" b="T15"/>
                  <a:pathLst>
                    <a:path w="67" h="88">
                      <a:moveTo>
                        <a:pt x="0" y="0"/>
                      </a:moveTo>
                      <a:lnTo>
                        <a:pt x="67" y="8"/>
                      </a:lnTo>
                      <a:lnTo>
                        <a:pt x="67" y="88"/>
                      </a:lnTo>
                      <a:lnTo>
                        <a:pt x="0" y="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9" name="Freeform 324"/>
                <p:cNvSpPr>
                  <a:spLocks/>
                </p:cNvSpPr>
                <p:nvPr/>
              </p:nvSpPr>
              <p:spPr bwMode="auto">
                <a:xfrm>
                  <a:off x="3689" y="1897"/>
                  <a:ext cx="33" cy="38"/>
                </a:xfrm>
                <a:custGeom>
                  <a:avLst/>
                  <a:gdLst>
                    <a:gd name="T0" fmla="*/ 0 w 65"/>
                    <a:gd name="T1" fmla="*/ 0 h 78"/>
                    <a:gd name="T2" fmla="*/ 0 w 65"/>
                    <a:gd name="T3" fmla="*/ 78 h 78"/>
                    <a:gd name="T4" fmla="*/ 65 w 65"/>
                    <a:gd name="T5" fmla="*/ 78 h 78"/>
                    <a:gd name="T6" fmla="*/ 65 w 65"/>
                    <a:gd name="T7" fmla="*/ 6 h 78"/>
                    <a:gd name="T8" fmla="*/ 0 60000 65536"/>
                    <a:gd name="T9" fmla="*/ 0 60000 65536"/>
                    <a:gd name="T10" fmla="*/ 0 60000 65536"/>
                    <a:gd name="T11" fmla="*/ 0 60000 65536"/>
                    <a:gd name="T12" fmla="*/ 0 w 65"/>
                    <a:gd name="T13" fmla="*/ 0 h 78"/>
                    <a:gd name="T14" fmla="*/ 65 w 65"/>
                    <a:gd name="T15" fmla="*/ 78 h 78"/>
                  </a:gdLst>
                  <a:ahLst/>
                  <a:cxnLst>
                    <a:cxn ang="T8">
                      <a:pos x="T0" y="T1"/>
                    </a:cxn>
                    <a:cxn ang="T9">
                      <a:pos x="T2" y="T3"/>
                    </a:cxn>
                    <a:cxn ang="T10">
                      <a:pos x="T4" y="T5"/>
                    </a:cxn>
                    <a:cxn ang="T11">
                      <a:pos x="T6" y="T7"/>
                    </a:cxn>
                  </a:cxnLst>
                  <a:rect l="T12" t="T13" r="T14" b="T15"/>
                  <a:pathLst>
                    <a:path w="65" h="78">
                      <a:moveTo>
                        <a:pt x="0" y="0"/>
                      </a:moveTo>
                      <a:lnTo>
                        <a:pt x="0" y="78"/>
                      </a:lnTo>
                      <a:lnTo>
                        <a:pt x="65" y="78"/>
                      </a:lnTo>
                      <a:lnTo>
                        <a:pt x="65"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0" name="Freeform 325"/>
                <p:cNvSpPr>
                  <a:spLocks/>
                </p:cNvSpPr>
                <p:nvPr/>
              </p:nvSpPr>
              <p:spPr bwMode="auto">
                <a:xfrm>
                  <a:off x="3763" y="1905"/>
                  <a:ext cx="24" cy="33"/>
                </a:xfrm>
                <a:custGeom>
                  <a:avLst/>
                  <a:gdLst>
                    <a:gd name="T0" fmla="*/ 0 w 47"/>
                    <a:gd name="T1" fmla="*/ 0 h 64"/>
                    <a:gd name="T2" fmla="*/ 47 w 47"/>
                    <a:gd name="T3" fmla="*/ 2 h 64"/>
                    <a:gd name="T4" fmla="*/ 47 w 47"/>
                    <a:gd name="T5" fmla="*/ 64 h 64"/>
                    <a:gd name="T6" fmla="*/ 0 w 47"/>
                    <a:gd name="T7" fmla="*/ 60 h 64"/>
                    <a:gd name="T8" fmla="*/ 0 60000 65536"/>
                    <a:gd name="T9" fmla="*/ 0 60000 65536"/>
                    <a:gd name="T10" fmla="*/ 0 60000 65536"/>
                    <a:gd name="T11" fmla="*/ 0 60000 65536"/>
                    <a:gd name="T12" fmla="*/ 0 w 47"/>
                    <a:gd name="T13" fmla="*/ 0 h 64"/>
                    <a:gd name="T14" fmla="*/ 47 w 47"/>
                    <a:gd name="T15" fmla="*/ 64 h 64"/>
                  </a:gdLst>
                  <a:ahLst/>
                  <a:cxnLst>
                    <a:cxn ang="T8">
                      <a:pos x="T0" y="T1"/>
                    </a:cxn>
                    <a:cxn ang="T9">
                      <a:pos x="T2" y="T3"/>
                    </a:cxn>
                    <a:cxn ang="T10">
                      <a:pos x="T4" y="T5"/>
                    </a:cxn>
                    <a:cxn ang="T11">
                      <a:pos x="T6" y="T7"/>
                    </a:cxn>
                  </a:cxnLst>
                  <a:rect l="T12" t="T13" r="T14" b="T15"/>
                  <a:pathLst>
                    <a:path w="47" h="64">
                      <a:moveTo>
                        <a:pt x="0" y="0"/>
                      </a:moveTo>
                      <a:lnTo>
                        <a:pt x="47" y="2"/>
                      </a:lnTo>
                      <a:lnTo>
                        <a:pt x="47" y="64"/>
                      </a:lnTo>
                      <a:lnTo>
                        <a:pt x="0" y="6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1" name="Freeform 326"/>
                <p:cNvSpPr>
                  <a:spLocks/>
                </p:cNvSpPr>
                <p:nvPr/>
              </p:nvSpPr>
              <p:spPr bwMode="auto">
                <a:xfrm>
                  <a:off x="3608" y="1940"/>
                  <a:ext cx="34" cy="40"/>
                </a:xfrm>
                <a:custGeom>
                  <a:avLst/>
                  <a:gdLst>
                    <a:gd name="T0" fmla="*/ 0 w 67"/>
                    <a:gd name="T1" fmla="*/ 0 h 79"/>
                    <a:gd name="T2" fmla="*/ 67 w 67"/>
                    <a:gd name="T3" fmla="*/ 5 h 79"/>
                    <a:gd name="T4" fmla="*/ 67 w 67"/>
                    <a:gd name="T5" fmla="*/ 79 h 79"/>
                    <a:gd name="T6" fmla="*/ 0 w 67"/>
                    <a:gd name="T7" fmla="*/ 79 h 79"/>
                    <a:gd name="T8" fmla="*/ 0 60000 65536"/>
                    <a:gd name="T9" fmla="*/ 0 60000 65536"/>
                    <a:gd name="T10" fmla="*/ 0 60000 65536"/>
                    <a:gd name="T11" fmla="*/ 0 60000 65536"/>
                    <a:gd name="T12" fmla="*/ 0 w 67"/>
                    <a:gd name="T13" fmla="*/ 0 h 79"/>
                    <a:gd name="T14" fmla="*/ 67 w 67"/>
                    <a:gd name="T15" fmla="*/ 79 h 79"/>
                  </a:gdLst>
                  <a:ahLst/>
                  <a:cxnLst>
                    <a:cxn ang="T8">
                      <a:pos x="T0" y="T1"/>
                    </a:cxn>
                    <a:cxn ang="T9">
                      <a:pos x="T2" y="T3"/>
                    </a:cxn>
                    <a:cxn ang="T10">
                      <a:pos x="T4" y="T5"/>
                    </a:cxn>
                    <a:cxn ang="T11">
                      <a:pos x="T6" y="T7"/>
                    </a:cxn>
                  </a:cxnLst>
                  <a:rect l="T12" t="T13" r="T14" b="T15"/>
                  <a:pathLst>
                    <a:path w="67" h="79">
                      <a:moveTo>
                        <a:pt x="0" y="0"/>
                      </a:moveTo>
                      <a:lnTo>
                        <a:pt x="67" y="5"/>
                      </a:lnTo>
                      <a:lnTo>
                        <a:pt x="67" y="79"/>
                      </a:lnTo>
                      <a:lnTo>
                        <a:pt x="0"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2" name="Rectangle 327"/>
                <p:cNvSpPr>
                  <a:spLocks noChangeArrowheads="1"/>
                </p:cNvSpPr>
                <p:nvPr/>
              </p:nvSpPr>
              <p:spPr bwMode="auto">
                <a:xfrm>
                  <a:off x="3689" y="1944"/>
                  <a:ext cx="33"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83" name="Rectangle 328"/>
                <p:cNvSpPr>
                  <a:spLocks noChangeArrowheads="1"/>
                </p:cNvSpPr>
                <p:nvPr/>
              </p:nvSpPr>
              <p:spPr bwMode="auto">
                <a:xfrm>
                  <a:off x="3763" y="1947"/>
                  <a:ext cx="24" cy="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84" name="Freeform 329"/>
                <p:cNvSpPr>
                  <a:spLocks/>
                </p:cNvSpPr>
                <p:nvPr/>
              </p:nvSpPr>
              <p:spPr bwMode="auto">
                <a:xfrm>
                  <a:off x="3563" y="2020"/>
                  <a:ext cx="38" cy="79"/>
                </a:xfrm>
                <a:custGeom>
                  <a:avLst/>
                  <a:gdLst>
                    <a:gd name="T0" fmla="*/ 0 w 75"/>
                    <a:gd name="T1" fmla="*/ 158 h 158"/>
                    <a:gd name="T2" fmla="*/ 0 w 75"/>
                    <a:gd name="T3" fmla="*/ 155 h 158"/>
                    <a:gd name="T4" fmla="*/ 0 w 75"/>
                    <a:gd name="T5" fmla="*/ 4 h 158"/>
                    <a:gd name="T6" fmla="*/ 75 w 75"/>
                    <a:gd name="T7" fmla="*/ 0 h 158"/>
                    <a:gd name="T8" fmla="*/ 75 w 75"/>
                    <a:gd name="T9" fmla="*/ 151 h 158"/>
                    <a:gd name="T10" fmla="*/ 0 w 75"/>
                    <a:gd name="T11" fmla="*/ 158 h 158"/>
                    <a:gd name="T12" fmla="*/ 0 60000 65536"/>
                    <a:gd name="T13" fmla="*/ 0 60000 65536"/>
                    <a:gd name="T14" fmla="*/ 0 60000 65536"/>
                    <a:gd name="T15" fmla="*/ 0 60000 65536"/>
                    <a:gd name="T16" fmla="*/ 0 60000 65536"/>
                    <a:gd name="T17" fmla="*/ 0 60000 65536"/>
                    <a:gd name="T18" fmla="*/ 0 w 75"/>
                    <a:gd name="T19" fmla="*/ 0 h 158"/>
                    <a:gd name="T20" fmla="*/ 75 w 75"/>
                    <a:gd name="T21" fmla="*/ 158 h 158"/>
                  </a:gdLst>
                  <a:ahLst/>
                  <a:cxnLst>
                    <a:cxn ang="T12">
                      <a:pos x="T0" y="T1"/>
                    </a:cxn>
                    <a:cxn ang="T13">
                      <a:pos x="T2" y="T3"/>
                    </a:cxn>
                    <a:cxn ang="T14">
                      <a:pos x="T4" y="T5"/>
                    </a:cxn>
                    <a:cxn ang="T15">
                      <a:pos x="T6" y="T7"/>
                    </a:cxn>
                    <a:cxn ang="T16">
                      <a:pos x="T8" y="T9"/>
                    </a:cxn>
                    <a:cxn ang="T17">
                      <a:pos x="T10" y="T11"/>
                    </a:cxn>
                  </a:cxnLst>
                  <a:rect l="T18" t="T19" r="T20" b="T21"/>
                  <a:pathLst>
                    <a:path w="75" h="158">
                      <a:moveTo>
                        <a:pt x="0" y="158"/>
                      </a:moveTo>
                      <a:lnTo>
                        <a:pt x="0" y="155"/>
                      </a:lnTo>
                      <a:lnTo>
                        <a:pt x="0" y="4"/>
                      </a:lnTo>
                      <a:lnTo>
                        <a:pt x="75" y="0"/>
                      </a:lnTo>
                      <a:lnTo>
                        <a:pt x="75" y="151"/>
                      </a:lnTo>
                      <a:lnTo>
                        <a:pt x="0" y="158"/>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5" name="Freeform 330"/>
                <p:cNvSpPr>
                  <a:spLocks/>
                </p:cNvSpPr>
                <p:nvPr/>
              </p:nvSpPr>
              <p:spPr bwMode="auto">
                <a:xfrm>
                  <a:off x="3608" y="2018"/>
                  <a:ext cx="34" cy="77"/>
                </a:xfrm>
                <a:custGeom>
                  <a:avLst/>
                  <a:gdLst>
                    <a:gd name="T0" fmla="*/ 0 w 67"/>
                    <a:gd name="T1" fmla="*/ 3 h 153"/>
                    <a:gd name="T2" fmla="*/ 67 w 67"/>
                    <a:gd name="T3" fmla="*/ 0 h 153"/>
                    <a:gd name="T4" fmla="*/ 67 w 67"/>
                    <a:gd name="T5" fmla="*/ 142 h 153"/>
                    <a:gd name="T6" fmla="*/ 0 w 67"/>
                    <a:gd name="T7" fmla="*/ 153 h 153"/>
                    <a:gd name="T8" fmla="*/ 0 w 67"/>
                    <a:gd name="T9" fmla="*/ 3 h 153"/>
                    <a:gd name="T10" fmla="*/ 0 60000 65536"/>
                    <a:gd name="T11" fmla="*/ 0 60000 65536"/>
                    <a:gd name="T12" fmla="*/ 0 60000 65536"/>
                    <a:gd name="T13" fmla="*/ 0 60000 65536"/>
                    <a:gd name="T14" fmla="*/ 0 60000 65536"/>
                    <a:gd name="T15" fmla="*/ 0 w 67"/>
                    <a:gd name="T16" fmla="*/ 0 h 153"/>
                    <a:gd name="T17" fmla="*/ 67 w 67"/>
                    <a:gd name="T18" fmla="*/ 153 h 153"/>
                  </a:gdLst>
                  <a:ahLst/>
                  <a:cxnLst>
                    <a:cxn ang="T10">
                      <a:pos x="T0" y="T1"/>
                    </a:cxn>
                    <a:cxn ang="T11">
                      <a:pos x="T2" y="T3"/>
                    </a:cxn>
                    <a:cxn ang="T12">
                      <a:pos x="T4" y="T5"/>
                    </a:cxn>
                    <a:cxn ang="T13">
                      <a:pos x="T6" y="T7"/>
                    </a:cxn>
                    <a:cxn ang="T14">
                      <a:pos x="T8" y="T9"/>
                    </a:cxn>
                  </a:cxnLst>
                  <a:rect l="T15" t="T16" r="T17" b="T18"/>
                  <a:pathLst>
                    <a:path w="67" h="153">
                      <a:moveTo>
                        <a:pt x="0" y="3"/>
                      </a:moveTo>
                      <a:lnTo>
                        <a:pt x="67" y="0"/>
                      </a:lnTo>
                      <a:lnTo>
                        <a:pt x="67" y="142"/>
                      </a:lnTo>
                      <a:lnTo>
                        <a:pt x="0" y="153"/>
                      </a:lnTo>
                      <a:lnTo>
                        <a:pt x="0" y="3"/>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6" name="Freeform 331"/>
                <p:cNvSpPr>
                  <a:spLocks/>
                </p:cNvSpPr>
                <p:nvPr/>
              </p:nvSpPr>
              <p:spPr bwMode="auto">
                <a:xfrm>
                  <a:off x="3650" y="2016"/>
                  <a:ext cx="33" cy="88"/>
                </a:xfrm>
                <a:custGeom>
                  <a:avLst/>
                  <a:gdLst>
                    <a:gd name="T0" fmla="*/ 0 w 67"/>
                    <a:gd name="T1" fmla="*/ 5 h 177"/>
                    <a:gd name="T2" fmla="*/ 67 w 67"/>
                    <a:gd name="T3" fmla="*/ 0 h 177"/>
                    <a:gd name="T4" fmla="*/ 67 w 67"/>
                    <a:gd name="T5" fmla="*/ 166 h 177"/>
                    <a:gd name="T6" fmla="*/ 0 w 67"/>
                    <a:gd name="T7" fmla="*/ 177 h 177"/>
                    <a:gd name="T8" fmla="*/ 0 w 67"/>
                    <a:gd name="T9" fmla="*/ 5 h 177"/>
                    <a:gd name="T10" fmla="*/ 0 60000 65536"/>
                    <a:gd name="T11" fmla="*/ 0 60000 65536"/>
                    <a:gd name="T12" fmla="*/ 0 60000 65536"/>
                    <a:gd name="T13" fmla="*/ 0 60000 65536"/>
                    <a:gd name="T14" fmla="*/ 0 60000 65536"/>
                    <a:gd name="T15" fmla="*/ 0 w 67"/>
                    <a:gd name="T16" fmla="*/ 0 h 177"/>
                    <a:gd name="T17" fmla="*/ 67 w 67"/>
                    <a:gd name="T18" fmla="*/ 177 h 177"/>
                  </a:gdLst>
                  <a:ahLst/>
                  <a:cxnLst>
                    <a:cxn ang="T10">
                      <a:pos x="T0" y="T1"/>
                    </a:cxn>
                    <a:cxn ang="T11">
                      <a:pos x="T2" y="T3"/>
                    </a:cxn>
                    <a:cxn ang="T12">
                      <a:pos x="T4" y="T5"/>
                    </a:cxn>
                    <a:cxn ang="T13">
                      <a:pos x="T6" y="T7"/>
                    </a:cxn>
                    <a:cxn ang="T14">
                      <a:pos x="T8" y="T9"/>
                    </a:cxn>
                  </a:cxnLst>
                  <a:rect l="T15" t="T16" r="T17" b="T18"/>
                  <a:pathLst>
                    <a:path w="67" h="177">
                      <a:moveTo>
                        <a:pt x="0" y="5"/>
                      </a:moveTo>
                      <a:lnTo>
                        <a:pt x="67" y="0"/>
                      </a:lnTo>
                      <a:lnTo>
                        <a:pt x="67" y="166"/>
                      </a:lnTo>
                      <a:lnTo>
                        <a:pt x="0" y="177"/>
                      </a:lnTo>
                      <a:lnTo>
                        <a:pt x="0" y="5"/>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7" name="Freeform 332"/>
                <p:cNvSpPr>
                  <a:spLocks/>
                </p:cNvSpPr>
                <p:nvPr/>
              </p:nvSpPr>
              <p:spPr bwMode="auto">
                <a:xfrm>
                  <a:off x="3689" y="2016"/>
                  <a:ext cx="33" cy="83"/>
                </a:xfrm>
                <a:custGeom>
                  <a:avLst/>
                  <a:gdLst>
                    <a:gd name="T0" fmla="*/ 0 w 65"/>
                    <a:gd name="T1" fmla="*/ 0 h 166"/>
                    <a:gd name="T2" fmla="*/ 65 w 65"/>
                    <a:gd name="T3" fmla="*/ 0 h 166"/>
                    <a:gd name="T4" fmla="*/ 65 w 65"/>
                    <a:gd name="T5" fmla="*/ 158 h 166"/>
                    <a:gd name="T6" fmla="*/ 0 w 65"/>
                    <a:gd name="T7" fmla="*/ 166 h 166"/>
                    <a:gd name="T8" fmla="*/ 0 w 65"/>
                    <a:gd name="T9" fmla="*/ 0 h 166"/>
                    <a:gd name="T10" fmla="*/ 0 60000 65536"/>
                    <a:gd name="T11" fmla="*/ 0 60000 65536"/>
                    <a:gd name="T12" fmla="*/ 0 60000 65536"/>
                    <a:gd name="T13" fmla="*/ 0 60000 65536"/>
                    <a:gd name="T14" fmla="*/ 0 60000 65536"/>
                    <a:gd name="T15" fmla="*/ 0 w 65"/>
                    <a:gd name="T16" fmla="*/ 0 h 166"/>
                    <a:gd name="T17" fmla="*/ 65 w 65"/>
                    <a:gd name="T18" fmla="*/ 166 h 166"/>
                  </a:gdLst>
                  <a:ahLst/>
                  <a:cxnLst>
                    <a:cxn ang="T10">
                      <a:pos x="T0" y="T1"/>
                    </a:cxn>
                    <a:cxn ang="T11">
                      <a:pos x="T2" y="T3"/>
                    </a:cxn>
                    <a:cxn ang="T12">
                      <a:pos x="T4" y="T5"/>
                    </a:cxn>
                    <a:cxn ang="T13">
                      <a:pos x="T6" y="T7"/>
                    </a:cxn>
                    <a:cxn ang="T14">
                      <a:pos x="T8" y="T9"/>
                    </a:cxn>
                  </a:cxnLst>
                  <a:rect l="T15" t="T16" r="T17" b="T18"/>
                  <a:pathLst>
                    <a:path w="65" h="166">
                      <a:moveTo>
                        <a:pt x="0" y="0"/>
                      </a:moveTo>
                      <a:lnTo>
                        <a:pt x="65" y="0"/>
                      </a:lnTo>
                      <a:lnTo>
                        <a:pt x="65" y="158"/>
                      </a:lnTo>
                      <a:lnTo>
                        <a:pt x="0" y="166"/>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8" name="Freeform 333"/>
                <p:cNvSpPr>
                  <a:spLocks/>
                </p:cNvSpPr>
                <p:nvPr/>
              </p:nvSpPr>
              <p:spPr bwMode="auto">
                <a:xfrm>
                  <a:off x="3728" y="2014"/>
                  <a:ext cx="29" cy="64"/>
                </a:xfrm>
                <a:custGeom>
                  <a:avLst/>
                  <a:gdLst>
                    <a:gd name="T0" fmla="*/ 0 w 60"/>
                    <a:gd name="T1" fmla="*/ 5 h 130"/>
                    <a:gd name="T2" fmla="*/ 60 w 60"/>
                    <a:gd name="T3" fmla="*/ 0 h 130"/>
                    <a:gd name="T4" fmla="*/ 60 w 60"/>
                    <a:gd name="T5" fmla="*/ 125 h 130"/>
                    <a:gd name="T6" fmla="*/ 0 w 60"/>
                    <a:gd name="T7" fmla="*/ 130 h 130"/>
                    <a:gd name="T8" fmla="*/ 0 w 60"/>
                    <a:gd name="T9" fmla="*/ 5 h 130"/>
                    <a:gd name="T10" fmla="*/ 0 60000 65536"/>
                    <a:gd name="T11" fmla="*/ 0 60000 65536"/>
                    <a:gd name="T12" fmla="*/ 0 60000 65536"/>
                    <a:gd name="T13" fmla="*/ 0 60000 65536"/>
                    <a:gd name="T14" fmla="*/ 0 60000 65536"/>
                    <a:gd name="T15" fmla="*/ 0 w 60"/>
                    <a:gd name="T16" fmla="*/ 0 h 130"/>
                    <a:gd name="T17" fmla="*/ 60 w 60"/>
                    <a:gd name="T18" fmla="*/ 130 h 130"/>
                  </a:gdLst>
                  <a:ahLst/>
                  <a:cxnLst>
                    <a:cxn ang="T10">
                      <a:pos x="T0" y="T1"/>
                    </a:cxn>
                    <a:cxn ang="T11">
                      <a:pos x="T2" y="T3"/>
                    </a:cxn>
                    <a:cxn ang="T12">
                      <a:pos x="T4" y="T5"/>
                    </a:cxn>
                    <a:cxn ang="T13">
                      <a:pos x="T6" y="T7"/>
                    </a:cxn>
                    <a:cxn ang="T14">
                      <a:pos x="T8" y="T9"/>
                    </a:cxn>
                  </a:cxnLst>
                  <a:rect l="T15" t="T16" r="T17" b="T18"/>
                  <a:pathLst>
                    <a:path w="60" h="130">
                      <a:moveTo>
                        <a:pt x="0" y="5"/>
                      </a:moveTo>
                      <a:lnTo>
                        <a:pt x="60" y="0"/>
                      </a:lnTo>
                      <a:lnTo>
                        <a:pt x="60" y="125"/>
                      </a:lnTo>
                      <a:lnTo>
                        <a:pt x="0" y="130"/>
                      </a:lnTo>
                      <a:lnTo>
                        <a:pt x="0" y="5"/>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89" name="Freeform 334"/>
                <p:cNvSpPr>
                  <a:spLocks/>
                </p:cNvSpPr>
                <p:nvPr/>
              </p:nvSpPr>
              <p:spPr bwMode="auto">
                <a:xfrm>
                  <a:off x="3763" y="2014"/>
                  <a:ext cx="24" cy="62"/>
                </a:xfrm>
                <a:custGeom>
                  <a:avLst/>
                  <a:gdLst>
                    <a:gd name="T0" fmla="*/ 0 w 47"/>
                    <a:gd name="T1" fmla="*/ 0 h 125"/>
                    <a:gd name="T2" fmla="*/ 47 w 47"/>
                    <a:gd name="T3" fmla="*/ 0 h 125"/>
                    <a:gd name="T4" fmla="*/ 47 w 47"/>
                    <a:gd name="T5" fmla="*/ 116 h 125"/>
                    <a:gd name="T6" fmla="*/ 0 w 47"/>
                    <a:gd name="T7" fmla="*/ 125 h 125"/>
                    <a:gd name="T8" fmla="*/ 0 w 47"/>
                    <a:gd name="T9" fmla="*/ 0 h 125"/>
                    <a:gd name="T10" fmla="*/ 0 60000 65536"/>
                    <a:gd name="T11" fmla="*/ 0 60000 65536"/>
                    <a:gd name="T12" fmla="*/ 0 60000 65536"/>
                    <a:gd name="T13" fmla="*/ 0 60000 65536"/>
                    <a:gd name="T14" fmla="*/ 0 60000 65536"/>
                    <a:gd name="T15" fmla="*/ 0 w 47"/>
                    <a:gd name="T16" fmla="*/ 0 h 125"/>
                    <a:gd name="T17" fmla="*/ 47 w 47"/>
                    <a:gd name="T18" fmla="*/ 125 h 125"/>
                  </a:gdLst>
                  <a:ahLst/>
                  <a:cxnLst>
                    <a:cxn ang="T10">
                      <a:pos x="T0" y="T1"/>
                    </a:cxn>
                    <a:cxn ang="T11">
                      <a:pos x="T2" y="T3"/>
                    </a:cxn>
                    <a:cxn ang="T12">
                      <a:pos x="T4" y="T5"/>
                    </a:cxn>
                    <a:cxn ang="T13">
                      <a:pos x="T6" y="T7"/>
                    </a:cxn>
                    <a:cxn ang="T14">
                      <a:pos x="T8" y="T9"/>
                    </a:cxn>
                  </a:cxnLst>
                  <a:rect l="T15" t="T16" r="T17" b="T18"/>
                  <a:pathLst>
                    <a:path w="47" h="125">
                      <a:moveTo>
                        <a:pt x="0" y="0"/>
                      </a:moveTo>
                      <a:lnTo>
                        <a:pt x="47" y="0"/>
                      </a:lnTo>
                      <a:lnTo>
                        <a:pt x="47" y="116"/>
                      </a:lnTo>
                      <a:lnTo>
                        <a:pt x="0" y="125"/>
                      </a:lnTo>
                      <a:lnTo>
                        <a:pt x="0" y="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0" name="Freeform 335"/>
                <p:cNvSpPr>
                  <a:spLocks/>
                </p:cNvSpPr>
                <p:nvPr/>
              </p:nvSpPr>
              <p:spPr bwMode="auto">
                <a:xfrm>
                  <a:off x="3608" y="2018"/>
                  <a:ext cx="34" cy="77"/>
                </a:xfrm>
                <a:custGeom>
                  <a:avLst/>
                  <a:gdLst>
                    <a:gd name="T0" fmla="*/ 0 w 67"/>
                    <a:gd name="T1" fmla="*/ 3 h 153"/>
                    <a:gd name="T2" fmla="*/ 67 w 67"/>
                    <a:gd name="T3" fmla="*/ 0 h 153"/>
                    <a:gd name="T4" fmla="*/ 67 w 67"/>
                    <a:gd name="T5" fmla="*/ 142 h 153"/>
                    <a:gd name="T6" fmla="*/ 0 w 67"/>
                    <a:gd name="T7" fmla="*/ 153 h 153"/>
                    <a:gd name="T8" fmla="*/ 0 60000 65536"/>
                    <a:gd name="T9" fmla="*/ 0 60000 65536"/>
                    <a:gd name="T10" fmla="*/ 0 60000 65536"/>
                    <a:gd name="T11" fmla="*/ 0 60000 65536"/>
                    <a:gd name="T12" fmla="*/ 0 w 67"/>
                    <a:gd name="T13" fmla="*/ 0 h 153"/>
                    <a:gd name="T14" fmla="*/ 67 w 67"/>
                    <a:gd name="T15" fmla="*/ 153 h 153"/>
                  </a:gdLst>
                  <a:ahLst/>
                  <a:cxnLst>
                    <a:cxn ang="T8">
                      <a:pos x="T0" y="T1"/>
                    </a:cxn>
                    <a:cxn ang="T9">
                      <a:pos x="T2" y="T3"/>
                    </a:cxn>
                    <a:cxn ang="T10">
                      <a:pos x="T4" y="T5"/>
                    </a:cxn>
                    <a:cxn ang="T11">
                      <a:pos x="T6" y="T7"/>
                    </a:cxn>
                  </a:cxnLst>
                  <a:rect l="T12" t="T13" r="T14" b="T15"/>
                  <a:pathLst>
                    <a:path w="67" h="153">
                      <a:moveTo>
                        <a:pt x="0" y="3"/>
                      </a:moveTo>
                      <a:lnTo>
                        <a:pt x="67" y="0"/>
                      </a:lnTo>
                      <a:lnTo>
                        <a:pt x="67" y="142"/>
                      </a:lnTo>
                      <a:lnTo>
                        <a:pt x="0" y="1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1" name="Freeform 336"/>
                <p:cNvSpPr>
                  <a:spLocks/>
                </p:cNvSpPr>
                <p:nvPr/>
              </p:nvSpPr>
              <p:spPr bwMode="auto">
                <a:xfrm>
                  <a:off x="3763" y="2014"/>
                  <a:ext cx="24" cy="62"/>
                </a:xfrm>
                <a:custGeom>
                  <a:avLst/>
                  <a:gdLst>
                    <a:gd name="T0" fmla="*/ 0 w 47"/>
                    <a:gd name="T1" fmla="*/ 0 h 125"/>
                    <a:gd name="T2" fmla="*/ 47 w 47"/>
                    <a:gd name="T3" fmla="*/ 0 h 125"/>
                    <a:gd name="T4" fmla="*/ 47 w 47"/>
                    <a:gd name="T5" fmla="*/ 116 h 125"/>
                    <a:gd name="T6" fmla="*/ 0 w 47"/>
                    <a:gd name="T7" fmla="*/ 125 h 125"/>
                    <a:gd name="T8" fmla="*/ 0 60000 65536"/>
                    <a:gd name="T9" fmla="*/ 0 60000 65536"/>
                    <a:gd name="T10" fmla="*/ 0 60000 65536"/>
                    <a:gd name="T11" fmla="*/ 0 60000 65536"/>
                    <a:gd name="T12" fmla="*/ 0 w 47"/>
                    <a:gd name="T13" fmla="*/ 0 h 125"/>
                    <a:gd name="T14" fmla="*/ 47 w 47"/>
                    <a:gd name="T15" fmla="*/ 125 h 125"/>
                  </a:gdLst>
                  <a:ahLst/>
                  <a:cxnLst>
                    <a:cxn ang="T8">
                      <a:pos x="T0" y="T1"/>
                    </a:cxn>
                    <a:cxn ang="T9">
                      <a:pos x="T2" y="T3"/>
                    </a:cxn>
                    <a:cxn ang="T10">
                      <a:pos x="T4" y="T5"/>
                    </a:cxn>
                    <a:cxn ang="T11">
                      <a:pos x="T6" y="T7"/>
                    </a:cxn>
                  </a:cxnLst>
                  <a:rect l="T12" t="T13" r="T14" b="T15"/>
                  <a:pathLst>
                    <a:path w="47" h="125">
                      <a:moveTo>
                        <a:pt x="0" y="0"/>
                      </a:moveTo>
                      <a:lnTo>
                        <a:pt x="47" y="0"/>
                      </a:lnTo>
                      <a:lnTo>
                        <a:pt x="47" y="116"/>
                      </a:lnTo>
                      <a:lnTo>
                        <a:pt x="0" y="1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2" name="Freeform 337"/>
                <p:cNvSpPr>
                  <a:spLocks/>
                </p:cNvSpPr>
                <p:nvPr/>
              </p:nvSpPr>
              <p:spPr bwMode="auto">
                <a:xfrm>
                  <a:off x="3316" y="1942"/>
                  <a:ext cx="24" cy="33"/>
                </a:xfrm>
                <a:custGeom>
                  <a:avLst/>
                  <a:gdLst>
                    <a:gd name="T0" fmla="*/ 0 w 49"/>
                    <a:gd name="T1" fmla="*/ 1 h 66"/>
                    <a:gd name="T2" fmla="*/ 49 w 49"/>
                    <a:gd name="T3" fmla="*/ 0 h 66"/>
                    <a:gd name="T4" fmla="*/ 49 w 49"/>
                    <a:gd name="T5" fmla="*/ 66 h 66"/>
                    <a:gd name="T6" fmla="*/ 0 w 49"/>
                    <a:gd name="T7" fmla="*/ 66 h 66"/>
                    <a:gd name="T8" fmla="*/ 0 w 49"/>
                    <a:gd name="T9" fmla="*/ 1 h 66"/>
                    <a:gd name="T10" fmla="*/ 0 60000 65536"/>
                    <a:gd name="T11" fmla="*/ 0 60000 65536"/>
                    <a:gd name="T12" fmla="*/ 0 60000 65536"/>
                    <a:gd name="T13" fmla="*/ 0 60000 65536"/>
                    <a:gd name="T14" fmla="*/ 0 60000 65536"/>
                    <a:gd name="T15" fmla="*/ 0 w 49"/>
                    <a:gd name="T16" fmla="*/ 0 h 66"/>
                    <a:gd name="T17" fmla="*/ 49 w 49"/>
                    <a:gd name="T18" fmla="*/ 66 h 66"/>
                  </a:gdLst>
                  <a:ahLst/>
                  <a:cxnLst>
                    <a:cxn ang="T10">
                      <a:pos x="T0" y="T1"/>
                    </a:cxn>
                    <a:cxn ang="T11">
                      <a:pos x="T2" y="T3"/>
                    </a:cxn>
                    <a:cxn ang="T12">
                      <a:pos x="T4" y="T5"/>
                    </a:cxn>
                    <a:cxn ang="T13">
                      <a:pos x="T6" y="T7"/>
                    </a:cxn>
                    <a:cxn ang="T14">
                      <a:pos x="T8" y="T9"/>
                    </a:cxn>
                  </a:cxnLst>
                  <a:rect l="T15" t="T16" r="T17" b="T18"/>
                  <a:pathLst>
                    <a:path w="49" h="66">
                      <a:moveTo>
                        <a:pt x="0" y="1"/>
                      </a:moveTo>
                      <a:lnTo>
                        <a:pt x="49" y="0"/>
                      </a:lnTo>
                      <a:lnTo>
                        <a:pt x="49" y="66"/>
                      </a:lnTo>
                      <a:lnTo>
                        <a:pt x="0" y="66"/>
                      </a:lnTo>
                      <a:lnTo>
                        <a:pt x="0" y="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3" name="Freeform 338"/>
                <p:cNvSpPr>
                  <a:spLocks/>
                </p:cNvSpPr>
                <p:nvPr/>
              </p:nvSpPr>
              <p:spPr bwMode="auto">
                <a:xfrm>
                  <a:off x="3345" y="1940"/>
                  <a:ext cx="26" cy="35"/>
                </a:xfrm>
                <a:custGeom>
                  <a:avLst/>
                  <a:gdLst>
                    <a:gd name="T0" fmla="*/ 0 w 52"/>
                    <a:gd name="T1" fmla="*/ 4 h 70"/>
                    <a:gd name="T2" fmla="*/ 52 w 52"/>
                    <a:gd name="T3" fmla="*/ 0 h 70"/>
                    <a:gd name="T4" fmla="*/ 52 w 52"/>
                    <a:gd name="T5" fmla="*/ 70 h 70"/>
                    <a:gd name="T6" fmla="*/ 0 w 52"/>
                    <a:gd name="T7" fmla="*/ 70 h 70"/>
                    <a:gd name="T8" fmla="*/ 0 w 52"/>
                    <a:gd name="T9" fmla="*/ 4 h 70"/>
                    <a:gd name="T10" fmla="*/ 0 60000 65536"/>
                    <a:gd name="T11" fmla="*/ 0 60000 65536"/>
                    <a:gd name="T12" fmla="*/ 0 60000 65536"/>
                    <a:gd name="T13" fmla="*/ 0 60000 65536"/>
                    <a:gd name="T14" fmla="*/ 0 60000 65536"/>
                    <a:gd name="T15" fmla="*/ 0 w 52"/>
                    <a:gd name="T16" fmla="*/ 0 h 70"/>
                    <a:gd name="T17" fmla="*/ 52 w 52"/>
                    <a:gd name="T18" fmla="*/ 70 h 70"/>
                  </a:gdLst>
                  <a:ahLst/>
                  <a:cxnLst>
                    <a:cxn ang="T10">
                      <a:pos x="T0" y="T1"/>
                    </a:cxn>
                    <a:cxn ang="T11">
                      <a:pos x="T2" y="T3"/>
                    </a:cxn>
                    <a:cxn ang="T12">
                      <a:pos x="T4" y="T5"/>
                    </a:cxn>
                    <a:cxn ang="T13">
                      <a:pos x="T6" y="T7"/>
                    </a:cxn>
                    <a:cxn ang="T14">
                      <a:pos x="T8" y="T9"/>
                    </a:cxn>
                  </a:cxnLst>
                  <a:rect l="T15" t="T16" r="T17" b="T18"/>
                  <a:pathLst>
                    <a:path w="52" h="70">
                      <a:moveTo>
                        <a:pt x="0" y="4"/>
                      </a:moveTo>
                      <a:lnTo>
                        <a:pt x="52" y="0"/>
                      </a:lnTo>
                      <a:lnTo>
                        <a:pt x="52" y="70"/>
                      </a:lnTo>
                      <a:lnTo>
                        <a:pt x="0" y="70"/>
                      </a:lnTo>
                      <a:lnTo>
                        <a:pt x="0" y="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4" name="Freeform 339"/>
                <p:cNvSpPr>
                  <a:spLocks/>
                </p:cNvSpPr>
                <p:nvPr/>
              </p:nvSpPr>
              <p:spPr bwMode="auto">
                <a:xfrm>
                  <a:off x="3378" y="1939"/>
                  <a:ext cx="30" cy="38"/>
                </a:xfrm>
                <a:custGeom>
                  <a:avLst/>
                  <a:gdLst>
                    <a:gd name="T0" fmla="*/ 0 w 61"/>
                    <a:gd name="T1" fmla="*/ 1 h 74"/>
                    <a:gd name="T2" fmla="*/ 61 w 61"/>
                    <a:gd name="T3" fmla="*/ 0 h 74"/>
                    <a:gd name="T4" fmla="*/ 61 w 61"/>
                    <a:gd name="T5" fmla="*/ 74 h 74"/>
                    <a:gd name="T6" fmla="*/ 0 w 61"/>
                    <a:gd name="T7" fmla="*/ 71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1"/>
                      </a:moveTo>
                      <a:lnTo>
                        <a:pt x="61" y="0"/>
                      </a:lnTo>
                      <a:lnTo>
                        <a:pt x="61" y="74"/>
                      </a:lnTo>
                      <a:lnTo>
                        <a:pt x="0" y="71"/>
                      </a:lnTo>
                      <a:lnTo>
                        <a:pt x="0" y="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5" name="Freeform 340"/>
                <p:cNvSpPr>
                  <a:spLocks/>
                </p:cNvSpPr>
                <p:nvPr/>
              </p:nvSpPr>
              <p:spPr bwMode="auto">
                <a:xfrm>
                  <a:off x="3415" y="1939"/>
                  <a:ext cx="32" cy="41"/>
                </a:xfrm>
                <a:custGeom>
                  <a:avLst/>
                  <a:gdLst>
                    <a:gd name="T0" fmla="*/ 0 w 65"/>
                    <a:gd name="T1" fmla="*/ 0 h 80"/>
                    <a:gd name="T2" fmla="*/ 65 w 65"/>
                    <a:gd name="T3" fmla="*/ 0 h 80"/>
                    <a:gd name="T4" fmla="*/ 65 w 65"/>
                    <a:gd name="T5" fmla="*/ 80 h 80"/>
                    <a:gd name="T6" fmla="*/ 0 w 65"/>
                    <a:gd name="T7" fmla="*/ 74 h 80"/>
                    <a:gd name="T8" fmla="*/ 0 w 65"/>
                    <a:gd name="T9" fmla="*/ 0 h 80"/>
                    <a:gd name="T10" fmla="*/ 0 60000 65536"/>
                    <a:gd name="T11" fmla="*/ 0 60000 65536"/>
                    <a:gd name="T12" fmla="*/ 0 60000 65536"/>
                    <a:gd name="T13" fmla="*/ 0 60000 65536"/>
                    <a:gd name="T14" fmla="*/ 0 60000 65536"/>
                    <a:gd name="T15" fmla="*/ 0 w 65"/>
                    <a:gd name="T16" fmla="*/ 0 h 80"/>
                    <a:gd name="T17" fmla="*/ 65 w 65"/>
                    <a:gd name="T18" fmla="*/ 80 h 80"/>
                  </a:gdLst>
                  <a:ahLst/>
                  <a:cxnLst>
                    <a:cxn ang="T10">
                      <a:pos x="T0" y="T1"/>
                    </a:cxn>
                    <a:cxn ang="T11">
                      <a:pos x="T2" y="T3"/>
                    </a:cxn>
                    <a:cxn ang="T12">
                      <a:pos x="T4" y="T5"/>
                    </a:cxn>
                    <a:cxn ang="T13">
                      <a:pos x="T6" y="T7"/>
                    </a:cxn>
                    <a:cxn ang="T14">
                      <a:pos x="T8" y="T9"/>
                    </a:cxn>
                  </a:cxnLst>
                  <a:rect l="T15" t="T16" r="T17" b="T18"/>
                  <a:pathLst>
                    <a:path w="65" h="80">
                      <a:moveTo>
                        <a:pt x="0" y="0"/>
                      </a:moveTo>
                      <a:lnTo>
                        <a:pt x="65" y="0"/>
                      </a:lnTo>
                      <a:lnTo>
                        <a:pt x="65" y="80"/>
                      </a:lnTo>
                      <a:lnTo>
                        <a:pt x="0" y="74"/>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6" name="Rectangle 341"/>
                <p:cNvSpPr>
                  <a:spLocks noChangeArrowheads="1"/>
                </p:cNvSpPr>
                <p:nvPr/>
              </p:nvSpPr>
              <p:spPr bwMode="auto">
                <a:xfrm>
                  <a:off x="3452" y="1938"/>
                  <a:ext cx="34" cy="4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97" name="Freeform 342"/>
                <p:cNvSpPr>
                  <a:spLocks/>
                </p:cNvSpPr>
                <p:nvPr/>
              </p:nvSpPr>
              <p:spPr bwMode="auto">
                <a:xfrm>
                  <a:off x="3491" y="1935"/>
                  <a:ext cx="36" cy="45"/>
                </a:xfrm>
                <a:custGeom>
                  <a:avLst/>
                  <a:gdLst>
                    <a:gd name="T0" fmla="*/ 0 w 71"/>
                    <a:gd name="T1" fmla="*/ 4 h 88"/>
                    <a:gd name="T2" fmla="*/ 71 w 71"/>
                    <a:gd name="T3" fmla="*/ 0 h 88"/>
                    <a:gd name="T4" fmla="*/ 71 w 71"/>
                    <a:gd name="T5" fmla="*/ 88 h 88"/>
                    <a:gd name="T6" fmla="*/ 0 w 71"/>
                    <a:gd name="T7" fmla="*/ 88 h 88"/>
                    <a:gd name="T8" fmla="*/ 0 w 71"/>
                    <a:gd name="T9" fmla="*/ 4 h 88"/>
                    <a:gd name="T10" fmla="*/ 0 60000 65536"/>
                    <a:gd name="T11" fmla="*/ 0 60000 65536"/>
                    <a:gd name="T12" fmla="*/ 0 60000 65536"/>
                    <a:gd name="T13" fmla="*/ 0 60000 65536"/>
                    <a:gd name="T14" fmla="*/ 0 60000 65536"/>
                    <a:gd name="T15" fmla="*/ 0 w 71"/>
                    <a:gd name="T16" fmla="*/ 0 h 88"/>
                    <a:gd name="T17" fmla="*/ 71 w 71"/>
                    <a:gd name="T18" fmla="*/ 88 h 88"/>
                  </a:gdLst>
                  <a:ahLst/>
                  <a:cxnLst>
                    <a:cxn ang="T10">
                      <a:pos x="T0" y="T1"/>
                    </a:cxn>
                    <a:cxn ang="T11">
                      <a:pos x="T2" y="T3"/>
                    </a:cxn>
                    <a:cxn ang="T12">
                      <a:pos x="T4" y="T5"/>
                    </a:cxn>
                    <a:cxn ang="T13">
                      <a:pos x="T6" y="T7"/>
                    </a:cxn>
                    <a:cxn ang="T14">
                      <a:pos x="T8" y="T9"/>
                    </a:cxn>
                  </a:cxnLst>
                  <a:rect l="T15" t="T16" r="T17" b="T18"/>
                  <a:pathLst>
                    <a:path w="71" h="88">
                      <a:moveTo>
                        <a:pt x="0" y="4"/>
                      </a:moveTo>
                      <a:lnTo>
                        <a:pt x="71" y="0"/>
                      </a:lnTo>
                      <a:lnTo>
                        <a:pt x="71" y="88"/>
                      </a:lnTo>
                      <a:lnTo>
                        <a:pt x="0" y="88"/>
                      </a:lnTo>
                      <a:lnTo>
                        <a:pt x="0" y="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98" name="Rectangle 343"/>
                <p:cNvSpPr>
                  <a:spLocks noChangeArrowheads="1"/>
                </p:cNvSpPr>
                <p:nvPr/>
              </p:nvSpPr>
              <p:spPr bwMode="auto">
                <a:xfrm>
                  <a:off x="3316" y="1902"/>
                  <a:ext cx="24" cy="3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99" name="Freeform 344"/>
                <p:cNvSpPr>
                  <a:spLocks/>
                </p:cNvSpPr>
                <p:nvPr/>
              </p:nvSpPr>
              <p:spPr bwMode="auto">
                <a:xfrm>
                  <a:off x="3345" y="1898"/>
                  <a:ext cx="26" cy="36"/>
                </a:xfrm>
                <a:custGeom>
                  <a:avLst/>
                  <a:gdLst>
                    <a:gd name="T0" fmla="*/ 0 w 52"/>
                    <a:gd name="T1" fmla="*/ 4 h 72"/>
                    <a:gd name="T2" fmla="*/ 52 w 52"/>
                    <a:gd name="T3" fmla="*/ 0 h 72"/>
                    <a:gd name="T4" fmla="*/ 52 w 52"/>
                    <a:gd name="T5" fmla="*/ 70 h 72"/>
                    <a:gd name="T6" fmla="*/ 0 w 52"/>
                    <a:gd name="T7" fmla="*/ 72 h 72"/>
                    <a:gd name="T8" fmla="*/ 0 w 52"/>
                    <a:gd name="T9" fmla="*/ 4 h 72"/>
                    <a:gd name="T10" fmla="*/ 0 60000 65536"/>
                    <a:gd name="T11" fmla="*/ 0 60000 65536"/>
                    <a:gd name="T12" fmla="*/ 0 60000 65536"/>
                    <a:gd name="T13" fmla="*/ 0 60000 65536"/>
                    <a:gd name="T14" fmla="*/ 0 60000 65536"/>
                    <a:gd name="T15" fmla="*/ 0 w 52"/>
                    <a:gd name="T16" fmla="*/ 0 h 72"/>
                    <a:gd name="T17" fmla="*/ 52 w 52"/>
                    <a:gd name="T18" fmla="*/ 72 h 72"/>
                  </a:gdLst>
                  <a:ahLst/>
                  <a:cxnLst>
                    <a:cxn ang="T10">
                      <a:pos x="T0" y="T1"/>
                    </a:cxn>
                    <a:cxn ang="T11">
                      <a:pos x="T2" y="T3"/>
                    </a:cxn>
                    <a:cxn ang="T12">
                      <a:pos x="T4" y="T5"/>
                    </a:cxn>
                    <a:cxn ang="T13">
                      <a:pos x="T6" y="T7"/>
                    </a:cxn>
                    <a:cxn ang="T14">
                      <a:pos x="T8" y="T9"/>
                    </a:cxn>
                  </a:cxnLst>
                  <a:rect l="T15" t="T16" r="T17" b="T18"/>
                  <a:pathLst>
                    <a:path w="52" h="72">
                      <a:moveTo>
                        <a:pt x="0" y="4"/>
                      </a:moveTo>
                      <a:lnTo>
                        <a:pt x="52" y="0"/>
                      </a:lnTo>
                      <a:lnTo>
                        <a:pt x="52" y="70"/>
                      </a:lnTo>
                      <a:lnTo>
                        <a:pt x="0" y="72"/>
                      </a:lnTo>
                      <a:lnTo>
                        <a:pt x="0" y="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0" name="Freeform 345"/>
                <p:cNvSpPr>
                  <a:spLocks/>
                </p:cNvSpPr>
                <p:nvPr/>
              </p:nvSpPr>
              <p:spPr bwMode="auto">
                <a:xfrm>
                  <a:off x="3378" y="1895"/>
                  <a:ext cx="30" cy="37"/>
                </a:xfrm>
                <a:custGeom>
                  <a:avLst/>
                  <a:gdLst>
                    <a:gd name="T0" fmla="*/ 0 w 61"/>
                    <a:gd name="T1" fmla="*/ 2 h 74"/>
                    <a:gd name="T2" fmla="*/ 61 w 61"/>
                    <a:gd name="T3" fmla="*/ 0 h 74"/>
                    <a:gd name="T4" fmla="*/ 61 w 61"/>
                    <a:gd name="T5" fmla="*/ 74 h 74"/>
                    <a:gd name="T6" fmla="*/ 0 w 61"/>
                    <a:gd name="T7" fmla="*/ 74 h 74"/>
                    <a:gd name="T8" fmla="*/ 0 w 61"/>
                    <a:gd name="T9" fmla="*/ 2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2"/>
                      </a:moveTo>
                      <a:lnTo>
                        <a:pt x="61" y="0"/>
                      </a:lnTo>
                      <a:lnTo>
                        <a:pt x="61" y="74"/>
                      </a:lnTo>
                      <a:lnTo>
                        <a:pt x="0" y="74"/>
                      </a:lnTo>
                      <a:lnTo>
                        <a:pt x="0" y="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1" name="Freeform 346"/>
                <p:cNvSpPr>
                  <a:spLocks/>
                </p:cNvSpPr>
                <p:nvPr/>
              </p:nvSpPr>
              <p:spPr bwMode="auto">
                <a:xfrm>
                  <a:off x="3415" y="1892"/>
                  <a:ext cx="32" cy="40"/>
                </a:xfrm>
                <a:custGeom>
                  <a:avLst/>
                  <a:gdLst>
                    <a:gd name="T0" fmla="*/ 0 w 65"/>
                    <a:gd name="T1" fmla="*/ 6 h 80"/>
                    <a:gd name="T2" fmla="*/ 65 w 65"/>
                    <a:gd name="T3" fmla="*/ 0 h 80"/>
                    <a:gd name="T4" fmla="*/ 65 w 65"/>
                    <a:gd name="T5" fmla="*/ 77 h 80"/>
                    <a:gd name="T6" fmla="*/ 0 w 65"/>
                    <a:gd name="T7" fmla="*/ 80 h 80"/>
                    <a:gd name="T8" fmla="*/ 0 w 65"/>
                    <a:gd name="T9" fmla="*/ 6 h 80"/>
                    <a:gd name="T10" fmla="*/ 0 60000 65536"/>
                    <a:gd name="T11" fmla="*/ 0 60000 65536"/>
                    <a:gd name="T12" fmla="*/ 0 60000 65536"/>
                    <a:gd name="T13" fmla="*/ 0 60000 65536"/>
                    <a:gd name="T14" fmla="*/ 0 60000 65536"/>
                    <a:gd name="T15" fmla="*/ 0 w 65"/>
                    <a:gd name="T16" fmla="*/ 0 h 80"/>
                    <a:gd name="T17" fmla="*/ 65 w 65"/>
                    <a:gd name="T18" fmla="*/ 80 h 80"/>
                  </a:gdLst>
                  <a:ahLst/>
                  <a:cxnLst>
                    <a:cxn ang="T10">
                      <a:pos x="T0" y="T1"/>
                    </a:cxn>
                    <a:cxn ang="T11">
                      <a:pos x="T2" y="T3"/>
                    </a:cxn>
                    <a:cxn ang="T12">
                      <a:pos x="T4" y="T5"/>
                    </a:cxn>
                    <a:cxn ang="T13">
                      <a:pos x="T6" y="T7"/>
                    </a:cxn>
                    <a:cxn ang="T14">
                      <a:pos x="T8" y="T9"/>
                    </a:cxn>
                  </a:cxnLst>
                  <a:rect l="T15" t="T16" r="T17" b="T18"/>
                  <a:pathLst>
                    <a:path w="65" h="80">
                      <a:moveTo>
                        <a:pt x="0" y="6"/>
                      </a:moveTo>
                      <a:lnTo>
                        <a:pt x="65" y="0"/>
                      </a:lnTo>
                      <a:lnTo>
                        <a:pt x="65" y="77"/>
                      </a:lnTo>
                      <a:lnTo>
                        <a:pt x="0" y="80"/>
                      </a:lnTo>
                      <a:lnTo>
                        <a:pt x="0" y="6"/>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2" name="Freeform 347"/>
                <p:cNvSpPr>
                  <a:spLocks/>
                </p:cNvSpPr>
                <p:nvPr/>
              </p:nvSpPr>
              <p:spPr bwMode="auto">
                <a:xfrm>
                  <a:off x="3452" y="1888"/>
                  <a:ext cx="34" cy="41"/>
                </a:xfrm>
                <a:custGeom>
                  <a:avLst/>
                  <a:gdLst>
                    <a:gd name="T0" fmla="*/ 0 w 68"/>
                    <a:gd name="T1" fmla="*/ 8 h 82"/>
                    <a:gd name="T2" fmla="*/ 68 w 68"/>
                    <a:gd name="T3" fmla="*/ 0 h 82"/>
                    <a:gd name="T4" fmla="*/ 68 w 68"/>
                    <a:gd name="T5" fmla="*/ 78 h 82"/>
                    <a:gd name="T6" fmla="*/ 0 w 68"/>
                    <a:gd name="T7" fmla="*/ 82 h 82"/>
                    <a:gd name="T8" fmla="*/ 0 w 68"/>
                    <a:gd name="T9" fmla="*/ 8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0" y="8"/>
                      </a:moveTo>
                      <a:lnTo>
                        <a:pt x="68" y="0"/>
                      </a:lnTo>
                      <a:lnTo>
                        <a:pt x="68" y="78"/>
                      </a:lnTo>
                      <a:lnTo>
                        <a:pt x="0" y="82"/>
                      </a:lnTo>
                      <a:lnTo>
                        <a:pt x="0" y="8"/>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3" name="Freeform 348"/>
                <p:cNvSpPr>
                  <a:spLocks/>
                </p:cNvSpPr>
                <p:nvPr/>
              </p:nvSpPr>
              <p:spPr bwMode="auto">
                <a:xfrm>
                  <a:off x="3491" y="1884"/>
                  <a:ext cx="36" cy="45"/>
                </a:xfrm>
                <a:custGeom>
                  <a:avLst/>
                  <a:gdLst>
                    <a:gd name="T0" fmla="*/ 0 w 71"/>
                    <a:gd name="T1" fmla="*/ 9 h 90"/>
                    <a:gd name="T2" fmla="*/ 71 w 71"/>
                    <a:gd name="T3" fmla="*/ 0 h 90"/>
                    <a:gd name="T4" fmla="*/ 71 w 71"/>
                    <a:gd name="T5" fmla="*/ 86 h 90"/>
                    <a:gd name="T6" fmla="*/ 0 w 71"/>
                    <a:gd name="T7" fmla="*/ 90 h 90"/>
                    <a:gd name="T8" fmla="*/ 0 w 71"/>
                    <a:gd name="T9" fmla="*/ 9 h 90"/>
                    <a:gd name="T10" fmla="*/ 0 60000 65536"/>
                    <a:gd name="T11" fmla="*/ 0 60000 65536"/>
                    <a:gd name="T12" fmla="*/ 0 60000 65536"/>
                    <a:gd name="T13" fmla="*/ 0 60000 65536"/>
                    <a:gd name="T14" fmla="*/ 0 60000 65536"/>
                    <a:gd name="T15" fmla="*/ 0 w 71"/>
                    <a:gd name="T16" fmla="*/ 0 h 90"/>
                    <a:gd name="T17" fmla="*/ 71 w 71"/>
                    <a:gd name="T18" fmla="*/ 90 h 90"/>
                  </a:gdLst>
                  <a:ahLst/>
                  <a:cxnLst>
                    <a:cxn ang="T10">
                      <a:pos x="T0" y="T1"/>
                    </a:cxn>
                    <a:cxn ang="T11">
                      <a:pos x="T2" y="T3"/>
                    </a:cxn>
                    <a:cxn ang="T12">
                      <a:pos x="T4" y="T5"/>
                    </a:cxn>
                    <a:cxn ang="T13">
                      <a:pos x="T6" y="T7"/>
                    </a:cxn>
                    <a:cxn ang="T14">
                      <a:pos x="T8" y="T9"/>
                    </a:cxn>
                  </a:cxnLst>
                  <a:rect l="T15" t="T16" r="T17" b="T18"/>
                  <a:pathLst>
                    <a:path w="71" h="90">
                      <a:moveTo>
                        <a:pt x="0" y="9"/>
                      </a:moveTo>
                      <a:lnTo>
                        <a:pt x="71" y="0"/>
                      </a:lnTo>
                      <a:lnTo>
                        <a:pt x="71" y="86"/>
                      </a:lnTo>
                      <a:lnTo>
                        <a:pt x="0" y="90"/>
                      </a:lnTo>
                      <a:lnTo>
                        <a:pt x="0" y="9"/>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4" name="Freeform 349"/>
                <p:cNvSpPr>
                  <a:spLocks/>
                </p:cNvSpPr>
                <p:nvPr/>
              </p:nvSpPr>
              <p:spPr bwMode="auto">
                <a:xfrm>
                  <a:off x="3316" y="1835"/>
                  <a:ext cx="22" cy="34"/>
                </a:xfrm>
                <a:custGeom>
                  <a:avLst/>
                  <a:gdLst>
                    <a:gd name="T0" fmla="*/ 0 w 45"/>
                    <a:gd name="T1" fmla="*/ 12 h 69"/>
                    <a:gd name="T2" fmla="*/ 45 w 45"/>
                    <a:gd name="T3" fmla="*/ 0 h 69"/>
                    <a:gd name="T4" fmla="*/ 45 w 45"/>
                    <a:gd name="T5" fmla="*/ 66 h 69"/>
                    <a:gd name="T6" fmla="*/ 0 w 45"/>
                    <a:gd name="T7" fmla="*/ 69 h 69"/>
                    <a:gd name="T8" fmla="*/ 0 w 45"/>
                    <a:gd name="T9" fmla="*/ 12 h 69"/>
                    <a:gd name="T10" fmla="*/ 0 60000 65536"/>
                    <a:gd name="T11" fmla="*/ 0 60000 65536"/>
                    <a:gd name="T12" fmla="*/ 0 60000 65536"/>
                    <a:gd name="T13" fmla="*/ 0 60000 65536"/>
                    <a:gd name="T14" fmla="*/ 0 60000 65536"/>
                    <a:gd name="T15" fmla="*/ 0 w 45"/>
                    <a:gd name="T16" fmla="*/ 0 h 69"/>
                    <a:gd name="T17" fmla="*/ 45 w 45"/>
                    <a:gd name="T18" fmla="*/ 69 h 69"/>
                  </a:gdLst>
                  <a:ahLst/>
                  <a:cxnLst>
                    <a:cxn ang="T10">
                      <a:pos x="T0" y="T1"/>
                    </a:cxn>
                    <a:cxn ang="T11">
                      <a:pos x="T2" y="T3"/>
                    </a:cxn>
                    <a:cxn ang="T12">
                      <a:pos x="T4" y="T5"/>
                    </a:cxn>
                    <a:cxn ang="T13">
                      <a:pos x="T6" y="T7"/>
                    </a:cxn>
                    <a:cxn ang="T14">
                      <a:pos x="T8" y="T9"/>
                    </a:cxn>
                  </a:cxnLst>
                  <a:rect l="T15" t="T16" r="T17" b="T18"/>
                  <a:pathLst>
                    <a:path w="45" h="69">
                      <a:moveTo>
                        <a:pt x="0" y="12"/>
                      </a:moveTo>
                      <a:lnTo>
                        <a:pt x="45" y="0"/>
                      </a:lnTo>
                      <a:lnTo>
                        <a:pt x="45" y="66"/>
                      </a:lnTo>
                      <a:lnTo>
                        <a:pt x="0" y="69"/>
                      </a:lnTo>
                      <a:lnTo>
                        <a:pt x="0" y="1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05" name="Freeform 350"/>
                <p:cNvSpPr>
                  <a:spLocks/>
                </p:cNvSpPr>
                <p:nvPr/>
              </p:nvSpPr>
              <p:spPr bwMode="auto">
                <a:xfrm>
                  <a:off x="3344" y="1832"/>
                  <a:ext cx="29" cy="34"/>
                </a:xfrm>
                <a:custGeom>
                  <a:avLst/>
                  <a:gdLst>
                    <a:gd name="T0" fmla="*/ 0 w 60"/>
                    <a:gd name="T1" fmla="*/ 3 h 70"/>
                    <a:gd name="T2" fmla="*/ 60 w 60"/>
                    <a:gd name="T3" fmla="*/ 0 h 70"/>
                    <a:gd name="T4" fmla="*/ 60 w 60"/>
                    <a:gd name="T5" fmla="*/ 62 h 70"/>
                    <a:gd name="T6" fmla="*/ 0 w 60"/>
                    <a:gd name="T7" fmla="*/ 70 h 70"/>
                    <a:gd name="T8" fmla="*/ 0 w 60"/>
                    <a:gd name="T9" fmla="*/ 3 h 70"/>
                    <a:gd name="T10" fmla="*/ 0 60000 65536"/>
                    <a:gd name="T11" fmla="*/ 0 60000 65536"/>
                    <a:gd name="T12" fmla="*/ 0 60000 65536"/>
                    <a:gd name="T13" fmla="*/ 0 60000 65536"/>
                    <a:gd name="T14" fmla="*/ 0 60000 65536"/>
                    <a:gd name="T15" fmla="*/ 0 w 60"/>
                    <a:gd name="T16" fmla="*/ 0 h 70"/>
                    <a:gd name="T17" fmla="*/ 60 w 60"/>
                    <a:gd name="T18" fmla="*/ 70 h 70"/>
                  </a:gdLst>
                  <a:ahLst/>
                  <a:cxnLst>
                    <a:cxn ang="T10">
                      <a:pos x="T0" y="T1"/>
                    </a:cxn>
                    <a:cxn ang="T11">
                      <a:pos x="T2" y="T3"/>
                    </a:cxn>
                    <a:cxn ang="T12">
                      <a:pos x="T4" y="T5"/>
                    </a:cxn>
                    <a:cxn ang="T13">
                      <a:pos x="T6" y="T7"/>
                    </a:cxn>
                    <a:cxn ang="T14">
                      <a:pos x="T8" y="T9"/>
                    </a:cxn>
                  </a:cxnLst>
                  <a:rect l="T15" t="T16" r="T17" b="T18"/>
                  <a:pathLst>
                    <a:path w="60" h="70">
                      <a:moveTo>
                        <a:pt x="0" y="3"/>
                      </a:moveTo>
                      <a:lnTo>
                        <a:pt x="60" y="0"/>
                      </a:lnTo>
                      <a:lnTo>
                        <a:pt x="60" y="62"/>
                      </a:lnTo>
                      <a:lnTo>
                        <a:pt x="0" y="70"/>
                      </a:lnTo>
                      <a:lnTo>
                        <a:pt x="0" y="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58" name="Freeform 351"/>
              <p:cNvSpPr>
                <a:spLocks/>
              </p:cNvSpPr>
              <p:nvPr/>
            </p:nvSpPr>
            <p:spPr bwMode="auto">
              <a:xfrm>
                <a:off x="3378" y="1368"/>
                <a:ext cx="30" cy="37"/>
              </a:xfrm>
              <a:custGeom>
                <a:avLst/>
                <a:gdLst>
                  <a:gd name="T0" fmla="*/ 0 w 61"/>
                  <a:gd name="T1" fmla="*/ 11 h 73"/>
                  <a:gd name="T2" fmla="*/ 61 w 61"/>
                  <a:gd name="T3" fmla="*/ 0 h 73"/>
                  <a:gd name="T4" fmla="*/ 61 w 61"/>
                  <a:gd name="T5" fmla="*/ 68 h 73"/>
                  <a:gd name="T6" fmla="*/ 0 w 61"/>
                  <a:gd name="T7" fmla="*/ 73 h 73"/>
                  <a:gd name="T8" fmla="*/ 0 w 61"/>
                  <a:gd name="T9" fmla="*/ 11 h 73"/>
                  <a:gd name="T10" fmla="*/ 0 60000 65536"/>
                  <a:gd name="T11" fmla="*/ 0 60000 65536"/>
                  <a:gd name="T12" fmla="*/ 0 60000 65536"/>
                  <a:gd name="T13" fmla="*/ 0 60000 65536"/>
                  <a:gd name="T14" fmla="*/ 0 60000 65536"/>
                  <a:gd name="T15" fmla="*/ 0 w 61"/>
                  <a:gd name="T16" fmla="*/ 0 h 73"/>
                  <a:gd name="T17" fmla="*/ 61 w 61"/>
                  <a:gd name="T18" fmla="*/ 73 h 73"/>
                </a:gdLst>
                <a:ahLst/>
                <a:cxnLst>
                  <a:cxn ang="T10">
                    <a:pos x="T0" y="T1"/>
                  </a:cxn>
                  <a:cxn ang="T11">
                    <a:pos x="T2" y="T3"/>
                  </a:cxn>
                  <a:cxn ang="T12">
                    <a:pos x="T4" y="T5"/>
                  </a:cxn>
                  <a:cxn ang="T13">
                    <a:pos x="T6" y="T7"/>
                  </a:cxn>
                  <a:cxn ang="T14">
                    <a:pos x="T8" y="T9"/>
                  </a:cxn>
                </a:cxnLst>
                <a:rect l="T15" t="T16" r="T17" b="T18"/>
                <a:pathLst>
                  <a:path w="61" h="73">
                    <a:moveTo>
                      <a:pt x="0" y="11"/>
                    </a:moveTo>
                    <a:lnTo>
                      <a:pt x="61" y="0"/>
                    </a:lnTo>
                    <a:lnTo>
                      <a:pt x="61" y="68"/>
                    </a:lnTo>
                    <a:lnTo>
                      <a:pt x="0" y="73"/>
                    </a:lnTo>
                    <a:lnTo>
                      <a:pt x="0" y="1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59" name="Freeform 352"/>
              <p:cNvSpPr>
                <a:spLocks/>
              </p:cNvSpPr>
              <p:nvPr/>
            </p:nvSpPr>
            <p:spPr bwMode="auto">
              <a:xfrm>
                <a:off x="3415" y="1362"/>
                <a:ext cx="30" cy="41"/>
              </a:xfrm>
              <a:custGeom>
                <a:avLst/>
                <a:gdLst>
                  <a:gd name="T0" fmla="*/ 0 w 61"/>
                  <a:gd name="T1" fmla="*/ 9 h 81"/>
                  <a:gd name="T2" fmla="*/ 61 w 61"/>
                  <a:gd name="T3" fmla="*/ 0 h 81"/>
                  <a:gd name="T4" fmla="*/ 61 w 61"/>
                  <a:gd name="T5" fmla="*/ 68 h 81"/>
                  <a:gd name="T6" fmla="*/ 0 w 61"/>
                  <a:gd name="T7" fmla="*/ 81 h 81"/>
                  <a:gd name="T8" fmla="*/ 0 w 61"/>
                  <a:gd name="T9" fmla="*/ 9 h 81"/>
                  <a:gd name="T10" fmla="*/ 0 60000 65536"/>
                  <a:gd name="T11" fmla="*/ 0 60000 65536"/>
                  <a:gd name="T12" fmla="*/ 0 60000 65536"/>
                  <a:gd name="T13" fmla="*/ 0 60000 65536"/>
                  <a:gd name="T14" fmla="*/ 0 60000 65536"/>
                  <a:gd name="T15" fmla="*/ 0 w 61"/>
                  <a:gd name="T16" fmla="*/ 0 h 81"/>
                  <a:gd name="T17" fmla="*/ 61 w 61"/>
                  <a:gd name="T18" fmla="*/ 81 h 81"/>
                </a:gdLst>
                <a:ahLst/>
                <a:cxnLst>
                  <a:cxn ang="T10">
                    <a:pos x="T0" y="T1"/>
                  </a:cxn>
                  <a:cxn ang="T11">
                    <a:pos x="T2" y="T3"/>
                  </a:cxn>
                  <a:cxn ang="T12">
                    <a:pos x="T4" y="T5"/>
                  </a:cxn>
                  <a:cxn ang="T13">
                    <a:pos x="T6" y="T7"/>
                  </a:cxn>
                  <a:cxn ang="T14">
                    <a:pos x="T8" y="T9"/>
                  </a:cxn>
                </a:cxnLst>
                <a:rect l="T15" t="T16" r="T17" b="T18"/>
                <a:pathLst>
                  <a:path w="61" h="81">
                    <a:moveTo>
                      <a:pt x="0" y="9"/>
                    </a:moveTo>
                    <a:lnTo>
                      <a:pt x="61" y="0"/>
                    </a:lnTo>
                    <a:lnTo>
                      <a:pt x="61" y="68"/>
                    </a:lnTo>
                    <a:lnTo>
                      <a:pt x="0" y="81"/>
                    </a:lnTo>
                    <a:lnTo>
                      <a:pt x="0" y="9"/>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0" name="Freeform 353"/>
              <p:cNvSpPr>
                <a:spLocks/>
              </p:cNvSpPr>
              <p:nvPr/>
            </p:nvSpPr>
            <p:spPr bwMode="auto">
              <a:xfrm>
                <a:off x="3452" y="1353"/>
                <a:ext cx="34" cy="42"/>
              </a:xfrm>
              <a:custGeom>
                <a:avLst/>
                <a:gdLst>
                  <a:gd name="T0" fmla="*/ 0 w 68"/>
                  <a:gd name="T1" fmla="*/ 14 h 84"/>
                  <a:gd name="T2" fmla="*/ 68 w 68"/>
                  <a:gd name="T3" fmla="*/ 0 h 84"/>
                  <a:gd name="T4" fmla="*/ 68 w 68"/>
                  <a:gd name="T5" fmla="*/ 78 h 84"/>
                  <a:gd name="T6" fmla="*/ 0 w 68"/>
                  <a:gd name="T7" fmla="*/ 84 h 84"/>
                  <a:gd name="T8" fmla="*/ 0 w 68"/>
                  <a:gd name="T9" fmla="*/ 14 h 84"/>
                  <a:gd name="T10" fmla="*/ 0 60000 65536"/>
                  <a:gd name="T11" fmla="*/ 0 60000 65536"/>
                  <a:gd name="T12" fmla="*/ 0 60000 65536"/>
                  <a:gd name="T13" fmla="*/ 0 60000 65536"/>
                  <a:gd name="T14" fmla="*/ 0 60000 65536"/>
                  <a:gd name="T15" fmla="*/ 0 w 68"/>
                  <a:gd name="T16" fmla="*/ 0 h 84"/>
                  <a:gd name="T17" fmla="*/ 68 w 68"/>
                  <a:gd name="T18" fmla="*/ 84 h 84"/>
                </a:gdLst>
                <a:ahLst/>
                <a:cxnLst>
                  <a:cxn ang="T10">
                    <a:pos x="T0" y="T1"/>
                  </a:cxn>
                  <a:cxn ang="T11">
                    <a:pos x="T2" y="T3"/>
                  </a:cxn>
                  <a:cxn ang="T12">
                    <a:pos x="T4" y="T5"/>
                  </a:cxn>
                  <a:cxn ang="T13">
                    <a:pos x="T6" y="T7"/>
                  </a:cxn>
                  <a:cxn ang="T14">
                    <a:pos x="T8" y="T9"/>
                  </a:cxn>
                </a:cxnLst>
                <a:rect l="T15" t="T16" r="T17" b="T18"/>
                <a:pathLst>
                  <a:path w="68" h="84">
                    <a:moveTo>
                      <a:pt x="0" y="14"/>
                    </a:moveTo>
                    <a:lnTo>
                      <a:pt x="68" y="0"/>
                    </a:lnTo>
                    <a:lnTo>
                      <a:pt x="68" y="78"/>
                    </a:lnTo>
                    <a:lnTo>
                      <a:pt x="0" y="84"/>
                    </a:lnTo>
                    <a:lnTo>
                      <a:pt x="0" y="1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1" name="Freeform 354"/>
              <p:cNvSpPr>
                <a:spLocks/>
              </p:cNvSpPr>
              <p:nvPr/>
            </p:nvSpPr>
            <p:spPr bwMode="auto">
              <a:xfrm>
                <a:off x="3491" y="1347"/>
                <a:ext cx="37" cy="43"/>
              </a:xfrm>
              <a:custGeom>
                <a:avLst/>
                <a:gdLst>
                  <a:gd name="T0" fmla="*/ 0 w 73"/>
                  <a:gd name="T1" fmla="*/ 13 h 88"/>
                  <a:gd name="T2" fmla="*/ 73 w 73"/>
                  <a:gd name="T3" fmla="*/ 0 h 88"/>
                  <a:gd name="T4" fmla="*/ 73 w 73"/>
                  <a:gd name="T5" fmla="*/ 78 h 88"/>
                  <a:gd name="T6" fmla="*/ 0 w 73"/>
                  <a:gd name="T7" fmla="*/ 88 h 88"/>
                  <a:gd name="T8" fmla="*/ 0 w 73"/>
                  <a:gd name="T9" fmla="*/ 13 h 88"/>
                  <a:gd name="T10" fmla="*/ 0 60000 65536"/>
                  <a:gd name="T11" fmla="*/ 0 60000 65536"/>
                  <a:gd name="T12" fmla="*/ 0 60000 65536"/>
                  <a:gd name="T13" fmla="*/ 0 60000 65536"/>
                  <a:gd name="T14" fmla="*/ 0 60000 65536"/>
                  <a:gd name="T15" fmla="*/ 0 w 73"/>
                  <a:gd name="T16" fmla="*/ 0 h 88"/>
                  <a:gd name="T17" fmla="*/ 73 w 73"/>
                  <a:gd name="T18" fmla="*/ 88 h 88"/>
                </a:gdLst>
                <a:ahLst/>
                <a:cxnLst>
                  <a:cxn ang="T10">
                    <a:pos x="T0" y="T1"/>
                  </a:cxn>
                  <a:cxn ang="T11">
                    <a:pos x="T2" y="T3"/>
                  </a:cxn>
                  <a:cxn ang="T12">
                    <a:pos x="T4" y="T5"/>
                  </a:cxn>
                  <a:cxn ang="T13">
                    <a:pos x="T6" y="T7"/>
                  </a:cxn>
                  <a:cxn ang="T14">
                    <a:pos x="T8" y="T9"/>
                  </a:cxn>
                </a:cxnLst>
                <a:rect l="T15" t="T16" r="T17" b="T18"/>
                <a:pathLst>
                  <a:path w="73" h="88">
                    <a:moveTo>
                      <a:pt x="0" y="13"/>
                    </a:moveTo>
                    <a:lnTo>
                      <a:pt x="73" y="0"/>
                    </a:lnTo>
                    <a:lnTo>
                      <a:pt x="73" y="78"/>
                    </a:lnTo>
                    <a:lnTo>
                      <a:pt x="0" y="88"/>
                    </a:lnTo>
                    <a:lnTo>
                      <a:pt x="0" y="1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2" name="Freeform 355"/>
              <p:cNvSpPr>
                <a:spLocks/>
              </p:cNvSpPr>
              <p:nvPr/>
            </p:nvSpPr>
            <p:spPr bwMode="auto">
              <a:xfrm>
                <a:off x="3316" y="1339"/>
                <a:ext cx="24" cy="38"/>
              </a:xfrm>
              <a:custGeom>
                <a:avLst/>
                <a:gdLst>
                  <a:gd name="T0" fmla="*/ 0 w 49"/>
                  <a:gd name="T1" fmla="*/ 12 h 75"/>
                  <a:gd name="T2" fmla="*/ 49 w 49"/>
                  <a:gd name="T3" fmla="*/ 0 h 75"/>
                  <a:gd name="T4" fmla="*/ 49 w 49"/>
                  <a:gd name="T5" fmla="*/ 68 h 75"/>
                  <a:gd name="T6" fmla="*/ 0 w 49"/>
                  <a:gd name="T7" fmla="*/ 75 h 75"/>
                  <a:gd name="T8" fmla="*/ 0 w 49"/>
                  <a:gd name="T9" fmla="*/ 12 h 75"/>
                  <a:gd name="T10" fmla="*/ 0 60000 65536"/>
                  <a:gd name="T11" fmla="*/ 0 60000 65536"/>
                  <a:gd name="T12" fmla="*/ 0 60000 65536"/>
                  <a:gd name="T13" fmla="*/ 0 60000 65536"/>
                  <a:gd name="T14" fmla="*/ 0 60000 65536"/>
                  <a:gd name="T15" fmla="*/ 0 w 49"/>
                  <a:gd name="T16" fmla="*/ 0 h 75"/>
                  <a:gd name="T17" fmla="*/ 49 w 49"/>
                  <a:gd name="T18" fmla="*/ 75 h 75"/>
                </a:gdLst>
                <a:ahLst/>
                <a:cxnLst>
                  <a:cxn ang="T10">
                    <a:pos x="T0" y="T1"/>
                  </a:cxn>
                  <a:cxn ang="T11">
                    <a:pos x="T2" y="T3"/>
                  </a:cxn>
                  <a:cxn ang="T12">
                    <a:pos x="T4" y="T5"/>
                  </a:cxn>
                  <a:cxn ang="T13">
                    <a:pos x="T6" y="T7"/>
                  </a:cxn>
                  <a:cxn ang="T14">
                    <a:pos x="T8" y="T9"/>
                  </a:cxn>
                </a:cxnLst>
                <a:rect l="T15" t="T16" r="T17" b="T18"/>
                <a:pathLst>
                  <a:path w="49" h="75">
                    <a:moveTo>
                      <a:pt x="0" y="12"/>
                    </a:moveTo>
                    <a:lnTo>
                      <a:pt x="49" y="0"/>
                    </a:lnTo>
                    <a:lnTo>
                      <a:pt x="49" y="68"/>
                    </a:lnTo>
                    <a:lnTo>
                      <a:pt x="0" y="75"/>
                    </a:lnTo>
                    <a:lnTo>
                      <a:pt x="0" y="1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3" name="Freeform 356"/>
              <p:cNvSpPr>
                <a:spLocks/>
              </p:cNvSpPr>
              <p:nvPr/>
            </p:nvSpPr>
            <p:spPr bwMode="auto">
              <a:xfrm>
                <a:off x="3344" y="1331"/>
                <a:ext cx="29" cy="40"/>
              </a:xfrm>
              <a:custGeom>
                <a:avLst/>
                <a:gdLst>
                  <a:gd name="T0" fmla="*/ 0 w 60"/>
                  <a:gd name="T1" fmla="*/ 15 h 81"/>
                  <a:gd name="T2" fmla="*/ 60 w 60"/>
                  <a:gd name="T3" fmla="*/ 0 h 81"/>
                  <a:gd name="T4" fmla="*/ 60 w 60"/>
                  <a:gd name="T5" fmla="*/ 67 h 81"/>
                  <a:gd name="T6" fmla="*/ 0 w 60"/>
                  <a:gd name="T7" fmla="*/ 81 h 81"/>
                  <a:gd name="T8" fmla="*/ 0 w 60"/>
                  <a:gd name="T9" fmla="*/ 15 h 81"/>
                  <a:gd name="T10" fmla="*/ 0 60000 65536"/>
                  <a:gd name="T11" fmla="*/ 0 60000 65536"/>
                  <a:gd name="T12" fmla="*/ 0 60000 65536"/>
                  <a:gd name="T13" fmla="*/ 0 60000 65536"/>
                  <a:gd name="T14" fmla="*/ 0 60000 65536"/>
                  <a:gd name="T15" fmla="*/ 0 w 60"/>
                  <a:gd name="T16" fmla="*/ 0 h 81"/>
                  <a:gd name="T17" fmla="*/ 60 w 60"/>
                  <a:gd name="T18" fmla="*/ 81 h 81"/>
                </a:gdLst>
                <a:ahLst/>
                <a:cxnLst>
                  <a:cxn ang="T10">
                    <a:pos x="T0" y="T1"/>
                  </a:cxn>
                  <a:cxn ang="T11">
                    <a:pos x="T2" y="T3"/>
                  </a:cxn>
                  <a:cxn ang="T12">
                    <a:pos x="T4" y="T5"/>
                  </a:cxn>
                  <a:cxn ang="T13">
                    <a:pos x="T6" y="T7"/>
                  </a:cxn>
                  <a:cxn ang="T14">
                    <a:pos x="T8" y="T9"/>
                  </a:cxn>
                </a:cxnLst>
                <a:rect l="T15" t="T16" r="T17" b="T18"/>
                <a:pathLst>
                  <a:path w="60" h="81">
                    <a:moveTo>
                      <a:pt x="0" y="15"/>
                    </a:moveTo>
                    <a:lnTo>
                      <a:pt x="60" y="0"/>
                    </a:lnTo>
                    <a:lnTo>
                      <a:pt x="60" y="67"/>
                    </a:lnTo>
                    <a:lnTo>
                      <a:pt x="0" y="81"/>
                    </a:lnTo>
                    <a:lnTo>
                      <a:pt x="0" y="15"/>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4" name="Freeform 357"/>
              <p:cNvSpPr>
                <a:spLocks/>
              </p:cNvSpPr>
              <p:nvPr/>
            </p:nvSpPr>
            <p:spPr bwMode="auto">
              <a:xfrm>
                <a:off x="3378" y="1322"/>
                <a:ext cx="30" cy="42"/>
              </a:xfrm>
              <a:custGeom>
                <a:avLst/>
                <a:gdLst>
                  <a:gd name="T0" fmla="*/ 0 w 61"/>
                  <a:gd name="T1" fmla="*/ 15 h 85"/>
                  <a:gd name="T2" fmla="*/ 61 w 61"/>
                  <a:gd name="T3" fmla="*/ 0 h 85"/>
                  <a:gd name="T4" fmla="*/ 61 w 61"/>
                  <a:gd name="T5" fmla="*/ 72 h 85"/>
                  <a:gd name="T6" fmla="*/ 0 w 61"/>
                  <a:gd name="T7" fmla="*/ 85 h 85"/>
                  <a:gd name="T8" fmla="*/ 0 w 61"/>
                  <a:gd name="T9" fmla="*/ 15 h 85"/>
                  <a:gd name="T10" fmla="*/ 0 60000 65536"/>
                  <a:gd name="T11" fmla="*/ 0 60000 65536"/>
                  <a:gd name="T12" fmla="*/ 0 60000 65536"/>
                  <a:gd name="T13" fmla="*/ 0 60000 65536"/>
                  <a:gd name="T14" fmla="*/ 0 60000 65536"/>
                  <a:gd name="T15" fmla="*/ 0 w 61"/>
                  <a:gd name="T16" fmla="*/ 0 h 85"/>
                  <a:gd name="T17" fmla="*/ 61 w 61"/>
                  <a:gd name="T18" fmla="*/ 85 h 85"/>
                </a:gdLst>
                <a:ahLst/>
                <a:cxnLst>
                  <a:cxn ang="T10">
                    <a:pos x="T0" y="T1"/>
                  </a:cxn>
                  <a:cxn ang="T11">
                    <a:pos x="T2" y="T3"/>
                  </a:cxn>
                  <a:cxn ang="T12">
                    <a:pos x="T4" y="T5"/>
                  </a:cxn>
                  <a:cxn ang="T13">
                    <a:pos x="T6" y="T7"/>
                  </a:cxn>
                  <a:cxn ang="T14">
                    <a:pos x="T8" y="T9"/>
                  </a:cxn>
                </a:cxnLst>
                <a:rect l="T15" t="T16" r="T17" b="T18"/>
                <a:pathLst>
                  <a:path w="61" h="85">
                    <a:moveTo>
                      <a:pt x="0" y="15"/>
                    </a:moveTo>
                    <a:lnTo>
                      <a:pt x="61" y="0"/>
                    </a:lnTo>
                    <a:lnTo>
                      <a:pt x="61" y="72"/>
                    </a:lnTo>
                    <a:lnTo>
                      <a:pt x="0" y="85"/>
                    </a:lnTo>
                    <a:lnTo>
                      <a:pt x="0" y="15"/>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5" name="Freeform 358"/>
              <p:cNvSpPr>
                <a:spLocks/>
              </p:cNvSpPr>
              <p:nvPr/>
            </p:nvSpPr>
            <p:spPr bwMode="auto">
              <a:xfrm>
                <a:off x="3415" y="1313"/>
                <a:ext cx="30" cy="45"/>
              </a:xfrm>
              <a:custGeom>
                <a:avLst/>
                <a:gdLst>
                  <a:gd name="T0" fmla="*/ 0 w 61"/>
                  <a:gd name="T1" fmla="*/ 14 h 91"/>
                  <a:gd name="T2" fmla="*/ 61 w 61"/>
                  <a:gd name="T3" fmla="*/ 0 h 91"/>
                  <a:gd name="T4" fmla="*/ 61 w 61"/>
                  <a:gd name="T5" fmla="*/ 75 h 91"/>
                  <a:gd name="T6" fmla="*/ 0 w 61"/>
                  <a:gd name="T7" fmla="*/ 91 h 91"/>
                  <a:gd name="T8" fmla="*/ 0 w 61"/>
                  <a:gd name="T9" fmla="*/ 14 h 91"/>
                  <a:gd name="T10" fmla="*/ 0 60000 65536"/>
                  <a:gd name="T11" fmla="*/ 0 60000 65536"/>
                  <a:gd name="T12" fmla="*/ 0 60000 65536"/>
                  <a:gd name="T13" fmla="*/ 0 60000 65536"/>
                  <a:gd name="T14" fmla="*/ 0 60000 65536"/>
                  <a:gd name="T15" fmla="*/ 0 w 61"/>
                  <a:gd name="T16" fmla="*/ 0 h 91"/>
                  <a:gd name="T17" fmla="*/ 61 w 61"/>
                  <a:gd name="T18" fmla="*/ 91 h 91"/>
                </a:gdLst>
                <a:ahLst/>
                <a:cxnLst>
                  <a:cxn ang="T10">
                    <a:pos x="T0" y="T1"/>
                  </a:cxn>
                  <a:cxn ang="T11">
                    <a:pos x="T2" y="T3"/>
                  </a:cxn>
                  <a:cxn ang="T12">
                    <a:pos x="T4" y="T5"/>
                  </a:cxn>
                  <a:cxn ang="T13">
                    <a:pos x="T6" y="T7"/>
                  </a:cxn>
                  <a:cxn ang="T14">
                    <a:pos x="T8" y="T9"/>
                  </a:cxn>
                </a:cxnLst>
                <a:rect l="T15" t="T16" r="T17" b="T18"/>
                <a:pathLst>
                  <a:path w="61" h="91">
                    <a:moveTo>
                      <a:pt x="0" y="14"/>
                    </a:moveTo>
                    <a:lnTo>
                      <a:pt x="61" y="0"/>
                    </a:lnTo>
                    <a:lnTo>
                      <a:pt x="61" y="75"/>
                    </a:lnTo>
                    <a:lnTo>
                      <a:pt x="0" y="91"/>
                    </a:lnTo>
                    <a:lnTo>
                      <a:pt x="0" y="1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6" name="Freeform 359"/>
              <p:cNvSpPr>
                <a:spLocks/>
              </p:cNvSpPr>
              <p:nvPr/>
            </p:nvSpPr>
            <p:spPr bwMode="auto">
              <a:xfrm>
                <a:off x="3452" y="1302"/>
                <a:ext cx="34" cy="48"/>
              </a:xfrm>
              <a:custGeom>
                <a:avLst/>
                <a:gdLst>
                  <a:gd name="T0" fmla="*/ 0 w 68"/>
                  <a:gd name="T1" fmla="*/ 18 h 95"/>
                  <a:gd name="T2" fmla="*/ 68 w 68"/>
                  <a:gd name="T3" fmla="*/ 0 h 95"/>
                  <a:gd name="T4" fmla="*/ 68 w 68"/>
                  <a:gd name="T5" fmla="*/ 81 h 95"/>
                  <a:gd name="T6" fmla="*/ 0 w 68"/>
                  <a:gd name="T7" fmla="*/ 95 h 95"/>
                  <a:gd name="T8" fmla="*/ 0 w 68"/>
                  <a:gd name="T9" fmla="*/ 18 h 95"/>
                  <a:gd name="T10" fmla="*/ 0 60000 65536"/>
                  <a:gd name="T11" fmla="*/ 0 60000 65536"/>
                  <a:gd name="T12" fmla="*/ 0 60000 65536"/>
                  <a:gd name="T13" fmla="*/ 0 60000 65536"/>
                  <a:gd name="T14" fmla="*/ 0 60000 65536"/>
                  <a:gd name="T15" fmla="*/ 0 w 68"/>
                  <a:gd name="T16" fmla="*/ 0 h 95"/>
                  <a:gd name="T17" fmla="*/ 68 w 68"/>
                  <a:gd name="T18" fmla="*/ 95 h 95"/>
                </a:gdLst>
                <a:ahLst/>
                <a:cxnLst>
                  <a:cxn ang="T10">
                    <a:pos x="T0" y="T1"/>
                  </a:cxn>
                  <a:cxn ang="T11">
                    <a:pos x="T2" y="T3"/>
                  </a:cxn>
                  <a:cxn ang="T12">
                    <a:pos x="T4" y="T5"/>
                  </a:cxn>
                  <a:cxn ang="T13">
                    <a:pos x="T6" y="T7"/>
                  </a:cxn>
                  <a:cxn ang="T14">
                    <a:pos x="T8" y="T9"/>
                  </a:cxn>
                </a:cxnLst>
                <a:rect l="T15" t="T16" r="T17" b="T18"/>
                <a:pathLst>
                  <a:path w="68" h="95">
                    <a:moveTo>
                      <a:pt x="0" y="18"/>
                    </a:moveTo>
                    <a:lnTo>
                      <a:pt x="68" y="0"/>
                    </a:lnTo>
                    <a:lnTo>
                      <a:pt x="68" y="81"/>
                    </a:lnTo>
                    <a:lnTo>
                      <a:pt x="0" y="95"/>
                    </a:lnTo>
                    <a:lnTo>
                      <a:pt x="0" y="18"/>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7" name="Freeform 360"/>
              <p:cNvSpPr>
                <a:spLocks/>
              </p:cNvSpPr>
              <p:nvPr/>
            </p:nvSpPr>
            <p:spPr bwMode="auto">
              <a:xfrm>
                <a:off x="3491" y="1292"/>
                <a:ext cx="37" cy="49"/>
              </a:xfrm>
              <a:custGeom>
                <a:avLst/>
                <a:gdLst>
                  <a:gd name="T0" fmla="*/ 0 w 73"/>
                  <a:gd name="T1" fmla="*/ 16 h 99"/>
                  <a:gd name="T2" fmla="*/ 73 w 73"/>
                  <a:gd name="T3" fmla="*/ 0 h 99"/>
                  <a:gd name="T4" fmla="*/ 73 w 73"/>
                  <a:gd name="T5" fmla="*/ 85 h 99"/>
                  <a:gd name="T6" fmla="*/ 0 w 73"/>
                  <a:gd name="T7" fmla="*/ 99 h 99"/>
                  <a:gd name="T8" fmla="*/ 0 w 73"/>
                  <a:gd name="T9" fmla="*/ 16 h 99"/>
                  <a:gd name="T10" fmla="*/ 0 60000 65536"/>
                  <a:gd name="T11" fmla="*/ 0 60000 65536"/>
                  <a:gd name="T12" fmla="*/ 0 60000 65536"/>
                  <a:gd name="T13" fmla="*/ 0 60000 65536"/>
                  <a:gd name="T14" fmla="*/ 0 60000 65536"/>
                  <a:gd name="T15" fmla="*/ 0 w 73"/>
                  <a:gd name="T16" fmla="*/ 0 h 99"/>
                  <a:gd name="T17" fmla="*/ 73 w 73"/>
                  <a:gd name="T18" fmla="*/ 99 h 99"/>
                </a:gdLst>
                <a:ahLst/>
                <a:cxnLst>
                  <a:cxn ang="T10">
                    <a:pos x="T0" y="T1"/>
                  </a:cxn>
                  <a:cxn ang="T11">
                    <a:pos x="T2" y="T3"/>
                  </a:cxn>
                  <a:cxn ang="T12">
                    <a:pos x="T4" y="T5"/>
                  </a:cxn>
                  <a:cxn ang="T13">
                    <a:pos x="T6" y="T7"/>
                  </a:cxn>
                  <a:cxn ang="T14">
                    <a:pos x="T8" y="T9"/>
                  </a:cxn>
                </a:cxnLst>
                <a:rect l="T15" t="T16" r="T17" b="T18"/>
                <a:pathLst>
                  <a:path w="73" h="99">
                    <a:moveTo>
                      <a:pt x="0" y="16"/>
                    </a:moveTo>
                    <a:lnTo>
                      <a:pt x="73" y="0"/>
                    </a:lnTo>
                    <a:lnTo>
                      <a:pt x="73" y="85"/>
                    </a:lnTo>
                    <a:lnTo>
                      <a:pt x="0" y="99"/>
                    </a:lnTo>
                    <a:lnTo>
                      <a:pt x="0" y="16"/>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8" name="Freeform 361"/>
              <p:cNvSpPr>
                <a:spLocks/>
              </p:cNvSpPr>
              <p:nvPr/>
            </p:nvSpPr>
            <p:spPr bwMode="auto">
              <a:xfrm>
                <a:off x="3316" y="1282"/>
                <a:ext cx="24" cy="40"/>
              </a:xfrm>
              <a:custGeom>
                <a:avLst/>
                <a:gdLst>
                  <a:gd name="T0" fmla="*/ 0 w 49"/>
                  <a:gd name="T1" fmla="*/ 15 h 80"/>
                  <a:gd name="T2" fmla="*/ 49 w 49"/>
                  <a:gd name="T3" fmla="*/ 0 h 80"/>
                  <a:gd name="T4" fmla="*/ 49 w 49"/>
                  <a:gd name="T5" fmla="*/ 67 h 80"/>
                  <a:gd name="T6" fmla="*/ 0 w 49"/>
                  <a:gd name="T7" fmla="*/ 80 h 80"/>
                  <a:gd name="T8" fmla="*/ 0 w 49"/>
                  <a:gd name="T9" fmla="*/ 15 h 80"/>
                  <a:gd name="T10" fmla="*/ 0 60000 65536"/>
                  <a:gd name="T11" fmla="*/ 0 60000 65536"/>
                  <a:gd name="T12" fmla="*/ 0 60000 65536"/>
                  <a:gd name="T13" fmla="*/ 0 60000 65536"/>
                  <a:gd name="T14" fmla="*/ 0 60000 65536"/>
                  <a:gd name="T15" fmla="*/ 0 w 49"/>
                  <a:gd name="T16" fmla="*/ 0 h 80"/>
                  <a:gd name="T17" fmla="*/ 49 w 49"/>
                  <a:gd name="T18" fmla="*/ 80 h 80"/>
                </a:gdLst>
                <a:ahLst/>
                <a:cxnLst>
                  <a:cxn ang="T10">
                    <a:pos x="T0" y="T1"/>
                  </a:cxn>
                  <a:cxn ang="T11">
                    <a:pos x="T2" y="T3"/>
                  </a:cxn>
                  <a:cxn ang="T12">
                    <a:pos x="T4" y="T5"/>
                  </a:cxn>
                  <a:cxn ang="T13">
                    <a:pos x="T6" y="T7"/>
                  </a:cxn>
                  <a:cxn ang="T14">
                    <a:pos x="T8" y="T9"/>
                  </a:cxn>
                </a:cxnLst>
                <a:rect l="T15" t="T16" r="T17" b="T18"/>
                <a:pathLst>
                  <a:path w="49" h="80">
                    <a:moveTo>
                      <a:pt x="0" y="15"/>
                    </a:moveTo>
                    <a:lnTo>
                      <a:pt x="49" y="0"/>
                    </a:lnTo>
                    <a:lnTo>
                      <a:pt x="49" y="67"/>
                    </a:lnTo>
                    <a:lnTo>
                      <a:pt x="0" y="80"/>
                    </a:lnTo>
                    <a:lnTo>
                      <a:pt x="0" y="15"/>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69" name="Freeform 362"/>
              <p:cNvSpPr>
                <a:spLocks/>
              </p:cNvSpPr>
              <p:nvPr/>
            </p:nvSpPr>
            <p:spPr bwMode="auto">
              <a:xfrm>
                <a:off x="3344" y="1271"/>
                <a:ext cx="29" cy="42"/>
              </a:xfrm>
              <a:custGeom>
                <a:avLst/>
                <a:gdLst>
                  <a:gd name="T0" fmla="*/ 0 w 60"/>
                  <a:gd name="T1" fmla="*/ 18 h 82"/>
                  <a:gd name="T2" fmla="*/ 60 w 60"/>
                  <a:gd name="T3" fmla="*/ 0 h 82"/>
                  <a:gd name="T4" fmla="*/ 60 w 60"/>
                  <a:gd name="T5" fmla="*/ 69 h 82"/>
                  <a:gd name="T6" fmla="*/ 0 w 60"/>
                  <a:gd name="T7" fmla="*/ 82 h 82"/>
                  <a:gd name="T8" fmla="*/ 0 w 60"/>
                  <a:gd name="T9" fmla="*/ 18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18"/>
                    </a:moveTo>
                    <a:lnTo>
                      <a:pt x="60" y="0"/>
                    </a:lnTo>
                    <a:lnTo>
                      <a:pt x="60" y="69"/>
                    </a:lnTo>
                    <a:lnTo>
                      <a:pt x="0" y="82"/>
                    </a:lnTo>
                    <a:lnTo>
                      <a:pt x="0" y="18"/>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0" name="Freeform 363"/>
              <p:cNvSpPr>
                <a:spLocks/>
              </p:cNvSpPr>
              <p:nvPr/>
            </p:nvSpPr>
            <p:spPr bwMode="auto">
              <a:xfrm>
                <a:off x="3378" y="1259"/>
                <a:ext cx="30" cy="45"/>
              </a:xfrm>
              <a:custGeom>
                <a:avLst/>
                <a:gdLst>
                  <a:gd name="T0" fmla="*/ 0 w 61"/>
                  <a:gd name="T1" fmla="*/ 20 h 89"/>
                  <a:gd name="T2" fmla="*/ 61 w 61"/>
                  <a:gd name="T3" fmla="*/ 0 h 89"/>
                  <a:gd name="T4" fmla="*/ 61 w 61"/>
                  <a:gd name="T5" fmla="*/ 72 h 89"/>
                  <a:gd name="T6" fmla="*/ 0 w 61"/>
                  <a:gd name="T7" fmla="*/ 89 h 89"/>
                  <a:gd name="T8" fmla="*/ 0 w 61"/>
                  <a:gd name="T9" fmla="*/ 20 h 89"/>
                  <a:gd name="T10" fmla="*/ 0 60000 65536"/>
                  <a:gd name="T11" fmla="*/ 0 60000 65536"/>
                  <a:gd name="T12" fmla="*/ 0 60000 65536"/>
                  <a:gd name="T13" fmla="*/ 0 60000 65536"/>
                  <a:gd name="T14" fmla="*/ 0 60000 65536"/>
                  <a:gd name="T15" fmla="*/ 0 w 61"/>
                  <a:gd name="T16" fmla="*/ 0 h 89"/>
                  <a:gd name="T17" fmla="*/ 61 w 61"/>
                  <a:gd name="T18" fmla="*/ 89 h 89"/>
                </a:gdLst>
                <a:ahLst/>
                <a:cxnLst>
                  <a:cxn ang="T10">
                    <a:pos x="T0" y="T1"/>
                  </a:cxn>
                  <a:cxn ang="T11">
                    <a:pos x="T2" y="T3"/>
                  </a:cxn>
                  <a:cxn ang="T12">
                    <a:pos x="T4" y="T5"/>
                  </a:cxn>
                  <a:cxn ang="T13">
                    <a:pos x="T6" y="T7"/>
                  </a:cxn>
                  <a:cxn ang="T14">
                    <a:pos x="T8" y="T9"/>
                  </a:cxn>
                </a:cxnLst>
                <a:rect l="T15" t="T16" r="T17" b="T18"/>
                <a:pathLst>
                  <a:path w="61" h="89">
                    <a:moveTo>
                      <a:pt x="0" y="20"/>
                    </a:moveTo>
                    <a:lnTo>
                      <a:pt x="61" y="0"/>
                    </a:lnTo>
                    <a:lnTo>
                      <a:pt x="61" y="72"/>
                    </a:lnTo>
                    <a:lnTo>
                      <a:pt x="0" y="89"/>
                    </a:lnTo>
                    <a:lnTo>
                      <a:pt x="0" y="2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1" name="Freeform 364"/>
              <p:cNvSpPr>
                <a:spLocks/>
              </p:cNvSpPr>
              <p:nvPr/>
            </p:nvSpPr>
            <p:spPr bwMode="auto">
              <a:xfrm>
                <a:off x="3415" y="1246"/>
                <a:ext cx="30" cy="47"/>
              </a:xfrm>
              <a:custGeom>
                <a:avLst/>
                <a:gdLst>
                  <a:gd name="T0" fmla="*/ 0 w 61"/>
                  <a:gd name="T1" fmla="*/ 25 h 94"/>
                  <a:gd name="T2" fmla="*/ 61 w 61"/>
                  <a:gd name="T3" fmla="*/ 0 h 94"/>
                  <a:gd name="T4" fmla="*/ 61 w 61"/>
                  <a:gd name="T5" fmla="*/ 79 h 94"/>
                  <a:gd name="T6" fmla="*/ 0 w 61"/>
                  <a:gd name="T7" fmla="*/ 94 h 94"/>
                  <a:gd name="T8" fmla="*/ 0 w 61"/>
                  <a:gd name="T9" fmla="*/ 25 h 94"/>
                  <a:gd name="T10" fmla="*/ 0 60000 65536"/>
                  <a:gd name="T11" fmla="*/ 0 60000 65536"/>
                  <a:gd name="T12" fmla="*/ 0 60000 65536"/>
                  <a:gd name="T13" fmla="*/ 0 60000 65536"/>
                  <a:gd name="T14" fmla="*/ 0 60000 65536"/>
                  <a:gd name="T15" fmla="*/ 0 w 61"/>
                  <a:gd name="T16" fmla="*/ 0 h 94"/>
                  <a:gd name="T17" fmla="*/ 61 w 61"/>
                  <a:gd name="T18" fmla="*/ 94 h 94"/>
                </a:gdLst>
                <a:ahLst/>
                <a:cxnLst>
                  <a:cxn ang="T10">
                    <a:pos x="T0" y="T1"/>
                  </a:cxn>
                  <a:cxn ang="T11">
                    <a:pos x="T2" y="T3"/>
                  </a:cxn>
                  <a:cxn ang="T12">
                    <a:pos x="T4" y="T5"/>
                  </a:cxn>
                  <a:cxn ang="T13">
                    <a:pos x="T6" y="T7"/>
                  </a:cxn>
                  <a:cxn ang="T14">
                    <a:pos x="T8" y="T9"/>
                  </a:cxn>
                </a:cxnLst>
                <a:rect l="T15" t="T16" r="T17" b="T18"/>
                <a:pathLst>
                  <a:path w="61" h="94">
                    <a:moveTo>
                      <a:pt x="0" y="25"/>
                    </a:moveTo>
                    <a:lnTo>
                      <a:pt x="61" y="0"/>
                    </a:lnTo>
                    <a:lnTo>
                      <a:pt x="61" y="79"/>
                    </a:lnTo>
                    <a:lnTo>
                      <a:pt x="0" y="94"/>
                    </a:lnTo>
                    <a:lnTo>
                      <a:pt x="0" y="25"/>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2" name="Freeform 365"/>
              <p:cNvSpPr>
                <a:spLocks/>
              </p:cNvSpPr>
              <p:nvPr/>
            </p:nvSpPr>
            <p:spPr bwMode="auto">
              <a:xfrm>
                <a:off x="3452" y="1232"/>
                <a:ext cx="34" cy="50"/>
              </a:xfrm>
              <a:custGeom>
                <a:avLst/>
                <a:gdLst>
                  <a:gd name="T0" fmla="*/ 0 w 68"/>
                  <a:gd name="T1" fmla="*/ 22 h 99"/>
                  <a:gd name="T2" fmla="*/ 68 w 68"/>
                  <a:gd name="T3" fmla="*/ 0 h 99"/>
                  <a:gd name="T4" fmla="*/ 68 w 68"/>
                  <a:gd name="T5" fmla="*/ 80 h 99"/>
                  <a:gd name="T6" fmla="*/ 0 w 68"/>
                  <a:gd name="T7" fmla="*/ 99 h 99"/>
                  <a:gd name="T8" fmla="*/ 0 w 68"/>
                  <a:gd name="T9" fmla="*/ 22 h 99"/>
                  <a:gd name="T10" fmla="*/ 0 60000 65536"/>
                  <a:gd name="T11" fmla="*/ 0 60000 65536"/>
                  <a:gd name="T12" fmla="*/ 0 60000 65536"/>
                  <a:gd name="T13" fmla="*/ 0 60000 65536"/>
                  <a:gd name="T14" fmla="*/ 0 60000 65536"/>
                  <a:gd name="T15" fmla="*/ 0 w 68"/>
                  <a:gd name="T16" fmla="*/ 0 h 99"/>
                  <a:gd name="T17" fmla="*/ 68 w 68"/>
                  <a:gd name="T18" fmla="*/ 99 h 99"/>
                </a:gdLst>
                <a:ahLst/>
                <a:cxnLst>
                  <a:cxn ang="T10">
                    <a:pos x="T0" y="T1"/>
                  </a:cxn>
                  <a:cxn ang="T11">
                    <a:pos x="T2" y="T3"/>
                  </a:cxn>
                  <a:cxn ang="T12">
                    <a:pos x="T4" y="T5"/>
                  </a:cxn>
                  <a:cxn ang="T13">
                    <a:pos x="T6" y="T7"/>
                  </a:cxn>
                  <a:cxn ang="T14">
                    <a:pos x="T8" y="T9"/>
                  </a:cxn>
                </a:cxnLst>
                <a:rect l="T15" t="T16" r="T17" b="T18"/>
                <a:pathLst>
                  <a:path w="68" h="99">
                    <a:moveTo>
                      <a:pt x="0" y="22"/>
                    </a:moveTo>
                    <a:lnTo>
                      <a:pt x="68" y="0"/>
                    </a:lnTo>
                    <a:lnTo>
                      <a:pt x="68" y="80"/>
                    </a:lnTo>
                    <a:lnTo>
                      <a:pt x="0" y="99"/>
                    </a:lnTo>
                    <a:lnTo>
                      <a:pt x="0" y="2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3" name="Freeform 366"/>
              <p:cNvSpPr>
                <a:spLocks/>
              </p:cNvSpPr>
              <p:nvPr/>
            </p:nvSpPr>
            <p:spPr bwMode="auto">
              <a:xfrm>
                <a:off x="3491" y="1218"/>
                <a:ext cx="37" cy="52"/>
              </a:xfrm>
              <a:custGeom>
                <a:avLst/>
                <a:gdLst>
                  <a:gd name="T0" fmla="*/ 0 w 73"/>
                  <a:gd name="T1" fmla="*/ 24 h 103"/>
                  <a:gd name="T2" fmla="*/ 73 w 73"/>
                  <a:gd name="T3" fmla="*/ 0 h 103"/>
                  <a:gd name="T4" fmla="*/ 73 w 73"/>
                  <a:gd name="T5" fmla="*/ 84 h 103"/>
                  <a:gd name="T6" fmla="*/ 0 w 73"/>
                  <a:gd name="T7" fmla="*/ 103 h 103"/>
                  <a:gd name="T8" fmla="*/ 0 w 73"/>
                  <a:gd name="T9" fmla="*/ 24 h 103"/>
                  <a:gd name="T10" fmla="*/ 0 60000 65536"/>
                  <a:gd name="T11" fmla="*/ 0 60000 65536"/>
                  <a:gd name="T12" fmla="*/ 0 60000 65536"/>
                  <a:gd name="T13" fmla="*/ 0 60000 65536"/>
                  <a:gd name="T14" fmla="*/ 0 60000 65536"/>
                  <a:gd name="T15" fmla="*/ 0 w 73"/>
                  <a:gd name="T16" fmla="*/ 0 h 103"/>
                  <a:gd name="T17" fmla="*/ 73 w 73"/>
                  <a:gd name="T18" fmla="*/ 103 h 103"/>
                </a:gdLst>
                <a:ahLst/>
                <a:cxnLst>
                  <a:cxn ang="T10">
                    <a:pos x="T0" y="T1"/>
                  </a:cxn>
                  <a:cxn ang="T11">
                    <a:pos x="T2" y="T3"/>
                  </a:cxn>
                  <a:cxn ang="T12">
                    <a:pos x="T4" y="T5"/>
                  </a:cxn>
                  <a:cxn ang="T13">
                    <a:pos x="T6" y="T7"/>
                  </a:cxn>
                  <a:cxn ang="T14">
                    <a:pos x="T8" y="T9"/>
                  </a:cxn>
                </a:cxnLst>
                <a:rect l="T15" t="T16" r="T17" b="T18"/>
                <a:pathLst>
                  <a:path w="73" h="103">
                    <a:moveTo>
                      <a:pt x="0" y="24"/>
                    </a:moveTo>
                    <a:lnTo>
                      <a:pt x="73" y="0"/>
                    </a:lnTo>
                    <a:lnTo>
                      <a:pt x="73" y="84"/>
                    </a:lnTo>
                    <a:lnTo>
                      <a:pt x="0" y="103"/>
                    </a:lnTo>
                    <a:lnTo>
                      <a:pt x="0" y="24"/>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4" name="Freeform 367"/>
              <p:cNvSpPr>
                <a:spLocks/>
              </p:cNvSpPr>
              <p:nvPr/>
            </p:nvSpPr>
            <p:spPr bwMode="auto">
              <a:xfrm>
                <a:off x="3316" y="1244"/>
                <a:ext cx="24" cy="38"/>
              </a:xfrm>
              <a:custGeom>
                <a:avLst/>
                <a:gdLst>
                  <a:gd name="T0" fmla="*/ 0 w 49"/>
                  <a:gd name="T1" fmla="*/ 19 h 77"/>
                  <a:gd name="T2" fmla="*/ 49 w 49"/>
                  <a:gd name="T3" fmla="*/ 0 h 77"/>
                  <a:gd name="T4" fmla="*/ 49 w 49"/>
                  <a:gd name="T5" fmla="*/ 61 h 77"/>
                  <a:gd name="T6" fmla="*/ 0 w 49"/>
                  <a:gd name="T7" fmla="*/ 77 h 77"/>
                  <a:gd name="T8" fmla="*/ 0 w 49"/>
                  <a:gd name="T9" fmla="*/ 19 h 77"/>
                  <a:gd name="T10" fmla="*/ 0 60000 65536"/>
                  <a:gd name="T11" fmla="*/ 0 60000 65536"/>
                  <a:gd name="T12" fmla="*/ 0 60000 65536"/>
                  <a:gd name="T13" fmla="*/ 0 60000 65536"/>
                  <a:gd name="T14" fmla="*/ 0 60000 65536"/>
                  <a:gd name="T15" fmla="*/ 0 w 49"/>
                  <a:gd name="T16" fmla="*/ 0 h 77"/>
                  <a:gd name="T17" fmla="*/ 49 w 49"/>
                  <a:gd name="T18" fmla="*/ 77 h 77"/>
                </a:gdLst>
                <a:ahLst/>
                <a:cxnLst>
                  <a:cxn ang="T10">
                    <a:pos x="T0" y="T1"/>
                  </a:cxn>
                  <a:cxn ang="T11">
                    <a:pos x="T2" y="T3"/>
                  </a:cxn>
                  <a:cxn ang="T12">
                    <a:pos x="T4" y="T5"/>
                  </a:cxn>
                  <a:cxn ang="T13">
                    <a:pos x="T6" y="T7"/>
                  </a:cxn>
                  <a:cxn ang="T14">
                    <a:pos x="T8" y="T9"/>
                  </a:cxn>
                </a:cxnLst>
                <a:rect l="T15" t="T16" r="T17" b="T18"/>
                <a:pathLst>
                  <a:path w="49" h="77">
                    <a:moveTo>
                      <a:pt x="0" y="19"/>
                    </a:moveTo>
                    <a:lnTo>
                      <a:pt x="49" y="0"/>
                    </a:lnTo>
                    <a:lnTo>
                      <a:pt x="49" y="61"/>
                    </a:lnTo>
                    <a:lnTo>
                      <a:pt x="0" y="77"/>
                    </a:lnTo>
                    <a:lnTo>
                      <a:pt x="0" y="19"/>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5" name="Freeform 368"/>
              <p:cNvSpPr>
                <a:spLocks/>
              </p:cNvSpPr>
              <p:nvPr/>
            </p:nvSpPr>
            <p:spPr bwMode="auto">
              <a:xfrm>
                <a:off x="3344" y="1231"/>
                <a:ext cx="29" cy="40"/>
              </a:xfrm>
              <a:custGeom>
                <a:avLst/>
                <a:gdLst>
                  <a:gd name="T0" fmla="*/ 0 w 60"/>
                  <a:gd name="T1" fmla="*/ 23 h 82"/>
                  <a:gd name="T2" fmla="*/ 60 w 60"/>
                  <a:gd name="T3" fmla="*/ 0 h 82"/>
                  <a:gd name="T4" fmla="*/ 60 w 60"/>
                  <a:gd name="T5" fmla="*/ 62 h 82"/>
                  <a:gd name="T6" fmla="*/ 0 w 60"/>
                  <a:gd name="T7" fmla="*/ 82 h 82"/>
                  <a:gd name="T8" fmla="*/ 0 w 60"/>
                  <a:gd name="T9" fmla="*/ 23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23"/>
                    </a:moveTo>
                    <a:lnTo>
                      <a:pt x="60" y="0"/>
                    </a:lnTo>
                    <a:lnTo>
                      <a:pt x="60" y="62"/>
                    </a:lnTo>
                    <a:lnTo>
                      <a:pt x="0" y="82"/>
                    </a:lnTo>
                    <a:lnTo>
                      <a:pt x="0" y="2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6" name="Freeform 369"/>
              <p:cNvSpPr>
                <a:spLocks/>
              </p:cNvSpPr>
              <p:nvPr/>
            </p:nvSpPr>
            <p:spPr bwMode="auto">
              <a:xfrm>
                <a:off x="3378" y="1215"/>
                <a:ext cx="30" cy="46"/>
              </a:xfrm>
              <a:custGeom>
                <a:avLst/>
                <a:gdLst>
                  <a:gd name="T0" fmla="*/ 0 w 61"/>
                  <a:gd name="T1" fmla="*/ 23 h 90"/>
                  <a:gd name="T2" fmla="*/ 61 w 61"/>
                  <a:gd name="T3" fmla="*/ 0 h 90"/>
                  <a:gd name="T4" fmla="*/ 61 w 61"/>
                  <a:gd name="T5" fmla="*/ 66 h 90"/>
                  <a:gd name="T6" fmla="*/ 0 w 61"/>
                  <a:gd name="T7" fmla="*/ 90 h 90"/>
                  <a:gd name="T8" fmla="*/ 0 w 61"/>
                  <a:gd name="T9" fmla="*/ 23 h 90"/>
                  <a:gd name="T10" fmla="*/ 0 60000 65536"/>
                  <a:gd name="T11" fmla="*/ 0 60000 65536"/>
                  <a:gd name="T12" fmla="*/ 0 60000 65536"/>
                  <a:gd name="T13" fmla="*/ 0 60000 65536"/>
                  <a:gd name="T14" fmla="*/ 0 60000 65536"/>
                  <a:gd name="T15" fmla="*/ 0 w 61"/>
                  <a:gd name="T16" fmla="*/ 0 h 90"/>
                  <a:gd name="T17" fmla="*/ 61 w 61"/>
                  <a:gd name="T18" fmla="*/ 90 h 90"/>
                </a:gdLst>
                <a:ahLst/>
                <a:cxnLst>
                  <a:cxn ang="T10">
                    <a:pos x="T0" y="T1"/>
                  </a:cxn>
                  <a:cxn ang="T11">
                    <a:pos x="T2" y="T3"/>
                  </a:cxn>
                  <a:cxn ang="T12">
                    <a:pos x="T4" y="T5"/>
                  </a:cxn>
                  <a:cxn ang="T13">
                    <a:pos x="T6" y="T7"/>
                  </a:cxn>
                  <a:cxn ang="T14">
                    <a:pos x="T8" y="T9"/>
                  </a:cxn>
                </a:cxnLst>
                <a:rect l="T15" t="T16" r="T17" b="T18"/>
                <a:pathLst>
                  <a:path w="61" h="90">
                    <a:moveTo>
                      <a:pt x="0" y="23"/>
                    </a:moveTo>
                    <a:lnTo>
                      <a:pt x="61" y="0"/>
                    </a:lnTo>
                    <a:lnTo>
                      <a:pt x="61" y="66"/>
                    </a:lnTo>
                    <a:lnTo>
                      <a:pt x="0" y="90"/>
                    </a:lnTo>
                    <a:lnTo>
                      <a:pt x="0" y="23"/>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7" name="Freeform 370"/>
              <p:cNvSpPr>
                <a:spLocks/>
              </p:cNvSpPr>
              <p:nvPr/>
            </p:nvSpPr>
            <p:spPr bwMode="auto">
              <a:xfrm>
                <a:off x="3415" y="1201"/>
                <a:ext cx="30" cy="47"/>
              </a:xfrm>
              <a:custGeom>
                <a:avLst/>
                <a:gdLst>
                  <a:gd name="T0" fmla="*/ 0 w 61"/>
                  <a:gd name="T1" fmla="*/ 25 h 93"/>
                  <a:gd name="T2" fmla="*/ 61 w 61"/>
                  <a:gd name="T3" fmla="*/ 0 h 93"/>
                  <a:gd name="T4" fmla="*/ 61 w 61"/>
                  <a:gd name="T5" fmla="*/ 72 h 93"/>
                  <a:gd name="T6" fmla="*/ 0 w 61"/>
                  <a:gd name="T7" fmla="*/ 93 h 93"/>
                  <a:gd name="T8" fmla="*/ 0 w 61"/>
                  <a:gd name="T9" fmla="*/ 25 h 93"/>
                  <a:gd name="T10" fmla="*/ 0 60000 65536"/>
                  <a:gd name="T11" fmla="*/ 0 60000 65536"/>
                  <a:gd name="T12" fmla="*/ 0 60000 65536"/>
                  <a:gd name="T13" fmla="*/ 0 60000 65536"/>
                  <a:gd name="T14" fmla="*/ 0 60000 65536"/>
                  <a:gd name="T15" fmla="*/ 0 w 61"/>
                  <a:gd name="T16" fmla="*/ 0 h 93"/>
                  <a:gd name="T17" fmla="*/ 61 w 61"/>
                  <a:gd name="T18" fmla="*/ 93 h 93"/>
                </a:gdLst>
                <a:ahLst/>
                <a:cxnLst>
                  <a:cxn ang="T10">
                    <a:pos x="T0" y="T1"/>
                  </a:cxn>
                  <a:cxn ang="T11">
                    <a:pos x="T2" y="T3"/>
                  </a:cxn>
                  <a:cxn ang="T12">
                    <a:pos x="T4" y="T5"/>
                  </a:cxn>
                  <a:cxn ang="T13">
                    <a:pos x="T6" y="T7"/>
                  </a:cxn>
                  <a:cxn ang="T14">
                    <a:pos x="T8" y="T9"/>
                  </a:cxn>
                </a:cxnLst>
                <a:rect l="T15" t="T16" r="T17" b="T18"/>
                <a:pathLst>
                  <a:path w="61" h="93">
                    <a:moveTo>
                      <a:pt x="0" y="25"/>
                    </a:moveTo>
                    <a:lnTo>
                      <a:pt x="61" y="0"/>
                    </a:lnTo>
                    <a:lnTo>
                      <a:pt x="61" y="72"/>
                    </a:lnTo>
                    <a:lnTo>
                      <a:pt x="0" y="93"/>
                    </a:lnTo>
                    <a:lnTo>
                      <a:pt x="0" y="25"/>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8" name="Freeform 371"/>
              <p:cNvSpPr>
                <a:spLocks/>
              </p:cNvSpPr>
              <p:nvPr/>
            </p:nvSpPr>
            <p:spPr bwMode="auto">
              <a:xfrm>
                <a:off x="3452" y="1186"/>
                <a:ext cx="34" cy="49"/>
              </a:xfrm>
              <a:custGeom>
                <a:avLst/>
                <a:gdLst>
                  <a:gd name="T0" fmla="*/ 0 w 68"/>
                  <a:gd name="T1" fmla="*/ 22 h 98"/>
                  <a:gd name="T2" fmla="*/ 68 w 68"/>
                  <a:gd name="T3" fmla="*/ 0 h 98"/>
                  <a:gd name="T4" fmla="*/ 68 w 68"/>
                  <a:gd name="T5" fmla="*/ 72 h 98"/>
                  <a:gd name="T6" fmla="*/ 0 w 68"/>
                  <a:gd name="T7" fmla="*/ 98 h 98"/>
                  <a:gd name="T8" fmla="*/ 0 w 68"/>
                  <a:gd name="T9" fmla="*/ 22 h 98"/>
                  <a:gd name="T10" fmla="*/ 0 60000 65536"/>
                  <a:gd name="T11" fmla="*/ 0 60000 65536"/>
                  <a:gd name="T12" fmla="*/ 0 60000 65536"/>
                  <a:gd name="T13" fmla="*/ 0 60000 65536"/>
                  <a:gd name="T14" fmla="*/ 0 60000 65536"/>
                  <a:gd name="T15" fmla="*/ 0 w 68"/>
                  <a:gd name="T16" fmla="*/ 0 h 98"/>
                  <a:gd name="T17" fmla="*/ 68 w 68"/>
                  <a:gd name="T18" fmla="*/ 98 h 98"/>
                </a:gdLst>
                <a:ahLst/>
                <a:cxnLst>
                  <a:cxn ang="T10">
                    <a:pos x="T0" y="T1"/>
                  </a:cxn>
                  <a:cxn ang="T11">
                    <a:pos x="T2" y="T3"/>
                  </a:cxn>
                  <a:cxn ang="T12">
                    <a:pos x="T4" y="T5"/>
                  </a:cxn>
                  <a:cxn ang="T13">
                    <a:pos x="T6" y="T7"/>
                  </a:cxn>
                  <a:cxn ang="T14">
                    <a:pos x="T8" y="T9"/>
                  </a:cxn>
                </a:cxnLst>
                <a:rect l="T15" t="T16" r="T17" b="T18"/>
                <a:pathLst>
                  <a:path w="68" h="98">
                    <a:moveTo>
                      <a:pt x="0" y="22"/>
                    </a:moveTo>
                    <a:lnTo>
                      <a:pt x="68" y="0"/>
                    </a:lnTo>
                    <a:lnTo>
                      <a:pt x="68" y="72"/>
                    </a:lnTo>
                    <a:lnTo>
                      <a:pt x="0" y="98"/>
                    </a:lnTo>
                    <a:lnTo>
                      <a:pt x="0" y="2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79" name="Freeform 372"/>
              <p:cNvSpPr>
                <a:spLocks/>
              </p:cNvSpPr>
              <p:nvPr/>
            </p:nvSpPr>
            <p:spPr bwMode="auto">
              <a:xfrm>
                <a:off x="3491" y="1168"/>
                <a:ext cx="37" cy="51"/>
              </a:xfrm>
              <a:custGeom>
                <a:avLst/>
                <a:gdLst>
                  <a:gd name="T0" fmla="*/ 0 w 73"/>
                  <a:gd name="T1" fmla="*/ 31 h 104"/>
                  <a:gd name="T2" fmla="*/ 73 w 73"/>
                  <a:gd name="T3" fmla="*/ 0 h 104"/>
                  <a:gd name="T4" fmla="*/ 73 w 73"/>
                  <a:gd name="T5" fmla="*/ 80 h 104"/>
                  <a:gd name="T6" fmla="*/ 0 w 73"/>
                  <a:gd name="T7" fmla="*/ 104 h 104"/>
                  <a:gd name="T8" fmla="*/ 0 w 73"/>
                  <a:gd name="T9" fmla="*/ 31 h 104"/>
                  <a:gd name="T10" fmla="*/ 0 60000 65536"/>
                  <a:gd name="T11" fmla="*/ 0 60000 65536"/>
                  <a:gd name="T12" fmla="*/ 0 60000 65536"/>
                  <a:gd name="T13" fmla="*/ 0 60000 65536"/>
                  <a:gd name="T14" fmla="*/ 0 60000 65536"/>
                  <a:gd name="T15" fmla="*/ 0 w 73"/>
                  <a:gd name="T16" fmla="*/ 0 h 104"/>
                  <a:gd name="T17" fmla="*/ 73 w 73"/>
                  <a:gd name="T18" fmla="*/ 104 h 104"/>
                </a:gdLst>
                <a:ahLst/>
                <a:cxnLst>
                  <a:cxn ang="T10">
                    <a:pos x="T0" y="T1"/>
                  </a:cxn>
                  <a:cxn ang="T11">
                    <a:pos x="T2" y="T3"/>
                  </a:cxn>
                  <a:cxn ang="T12">
                    <a:pos x="T4" y="T5"/>
                  </a:cxn>
                  <a:cxn ang="T13">
                    <a:pos x="T6" y="T7"/>
                  </a:cxn>
                  <a:cxn ang="T14">
                    <a:pos x="T8" y="T9"/>
                  </a:cxn>
                </a:cxnLst>
                <a:rect l="T15" t="T16" r="T17" b="T18"/>
                <a:pathLst>
                  <a:path w="73" h="104">
                    <a:moveTo>
                      <a:pt x="0" y="31"/>
                    </a:moveTo>
                    <a:lnTo>
                      <a:pt x="73" y="0"/>
                    </a:lnTo>
                    <a:lnTo>
                      <a:pt x="73" y="80"/>
                    </a:lnTo>
                    <a:lnTo>
                      <a:pt x="0" y="104"/>
                    </a:lnTo>
                    <a:lnTo>
                      <a:pt x="0" y="31"/>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0" name="Freeform 373"/>
              <p:cNvSpPr>
                <a:spLocks/>
              </p:cNvSpPr>
              <p:nvPr/>
            </p:nvSpPr>
            <p:spPr bwMode="auto">
              <a:xfrm>
                <a:off x="3345" y="1485"/>
                <a:ext cx="26" cy="35"/>
              </a:xfrm>
              <a:custGeom>
                <a:avLst/>
                <a:gdLst>
                  <a:gd name="T0" fmla="*/ 0 w 52"/>
                  <a:gd name="T1" fmla="*/ 4 h 70"/>
                  <a:gd name="T2" fmla="*/ 52 w 52"/>
                  <a:gd name="T3" fmla="*/ 0 h 70"/>
                  <a:gd name="T4" fmla="*/ 52 w 52"/>
                  <a:gd name="T5" fmla="*/ 70 h 70"/>
                  <a:gd name="T6" fmla="*/ 0 w 52"/>
                  <a:gd name="T7" fmla="*/ 70 h 70"/>
                  <a:gd name="T8" fmla="*/ 0 60000 65536"/>
                  <a:gd name="T9" fmla="*/ 0 60000 65536"/>
                  <a:gd name="T10" fmla="*/ 0 60000 65536"/>
                  <a:gd name="T11" fmla="*/ 0 60000 65536"/>
                  <a:gd name="T12" fmla="*/ 0 w 52"/>
                  <a:gd name="T13" fmla="*/ 0 h 70"/>
                  <a:gd name="T14" fmla="*/ 52 w 52"/>
                  <a:gd name="T15" fmla="*/ 70 h 70"/>
                </a:gdLst>
                <a:ahLst/>
                <a:cxnLst>
                  <a:cxn ang="T8">
                    <a:pos x="T0" y="T1"/>
                  </a:cxn>
                  <a:cxn ang="T9">
                    <a:pos x="T2" y="T3"/>
                  </a:cxn>
                  <a:cxn ang="T10">
                    <a:pos x="T4" y="T5"/>
                  </a:cxn>
                  <a:cxn ang="T11">
                    <a:pos x="T6" y="T7"/>
                  </a:cxn>
                </a:cxnLst>
                <a:rect l="T12" t="T13" r="T14" b="T15"/>
                <a:pathLst>
                  <a:path w="52" h="70">
                    <a:moveTo>
                      <a:pt x="0" y="4"/>
                    </a:moveTo>
                    <a:lnTo>
                      <a:pt x="52" y="0"/>
                    </a:lnTo>
                    <a:lnTo>
                      <a:pt x="52" y="70"/>
                    </a:lnTo>
                    <a:lnTo>
                      <a:pt x="0" y="7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1" name="Freeform 374"/>
              <p:cNvSpPr>
                <a:spLocks/>
              </p:cNvSpPr>
              <p:nvPr/>
            </p:nvSpPr>
            <p:spPr bwMode="auto">
              <a:xfrm>
                <a:off x="3415" y="1484"/>
                <a:ext cx="32" cy="41"/>
              </a:xfrm>
              <a:custGeom>
                <a:avLst/>
                <a:gdLst>
                  <a:gd name="T0" fmla="*/ 0 w 65"/>
                  <a:gd name="T1" fmla="*/ 0 h 80"/>
                  <a:gd name="T2" fmla="*/ 65 w 65"/>
                  <a:gd name="T3" fmla="*/ 0 h 80"/>
                  <a:gd name="T4" fmla="*/ 65 w 65"/>
                  <a:gd name="T5" fmla="*/ 80 h 80"/>
                  <a:gd name="T6" fmla="*/ 0 w 65"/>
                  <a:gd name="T7" fmla="*/ 74 h 80"/>
                  <a:gd name="T8" fmla="*/ 0 60000 65536"/>
                  <a:gd name="T9" fmla="*/ 0 60000 65536"/>
                  <a:gd name="T10" fmla="*/ 0 60000 65536"/>
                  <a:gd name="T11" fmla="*/ 0 60000 65536"/>
                  <a:gd name="T12" fmla="*/ 0 w 65"/>
                  <a:gd name="T13" fmla="*/ 0 h 80"/>
                  <a:gd name="T14" fmla="*/ 65 w 65"/>
                  <a:gd name="T15" fmla="*/ 80 h 80"/>
                </a:gdLst>
                <a:ahLst/>
                <a:cxnLst>
                  <a:cxn ang="T8">
                    <a:pos x="T0" y="T1"/>
                  </a:cxn>
                  <a:cxn ang="T9">
                    <a:pos x="T2" y="T3"/>
                  </a:cxn>
                  <a:cxn ang="T10">
                    <a:pos x="T4" y="T5"/>
                  </a:cxn>
                  <a:cxn ang="T11">
                    <a:pos x="T6" y="T7"/>
                  </a:cxn>
                </a:cxnLst>
                <a:rect l="T12" t="T13" r="T14" b="T15"/>
                <a:pathLst>
                  <a:path w="65" h="80">
                    <a:moveTo>
                      <a:pt x="0" y="0"/>
                    </a:moveTo>
                    <a:lnTo>
                      <a:pt x="65" y="0"/>
                    </a:lnTo>
                    <a:lnTo>
                      <a:pt x="65" y="80"/>
                    </a:lnTo>
                    <a:lnTo>
                      <a:pt x="0" y="7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2" name="Freeform 375"/>
              <p:cNvSpPr>
                <a:spLocks/>
              </p:cNvSpPr>
              <p:nvPr/>
            </p:nvSpPr>
            <p:spPr bwMode="auto">
              <a:xfrm>
                <a:off x="3491" y="1480"/>
                <a:ext cx="36" cy="45"/>
              </a:xfrm>
              <a:custGeom>
                <a:avLst/>
                <a:gdLst>
                  <a:gd name="T0" fmla="*/ 0 w 71"/>
                  <a:gd name="T1" fmla="*/ 4 h 88"/>
                  <a:gd name="T2" fmla="*/ 71 w 71"/>
                  <a:gd name="T3" fmla="*/ 0 h 88"/>
                  <a:gd name="T4" fmla="*/ 71 w 71"/>
                  <a:gd name="T5" fmla="*/ 88 h 88"/>
                  <a:gd name="T6" fmla="*/ 0 w 71"/>
                  <a:gd name="T7" fmla="*/ 88 h 88"/>
                  <a:gd name="T8" fmla="*/ 0 60000 65536"/>
                  <a:gd name="T9" fmla="*/ 0 60000 65536"/>
                  <a:gd name="T10" fmla="*/ 0 60000 65536"/>
                  <a:gd name="T11" fmla="*/ 0 60000 65536"/>
                  <a:gd name="T12" fmla="*/ 0 w 71"/>
                  <a:gd name="T13" fmla="*/ 0 h 88"/>
                  <a:gd name="T14" fmla="*/ 71 w 71"/>
                  <a:gd name="T15" fmla="*/ 88 h 88"/>
                </a:gdLst>
                <a:ahLst/>
                <a:cxnLst>
                  <a:cxn ang="T8">
                    <a:pos x="T0" y="T1"/>
                  </a:cxn>
                  <a:cxn ang="T9">
                    <a:pos x="T2" y="T3"/>
                  </a:cxn>
                  <a:cxn ang="T10">
                    <a:pos x="T4" y="T5"/>
                  </a:cxn>
                  <a:cxn ang="T11">
                    <a:pos x="T6" y="T7"/>
                  </a:cxn>
                </a:cxnLst>
                <a:rect l="T12" t="T13" r="T14" b="T15"/>
                <a:pathLst>
                  <a:path w="71" h="88">
                    <a:moveTo>
                      <a:pt x="0" y="4"/>
                    </a:moveTo>
                    <a:lnTo>
                      <a:pt x="71" y="0"/>
                    </a:lnTo>
                    <a:lnTo>
                      <a:pt x="71" y="88"/>
                    </a:lnTo>
                    <a:lnTo>
                      <a:pt x="0"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3" name="Freeform 376"/>
              <p:cNvSpPr>
                <a:spLocks/>
              </p:cNvSpPr>
              <p:nvPr/>
            </p:nvSpPr>
            <p:spPr bwMode="auto">
              <a:xfrm>
                <a:off x="3345" y="1443"/>
                <a:ext cx="26" cy="36"/>
              </a:xfrm>
              <a:custGeom>
                <a:avLst/>
                <a:gdLst>
                  <a:gd name="T0" fmla="*/ 0 w 52"/>
                  <a:gd name="T1" fmla="*/ 4 h 72"/>
                  <a:gd name="T2" fmla="*/ 52 w 52"/>
                  <a:gd name="T3" fmla="*/ 0 h 72"/>
                  <a:gd name="T4" fmla="*/ 52 w 52"/>
                  <a:gd name="T5" fmla="*/ 70 h 72"/>
                  <a:gd name="T6" fmla="*/ 0 w 52"/>
                  <a:gd name="T7" fmla="*/ 72 h 72"/>
                  <a:gd name="T8" fmla="*/ 0 60000 65536"/>
                  <a:gd name="T9" fmla="*/ 0 60000 65536"/>
                  <a:gd name="T10" fmla="*/ 0 60000 65536"/>
                  <a:gd name="T11" fmla="*/ 0 60000 65536"/>
                  <a:gd name="T12" fmla="*/ 0 w 52"/>
                  <a:gd name="T13" fmla="*/ 0 h 72"/>
                  <a:gd name="T14" fmla="*/ 52 w 52"/>
                  <a:gd name="T15" fmla="*/ 72 h 72"/>
                </a:gdLst>
                <a:ahLst/>
                <a:cxnLst>
                  <a:cxn ang="T8">
                    <a:pos x="T0" y="T1"/>
                  </a:cxn>
                  <a:cxn ang="T9">
                    <a:pos x="T2" y="T3"/>
                  </a:cxn>
                  <a:cxn ang="T10">
                    <a:pos x="T4" y="T5"/>
                  </a:cxn>
                  <a:cxn ang="T11">
                    <a:pos x="T6" y="T7"/>
                  </a:cxn>
                </a:cxnLst>
                <a:rect l="T12" t="T13" r="T14" b="T15"/>
                <a:pathLst>
                  <a:path w="52" h="72">
                    <a:moveTo>
                      <a:pt x="0" y="4"/>
                    </a:moveTo>
                    <a:lnTo>
                      <a:pt x="52" y="0"/>
                    </a:lnTo>
                    <a:lnTo>
                      <a:pt x="52" y="70"/>
                    </a:lnTo>
                    <a:lnTo>
                      <a:pt x="0" y="7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4" name="Freeform 377"/>
              <p:cNvSpPr>
                <a:spLocks/>
              </p:cNvSpPr>
              <p:nvPr/>
            </p:nvSpPr>
            <p:spPr bwMode="auto">
              <a:xfrm>
                <a:off x="3415" y="1437"/>
                <a:ext cx="32" cy="40"/>
              </a:xfrm>
              <a:custGeom>
                <a:avLst/>
                <a:gdLst>
                  <a:gd name="T0" fmla="*/ 0 w 65"/>
                  <a:gd name="T1" fmla="*/ 6 h 80"/>
                  <a:gd name="T2" fmla="*/ 65 w 65"/>
                  <a:gd name="T3" fmla="*/ 0 h 80"/>
                  <a:gd name="T4" fmla="*/ 65 w 65"/>
                  <a:gd name="T5" fmla="*/ 77 h 80"/>
                  <a:gd name="T6" fmla="*/ 0 w 65"/>
                  <a:gd name="T7" fmla="*/ 80 h 80"/>
                  <a:gd name="T8" fmla="*/ 0 60000 65536"/>
                  <a:gd name="T9" fmla="*/ 0 60000 65536"/>
                  <a:gd name="T10" fmla="*/ 0 60000 65536"/>
                  <a:gd name="T11" fmla="*/ 0 60000 65536"/>
                  <a:gd name="T12" fmla="*/ 0 w 65"/>
                  <a:gd name="T13" fmla="*/ 0 h 80"/>
                  <a:gd name="T14" fmla="*/ 65 w 65"/>
                  <a:gd name="T15" fmla="*/ 80 h 80"/>
                </a:gdLst>
                <a:ahLst/>
                <a:cxnLst>
                  <a:cxn ang="T8">
                    <a:pos x="T0" y="T1"/>
                  </a:cxn>
                  <a:cxn ang="T9">
                    <a:pos x="T2" y="T3"/>
                  </a:cxn>
                  <a:cxn ang="T10">
                    <a:pos x="T4" y="T5"/>
                  </a:cxn>
                  <a:cxn ang="T11">
                    <a:pos x="T6" y="T7"/>
                  </a:cxn>
                </a:cxnLst>
                <a:rect l="T12" t="T13" r="T14" b="T15"/>
                <a:pathLst>
                  <a:path w="65" h="80">
                    <a:moveTo>
                      <a:pt x="0" y="6"/>
                    </a:moveTo>
                    <a:lnTo>
                      <a:pt x="65" y="0"/>
                    </a:lnTo>
                    <a:lnTo>
                      <a:pt x="65" y="77"/>
                    </a:lnTo>
                    <a:lnTo>
                      <a:pt x="0"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5" name="Freeform 378"/>
              <p:cNvSpPr>
                <a:spLocks/>
              </p:cNvSpPr>
              <p:nvPr/>
            </p:nvSpPr>
            <p:spPr bwMode="auto">
              <a:xfrm>
                <a:off x="3491" y="1429"/>
                <a:ext cx="36" cy="45"/>
              </a:xfrm>
              <a:custGeom>
                <a:avLst/>
                <a:gdLst>
                  <a:gd name="T0" fmla="*/ 0 w 71"/>
                  <a:gd name="T1" fmla="*/ 9 h 90"/>
                  <a:gd name="T2" fmla="*/ 71 w 71"/>
                  <a:gd name="T3" fmla="*/ 0 h 90"/>
                  <a:gd name="T4" fmla="*/ 71 w 71"/>
                  <a:gd name="T5" fmla="*/ 86 h 90"/>
                  <a:gd name="T6" fmla="*/ 0 w 71"/>
                  <a:gd name="T7" fmla="*/ 90 h 90"/>
                  <a:gd name="T8" fmla="*/ 0 60000 65536"/>
                  <a:gd name="T9" fmla="*/ 0 60000 65536"/>
                  <a:gd name="T10" fmla="*/ 0 60000 65536"/>
                  <a:gd name="T11" fmla="*/ 0 60000 65536"/>
                  <a:gd name="T12" fmla="*/ 0 w 71"/>
                  <a:gd name="T13" fmla="*/ 0 h 90"/>
                  <a:gd name="T14" fmla="*/ 71 w 71"/>
                  <a:gd name="T15" fmla="*/ 90 h 90"/>
                </a:gdLst>
                <a:ahLst/>
                <a:cxnLst>
                  <a:cxn ang="T8">
                    <a:pos x="T0" y="T1"/>
                  </a:cxn>
                  <a:cxn ang="T9">
                    <a:pos x="T2" y="T3"/>
                  </a:cxn>
                  <a:cxn ang="T10">
                    <a:pos x="T4" y="T5"/>
                  </a:cxn>
                  <a:cxn ang="T11">
                    <a:pos x="T6" y="T7"/>
                  </a:cxn>
                </a:cxnLst>
                <a:rect l="T12" t="T13" r="T14" b="T15"/>
                <a:pathLst>
                  <a:path w="71" h="90">
                    <a:moveTo>
                      <a:pt x="0" y="9"/>
                    </a:moveTo>
                    <a:lnTo>
                      <a:pt x="71" y="0"/>
                    </a:lnTo>
                    <a:lnTo>
                      <a:pt x="71" y="86"/>
                    </a:lnTo>
                    <a:lnTo>
                      <a:pt x="0" y="9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6" name="Freeform 379"/>
              <p:cNvSpPr>
                <a:spLocks/>
              </p:cNvSpPr>
              <p:nvPr/>
            </p:nvSpPr>
            <p:spPr bwMode="auto">
              <a:xfrm>
                <a:off x="3344" y="1377"/>
                <a:ext cx="29" cy="30"/>
              </a:xfrm>
              <a:custGeom>
                <a:avLst/>
                <a:gdLst>
                  <a:gd name="T0" fmla="*/ 0 w 60"/>
                  <a:gd name="T1" fmla="*/ 3 h 62"/>
                  <a:gd name="T2" fmla="*/ 60 w 60"/>
                  <a:gd name="T3" fmla="*/ 0 h 62"/>
                  <a:gd name="T4" fmla="*/ 60 w 60"/>
                  <a:gd name="T5" fmla="*/ 62 h 62"/>
                  <a:gd name="T6" fmla="*/ 0 60000 65536"/>
                  <a:gd name="T7" fmla="*/ 0 60000 65536"/>
                  <a:gd name="T8" fmla="*/ 0 60000 65536"/>
                  <a:gd name="T9" fmla="*/ 0 w 60"/>
                  <a:gd name="T10" fmla="*/ 0 h 62"/>
                  <a:gd name="T11" fmla="*/ 60 w 60"/>
                  <a:gd name="T12" fmla="*/ 62 h 62"/>
                </a:gdLst>
                <a:ahLst/>
                <a:cxnLst>
                  <a:cxn ang="T6">
                    <a:pos x="T0" y="T1"/>
                  </a:cxn>
                  <a:cxn ang="T7">
                    <a:pos x="T2" y="T3"/>
                  </a:cxn>
                  <a:cxn ang="T8">
                    <a:pos x="T4" y="T5"/>
                  </a:cxn>
                </a:cxnLst>
                <a:rect l="T9" t="T10" r="T11" b="T12"/>
                <a:pathLst>
                  <a:path w="60" h="62">
                    <a:moveTo>
                      <a:pt x="0" y="3"/>
                    </a:moveTo>
                    <a:lnTo>
                      <a:pt x="60" y="0"/>
                    </a:lnTo>
                    <a:lnTo>
                      <a:pt x="60"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7" name="Freeform 380"/>
              <p:cNvSpPr>
                <a:spLocks/>
              </p:cNvSpPr>
              <p:nvPr/>
            </p:nvSpPr>
            <p:spPr bwMode="auto">
              <a:xfrm>
                <a:off x="3415" y="1362"/>
                <a:ext cx="30" cy="41"/>
              </a:xfrm>
              <a:custGeom>
                <a:avLst/>
                <a:gdLst>
                  <a:gd name="T0" fmla="*/ 0 w 61"/>
                  <a:gd name="T1" fmla="*/ 9 h 81"/>
                  <a:gd name="T2" fmla="*/ 61 w 61"/>
                  <a:gd name="T3" fmla="*/ 0 h 81"/>
                  <a:gd name="T4" fmla="*/ 61 w 61"/>
                  <a:gd name="T5" fmla="*/ 68 h 81"/>
                  <a:gd name="T6" fmla="*/ 0 w 61"/>
                  <a:gd name="T7" fmla="*/ 81 h 81"/>
                  <a:gd name="T8" fmla="*/ 0 60000 65536"/>
                  <a:gd name="T9" fmla="*/ 0 60000 65536"/>
                  <a:gd name="T10" fmla="*/ 0 60000 65536"/>
                  <a:gd name="T11" fmla="*/ 0 60000 65536"/>
                  <a:gd name="T12" fmla="*/ 0 w 61"/>
                  <a:gd name="T13" fmla="*/ 0 h 81"/>
                  <a:gd name="T14" fmla="*/ 61 w 61"/>
                  <a:gd name="T15" fmla="*/ 81 h 81"/>
                </a:gdLst>
                <a:ahLst/>
                <a:cxnLst>
                  <a:cxn ang="T8">
                    <a:pos x="T0" y="T1"/>
                  </a:cxn>
                  <a:cxn ang="T9">
                    <a:pos x="T2" y="T3"/>
                  </a:cxn>
                  <a:cxn ang="T10">
                    <a:pos x="T4" y="T5"/>
                  </a:cxn>
                  <a:cxn ang="T11">
                    <a:pos x="T6" y="T7"/>
                  </a:cxn>
                </a:cxnLst>
                <a:rect l="T12" t="T13" r="T14" b="T15"/>
                <a:pathLst>
                  <a:path w="61" h="81">
                    <a:moveTo>
                      <a:pt x="0" y="9"/>
                    </a:moveTo>
                    <a:lnTo>
                      <a:pt x="61" y="0"/>
                    </a:lnTo>
                    <a:lnTo>
                      <a:pt x="61" y="68"/>
                    </a:lnTo>
                    <a:lnTo>
                      <a:pt x="0" y="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8" name="Freeform 381"/>
              <p:cNvSpPr>
                <a:spLocks/>
              </p:cNvSpPr>
              <p:nvPr/>
            </p:nvSpPr>
            <p:spPr bwMode="auto">
              <a:xfrm>
                <a:off x="3491" y="1347"/>
                <a:ext cx="37" cy="43"/>
              </a:xfrm>
              <a:custGeom>
                <a:avLst/>
                <a:gdLst>
                  <a:gd name="T0" fmla="*/ 0 w 73"/>
                  <a:gd name="T1" fmla="*/ 13 h 88"/>
                  <a:gd name="T2" fmla="*/ 73 w 73"/>
                  <a:gd name="T3" fmla="*/ 0 h 88"/>
                  <a:gd name="T4" fmla="*/ 73 w 73"/>
                  <a:gd name="T5" fmla="*/ 78 h 88"/>
                  <a:gd name="T6" fmla="*/ 0 w 73"/>
                  <a:gd name="T7" fmla="*/ 88 h 88"/>
                  <a:gd name="T8" fmla="*/ 0 60000 65536"/>
                  <a:gd name="T9" fmla="*/ 0 60000 65536"/>
                  <a:gd name="T10" fmla="*/ 0 60000 65536"/>
                  <a:gd name="T11" fmla="*/ 0 60000 65536"/>
                  <a:gd name="T12" fmla="*/ 0 w 73"/>
                  <a:gd name="T13" fmla="*/ 0 h 88"/>
                  <a:gd name="T14" fmla="*/ 73 w 73"/>
                  <a:gd name="T15" fmla="*/ 88 h 88"/>
                </a:gdLst>
                <a:ahLst/>
                <a:cxnLst>
                  <a:cxn ang="T8">
                    <a:pos x="T0" y="T1"/>
                  </a:cxn>
                  <a:cxn ang="T9">
                    <a:pos x="T2" y="T3"/>
                  </a:cxn>
                  <a:cxn ang="T10">
                    <a:pos x="T4" y="T5"/>
                  </a:cxn>
                  <a:cxn ang="T11">
                    <a:pos x="T6" y="T7"/>
                  </a:cxn>
                </a:cxnLst>
                <a:rect l="T12" t="T13" r="T14" b="T15"/>
                <a:pathLst>
                  <a:path w="73" h="88">
                    <a:moveTo>
                      <a:pt x="0" y="13"/>
                    </a:moveTo>
                    <a:lnTo>
                      <a:pt x="73" y="0"/>
                    </a:lnTo>
                    <a:lnTo>
                      <a:pt x="73" y="78"/>
                    </a:lnTo>
                    <a:lnTo>
                      <a:pt x="0" y="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89" name="Freeform 382"/>
              <p:cNvSpPr>
                <a:spLocks/>
              </p:cNvSpPr>
              <p:nvPr/>
            </p:nvSpPr>
            <p:spPr bwMode="auto">
              <a:xfrm>
                <a:off x="3344" y="1331"/>
                <a:ext cx="29" cy="40"/>
              </a:xfrm>
              <a:custGeom>
                <a:avLst/>
                <a:gdLst>
                  <a:gd name="T0" fmla="*/ 0 w 60"/>
                  <a:gd name="T1" fmla="*/ 15 h 81"/>
                  <a:gd name="T2" fmla="*/ 60 w 60"/>
                  <a:gd name="T3" fmla="*/ 0 h 81"/>
                  <a:gd name="T4" fmla="*/ 60 w 60"/>
                  <a:gd name="T5" fmla="*/ 67 h 81"/>
                  <a:gd name="T6" fmla="*/ 0 w 60"/>
                  <a:gd name="T7" fmla="*/ 81 h 81"/>
                  <a:gd name="T8" fmla="*/ 0 60000 65536"/>
                  <a:gd name="T9" fmla="*/ 0 60000 65536"/>
                  <a:gd name="T10" fmla="*/ 0 60000 65536"/>
                  <a:gd name="T11" fmla="*/ 0 60000 65536"/>
                  <a:gd name="T12" fmla="*/ 0 w 60"/>
                  <a:gd name="T13" fmla="*/ 0 h 81"/>
                  <a:gd name="T14" fmla="*/ 60 w 60"/>
                  <a:gd name="T15" fmla="*/ 81 h 81"/>
                </a:gdLst>
                <a:ahLst/>
                <a:cxnLst>
                  <a:cxn ang="T8">
                    <a:pos x="T0" y="T1"/>
                  </a:cxn>
                  <a:cxn ang="T9">
                    <a:pos x="T2" y="T3"/>
                  </a:cxn>
                  <a:cxn ang="T10">
                    <a:pos x="T4" y="T5"/>
                  </a:cxn>
                  <a:cxn ang="T11">
                    <a:pos x="T6" y="T7"/>
                  </a:cxn>
                </a:cxnLst>
                <a:rect l="T12" t="T13" r="T14" b="T15"/>
                <a:pathLst>
                  <a:path w="60" h="81">
                    <a:moveTo>
                      <a:pt x="0" y="15"/>
                    </a:moveTo>
                    <a:lnTo>
                      <a:pt x="60" y="0"/>
                    </a:lnTo>
                    <a:lnTo>
                      <a:pt x="60" y="67"/>
                    </a:lnTo>
                    <a:lnTo>
                      <a:pt x="0" y="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0" name="Freeform 383"/>
              <p:cNvSpPr>
                <a:spLocks/>
              </p:cNvSpPr>
              <p:nvPr/>
            </p:nvSpPr>
            <p:spPr bwMode="auto">
              <a:xfrm>
                <a:off x="3415" y="1313"/>
                <a:ext cx="30" cy="45"/>
              </a:xfrm>
              <a:custGeom>
                <a:avLst/>
                <a:gdLst>
                  <a:gd name="T0" fmla="*/ 0 w 61"/>
                  <a:gd name="T1" fmla="*/ 14 h 91"/>
                  <a:gd name="T2" fmla="*/ 61 w 61"/>
                  <a:gd name="T3" fmla="*/ 0 h 91"/>
                  <a:gd name="T4" fmla="*/ 61 w 61"/>
                  <a:gd name="T5" fmla="*/ 75 h 91"/>
                  <a:gd name="T6" fmla="*/ 0 w 61"/>
                  <a:gd name="T7" fmla="*/ 91 h 91"/>
                  <a:gd name="T8" fmla="*/ 0 60000 65536"/>
                  <a:gd name="T9" fmla="*/ 0 60000 65536"/>
                  <a:gd name="T10" fmla="*/ 0 60000 65536"/>
                  <a:gd name="T11" fmla="*/ 0 60000 65536"/>
                  <a:gd name="T12" fmla="*/ 0 w 61"/>
                  <a:gd name="T13" fmla="*/ 0 h 91"/>
                  <a:gd name="T14" fmla="*/ 61 w 61"/>
                  <a:gd name="T15" fmla="*/ 91 h 91"/>
                </a:gdLst>
                <a:ahLst/>
                <a:cxnLst>
                  <a:cxn ang="T8">
                    <a:pos x="T0" y="T1"/>
                  </a:cxn>
                  <a:cxn ang="T9">
                    <a:pos x="T2" y="T3"/>
                  </a:cxn>
                  <a:cxn ang="T10">
                    <a:pos x="T4" y="T5"/>
                  </a:cxn>
                  <a:cxn ang="T11">
                    <a:pos x="T6" y="T7"/>
                  </a:cxn>
                </a:cxnLst>
                <a:rect l="T12" t="T13" r="T14" b="T15"/>
                <a:pathLst>
                  <a:path w="61" h="91">
                    <a:moveTo>
                      <a:pt x="0" y="14"/>
                    </a:moveTo>
                    <a:lnTo>
                      <a:pt x="61" y="0"/>
                    </a:lnTo>
                    <a:lnTo>
                      <a:pt x="61" y="75"/>
                    </a:lnTo>
                    <a:lnTo>
                      <a:pt x="0" y="9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1" name="Freeform 384"/>
              <p:cNvSpPr>
                <a:spLocks/>
              </p:cNvSpPr>
              <p:nvPr/>
            </p:nvSpPr>
            <p:spPr bwMode="auto">
              <a:xfrm>
                <a:off x="3491" y="1292"/>
                <a:ext cx="37" cy="49"/>
              </a:xfrm>
              <a:custGeom>
                <a:avLst/>
                <a:gdLst>
                  <a:gd name="T0" fmla="*/ 0 w 73"/>
                  <a:gd name="T1" fmla="*/ 16 h 99"/>
                  <a:gd name="T2" fmla="*/ 73 w 73"/>
                  <a:gd name="T3" fmla="*/ 0 h 99"/>
                  <a:gd name="T4" fmla="*/ 73 w 73"/>
                  <a:gd name="T5" fmla="*/ 85 h 99"/>
                  <a:gd name="T6" fmla="*/ 0 w 73"/>
                  <a:gd name="T7" fmla="*/ 99 h 99"/>
                  <a:gd name="T8" fmla="*/ 0 60000 65536"/>
                  <a:gd name="T9" fmla="*/ 0 60000 65536"/>
                  <a:gd name="T10" fmla="*/ 0 60000 65536"/>
                  <a:gd name="T11" fmla="*/ 0 60000 65536"/>
                  <a:gd name="T12" fmla="*/ 0 w 73"/>
                  <a:gd name="T13" fmla="*/ 0 h 99"/>
                  <a:gd name="T14" fmla="*/ 73 w 73"/>
                  <a:gd name="T15" fmla="*/ 99 h 99"/>
                </a:gdLst>
                <a:ahLst/>
                <a:cxnLst>
                  <a:cxn ang="T8">
                    <a:pos x="T0" y="T1"/>
                  </a:cxn>
                  <a:cxn ang="T9">
                    <a:pos x="T2" y="T3"/>
                  </a:cxn>
                  <a:cxn ang="T10">
                    <a:pos x="T4" y="T5"/>
                  </a:cxn>
                  <a:cxn ang="T11">
                    <a:pos x="T6" y="T7"/>
                  </a:cxn>
                </a:cxnLst>
                <a:rect l="T12" t="T13" r="T14" b="T15"/>
                <a:pathLst>
                  <a:path w="73" h="99">
                    <a:moveTo>
                      <a:pt x="0" y="16"/>
                    </a:moveTo>
                    <a:lnTo>
                      <a:pt x="73" y="0"/>
                    </a:lnTo>
                    <a:lnTo>
                      <a:pt x="73" y="85"/>
                    </a:lnTo>
                    <a:lnTo>
                      <a:pt x="0" y="9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2" name="Freeform 385"/>
              <p:cNvSpPr>
                <a:spLocks/>
              </p:cNvSpPr>
              <p:nvPr/>
            </p:nvSpPr>
            <p:spPr bwMode="auto">
              <a:xfrm>
                <a:off x="3344" y="1271"/>
                <a:ext cx="29" cy="42"/>
              </a:xfrm>
              <a:custGeom>
                <a:avLst/>
                <a:gdLst>
                  <a:gd name="T0" fmla="*/ 0 w 60"/>
                  <a:gd name="T1" fmla="*/ 18 h 82"/>
                  <a:gd name="T2" fmla="*/ 60 w 60"/>
                  <a:gd name="T3" fmla="*/ 0 h 82"/>
                  <a:gd name="T4" fmla="*/ 60 w 60"/>
                  <a:gd name="T5" fmla="*/ 69 h 82"/>
                  <a:gd name="T6" fmla="*/ 0 w 60"/>
                  <a:gd name="T7" fmla="*/ 82 h 82"/>
                  <a:gd name="T8" fmla="*/ 0 60000 65536"/>
                  <a:gd name="T9" fmla="*/ 0 60000 65536"/>
                  <a:gd name="T10" fmla="*/ 0 60000 65536"/>
                  <a:gd name="T11" fmla="*/ 0 60000 65536"/>
                  <a:gd name="T12" fmla="*/ 0 w 60"/>
                  <a:gd name="T13" fmla="*/ 0 h 82"/>
                  <a:gd name="T14" fmla="*/ 60 w 60"/>
                  <a:gd name="T15" fmla="*/ 82 h 82"/>
                </a:gdLst>
                <a:ahLst/>
                <a:cxnLst>
                  <a:cxn ang="T8">
                    <a:pos x="T0" y="T1"/>
                  </a:cxn>
                  <a:cxn ang="T9">
                    <a:pos x="T2" y="T3"/>
                  </a:cxn>
                  <a:cxn ang="T10">
                    <a:pos x="T4" y="T5"/>
                  </a:cxn>
                  <a:cxn ang="T11">
                    <a:pos x="T6" y="T7"/>
                  </a:cxn>
                </a:cxnLst>
                <a:rect l="T12" t="T13" r="T14" b="T15"/>
                <a:pathLst>
                  <a:path w="60" h="82">
                    <a:moveTo>
                      <a:pt x="0" y="18"/>
                    </a:moveTo>
                    <a:lnTo>
                      <a:pt x="60" y="0"/>
                    </a:lnTo>
                    <a:lnTo>
                      <a:pt x="60" y="69"/>
                    </a:lnTo>
                    <a:lnTo>
                      <a:pt x="0" y="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3" name="Freeform 386"/>
              <p:cNvSpPr>
                <a:spLocks/>
              </p:cNvSpPr>
              <p:nvPr/>
            </p:nvSpPr>
            <p:spPr bwMode="auto">
              <a:xfrm>
                <a:off x="3415" y="1246"/>
                <a:ext cx="30" cy="47"/>
              </a:xfrm>
              <a:custGeom>
                <a:avLst/>
                <a:gdLst>
                  <a:gd name="T0" fmla="*/ 0 w 61"/>
                  <a:gd name="T1" fmla="*/ 25 h 94"/>
                  <a:gd name="T2" fmla="*/ 61 w 61"/>
                  <a:gd name="T3" fmla="*/ 0 h 94"/>
                  <a:gd name="T4" fmla="*/ 61 w 61"/>
                  <a:gd name="T5" fmla="*/ 79 h 94"/>
                  <a:gd name="T6" fmla="*/ 0 w 61"/>
                  <a:gd name="T7" fmla="*/ 94 h 94"/>
                  <a:gd name="T8" fmla="*/ 0 60000 65536"/>
                  <a:gd name="T9" fmla="*/ 0 60000 65536"/>
                  <a:gd name="T10" fmla="*/ 0 60000 65536"/>
                  <a:gd name="T11" fmla="*/ 0 60000 65536"/>
                  <a:gd name="T12" fmla="*/ 0 w 61"/>
                  <a:gd name="T13" fmla="*/ 0 h 94"/>
                  <a:gd name="T14" fmla="*/ 61 w 61"/>
                  <a:gd name="T15" fmla="*/ 94 h 94"/>
                </a:gdLst>
                <a:ahLst/>
                <a:cxnLst>
                  <a:cxn ang="T8">
                    <a:pos x="T0" y="T1"/>
                  </a:cxn>
                  <a:cxn ang="T9">
                    <a:pos x="T2" y="T3"/>
                  </a:cxn>
                  <a:cxn ang="T10">
                    <a:pos x="T4" y="T5"/>
                  </a:cxn>
                  <a:cxn ang="T11">
                    <a:pos x="T6" y="T7"/>
                  </a:cxn>
                </a:cxnLst>
                <a:rect l="T12" t="T13" r="T14" b="T15"/>
                <a:pathLst>
                  <a:path w="61" h="94">
                    <a:moveTo>
                      <a:pt x="0" y="25"/>
                    </a:moveTo>
                    <a:lnTo>
                      <a:pt x="61" y="0"/>
                    </a:lnTo>
                    <a:lnTo>
                      <a:pt x="61" y="79"/>
                    </a:lnTo>
                    <a:lnTo>
                      <a:pt x="0" y="9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4" name="Freeform 387"/>
              <p:cNvSpPr>
                <a:spLocks/>
              </p:cNvSpPr>
              <p:nvPr/>
            </p:nvSpPr>
            <p:spPr bwMode="auto">
              <a:xfrm>
                <a:off x="3491" y="1218"/>
                <a:ext cx="37" cy="52"/>
              </a:xfrm>
              <a:custGeom>
                <a:avLst/>
                <a:gdLst>
                  <a:gd name="T0" fmla="*/ 0 w 73"/>
                  <a:gd name="T1" fmla="*/ 24 h 103"/>
                  <a:gd name="T2" fmla="*/ 73 w 73"/>
                  <a:gd name="T3" fmla="*/ 0 h 103"/>
                  <a:gd name="T4" fmla="*/ 73 w 73"/>
                  <a:gd name="T5" fmla="*/ 84 h 103"/>
                  <a:gd name="T6" fmla="*/ 0 w 73"/>
                  <a:gd name="T7" fmla="*/ 103 h 103"/>
                  <a:gd name="T8" fmla="*/ 0 60000 65536"/>
                  <a:gd name="T9" fmla="*/ 0 60000 65536"/>
                  <a:gd name="T10" fmla="*/ 0 60000 65536"/>
                  <a:gd name="T11" fmla="*/ 0 60000 65536"/>
                  <a:gd name="T12" fmla="*/ 0 w 73"/>
                  <a:gd name="T13" fmla="*/ 0 h 103"/>
                  <a:gd name="T14" fmla="*/ 73 w 73"/>
                  <a:gd name="T15" fmla="*/ 103 h 103"/>
                </a:gdLst>
                <a:ahLst/>
                <a:cxnLst>
                  <a:cxn ang="T8">
                    <a:pos x="T0" y="T1"/>
                  </a:cxn>
                  <a:cxn ang="T9">
                    <a:pos x="T2" y="T3"/>
                  </a:cxn>
                  <a:cxn ang="T10">
                    <a:pos x="T4" y="T5"/>
                  </a:cxn>
                  <a:cxn ang="T11">
                    <a:pos x="T6" y="T7"/>
                  </a:cxn>
                </a:cxnLst>
                <a:rect l="T12" t="T13" r="T14" b="T15"/>
                <a:pathLst>
                  <a:path w="73" h="103">
                    <a:moveTo>
                      <a:pt x="0" y="24"/>
                    </a:moveTo>
                    <a:lnTo>
                      <a:pt x="73" y="0"/>
                    </a:lnTo>
                    <a:lnTo>
                      <a:pt x="73" y="84"/>
                    </a:lnTo>
                    <a:lnTo>
                      <a:pt x="0"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5" name="Freeform 388"/>
              <p:cNvSpPr>
                <a:spLocks/>
              </p:cNvSpPr>
              <p:nvPr/>
            </p:nvSpPr>
            <p:spPr bwMode="auto">
              <a:xfrm>
                <a:off x="3344" y="1231"/>
                <a:ext cx="29" cy="40"/>
              </a:xfrm>
              <a:custGeom>
                <a:avLst/>
                <a:gdLst>
                  <a:gd name="T0" fmla="*/ 0 w 60"/>
                  <a:gd name="T1" fmla="*/ 23 h 82"/>
                  <a:gd name="T2" fmla="*/ 60 w 60"/>
                  <a:gd name="T3" fmla="*/ 0 h 82"/>
                  <a:gd name="T4" fmla="*/ 60 w 60"/>
                  <a:gd name="T5" fmla="*/ 62 h 82"/>
                  <a:gd name="T6" fmla="*/ 0 w 60"/>
                  <a:gd name="T7" fmla="*/ 82 h 82"/>
                  <a:gd name="T8" fmla="*/ 0 60000 65536"/>
                  <a:gd name="T9" fmla="*/ 0 60000 65536"/>
                  <a:gd name="T10" fmla="*/ 0 60000 65536"/>
                  <a:gd name="T11" fmla="*/ 0 60000 65536"/>
                  <a:gd name="T12" fmla="*/ 0 w 60"/>
                  <a:gd name="T13" fmla="*/ 0 h 82"/>
                  <a:gd name="T14" fmla="*/ 60 w 60"/>
                  <a:gd name="T15" fmla="*/ 82 h 82"/>
                </a:gdLst>
                <a:ahLst/>
                <a:cxnLst>
                  <a:cxn ang="T8">
                    <a:pos x="T0" y="T1"/>
                  </a:cxn>
                  <a:cxn ang="T9">
                    <a:pos x="T2" y="T3"/>
                  </a:cxn>
                  <a:cxn ang="T10">
                    <a:pos x="T4" y="T5"/>
                  </a:cxn>
                  <a:cxn ang="T11">
                    <a:pos x="T6" y="T7"/>
                  </a:cxn>
                </a:cxnLst>
                <a:rect l="T12" t="T13" r="T14" b="T15"/>
                <a:pathLst>
                  <a:path w="60" h="82">
                    <a:moveTo>
                      <a:pt x="0" y="23"/>
                    </a:moveTo>
                    <a:lnTo>
                      <a:pt x="60" y="0"/>
                    </a:lnTo>
                    <a:lnTo>
                      <a:pt x="60" y="62"/>
                    </a:lnTo>
                    <a:lnTo>
                      <a:pt x="0" y="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6" name="Freeform 389"/>
              <p:cNvSpPr>
                <a:spLocks/>
              </p:cNvSpPr>
              <p:nvPr/>
            </p:nvSpPr>
            <p:spPr bwMode="auto">
              <a:xfrm>
                <a:off x="3415" y="1201"/>
                <a:ext cx="30" cy="47"/>
              </a:xfrm>
              <a:custGeom>
                <a:avLst/>
                <a:gdLst>
                  <a:gd name="T0" fmla="*/ 0 w 61"/>
                  <a:gd name="T1" fmla="*/ 25 h 93"/>
                  <a:gd name="T2" fmla="*/ 61 w 61"/>
                  <a:gd name="T3" fmla="*/ 0 h 93"/>
                  <a:gd name="T4" fmla="*/ 61 w 61"/>
                  <a:gd name="T5" fmla="*/ 72 h 93"/>
                  <a:gd name="T6" fmla="*/ 0 w 61"/>
                  <a:gd name="T7" fmla="*/ 93 h 93"/>
                  <a:gd name="T8" fmla="*/ 0 60000 65536"/>
                  <a:gd name="T9" fmla="*/ 0 60000 65536"/>
                  <a:gd name="T10" fmla="*/ 0 60000 65536"/>
                  <a:gd name="T11" fmla="*/ 0 60000 65536"/>
                  <a:gd name="T12" fmla="*/ 0 w 61"/>
                  <a:gd name="T13" fmla="*/ 0 h 93"/>
                  <a:gd name="T14" fmla="*/ 61 w 61"/>
                  <a:gd name="T15" fmla="*/ 93 h 93"/>
                </a:gdLst>
                <a:ahLst/>
                <a:cxnLst>
                  <a:cxn ang="T8">
                    <a:pos x="T0" y="T1"/>
                  </a:cxn>
                  <a:cxn ang="T9">
                    <a:pos x="T2" y="T3"/>
                  </a:cxn>
                  <a:cxn ang="T10">
                    <a:pos x="T4" y="T5"/>
                  </a:cxn>
                  <a:cxn ang="T11">
                    <a:pos x="T6" y="T7"/>
                  </a:cxn>
                </a:cxnLst>
                <a:rect l="T12" t="T13" r="T14" b="T15"/>
                <a:pathLst>
                  <a:path w="61" h="93">
                    <a:moveTo>
                      <a:pt x="0" y="25"/>
                    </a:moveTo>
                    <a:lnTo>
                      <a:pt x="61" y="0"/>
                    </a:lnTo>
                    <a:lnTo>
                      <a:pt x="61" y="72"/>
                    </a:lnTo>
                    <a:lnTo>
                      <a:pt x="0" y="9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7" name="Freeform 390"/>
              <p:cNvSpPr>
                <a:spLocks/>
              </p:cNvSpPr>
              <p:nvPr/>
            </p:nvSpPr>
            <p:spPr bwMode="auto">
              <a:xfrm>
                <a:off x="3491" y="1168"/>
                <a:ext cx="37" cy="51"/>
              </a:xfrm>
              <a:custGeom>
                <a:avLst/>
                <a:gdLst>
                  <a:gd name="T0" fmla="*/ 0 w 73"/>
                  <a:gd name="T1" fmla="*/ 31 h 104"/>
                  <a:gd name="T2" fmla="*/ 73 w 73"/>
                  <a:gd name="T3" fmla="*/ 0 h 104"/>
                  <a:gd name="T4" fmla="*/ 73 w 73"/>
                  <a:gd name="T5" fmla="*/ 80 h 104"/>
                  <a:gd name="T6" fmla="*/ 0 w 73"/>
                  <a:gd name="T7" fmla="*/ 104 h 104"/>
                  <a:gd name="T8" fmla="*/ 0 60000 65536"/>
                  <a:gd name="T9" fmla="*/ 0 60000 65536"/>
                  <a:gd name="T10" fmla="*/ 0 60000 65536"/>
                  <a:gd name="T11" fmla="*/ 0 60000 65536"/>
                  <a:gd name="T12" fmla="*/ 0 w 73"/>
                  <a:gd name="T13" fmla="*/ 0 h 104"/>
                  <a:gd name="T14" fmla="*/ 73 w 73"/>
                  <a:gd name="T15" fmla="*/ 104 h 104"/>
                </a:gdLst>
                <a:ahLst/>
                <a:cxnLst>
                  <a:cxn ang="T8">
                    <a:pos x="T0" y="T1"/>
                  </a:cxn>
                  <a:cxn ang="T9">
                    <a:pos x="T2" y="T3"/>
                  </a:cxn>
                  <a:cxn ang="T10">
                    <a:pos x="T4" y="T5"/>
                  </a:cxn>
                  <a:cxn ang="T11">
                    <a:pos x="T6" y="T7"/>
                  </a:cxn>
                </a:cxnLst>
                <a:rect l="T12" t="T13" r="T14" b="T15"/>
                <a:pathLst>
                  <a:path w="73" h="104">
                    <a:moveTo>
                      <a:pt x="0" y="31"/>
                    </a:moveTo>
                    <a:lnTo>
                      <a:pt x="73" y="0"/>
                    </a:lnTo>
                    <a:lnTo>
                      <a:pt x="73" y="80"/>
                    </a:lnTo>
                    <a:lnTo>
                      <a:pt x="0" y="10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8" name="Freeform 391"/>
              <p:cNvSpPr>
                <a:spLocks/>
              </p:cNvSpPr>
              <p:nvPr/>
            </p:nvSpPr>
            <p:spPr bwMode="auto">
              <a:xfrm>
                <a:off x="3316" y="1553"/>
                <a:ext cx="24" cy="61"/>
              </a:xfrm>
              <a:custGeom>
                <a:avLst/>
                <a:gdLst>
                  <a:gd name="T0" fmla="*/ 0 w 49"/>
                  <a:gd name="T1" fmla="*/ 112 h 122"/>
                  <a:gd name="T2" fmla="*/ 0 w 49"/>
                  <a:gd name="T3" fmla="*/ 0 h 122"/>
                  <a:gd name="T4" fmla="*/ 49 w 49"/>
                  <a:gd name="T5" fmla="*/ 2 h 122"/>
                  <a:gd name="T6" fmla="*/ 49 w 49"/>
                  <a:gd name="T7" fmla="*/ 122 h 122"/>
                  <a:gd name="T8" fmla="*/ 0 w 49"/>
                  <a:gd name="T9" fmla="*/ 112 h 122"/>
                  <a:gd name="T10" fmla="*/ 0 60000 65536"/>
                  <a:gd name="T11" fmla="*/ 0 60000 65536"/>
                  <a:gd name="T12" fmla="*/ 0 60000 65536"/>
                  <a:gd name="T13" fmla="*/ 0 60000 65536"/>
                  <a:gd name="T14" fmla="*/ 0 60000 65536"/>
                  <a:gd name="T15" fmla="*/ 0 w 49"/>
                  <a:gd name="T16" fmla="*/ 0 h 122"/>
                  <a:gd name="T17" fmla="*/ 49 w 49"/>
                  <a:gd name="T18" fmla="*/ 122 h 122"/>
                </a:gdLst>
                <a:ahLst/>
                <a:cxnLst>
                  <a:cxn ang="T10">
                    <a:pos x="T0" y="T1"/>
                  </a:cxn>
                  <a:cxn ang="T11">
                    <a:pos x="T2" y="T3"/>
                  </a:cxn>
                  <a:cxn ang="T12">
                    <a:pos x="T4" y="T5"/>
                  </a:cxn>
                  <a:cxn ang="T13">
                    <a:pos x="T6" y="T7"/>
                  </a:cxn>
                  <a:cxn ang="T14">
                    <a:pos x="T8" y="T9"/>
                  </a:cxn>
                </a:cxnLst>
                <a:rect l="T15" t="T16" r="T17" b="T18"/>
                <a:pathLst>
                  <a:path w="49" h="122">
                    <a:moveTo>
                      <a:pt x="0" y="112"/>
                    </a:moveTo>
                    <a:lnTo>
                      <a:pt x="0" y="0"/>
                    </a:lnTo>
                    <a:lnTo>
                      <a:pt x="49" y="2"/>
                    </a:lnTo>
                    <a:lnTo>
                      <a:pt x="49" y="122"/>
                    </a:lnTo>
                    <a:lnTo>
                      <a:pt x="0" y="112"/>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99" name="Freeform 392"/>
              <p:cNvSpPr>
                <a:spLocks/>
              </p:cNvSpPr>
              <p:nvPr/>
            </p:nvSpPr>
            <p:spPr bwMode="auto">
              <a:xfrm>
                <a:off x="3345" y="1554"/>
                <a:ext cx="26" cy="65"/>
              </a:xfrm>
              <a:custGeom>
                <a:avLst/>
                <a:gdLst>
                  <a:gd name="T0" fmla="*/ 0 w 52"/>
                  <a:gd name="T1" fmla="*/ 0 h 130"/>
                  <a:gd name="T2" fmla="*/ 52 w 52"/>
                  <a:gd name="T3" fmla="*/ 4 h 130"/>
                  <a:gd name="T4" fmla="*/ 52 w 52"/>
                  <a:gd name="T5" fmla="*/ 130 h 130"/>
                  <a:gd name="T6" fmla="*/ 0 w 52"/>
                  <a:gd name="T7" fmla="*/ 121 h 130"/>
                  <a:gd name="T8" fmla="*/ 0 w 52"/>
                  <a:gd name="T9" fmla="*/ 0 h 130"/>
                  <a:gd name="T10" fmla="*/ 0 60000 65536"/>
                  <a:gd name="T11" fmla="*/ 0 60000 65536"/>
                  <a:gd name="T12" fmla="*/ 0 60000 65536"/>
                  <a:gd name="T13" fmla="*/ 0 60000 65536"/>
                  <a:gd name="T14" fmla="*/ 0 60000 65536"/>
                  <a:gd name="T15" fmla="*/ 0 w 52"/>
                  <a:gd name="T16" fmla="*/ 0 h 130"/>
                  <a:gd name="T17" fmla="*/ 52 w 52"/>
                  <a:gd name="T18" fmla="*/ 130 h 130"/>
                </a:gdLst>
                <a:ahLst/>
                <a:cxnLst>
                  <a:cxn ang="T10">
                    <a:pos x="T0" y="T1"/>
                  </a:cxn>
                  <a:cxn ang="T11">
                    <a:pos x="T2" y="T3"/>
                  </a:cxn>
                  <a:cxn ang="T12">
                    <a:pos x="T4" y="T5"/>
                  </a:cxn>
                  <a:cxn ang="T13">
                    <a:pos x="T6" y="T7"/>
                  </a:cxn>
                  <a:cxn ang="T14">
                    <a:pos x="T8" y="T9"/>
                  </a:cxn>
                </a:cxnLst>
                <a:rect l="T15" t="T16" r="T17" b="T18"/>
                <a:pathLst>
                  <a:path w="52" h="130">
                    <a:moveTo>
                      <a:pt x="0" y="0"/>
                    </a:moveTo>
                    <a:lnTo>
                      <a:pt x="52" y="4"/>
                    </a:lnTo>
                    <a:lnTo>
                      <a:pt x="52" y="130"/>
                    </a:lnTo>
                    <a:lnTo>
                      <a:pt x="0" y="121"/>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0" name="Freeform 393"/>
              <p:cNvSpPr>
                <a:spLocks/>
              </p:cNvSpPr>
              <p:nvPr/>
            </p:nvSpPr>
            <p:spPr bwMode="auto">
              <a:xfrm>
                <a:off x="3378" y="1558"/>
                <a:ext cx="30" cy="82"/>
              </a:xfrm>
              <a:custGeom>
                <a:avLst/>
                <a:gdLst>
                  <a:gd name="T0" fmla="*/ 0 w 61"/>
                  <a:gd name="T1" fmla="*/ 0 h 164"/>
                  <a:gd name="T2" fmla="*/ 61 w 61"/>
                  <a:gd name="T3" fmla="*/ 1 h 164"/>
                  <a:gd name="T4" fmla="*/ 61 w 61"/>
                  <a:gd name="T5" fmla="*/ 164 h 164"/>
                  <a:gd name="T6" fmla="*/ 0 w 61"/>
                  <a:gd name="T7" fmla="*/ 153 h 164"/>
                  <a:gd name="T8" fmla="*/ 0 w 61"/>
                  <a:gd name="T9" fmla="*/ 0 h 164"/>
                  <a:gd name="T10" fmla="*/ 0 60000 65536"/>
                  <a:gd name="T11" fmla="*/ 0 60000 65536"/>
                  <a:gd name="T12" fmla="*/ 0 60000 65536"/>
                  <a:gd name="T13" fmla="*/ 0 60000 65536"/>
                  <a:gd name="T14" fmla="*/ 0 60000 65536"/>
                  <a:gd name="T15" fmla="*/ 0 w 61"/>
                  <a:gd name="T16" fmla="*/ 0 h 164"/>
                  <a:gd name="T17" fmla="*/ 61 w 61"/>
                  <a:gd name="T18" fmla="*/ 164 h 164"/>
                </a:gdLst>
                <a:ahLst/>
                <a:cxnLst>
                  <a:cxn ang="T10">
                    <a:pos x="T0" y="T1"/>
                  </a:cxn>
                  <a:cxn ang="T11">
                    <a:pos x="T2" y="T3"/>
                  </a:cxn>
                  <a:cxn ang="T12">
                    <a:pos x="T4" y="T5"/>
                  </a:cxn>
                  <a:cxn ang="T13">
                    <a:pos x="T6" y="T7"/>
                  </a:cxn>
                  <a:cxn ang="T14">
                    <a:pos x="T8" y="T9"/>
                  </a:cxn>
                </a:cxnLst>
                <a:rect l="T15" t="T16" r="T17" b="T18"/>
                <a:pathLst>
                  <a:path w="61" h="164">
                    <a:moveTo>
                      <a:pt x="0" y="0"/>
                    </a:moveTo>
                    <a:lnTo>
                      <a:pt x="61" y="1"/>
                    </a:lnTo>
                    <a:lnTo>
                      <a:pt x="61" y="164"/>
                    </a:lnTo>
                    <a:lnTo>
                      <a:pt x="0" y="153"/>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1" name="Freeform 394"/>
              <p:cNvSpPr>
                <a:spLocks/>
              </p:cNvSpPr>
              <p:nvPr/>
            </p:nvSpPr>
            <p:spPr bwMode="auto">
              <a:xfrm>
                <a:off x="3415" y="1561"/>
                <a:ext cx="32" cy="85"/>
              </a:xfrm>
              <a:custGeom>
                <a:avLst/>
                <a:gdLst>
                  <a:gd name="T0" fmla="*/ 0 w 65"/>
                  <a:gd name="T1" fmla="*/ 0 h 171"/>
                  <a:gd name="T2" fmla="*/ 65 w 65"/>
                  <a:gd name="T3" fmla="*/ 0 h 171"/>
                  <a:gd name="T4" fmla="*/ 65 w 65"/>
                  <a:gd name="T5" fmla="*/ 171 h 171"/>
                  <a:gd name="T6" fmla="*/ 0 w 65"/>
                  <a:gd name="T7" fmla="*/ 159 h 171"/>
                  <a:gd name="T8" fmla="*/ 0 w 65"/>
                  <a:gd name="T9" fmla="*/ 0 h 171"/>
                  <a:gd name="T10" fmla="*/ 0 60000 65536"/>
                  <a:gd name="T11" fmla="*/ 0 60000 65536"/>
                  <a:gd name="T12" fmla="*/ 0 60000 65536"/>
                  <a:gd name="T13" fmla="*/ 0 60000 65536"/>
                  <a:gd name="T14" fmla="*/ 0 60000 65536"/>
                  <a:gd name="T15" fmla="*/ 0 w 65"/>
                  <a:gd name="T16" fmla="*/ 0 h 171"/>
                  <a:gd name="T17" fmla="*/ 65 w 65"/>
                  <a:gd name="T18" fmla="*/ 171 h 171"/>
                </a:gdLst>
                <a:ahLst/>
                <a:cxnLst>
                  <a:cxn ang="T10">
                    <a:pos x="T0" y="T1"/>
                  </a:cxn>
                  <a:cxn ang="T11">
                    <a:pos x="T2" y="T3"/>
                  </a:cxn>
                  <a:cxn ang="T12">
                    <a:pos x="T4" y="T5"/>
                  </a:cxn>
                  <a:cxn ang="T13">
                    <a:pos x="T6" y="T7"/>
                  </a:cxn>
                  <a:cxn ang="T14">
                    <a:pos x="T8" y="T9"/>
                  </a:cxn>
                </a:cxnLst>
                <a:rect l="T15" t="T16" r="T17" b="T18"/>
                <a:pathLst>
                  <a:path w="65" h="171">
                    <a:moveTo>
                      <a:pt x="0" y="0"/>
                    </a:moveTo>
                    <a:lnTo>
                      <a:pt x="65" y="0"/>
                    </a:lnTo>
                    <a:lnTo>
                      <a:pt x="65" y="171"/>
                    </a:lnTo>
                    <a:lnTo>
                      <a:pt x="0" y="159"/>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2" name="Freeform 395"/>
              <p:cNvSpPr>
                <a:spLocks/>
              </p:cNvSpPr>
              <p:nvPr/>
            </p:nvSpPr>
            <p:spPr bwMode="auto">
              <a:xfrm>
                <a:off x="3452" y="1561"/>
                <a:ext cx="34" cy="77"/>
              </a:xfrm>
              <a:custGeom>
                <a:avLst/>
                <a:gdLst>
                  <a:gd name="T0" fmla="*/ 0 w 68"/>
                  <a:gd name="T1" fmla="*/ 0 h 153"/>
                  <a:gd name="T2" fmla="*/ 68 w 68"/>
                  <a:gd name="T3" fmla="*/ 5 h 153"/>
                  <a:gd name="T4" fmla="*/ 68 w 68"/>
                  <a:gd name="T5" fmla="*/ 153 h 153"/>
                  <a:gd name="T6" fmla="*/ 0 w 68"/>
                  <a:gd name="T7" fmla="*/ 140 h 153"/>
                  <a:gd name="T8" fmla="*/ 0 w 68"/>
                  <a:gd name="T9" fmla="*/ 0 h 153"/>
                  <a:gd name="T10" fmla="*/ 0 60000 65536"/>
                  <a:gd name="T11" fmla="*/ 0 60000 65536"/>
                  <a:gd name="T12" fmla="*/ 0 60000 65536"/>
                  <a:gd name="T13" fmla="*/ 0 60000 65536"/>
                  <a:gd name="T14" fmla="*/ 0 60000 65536"/>
                  <a:gd name="T15" fmla="*/ 0 w 68"/>
                  <a:gd name="T16" fmla="*/ 0 h 153"/>
                  <a:gd name="T17" fmla="*/ 68 w 68"/>
                  <a:gd name="T18" fmla="*/ 153 h 153"/>
                </a:gdLst>
                <a:ahLst/>
                <a:cxnLst>
                  <a:cxn ang="T10">
                    <a:pos x="T0" y="T1"/>
                  </a:cxn>
                  <a:cxn ang="T11">
                    <a:pos x="T2" y="T3"/>
                  </a:cxn>
                  <a:cxn ang="T12">
                    <a:pos x="T4" y="T5"/>
                  </a:cxn>
                  <a:cxn ang="T13">
                    <a:pos x="T6" y="T7"/>
                  </a:cxn>
                  <a:cxn ang="T14">
                    <a:pos x="T8" y="T9"/>
                  </a:cxn>
                </a:cxnLst>
                <a:rect l="T15" t="T16" r="T17" b="T18"/>
                <a:pathLst>
                  <a:path w="68" h="153">
                    <a:moveTo>
                      <a:pt x="0" y="0"/>
                    </a:moveTo>
                    <a:lnTo>
                      <a:pt x="68" y="5"/>
                    </a:lnTo>
                    <a:lnTo>
                      <a:pt x="68" y="153"/>
                    </a:lnTo>
                    <a:lnTo>
                      <a:pt x="0" y="140"/>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3" name="Freeform 396"/>
              <p:cNvSpPr>
                <a:spLocks/>
              </p:cNvSpPr>
              <p:nvPr/>
            </p:nvSpPr>
            <p:spPr bwMode="auto">
              <a:xfrm>
                <a:off x="3491" y="1563"/>
                <a:ext cx="36" cy="81"/>
              </a:xfrm>
              <a:custGeom>
                <a:avLst/>
                <a:gdLst>
                  <a:gd name="T0" fmla="*/ 0 w 71"/>
                  <a:gd name="T1" fmla="*/ 0 h 161"/>
                  <a:gd name="T2" fmla="*/ 71 w 71"/>
                  <a:gd name="T3" fmla="*/ 7 h 161"/>
                  <a:gd name="T4" fmla="*/ 71 w 71"/>
                  <a:gd name="T5" fmla="*/ 161 h 161"/>
                  <a:gd name="T6" fmla="*/ 0 w 71"/>
                  <a:gd name="T7" fmla="*/ 149 h 161"/>
                  <a:gd name="T8" fmla="*/ 0 w 71"/>
                  <a:gd name="T9" fmla="*/ 0 h 161"/>
                  <a:gd name="T10" fmla="*/ 0 60000 65536"/>
                  <a:gd name="T11" fmla="*/ 0 60000 65536"/>
                  <a:gd name="T12" fmla="*/ 0 60000 65536"/>
                  <a:gd name="T13" fmla="*/ 0 60000 65536"/>
                  <a:gd name="T14" fmla="*/ 0 60000 65536"/>
                  <a:gd name="T15" fmla="*/ 0 w 71"/>
                  <a:gd name="T16" fmla="*/ 0 h 161"/>
                  <a:gd name="T17" fmla="*/ 71 w 71"/>
                  <a:gd name="T18" fmla="*/ 161 h 161"/>
                </a:gdLst>
                <a:ahLst/>
                <a:cxnLst>
                  <a:cxn ang="T10">
                    <a:pos x="T0" y="T1"/>
                  </a:cxn>
                  <a:cxn ang="T11">
                    <a:pos x="T2" y="T3"/>
                  </a:cxn>
                  <a:cxn ang="T12">
                    <a:pos x="T4" y="T5"/>
                  </a:cxn>
                  <a:cxn ang="T13">
                    <a:pos x="T6" y="T7"/>
                  </a:cxn>
                  <a:cxn ang="T14">
                    <a:pos x="T8" y="T9"/>
                  </a:cxn>
                </a:cxnLst>
                <a:rect l="T15" t="T16" r="T17" b="T18"/>
                <a:pathLst>
                  <a:path w="71" h="161">
                    <a:moveTo>
                      <a:pt x="0" y="0"/>
                    </a:moveTo>
                    <a:lnTo>
                      <a:pt x="71" y="7"/>
                    </a:lnTo>
                    <a:lnTo>
                      <a:pt x="71" y="161"/>
                    </a:lnTo>
                    <a:lnTo>
                      <a:pt x="0" y="149"/>
                    </a:lnTo>
                    <a:lnTo>
                      <a:pt x="0" y="0"/>
                    </a:lnTo>
                    <a:close/>
                  </a:path>
                </a:pathLst>
              </a:custGeom>
              <a:solidFill>
                <a:srgbClr val="A0A0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4" name="Freeform 397"/>
              <p:cNvSpPr>
                <a:spLocks/>
              </p:cNvSpPr>
              <p:nvPr/>
            </p:nvSpPr>
            <p:spPr bwMode="auto">
              <a:xfrm>
                <a:off x="3345" y="1554"/>
                <a:ext cx="26" cy="65"/>
              </a:xfrm>
              <a:custGeom>
                <a:avLst/>
                <a:gdLst>
                  <a:gd name="T0" fmla="*/ 0 w 52"/>
                  <a:gd name="T1" fmla="*/ 0 h 130"/>
                  <a:gd name="T2" fmla="*/ 52 w 52"/>
                  <a:gd name="T3" fmla="*/ 4 h 130"/>
                  <a:gd name="T4" fmla="*/ 52 w 52"/>
                  <a:gd name="T5" fmla="*/ 130 h 130"/>
                  <a:gd name="T6" fmla="*/ 0 w 52"/>
                  <a:gd name="T7" fmla="*/ 121 h 130"/>
                  <a:gd name="T8" fmla="*/ 0 60000 65536"/>
                  <a:gd name="T9" fmla="*/ 0 60000 65536"/>
                  <a:gd name="T10" fmla="*/ 0 60000 65536"/>
                  <a:gd name="T11" fmla="*/ 0 60000 65536"/>
                  <a:gd name="T12" fmla="*/ 0 w 52"/>
                  <a:gd name="T13" fmla="*/ 0 h 130"/>
                  <a:gd name="T14" fmla="*/ 52 w 52"/>
                  <a:gd name="T15" fmla="*/ 130 h 130"/>
                </a:gdLst>
                <a:ahLst/>
                <a:cxnLst>
                  <a:cxn ang="T8">
                    <a:pos x="T0" y="T1"/>
                  </a:cxn>
                  <a:cxn ang="T9">
                    <a:pos x="T2" y="T3"/>
                  </a:cxn>
                  <a:cxn ang="T10">
                    <a:pos x="T4" y="T5"/>
                  </a:cxn>
                  <a:cxn ang="T11">
                    <a:pos x="T6" y="T7"/>
                  </a:cxn>
                </a:cxnLst>
                <a:rect l="T12" t="T13" r="T14" b="T15"/>
                <a:pathLst>
                  <a:path w="52" h="130">
                    <a:moveTo>
                      <a:pt x="0" y="0"/>
                    </a:moveTo>
                    <a:lnTo>
                      <a:pt x="52" y="4"/>
                    </a:lnTo>
                    <a:lnTo>
                      <a:pt x="52" y="130"/>
                    </a:lnTo>
                    <a:lnTo>
                      <a:pt x="0" y="1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05" name="Freeform 398"/>
              <p:cNvSpPr>
                <a:spLocks/>
              </p:cNvSpPr>
              <p:nvPr/>
            </p:nvSpPr>
            <p:spPr bwMode="auto">
              <a:xfrm>
                <a:off x="3491" y="1563"/>
                <a:ext cx="36" cy="81"/>
              </a:xfrm>
              <a:custGeom>
                <a:avLst/>
                <a:gdLst>
                  <a:gd name="T0" fmla="*/ 0 w 71"/>
                  <a:gd name="T1" fmla="*/ 0 h 161"/>
                  <a:gd name="T2" fmla="*/ 71 w 71"/>
                  <a:gd name="T3" fmla="*/ 7 h 161"/>
                  <a:gd name="T4" fmla="*/ 71 w 71"/>
                  <a:gd name="T5" fmla="*/ 161 h 161"/>
                  <a:gd name="T6" fmla="*/ 0 w 71"/>
                  <a:gd name="T7" fmla="*/ 149 h 161"/>
                  <a:gd name="T8" fmla="*/ 0 60000 65536"/>
                  <a:gd name="T9" fmla="*/ 0 60000 65536"/>
                  <a:gd name="T10" fmla="*/ 0 60000 65536"/>
                  <a:gd name="T11" fmla="*/ 0 60000 65536"/>
                  <a:gd name="T12" fmla="*/ 0 w 71"/>
                  <a:gd name="T13" fmla="*/ 0 h 161"/>
                  <a:gd name="T14" fmla="*/ 71 w 71"/>
                  <a:gd name="T15" fmla="*/ 161 h 161"/>
                </a:gdLst>
                <a:ahLst/>
                <a:cxnLst>
                  <a:cxn ang="T8">
                    <a:pos x="T0" y="T1"/>
                  </a:cxn>
                  <a:cxn ang="T9">
                    <a:pos x="T2" y="T3"/>
                  </a:cxn>
                  <a:cxn ang="T10">
                    <a:pos x="T4" y="T5"/>
                  </a:cxn>
                  <a:cxn ang="T11">
                    <a:pos x="T6" y="T7"/>
                  </a:cxn>
                </a:cxnLst>
                <a:rect l="T12" t="T13" r="T14" b="T15"/>
                <a:pathLst>
                  <a:path w="71" h="161">
                    <a:moveTo>
                      <a:pt x="0" y="0"/>
                    </a:moveTo>
                    <a:lnTo>
                      <a:pt x="71" y="7"/>
                    </a:lnTo>
                    <a:lnTo>
                      <a:pt x="71" y="161"/>
                    </a:lnTo>
                    <a:lnTo>
                      <a:pt x="0" y="1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91" name="Rectangle 399"/>
            <p:cNvSpPr>
              <a:spLocks noChangeArrowheads="1"/>
            </p:cNvSpPr>
            <p:nvPr/>
          </p:nvSpPr>
          <p:spPr bwMode="auto">
            <a:xfrm>
              <a:off x="827" y="2844"/>
              <a:ext cx="1" cy="11"/>
            </a:xfrm>
            <a:prstGeom prst="rect">
              <a:avLst/>
            </a:prstGeom>
            <a:solidFill>
              <a:srgbClr val="00A1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2" name="Rectangle 400"/>
            <p:cNvSpPr>
              <a:spLocks noChangeArrowheads="1"/>
            </p:cNvSpPr>
            <p:nvPr/>
          </p:nvSpPr>
          <p:spPr bwMode="auto">
            <a:xfrm>
              <a:off x="827" y="2844"/>
              <a:ext cx="1" cy="11"/>
            </a:xfrm>
            <a:prstGeom prst="rect">
              <a:avLst/>
            </a:prstGeom>
            <a:solidFill>
              <a:srgbClr val="009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3" name="Rectangle 401"/>
            <p:cNvSpPr>
              <a:spLocks noChangeArrowheads="1"/>
            </p:cNvSpPr>
            <p:nvPr/>
          </p:nvSpPr>
          <p:spPr bwMode="auto">
            <a:xfrm>
              <a:off x="827" y="2844"/>
              <a:ext cx="1" cy="11"/>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4" name="Rectangle 402"/>
            <p:cNvSpPr>
              <a:spLocks noChangeArrowheads="1"/>
            </p:cNvSpPr>
            <p:nvPr/>
          </p:nvSpPr>
          <p:spPr bwMode="auto">
            <a:xfrm>
              <a:off x="827" y="2844"/>
              <a:ext cx="1" cy="11"/>
            </a:xfrm>
            <a:prstGeom prst="rect">
              <a:avLst/>
            </a:prstGeom>
            <a:solidFill>
              <a:srgbClr val="0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5" name="Rectangle 403"/>
            <p:cNvSpPr>
              <a:spLocks noChangeArrowheads="1"/>
            </p:cNvSpPr>
            <p:nvPr/>
          </p:nvSpPr>
          <p:spPr bwMode="auto">
            <a:xfrm>
              <a:off x="863" y="2844"/>
              <a:ext cx="1" cy="11"/>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6" name="Rectangle 404"/>
            <p:cNvSpPr>
              <a:spLocks noChangeArrowheads="1"/>
            </p:cNvSpPr>
            <p:nvPr/>
          </p:nvSpPr>
          <p:spPr bwMode="auto">
            <a:xfrm>
              <a:off x="863" y="2844"/>
              <a:ext cx="1" cy="11"/>
            </a:xfrm>
            <a:prstGeom prst="rect">
              <a:avLst/>
            </a:prstGeom>
            <a:solidFill>
              <a:srgbClr val="008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7" name="Rectangle 405"/>
            <p:cNvSpPr>
              <a:spLocks noChangeArrowheads="1"/>
            </p:cNvSpPr>
            <p:nvPr/>
          </p:nvSpPr>
          <p:spPr bwMode="auto">
            <a:xfrm>
              <a:off x="863" y="2844"/>
              <a:ext cx="1" cy="11"/>
            </a:xfrm>
            <a:prstGeom prst="rect">
              <a:avLst/>
            </a:prstGeom>
            <a:solidFill>
              <a:srgbClr val="0088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8" name="Rectangle 406"/>
            <p:cNvSpPr>
              <a:spLocks noChangeArrowheads="1"/>
            </p:cNvSpPr>
            <p:nvPr/>
          </p:nvSpPr>
          <p:spPr bwMode="auto">
            <a:xfrm>
              <a:off x="863" y="2844"/>
              <a:ext cx="1" cy="11"/>
            </a:xfrm>
            <a:prstGeom prst="rect">
              <a:avLst/>
            </a:prstGeom>
            <a:solidFill>
              <a:srgbClr val="008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99" name="Rectangle 407"/>
            <p:cNvSpPr>
              <a:spLocks noChangeArrowheads="1"/>
            </p:cNvSpPr>
            <p:nvPr/>
          </p:nvSpPr>
          <p:spPr bwMode="auto">
            <a:xfrm>
              <a:off x="864" y="2844"/>
              <a:ext cx="1" cy="11"/>
            </a:xfrm>
            <a:prstGeom prst="rect">
              <a:avLst/>
            </a:prstGeom>
            <a:solidFill>
              <a:srgbClr val="009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0" name="Rectangle 408"/>
            <p:cNvSpPr>
              <a:spLocks noChangeArrowheads="1"/>
            </p:cNvSpPr>
            <p:nvPr/>
          </p:nvSpPr>
          <p:spPr bwMode="auto">
            <a:xfrm>
              <a:off x="864" y="2844"/>
              <a:ext cx="1" cy="11"/>
            </a:xfrm>
            <a:prstGeom prst="rect">
              <a:avLst/>
            </a:prstGeom>
            <a:solidFill>
              <a:srgbClr val="0095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1" name="Rectangle 409"/>
            <p:cNvSpPr>
              <a:spLocks noChangeArrowheads="1"/>
            </p:cNvSpPr>
            <p:nvPr/>
          </p:nvSpPr>
          <p:spPr bwMode="auto">
            <a:xfrm>
              <a:off x="864" y="2844"/>
              <a:ext cx="1" cy="11"/>
            </a:xfrm>
            <a:prstGeom prst="rect">
              <a:avLst/>
            </a:prstGeom>
            <a:solidFill>
              <a:srgbClr val="00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2" name="Rectangle 410"/>
            <p:cNvSpPr>
              <a:spLocks noChangeArrowheads="1"/>
            </p:cNvSpPr>
            <p:nvPr/>
          </p:nvSpPr>
          <p:spPr bwMode="auto">
            <a:xfrm>
              <a:off x="864" y="2844"/>
              <a:ext cx="1" cy="11"/>
            </a:xfrm>
            <a:prstGeom prst="rect">
              <a:avLst/>
            </a:prstGeom>
            <a:solidFill>
              <a:srgbClr val="009D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3" name="Rectangle 411"/>
            <p:cNvSpPr>
              <a:spLocks noChangeArrowheads="1"/>
            </p:cNvSpPr>
            <p:nvPr/>
          </p:nvSpPr>
          <p:spPr bwMode="auto">
            <a:xfrm>
              <a:off x="3312" y="2928"/>
              <a:ext cx="102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FFFF66"/>
                  </a:solidFill>
                  <a:latin typeface="Tahoma" pitchFamily="34" charset="0"/>
                </a:rPr>
                <a:t>Information Flow</a:t>
              </a:r>
              <a:endParaRPr lang="en-US" sz="1400">
                <a:solidFill>
                  <a:srgbClr val="FFFF66"/>
                </a:solidFill>
                <a:latin typeface="Tahoma" pitchFamily="34" charset="0"/>
              </a:endParaRPr>
            </a:p>
          </p:txBody>
        </p:sp>
        <p:sp>
          <p:nvSpPr>
            <p:cNvPr id="2204" name="Rectangle 412"/>
            <p:cNvSpPr>
              <a:spLocks noChangeArrowheads="1"/>
            </p:cNvSpPr>
            <p:nvPr/>
          </p:nvSpPr>
          <p:spPr bwMode="auto">
            <a:xfrm>
              <a:off x="2728" y="1574"/>
              <a:ext cx="2"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05" name="Rectangle 413"/>
            <p:cNvSpPr>
              <a:spLocks noChangeArrowheads="1"/>
            </p:cNvSpPr>
            <p:nvPr/>
          </p:nvSpPr>
          <p:spPr bwMode="auto">
            <a:xfrm>
              <a:off x="2308" y="1721"/>
              <a:ext cx="4" cy="23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206" name="Group 414"/>
            <p:cNvGrpSpPr>
              <a:grpSpLocks/>
            </p:cNvGrpSpPr>
            <p:nvPr/>
          </p:nvGrpSpPr>
          <p:grpSpPr bwMode="auto">
            <a:xfrm>
              <a:off x="2201" y="1519"/>
              <a:ext cx="846" cy="649"/>
              <a:chOff x="2201" y="1498"/>
              <a:chExt cx="846" cy="649"/>
            </a:xfrm>
          </p:grpSpPr>
          <p:sp>
            <p:nvSpPr>
              <p:cNvPr id="2565" name="Freeform 415"/>
              <p:cNvSpPr>
                <a:spLocks/>
              </p:cNvSpPr>
              <p:nvPr/>
            </p:nvSpPr>
            <p:spPr bwMode="auto">
              <a:xfrm>
                <a:off x="2201" y="1927"/>
                <a:ext cx="846" cy="220"/>
              </a:xfrm>
              <a:custGeom>
                <a:avLst/>
                <a:gdLst>
                  <a:gd name="T0" fmla="*/ 115 w 1693"/>
                  <a:gd name="T1" fmla="*/ 125 h 441"/>
                  <a:gd name="T2" fmla="*/ 0 w 1693"/>
                  <a:gd name="T3" fmla="*/ 147 h 441"/>
                  <a:gd name="T4" fmla="*/ 922 w 1693"/>
                  <a:gd name="T5" fmla="*/ 441 h 441"/>
                  <a:gd name="T6" fmla="*/ 1693 w 1693"/>
                  <a:gd name="T7" fmla="*/ 234 h 441"/>
                  <a:gd name="T8" fmla="*/ 891 w 1693"/>
                  <a:gd name="T9" fmla="*/ 0 h 441"/>
                  <a:gd name="T10" fmla="*/ 115 w 1693"/>
                  <a:gd name="T11" fmla="*/ 125 h 441"/>
                  <a:gd name="T12" fmla="*/ 0 60000 65536"/>
                  <a:gd name="T13" fmla="*/ 0 60000 65536"/>
                  <a:gd name="T14" fmla="*/ 0 60000 65536"/>
                  <a:gd name="T15" fmla="*/ 0 60000 65536"/>
                  <a:gd name="T16" fmla="*/ 0 60000 65536"/>
                  <a:gd name="T17" fmla="*/ 0 60000 65536"/>
                  <a:gd name="T18" fmla="*/ 0 w 1693"/>
                  <a:gd name="T19" fmla="*/ 0 h 441"/>
                  <a:gd name="T20" fmla="*/ 1693 w 1693"/>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1693" h="441">
                    <a:moveTo>
                      <a:pt x="115" y="125"/>
                    </a:moveTo>
                    <a:lnTo>
                      <a:pt x="0" y="147"/>
                    </a:lnTo>
                    <a:lnTo>
                      <a:pt x="922" y="441"/>
                    </a:lnTo>
                    <a:lnTo>
                      <a:pt x="1693" y="234"/>
                    </a:lnTo>
                    <a:lnTo>
                      <a:pt x="891" y="0"/>
                    </a:lnTo>
                    <a:lnTo>
                      <a:pt x="115" y="125"/>
                    </a:lnTo>
                    <a:close/>
                  </a:path>
                </a:pathLst>
              </a:custGeom>
              <a:solidFill>
                <a:srgbClr val="C0C0C0"/>
              </a:solidFill>
              <a:ln w="1588">
                <a:solidFill>
                  <a:srgbClr val="C0C0C0"/>
                </a:solidFill>
                <a:round/>
                <a:headEnd/>
                <a:tailEnd/>
              </a:ln>
            </p:spPr>
            <p:txBody>
              <a:bodyPr/>
              <a:lstStyle/>
              <a:p>
                <a:endParaRPr lang="en-US"/>
              </a:p>
            </p:txBody>
          </p:sp>
          <p:sp>
            <p:nvSpPr>
              <p:cNvPr id="2566" name="Freeform 416"/>
              <p:cNvSpPr>
                <a:spLocks/>
              </p:cNvSpPr>
              <p:nvPr/>
            </p:nvSpPr>
            <p:spPr bwMode="auto">
              <a:xfrm>
                <a:off x="2933" y="2020"/>
                <a:ext cx="114" cy="51"/>
              </a:xfrm>
              <a:custGeom>
                <a:avLst/>
                <a:gdLst>
                  <a:gd name="T0" fmla="*/ 73 w 229"/>
                  <a:gd name="T1" fmla="*/ 0 h 103"/>
                  <a:gd name="T2" fmla="*/ 229 w 229"/>
                  <a:gd name="T3" fmla="*/ 47 h 103"/>
                  <a:gd name="T4" fmla="*/ 21 w 229"/>
                  <a:gd name="T5" fmla="*/ 103 h 103"/>
                  <a:gd name="T6" fmla="*/ 30 w 229"/>
                  <a:gd name="T7" fmla="*/ 79 h 103"/>
                  <a:gd name="T8" fmla="*/ 18 w 229"/>
                  <a:gd name="T9" fmla="*/ 69 h 103"/>
                  <a:gd name="T10" fmla="*/ 18 w 229"/>
                  <a:gd name="T11" fmla="*/ 60 h 103"/>
                  <a:gd name="T12" fmla="*/ 6 w 229"/>
                  <a:gd name="T13" fmla="*/ 49 h 103"/>
                  <a:gd name="T14" fmla="*/ 0 w 229"/>
                  <a:gd name="T15" fmla="*/ 39 h 103"/>
                  <a:gd name="T16" fmla="*/ 73 w 229"/>
                  <a:gd name="T17" fmla="*/ 0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9"/>
                  <a:gd name="T28" fmla="*/ 0 h 103"/>
                  <a:gd name="T29" fmla="*/ 229 w 229"/>
                  <a:gd name="T30" fmla="*/ 103 h 1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9" h="103">
                    <a:moveTo>
                      <a:pt x="73" y="0"/>
                    </a:moveTo>
                    <a:lnTo>
                      <a:pt x="229" y="47"/>
                    </a:lnTo>
                    <a:lnTo>
                      <a:pt x="21" y="103"/>
                    </a:lnTo>
                    <a:lnTo>
                      <a:pt x="30" y="79"/>
                    </a:lnTo>
                    <a:lnTo>
                      <a:pt x="18" y="69"/>
                    </a:lnTo>
                    <a:lnTo>
                      <a:pt x="18" y="60"/>
                    </a:lnTo>
                    <a:lnTo>
                      <a:pt x="6" y="49"/>
                    </a:lnTo>
                    <a:lnTo>
                      <a:pt x="0" y="39"/>
                    </a:lnTo>
                    <a:lnTo>
                      <a:pt x="73" y="0"/>
                    </a:lnTo>
                    <a:close/>
                  </a:path>
                </a:pathLst>
              </a:custGeom>
              <a:solidFill>
                <a:srgbClr val="808080"/>
              </a:solidFill>
              <a:ln w="1588">
                <a:solidFill>
                  <a:srgbClr val="808080"/>
                </a:solidFill>
                <a:round/>
                <a:headEnd/>
                <a:tailEnd/>
              </a:ln>
            </p:spPr>
            <p:txBody>
              <a:bodyPr/>
              <a:lstStyle/>
              <a:p>
                <a:endParaRPr lang="en-US"/>
              </a:p>
            </p:txBody>
          </p:sp>
          <p:sp>
            <p:nvSpPr>
              <p:cNvPr id="2567" name="Freeform 417"/>
              <p:cNvSpPr>
                <a:spLocks/>
              </p:cNvSpPr>
              <p:nvPr/>
            </p:nvSpPr>
            <p:spPr bwMode="auto">
              <a:xfrm>
                <a:off x="2966" y="1899"/>
                <a:ext cx="37" cy="121"/>
              </a:xfrm>
              <a:custGeom>
                <a:avLst/>
                <a:gdLst>
                  <a:gd name="T0" fmla="*/ 27 w 75"/>
                  <a:gd name="T1" fmla="*/ 29 h 241"/>
                  <a:gd name="T2" fmla="*/ 25 w 75"/>
                  <a:gd name="T3" fmla="*/ 29 h 241"/>
                  <a:gd name="T4" fmla="*/ 32 w 75"/>
                  <a:gd name="T5" fmla="*/ 29 h 241"/>
                  <a:gd name="T6" fmla="*/ 31 w 75"/>
                  <a:gd name="T7" fmla="*/ 40 h 241"/>
                  <a:gd name="T8" fmla="*/ 45 w 75"/>
                  <a:gd name="T9" fmla="*/ 47 h 241"/>
                  <a:gd name="T10" fmla="*/ 32 w 75"/>
                  <a:gd name="T11" fmla="*/ 59 h 241"/>
                  <a:gd name="T12" fmla="*/ 49 w 75"/>
                  <a:gd name="T13" fmla="*/ 61 h 241"/>
                  <a:gd name="T14" fmla="*/ 60 w 75"/>
                  <a:gd name="T15" fmla="*/ 69 h 241"/>
                  <a:gd name="T16" fmla="*/ 52 w 75"/>
                  <a:gd name="T17" fmla="*/ 72 h 241"/>
                  <a:gd name="T18" fmla="*/ 65 w 75"/>
                  <a:gd name="T19" fmla="*/ 89 h 241"/>
                  <a:gd name="T20" fmla="*/ 72 w 75"/>
                  <a:gd name="T21" fmla="*/ 106 h 241"/>
                  <a:gd name="T22" fmla="*/ 61 w 75"/>
                  <a:gd name="T23" fmla="*/ 99 h 241"/>
                  <a:gd name="T24" fmla="*/ 54 w 75"/>
                  <a:gd name="T25" fmla="*/ 99 h 241"/>
                  <a:gd name="T26" fmla="*/ 51 w 75"/>
                  <a:gd name="T27" fmla="*/ 102 h 241"/>
                  <a:gd name="T28" fmla="*/ 49 w 75"/>
                  <a:gd name="T29" fmla="*/ 94 h 241"/>
                  <a:gd name="T30" fmla="*/ 41 w 75"/>
                  <a:gd name="T31" fmla="*/ 94 h 241"/>
                  <a:gd name="T32" fmla="*/ 32 w 75"/>
                  <a:gd name="T33" fmla="*/ 95 h 241"/>
                  <a:gd name="T34" fmla="*/ 41 w 75"/>
                  <a:gd name="T35" fmla="*/ 104 h 241"/>
                  <a:gd name="T36" fmla="*/ 32 w 75"/>
                  <a:gd name="T37" fmla="*/ 109 h 241"/>
                  <a:gd name="T38" fmla="*/ 32 w 75"/>
                  <a:gd name="T39" fmla="*/ 122 h 241"/>
                  <a:gd name="T40" fmla="*/ 43 w 75"/>
                  <a:gd name="T41" fmla="*/ 139 h 241"/>
                  <a:gd name="T42" fmla="*/ 52 w 75"/>
                  <a:gd name="T43" fmla="*/ 132 h 241"/>
                  <a:gd name="T44" fmla="*/ 51 w 75"/>
                  <a:gd name="T45" fmla="*/ 140 h 241"/>
                  <a:gd name="T46" fmla="*/ 64 w 75"/>
                  <a:gd name="T47" fmla="*/ 141 h 241"/>
                  <a:gd name="T48" fmla="*/ 73 w 75"/>
                  <a:gd name="T49" fmla="*/ 133 h 241"/>
                  <a:gd name="T50" fmla="*/ 69 w 75"/>
                  <a:gd name="T51" fmla="*/ 142 h 241"/>
                  <a:gd name="T52" fmla="*/ 63 w 75"/>
                  <a:gd name="T53" fmla="*/ 148 h 241"/>
                  <a:gd name="T54" fmla="*/ 69 w 75"/>
                  <a:gd name="T55" fmla="*/ 153 h 241"/>
                  <a:gd name="T56" fmla="*/ 75 w 75"/>
                  <a:gd name="T57" fmla="*/ 155 h 241"/>
                  <a:gd name="T58" fmla="*/ 69 w 75"/>
                  <a:gd name="T59" fmla="*/ 166 h 241"/>
                  <a:gd name="T60" fmla="*/ 64 w 75"/>
                  <a:gd name="T61" fmla="*/ 173 h 241"/>
                  <a:gd name="T62" fmla="*/ 62 w 75"/>
                  <a:gd name="T63" fmla="*/ 186 h 241"/>
                  <a:gd name="T64" fmla="*/ 54 w 75"/>
                  <a:gd name="T65" fmla="*/ 186 h 241"/>
                  <a:gd name="T66" fmla="*/ 55 w 75"/>
                  <a:gd name="T67" fmla="*/ 175 h 241"/>
                  <a:gd name="T68" fmla="*/ 43 w 75"/>
                  <a:gd name="T69" fmla="*/ 168 h 241"/>
                  <a:gd name="T70" fmla="*/ 42 w 75"/>
                  <a:gd name="T71" fmla="*/ 179 h 241"/>
                  <a:gd name="T72" fmla="*/ 61 w 75"/>
                  <a:gd name="T73" fmla="*/ 207 h 241"/>
                  <a:gd name="T74" fmla="*/ 61 w 75"/>
                  <a:gd name="T75" fmla="*/ 208 h 241"/>
                  <a:gd name="T76" fmla="*/ 63 w 75"/>
                  <a:gd name="T77" fmla="*/ 221 h 241"/>
                  <a:gd name="T78" fmla="*/ 57 w 75"/>
                  <a:gd name="T79" fmla="*/ 221 h 241"/>
                  <a:gd name="T80" fmla="*/ 50 w 75"/>
                  <a:gd name="T81" fmla="*/ 224 h 241"/>
                  <a:gd name="T82" fmla="*/ 41 w 75"/>
                  <a:gd name="T83" fmla="*/ 233 h 241"/>
                  <a:gd name="T84" fmla="*/ 36 w 75"/>
                  <a:gd name="T85" fmla="*/ 224 h 241"/>
                  <a:gd name="T86" fmla="*/ 14 w 75"/>
                  <a:gd name="T87" fmla="*/ 241 h 241"/>
                  <a:gd name="T88" fmla="*/ 3 w 75"/>
                  <a:gd name="T89" fmla="*/ 214 h 241"/>
                  <a:gd name="T90" fmla="*/ 0 w 75"/>
                  <a:gd name="T91" fmla="*/ 0 h 241"/>
                  <a:gd name="T92" fmla="*/ 20 w 75"/>
                  <a:gd name="T93" fmla="*/ 20 h 241"/>
                  <a:gd name="T94" fmla="*/ 27 w 75"/>
                  <a:gd name="T95" fmla="*/ 27 h 241"/>
                  <a:gd name="T96" fmla="*/ 27 w 75"/>
                  <a:gd name="T97" fmla="*/ 29 h 2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
                  <a:gd name="T148" fmla="*/ 0 h 241"/>
                  <a:gd name="T149" fmla="*/ 75 w 75"/>
                  <a:gd name="T150" fmla="*/ 241 h 2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 h="241">
                    <a:moveTo>
                      <a:pt x="27" y="29"/>
                    </a:moveTo>
                    <a:lnTo>
                      <a:pt x="25" y="29"/>
                    </a:lnTo>
                    <a:lnTo>
                      <a:pt x="32" y="29"/>
                    </a:lnTo>
                    <a:lnTo>
                      <a:pt x="31" y="40"/>
                    </a:lnTo>
                    <a:lnTo>
                      <a:pt x="45" y="47"/>
                    </a:lnTo>
                    <a:lnTo>
                      <a:pt x="32" y="59"/>
                    </a:lnTo>
                    <a:lnTo>
                      <a:pt x="49" y="61"/>
                    </a:lnTo>
                    <a:lnTo>
                      <a:pt x="60" y="69"/>
                    </a:lnTo>
                    <a:lnTo>
                      <a:pt x="52" y="72"/>
                    </a:lnTo>
                    <a:lnTo>
                      <a:pt x="65" y="89"/>
                    </a:lnTo>
                    <a:lnTo>
                      <a:pt x="72" y="106"/>
                    </a:lnTo>
                    <a:lnTo>
                      <a:pt x="61" y="99"/>
                    </a:lnTo>
                    <a:lnTo>
                      <a:pt x="54" y="99"/>
                    </a:lnTo>
                    <a:lnTo>
                      <a:pt x="51" y="102"/>
                    </a:lnTo>
                    <a:lnTo>
                      <a:pt x="49" y="94"/>
                    </a:lnTo>
                    <a:lnTo>
                      <a:pt x="41" y="94"/>
                    </a:lnTo>
                    <a:lnTo>
                      <a:pt x="32" y="95"/>
                    </a:lnTo>
                    <a:lnTo>
                      <a:pt x="41" y="104"/>
                    </a:lnTo>
                    <a:lnTo>
                      <a:pt x="32" y="109"/>
                    </a:lnTo>
                    <a:lnTo>
                      <a:pt x="32" y="122"/>
                    </a:lnTo>
                    <a:lnTo>
                      <a:pt x="43" y="139"/>
                    </a:lnTo>
                    <a:lnTo>
                      <a:pt x="52" y="132"/>
                    </a:lnTo>
                    <a:lnTo>
                      <a:pt x="51" y="140"/>
                    </a:lnTo>
                    <a:lnTo>
                      <a:pt x="64" y="141"/>
                    </a:lnTo>
                    <a:lnTo>
                      <a:pt x="73" y="133"/>
                    </a:lnTo>
                    <a:lnTo>
                      <a:pt x="69" y="142"/>
                    </a:lnTo>
                    <a:lnTo>
                      <a:pt x="63" y="148"/>
                    </a:lnTo>
                    <a:lnTo>
                      <a:pt x="69" y="153"/>
                    </a:lnTo>
                    <a:lnTo>
                      <a:pt x="75" y="155"/>
                    </a:lnTo>
                    <a:lnTo>
                      <a:pt x="69" y="166"/>
                    </a:lnTo>
                    <a:lnTo>
                      <a:pt x="64" y="173"/>
                    </a:lnTo>
                    <a:lnTo>
                      <a:pt x="62" y="186"/>
                    </a:lnTo>
                    <a:lnTo>
                      <a:pt x="54" y="186"/>
                    </a:lnTo>
                    <a:lnTo>
                      <a:pt x="55" y="175"/>
                    </a:lnTo>
                    <a:lnTo>
                      <a:pt x="43" y="168"/>
                    </a:lnTo>
                    <a:lnTo>
                      <a:pt x="42" y="179"/>
                    </a:lnTo>
                    <a:lnTo>
                      <a:pt x="61" y="207"/>
                    </a:lnTo>
                    <a:lnTo>
                      <a:pt x="61" y="208"/>
                    </a:lnTo>
                    <a:lnTo>
                      <a:pt x="63" y="221"/>
                    </a:lnTo>
                    <a:lnTo>
                      <a:pt x="57" y="221"/>
                    </a:lnTo>
                    <a:lnTo>
                      <a:pt x="50" y="224"/>
                    </a:lnTo>
                    <a:lnTo>
                      <a:pt x="41" y="233"/>
                    </a:lnTo>
                    <a:lnTo>
                      <a:pt x="36" y="224"/>
                    </a:lnTo>
                    <a:lnTo>
                      <a:pt x="14" y="241"/>
                    </a:lnTo>
                    <a:lnTo>
                      <a:pt x="3" y="214"/>
                    </a:lnTo>
                    <a:lnTo>
                      <a:pt x="0" y="0"/>
                    </a:lnTo>
                    <a:lnTo>
                      <a:pt x="20" y="20"/>
                    </a:lnTo>
                    <a:lnTo>
                      <a:pt x="27" y="27"/>
                    </a:lnTo>
                    <a:lnTo>
                      <a:pt x="27" y="29"/>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8" name="Freeform 418"/>
              <p:cNvSpPr>
                <a:spLocks/>
              </p:cNvSpPr>
              <p:nvPr/>
            </p:nvSpPr>
            <p:spPr bwMode="auto">
              <a:xfrm>
                <a:off x="2242" y="1510"/>
                <a:ext cx="731" cy="557"/>
              </a:xfrm>
              <a:custGeom>
                <a:avLst/>
                <a:gdLst>
                  <a:gd name="T0" fmla="*/ 0 w 1460"/>
                  <a:gd name="T1" fmla="*/ 417 h 1114"/>
                  <a:gd name="T2" fmla="*/ 0 w 1460"/>
                  <a:gd name="T3" fmla="*/ 421 h 1114"/>
                  <a:gd name="T4" fmla="*/ 0 w 1460"/>
                  <a:gd name="T5" fmla="*/ 977 h 1114"/>
                  <a:gd name="T6" fmla="*/ 819 w 1460"/>
                  <a:gd name="T7" fmla="*/ 1114 h 1114"/>
                  <a:gd name="T8" fmla="*/ 1460 w 1460"/>
                  <a:gd name="T9" fmla="*/ 1052 h 1114"/>
                  <a:gd name="T10" fmla="*/ 1426 w 1460"/>
                  <a:gd name="T11" fmla="*/ 300 h 1114"/>
                  <a:gd name="T12" fmla="*/ 822 w 1460"/>
                  <a:gd name="T13" fmla="*/ 0 h 1114"/>
                  <a:gd name="T14" fmla="*/ 0 w 1460"/>
                  <a:gd name="T15" fmla="*/ 417 h 1114"/>
                  <a:gd name="T16" fmla="*/ 0 60000 65536"/>
                  <a:gd name="T17" fmla="*/ 0 60000 65536"/>
                  <a:gd name="T18" fmla="*/ 0 60000 65536"/>
                  <a:gd name="T19" fmla="*/ 0 60000 65536"/>
                  <a:gd name="T20" fmla="*/ 0 60000 65536"/>
                  <a:gd name="T21" fmla="*/ 0 60000 65536"/>
                  <a:gd name="T22" fmla="*/ 0 60000 65536"/>
                  <a:gd name="T23" fmla="*/ 0 60000 65536"/>
                  <a:gd name="T24" fmla="*/ 0 w 1460"/>
                  <a:gd name="T25" fmla="*/ 0 h 1114"/>
                  <a:gd name="T26" fmla="*/ 1460 w 1460"/>
                  <a:gd name="T27" fmla="*/ 1114 h 11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60" h="1114">
                    <a:moveTo>
                      <a:pt x="0" y="417"/>
                    </a:moveTo>
                    <a:lnTo>
                      <a:pt x="0" y="421"/>
                    </a:lnTo>
                    <a:lnTo>
                      <a:pt x="0" y="977"/>
                    </a:lnTo>
                    <a:lnTo>
                      <a:pt x="819" y="1114"/>
                    </a:lnTo>
                    <a:lnTo>
                      <a:pt x="1460" y="1052"/>
                    </a:lnTo>
                    <a:lnTo>
                      <a:pt x="1426" y="300"/>
                    </a:lnTo>
                    <a:lnTo>
                      <a:pt x="822" y="0"/>
                    </a:lnTo>
                    <a:lnTo>
                      <a:pt x="0" y="417"/>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9" name="Rectangle 419"/>
              <p:cNvSpPr>
                <a:spLocks noChangeArrowheads="1"/>
              </p:cNvSpPr>
              <p:nvPr/>
            </p:nvSpPr>
            <p:spPr bwMode="auto">
              <a:xfrm>
                <a:off x="2955" y="1659"/>
                <a:ext cx="5" cy="306"/>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0" name="Rectangle 420"/>
              <p:cNvSpPr>
                <a:spLocks noChangeArrowheads="1"/>
              </p:cNvSpPr>
              <p:nvPr/>
            </p:nvSpPr>
            <p:spPr bwMode="auto">
              <a:xfrm>
                <a:off x="2663" y="1553"/>
                <a:ext cx="5"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1" name="Rectangle 421"/>
              <p:cNvSpPr>
                <a:spLocks noChangeArrowheads="1"/>
              </p:cNvSpPr>
              <p:nvPr/>
            </p:nvSpPr>
            <p:spPr bwMode="auto">
              <a:xfrm>
                <a:off x="2683" y="1553"/>
                <a:ext cx="3"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2" name="Rectangle 422"/>
              <p:cNvSpPr>
                <a:spLocks noChangeArrowheads="1"/>
              </p:cNvSpPr>
              <p:nvPr/>
            </p:nvSpPr>
            <p:spPr bwMode="auto">
              <a:xfrm>
                <a:off x="2700" y="1553"/>
                <a:ext cx="3"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3" name="Rectangle 423"/>
              <p:cNvSpPr>
                <a:spLocks noChangeArrowheads="1"/>
              </p:cNvSpPr>
              <p:nvPr/>
            </p:nvSpPr>
            <p:spPr bwMode="auto">
              <a:xfrm>
                <a:off x="2713" y="1553"/>
                <a:ext cx="3"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4" name="Rectangle 424"/>
              <p:cNvSpPr>
                <a:spLocks noChangeArrowheads="1"/>
              </p:cNvSpPr>
              <p:nvPr/>
            </p:nvSpPr>
            <p:spPr bwMode="auto">
              <a:xfrm>
                <a:off x="2742" y="1563"/>
                <a:ext cx="5" cy="32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5" name="Rectangle 425"/>
              <p:cNvSpPr>
                <a:spLocks noChangeArrowheads="1"/>
              </p:cNvSpPr>
              <p:nvPr/>
            </p:nvSpPr>
            <p:spPr bwMode="auto">
              <a:xfrm>
                <a:off x="2760" y="1570"/>
                <a:ext cx="3" cy="32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6" name="Rectangle 426"/>
              <p:cNvSpPr>
                <a:spLocks noChangeArrowheads="1"/>
              </p:cNvSpPr>
              <p:nvPr/>
            </p:nvSpPr>
            <p:spPr bwMode="auto">
              <a:xfrm>
                <a:off x="2808" y="1591"/>
                <a:ext cx="4"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7" name="Rectangle 427"/>
              <p:cNvSpPr>
                <a:spLocks noChangeArrowheads="1"/>
              </p:cNvSpPr>
              <p:nvPr/>
            </p:nvSpPr>
            <p:spPr bwMode="auto">
              <a:xfrm>
                <a:off x="2855" y="1614"/>
                <a:ext cx="4" cy="32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8" name="Rectangle 428"/>
              <p:cNvSpPr>
                <a:spLocks noChangeArrowheads="1"/>
              </p:cNvSpPr>
              <p:nvPr/>
            </p:nvSpPr>
            <p:spPr bwMode="auto">
              <a:xfrm>
                <a:off x="2869" y="1623"/>
                <a:ext cx="3" cy="32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79" name="Rectangle 429"/>
              <p:cNvSpPr>
                <a:spLocks noChangeArrowheads="1"/>
              </p:cNvSpPr>
              <p:nvPr/>
            </p:nvSpPr>
            <p:spPr bwMode="auto">
              <a:xfrm>
                <a:off x="2883" y="1623"/>
                <a:ext cx="4" cy="32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0" name="Rectangle 430"/>
              <p:cNvSpPr>
                <a:spLocks noChangeArrowheads="1"/>
              </p:cNvSpPr>
              <p:nvPr/>
            </p:nvSpPr>
            <p:spPr bwMode="auto">
              <a:xfrm>
                <a:off x="2899" y="1629"/>
                <a:ext cx="3" cy="32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1" name="Rectangle 431"/>
              <p:cNvSpPr>
                <a:spLocks noChangeArrowheads="1"/>
              </p:cNvSpPr>
              <p:nvPr/>
            </p:nvSpPr>
            <p:spPr bwMode="auto">
              <a:xfrm>
                <a:off x="2930" y="1651"/>
                <a:ext cx="4" cy="310"/>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2" name="Rectangle 432"/>
              <p:cNvSpPr>
                <a:spLocks noChangeArrowheads="1"/>
              </p:cNvSpPr>
              <p:nvPr/>
            </p:nvSpPr>
            <p:spPr bwMode="auto">
              <a:xfrm>
                <a:off x="2945" y="1660"/>
                <a:ext cx="4" cy="30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3" name="Rectangle 433"/>
              <p:cNvSpPr>
                <a:spLocks noChangeArrowheads="1"/>
              </p:cNvSpPr>
              <p:nvPr/>
            </p:nvSpPr>
            <p:spPr bwMode="auto">
              <a:xfrm>
                <a:off x="2339" y="1682"/>
                <a:ext cx="4" cy="236"/>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4" name="Rectangle 434"/>
              <p:cNvSpPr>
                <a:spLocks noChangeArrowheads="1"/>
              </p:cNvSpPr>
              <p:nvPr/>
            </p:nvSpPr>
            <p:spPr bwMode="auto">
              <a:xfrm>
                <a:off x="2323" y="1682"/>
                <a:ext cx="4" cy="236"/>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5" name="Rectangle 435"/>
              <p:cNvSpPr>
                <a:spLocks noChangeArrowheads="1"/>
              </p:cNvSpPr>
              <p:nvPr/>
            </p:nvSpPr>
            <p:spPr bwMode="auto">
              <a:xfrm>
                <a:off x="2339" y="1682"/>
                <a:ext cx="4" cy="236"/>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6" name="Rectangle 436"/>
              <p:cNvSpPr>
                <a:spLocks noChangeArrowheads="1"/>
              </p:cNvSpPr>
              <p:nvPr/>
            </p:nvSpPr>
            <p:spPr bwMode="auto">
              <a:xfrm>
                <a:off x="2292" y="1702"/>
                <a:ext cx="5" cy="237"/>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7" name="Rectangle 437"/>
              <p:cNvSpPr>
                <a:spLocks noChangeArrowheads="1"/>
              </p:cNvSpPr>
              <p:nvPr/>
            </p:nvSpPr>
            <p:spPr bwMode="auto">
              <a:xfrm>
                <a:off x="2261" y="1706"/>
                <a:ext cx="4" cy="23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8" name="Rectangle 438"/>
              <p:cNvSpPr>
                <a:spLocks noChangeArrowheads="1"/>
              </p:cNvSpPr>
              <p:nvPr/>
            </p:nvSpPr>
            <p:spPr bwMode="auto">
              <a:xfrm>
                <a:off x="2246" y="1729"/>
                <a:ext cx="4" cy="210"/>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89" name="Freeform 439"/>
              <p:cNvSpPr>
                <a:spLocks/>
              </p:cNvSpPr>
              <p:nvPr/>
            </p:nvSpPr>
            <p:spPr bwMode="auto">
              <a:xfrm>
                <a:off x="2677" y="1663"/>
                <a:ext cx="247" cy="249"/>
              </a:xfrm>
              <a:custGeom>
                <a:avLst/>
                <a:gdLst>
                  <a:gd name="T0" fmla="*/ 365 w 495"/>
                  <a:gd name="T1" fmla="*/ 189 h 499"/>
                  <a:gd name="T2" fmla="*/ 398 w 495"/>
                  <a:gd name="T3" fmla="*/ 166 h 499"/>
                  <a:gd name="T4" fmla="*/ 442 w 495"/>
                  <a:gd name="T5" fmla="*/ 151 h 499"/>
                  <a:gd name="T6" fmla="*/ 473 w 495"/>
                  <a:gd name="T7" fmla="*/ 130 h 499"/>
                  <a:gd name="T8" fmla="*/ 495 w 495"/>
                  <a:gd name="T9" fmla="*/ 101 h 499"/>
                  <a:gd name="T10" fmla="*/ 486 w 495"/>
                  <a:gd name="T11" fmla="*/ 79 h 499"/>
                  <a:gd name="T12" fmla="*/ 464 w 495"/>
                  <a:gd name="T13" fmla="*/ 57 h 499"/>
                  <a:gd name="T14" fmla="*/ 413 w 495"/>
                  <a:gd name="T15" fmla="*/ 26 h 499"/>
                  <a:gd name="T16" fmla="*/ 302 w 495"/>
                  <a:gd name="T17" fmla="*/ 0 h 499"/>
                  <a:gd name="T18" fmla="*/ 279 w 495"/>
                  <a:gd name="T19" fmla="*/ 3 h 499"/>
                  <a:gd name="T20" fmla="*/ 249 w 495"/>
                  <a:gd name="T21" fmla="*/ 10 h 499"/>
                  <a:gd name="T22" fmla="*/ 196 w 495"/>
                  <a:gd name="T23" fmla="*/ 26 h 499"/>
                  <a:gd name="T24" fmla="*/ 86 w 495"/>
                  <a:gd name="T25" fmla="*/ 46 h 499"/>
                  <a:gd name="T26" fmla="*/ 56 w 495"/>
                  <a:gd name="T27" fmla="*/ 49 h 499"/>
                  <a:gd name="T28" fmla="*/ 34 w 495"/>
                  <a:gd name="T29" fmla="*/ 59 h 499"/>
                  <a:gd name="T30" fmla="*/ 47 w 495"/>
                  <a:gd name="T31" fmla="*/ 93 h 499"/>
                  <a:gd name="T32" fmla="*/ 75 w 495"/>
                  <a:gd name="T33" fmla="*/ 125 h 499"/>
                  <a:gd name="T34" fmla="*/ 113 w 495"/>
                  <a:gd name="T35" fmla="*/ 164 h 499"/>
                  <a:gd name="T36" fmla="*/ 140 w 495"/>
                  <a:gd name="T37" fmla="*/ 205 h 499"/>
                  <a:gd name="T38" fmla="*/ 112 w 495"/>
                  <a:gd name="T39" fmla="*/ 217 h 499"/>
                  <a:gd name="T40" fmla="*/ 92 w 495"/>
                  <a:gd name="T41" fmla="*/ 217 h 499"/>
                  <a:gd name="T42" fmla="*/ 75 w 495"/>
                  <a:gd name="T43" fmla="*/ 215 h 499"/>
                  <a:gd name="T44" fmla="*/ 49 w 495"/>
                  <a:gd name="T45" fmla="*/ 197 h 499"/>
                  <a:gd name="T46" fmla="*/ 23 w 495"/>
                  <a:gd name="T47" fmla="*/ 179 h 499"/>
                  <a:gd name="T48" fmla="*/ 9 w 495"/>
                  <a:gd name="T49" fmla="*/ 196 h 499"/>
                  <a:gd name="T50" fmla="*/ 0 w 495"/>
                  <a:gd name="T51" fmla="*/ 221 h 499"/>
                  <a:gd name="T52" fmla="*/ 15 w 495"/>
                  <a:gd name="T53" fmla="*/ 251 h 499"/>
                  <a:gd name="T54" fmla="*/ 52 w 495"/>
                  <a:gd name="T55" fmla="*/ 283 h 499"/>
                  <a:gd name="T56" fmla="*/ 87 w 495"/>
                  <a:gd name="T57" fmla="*/ 315 h 499"/>
                  <a:gd name="T58" fmla="*/ 98 w 495"/>
                  <a:gd name="T59" fmla="*/ 331 h 499"/>
                  <a:gd name="T60" fmla="*/ 102 w 495"/>
                  <a:gd name="T61" fmla="*/ 349 h 499"/>
                  <a:gd name="T62" fmla="*/ 91 w 495"/>
                  <a:gd name="T63" fmla="*/ 369 h 499"/>
                  <a:gd name="T64" fmla="*/ 65 w 495"/>
                  <a:gd name="T65" fmla="*/ 389 h 499"/>
                  <a:gd name="T66" fmla="*/ 41 w 495"/>
                  <a:gd name="T67" fmla="*/ 407 h 499"/>
                  <a:gd name="T68" fmla="*/ 30 w 495"/>
                  <a:gd name="T69" fmla="*/ 426 h 499"/>
                  <a:gd name="T70" fmla="*/ 43 w 495"/>
                  <a:gd name="T71" fmla="*/ 448 h 499"/>
                  <a:gd name="T72" fmla="*/ 73 w 495"/>
                  <a:gd name="T73" fmla="*/ 468 h 499"/>
                  <a:gd name="T74" fmla="*/ 162 w 495"/>
                  <a:gd name="T75" fmla="*/ 495 h 499"/>
                  <a:gd name="T76" fmla="*/ 211 w 495"/>
                  <a:gd name="T77" fmla="*/ 499 h 499"/>
                  <a:gd name="T78" fmla="*/ 234 w 495"/>
                  <a:gd name="T79" fmla="*/ 499 h 499"/>
                  <a:gd name="T80" fmla="*/ 259 w 495"/>
                  <a:gd name="T81" fmla="*/ 499 h 499"/>
                  <a:gd name="T82" fmla="*/ 334 w 495"/>
                  <a:gd name="T83" fmla="*/ 476 h 499"/>
                  <a:gd name="T84" fmla="*/ 357 w 495"/>
                  <a:gd name="T85" fmla="*/ 441 h 499"/>
                  <a:gd name="T86" fmla="*/ 364 w 495"/>
                  <a:gd name="T87" fmla="*/ 416 h 499"/>
                  <a:gd name="T88" fmla="*/ 365 w 495"/>
                  <a:gd name="T89" fmla="*/ 394 h 499"/>
                  <a:gd name="T90" fmla="*/ 352 w 495"/>
                  <a:gd name="T91" fmla="*/ 368 h 499"/>
                  <a:gd name="T92" fmla="*/ 322 w 495"/>
                  <a:gd name="T93" fmla="*/ 343 h 499"/>
                  <a:gd name="T94" fmla="*/ 296 w 495"/>
                  <a:gd name="T95" fmla="*/ 322 h 499"/>
                  <a:gd name="T96" fmla="*/ 286 w 495"/>
                  <a:gd name="T97" fmla="*/ 298 h 499"/>
                  <a:gd name="T98" fmla="*/ 303 w 495"/>
                  <a:gd name="T99" fmla="*/ 288 h 499"/>
                  <a:gd name="T100" fmla="*/ 340 w 495"/>
                  <a:gd name="T101" fmla="*/ 284 h 499"/>
                  <a:gd name="T102" fmla="*/ 377 w 495"/>
                  <a:gd name="T103" fmla="*/ 281 h 499"/>
                  <a:gd name="T104" fmla="*/ 400 w 495"/>
                  <a:gd name="T105" fmla="*/ 263 h 499"/>
                  <a:gd name="T106" fmla="*/ 384 w 495"/>
                  <a:gd name="T107" fmla="*/ 229 h 499"/>
                  <a:gd name="T108" fmla="*/ 370 w 495"/>
                  <a:gd name="T109" fmla="*/ 209 h 499"/>
                  <a:gd name="T110" fmla="*/ 365 w 495"/>
                  <a:gd name="T111" fmla="*/ 189 h 4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95"/>
                  <a:gd name="T169" fmla="*/ 0 h 499"/>
                  <a:gd name="T170" fmla="*/ 495 w 495"/>
                  <a:gd name="T171" fmla="*/ 499 h 4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95" h="499">
                    <a:moveTo>
                      <a:pt x="365" y="189"/>
                    </a:moveTo>
                    <a:lnTo>
                      <a:pt x="398" y="166"/>
                    </a:lnTo>
                    <a:lnTo>
                      <a:pt x="442" y="151"/>
                    </a:lnTo>
                    <a:lnTo>
                      <a:pt x="473" y="130"/>
                    </a:lnTo>
                    <a:lnTo>
                      <a:pt x="495" y="101"/>
                    </a:lnTo>
                    <a:lnTo>
                      <a:pt x="486" y="79"/>
                    </a:lnTo>
                    <a:lnTo>
                      <a:pt x="464" y="57"/>
                    </a:lnTo>
                    <a:lnTo>
                      <a:pt x="413" y="26"/>
                    </a:lnTo>
                    <a:lnTo>
                      <a:pt x="302" y="0"/>
                    </a:lnTo>
                    <a:lnTo>
                      <a:pt x="279" y="3"/>
                    </a:lnTo>
                    <a:lnTo>
                      <a:pt x="249" y="10"/>
                    </a:lnTo>
                    <a:lnTo>
                      <a:pt x="196" y="26"/>
                    </a:lnTo>
                    <a:lnTo>
                      <a:pt x="86" y="46"/>
                    </a:lnTo>
                    <a:lnTo>
                      <a:pt x="56" y="49"/>
                    </a:lnTo>
                    <a:lnTo>
                      <a:pt x="34" y="59"/>
                    </a:lnTo>
                    <a:lnTo>
                      <a:pt x="47" y="93"/>
                    </a:lnTo>
                    <a:lnTo>
                      <a:pt x="75" y="125"/>
                    </a:lnTo>
                    <a:lnTo>
                      <a:pt x="113" y="164"/>
                    </a:lnTo>
                    <a:lnTo>
                      <a:pt x="140" y="205"/>
                    </a:lnTo>
                    <a:lnTo>
                      <a:pt x="112" y="217"/>
                    </a:lnTo>
                    <a:lnTo>
                      <a:pt x="92" y="217"/>
                    </a:lnTo>
                    <a:lnTo>
                      <a:pt x="75" y="215"/>
                    </a:lnTo>
                    <a:lnTo>
                      <a:pt x="49" y="197"/>
                    </a:lnTo>
                    <a:lnTo>
                      <a:pt x="23" y="179"/>
                    </a:lnTo>
                    <a:lnTo>
                      <a:pt x="9" y="196"/>
                    </a:lnTo>
                    <a:lnTo>
                      <a:pt x="0" y="221"/>
                    </a:lnTo>
                    <a:lnTo>
                      <a:pt x="15" y="251"/>
                    </a:lnTo>
                    <a:lnTo>
                      <a:pt x="52" y="283"/>
                    </a:lnTo>
                    <a:lnTo>
                      <a:pt x="87" y="315"/>
                    </a:lnTo>
                    <a:lnTo>
                      <a:pt x="98" y="331"/>
                    </a:lnTo>
                    <a:lnTo>
                      <a:pt x="102" y="349"/>
                    </a:lnTo>
                    <a:lnTo>
                      <a:pt x="91" y="369"/>
                    </a:lnTo>
                    <a:lnTo>
                      <a:pt x="65" y="389"/>
                    </a:lnTo>
                    <a:lnTo>
                      <a:pt x="41" y="407"/>
                    </a:lnTo>
                    <a:lnTo>
                      <a:pt x="30" y="426"/>
                    </a:lnTo>
                    <a:lnTo>
                      <a:pt x="43" y="448"/>
                    </a:lnTo>
                    <a:lnTo>
                      <a:pt x="73" y="468"/>
                    </a:lnTo>
                    <a:lnTo>
                      <a:pt x="162" y="495"/>
                    </a:lnTo>
                    <a:lnTo>
                      <a:pt x="211" y="499"/>
                    </a:lnTo>
                    <a:lnTo>
                      <a:pt x="234" y="499"/>
                    </a:lnTo>
                    <a:lnTo>
                      <a:pt x="259" y="499"/>
                    </a:lnTo>
                    <a:lnTo>
                      <a:pt x="334" y="476"/>
                    </a:lnTo>
                    <a:lnTo>
                      <a:pt x="357" y="441"/>
                    </a:lnTo>
                    <a:lnTo>
                      <a:pt x="364" y="416"/>
                    </a:lnTo>
                    <a:lnTo>
                      <a:pt x="365" y="394"/>
                    </a:lnTo>
                    <a:lnTo>
                      <a:pt x="352" y="368"/>
                    </a:lnTo>
                    <a:lnTo>
                      <a:pt x="322" y="343"/>
                    </a:lnTo>
                    <a:lnTo>
                      <a:pt x="296" y="322"/>
                    </a:lnTo>
                    <a:lnTo>
                      <a:pt x="286" y="298"/>
                    </a:lnTo>
                    <a:lnTo>
                      <a:pt x="303" y="288"/>
                    </a:lnTo>
                    <a:lnTo>
                      <a:pt x="340" y="284"/>
                    </a:lnTo>
                    <a:lnTo>
                      <a:pt x="377" y="281"/>
                    </a:lnTo>
                    <a:lnTo>
                      <a:pt x="400" y="263"/>
                    </a:lnTo>
                    <a:lnTo>
                      <a:pt x="384" y="229"/>
                    </a:lnTo>
                    <a:lnTo>
                      <a:pt x="370" y="209"/>
                    </a:lnTo>
                    <a:lnTo>
                      <a:pt x="365" y="189"/>
                    </a:lnTo>
                    <a:close/>
                  </a:path>
                </a:pathLst>
              </a:custGeom>
              <a:solidFill>
                <a:srgbClr val="77A0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90" name="Rectangle 440"/>
              <p:cNvSpPr>
                <a:spLocks noChangeArrowheads="1"/>
              </p:cNvSpPr>
              <p:nvPr/>
            </p:nvSpPr>
            <p:spPr bwMode="auto">
              <a:xfrm>
                <a:off x="2537" y="1586"/>
                <a:ext cx="4" cy="307"/>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1" name="Rectangle 441"/>
              <p:cNvSpPr>
                <a:spLocks noChangeArrowheads="1"/>
              </p:cNvSpPr>
              <p:nvPr/>
            </p:nvSpPr>
            <p:spPr bwMode="auto">
              <a:xfrm>
                <a:off x="2522" y="1604"/>
                <a:ext cx="2" cy="28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2" name="Rectangle 442"/>
              <p:cNvSpPr>
                <a:spLocks noChangeArrowheads="1"/>
              </p:cNvSpPr>
              <p:nvPr/>
            </p:nvSpPr>
            <p:spPr bwMode="auto">
              <a:xfrm>
                <a:off x="2491" y="1606"/>
                <a:ext cx="3" cy="30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3" name="Rectangle 443"/>
              <p:cNvSpPr>
                <a:spLocks noChangeArrowheads="1"/>
              </p:cNvSpPr>
              <p:nvPr/>
            </p:nvSpPr>
            <p:spPr bwMode="auto">
              <a:xfrm>
                <a:off x="2474" y="1622"/>
                <a:ext cx="5" cy="27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4" name="Rectangle 444"/>
              <p:cNvSpPr>
                <a:spLocks noChangeArrowheads="1"/>
              </p:cNvSpPr>
              <p:nvPr/>
            </p:nvSpPr>
            <p:spPr bwMode="auto">
              <a:xfrm>
                <a:off x="2460" y="1627"/>
                <a:ext cx="3" cy="29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5" name="Rectangle 445"/>
              <p:cNvSpPr>
                <a:spLocks noChangeArrowheads="1"/>
              </p:cNvSpPr>
              <p:nvPr/>
            </p:nvSpPr>
            <p:spPr bwMode="auto">
              <a:xfrm>
                <a:off x="2444" y="1628"/>
                <a:ext cx="3" cy="290"/>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6" name="Rectangle 446"/>
              <p:cNvSpPr>
                <a:spLocks noChangeArrowheads="1"/>
              </p:cNvSpPr>
              <p:nvPr/>
            </p:nvSpPr>
            <p:spPr bwMode="auto">
              <a:xfrm>
                <a:off x="2428" y="1646"/>
                <a:ext cx="5" cy="26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7" name="Rectangle 447"/>
              <p:cNvSpPr>
                <a:spLocks noChangeArrowheads="1"/>
              </p:cNvSpPr>
              <p:nvPr/>
            </p:nvSpPr>
            <p:spPr bwMode="auto">
              <a:xfrm>
                <a:off x="2413" y="1648"/>
                <a:ext cx="4" cy="260"/>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8" name="Rectangle 448"/>
              <p:cNvSpPr>
                <a:spLocks noChangeArrowheads="1"/>
              </p:cNvSpPr>
              <p:nvPr/>
            </p:nvSpPr>
            <p:spPr bwMode="auto">
              <a:xfrm>
                <a:off x="2399" y="1648"/>
                <a:ext cx="4" cy="266"/>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99" name="Rectangle 449"/>
              <p:cNvSpPr>
                <a:spLocks noChangeArrowheads="1"/>
              </p:cNvSpPr>
              <p:nvPr/>
            </p:nvSpPr>
            <p:spPr bwMode="auto">
              <a:xfrm>
                <a:off x="2385" y="1665"/>
                <a:ext cx="4" cy="25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0" name="Rectangle 450"/>
              <p:cNvSpPr>
                <a:spLocks noChangeArrowheads="1"/>
              </p:cNvSpPr>
              <p:nvPr/>
            </p:nvSpPr>
            <p:spPr bwMode="auto">
              <a:xfrm>
                <a:off x="2354" y="1678"/>
                <a:ext cx="3" cy="24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1" name="Rectangle 451"/>
              <p:cNvSpPr>
                <a:spLocks noChangeArrowheads="1"/>
              </p:cNvSpPr>
              <p:nvPr/>
            </p:nvSpPr>
            <p:spPr bwMode="auto">
              <a:xfrm>
                <a:off x="2631" y="1544"/>
                <a:ext cx="3" cy="333"/>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2" name="Rectangle 452"/>
              <p:cNvSpPr>
                <a:spLocks noChangeArrowheads="1"/>
              </p:cNvSpPr>
              <p:nvPr/>
            </p:nvSpPr>
            <p:spPr bwMode="auto">
              <a:xfrm>
                <a:off x="2599" y="1565"/>
                <a:ext cx="5" cy="33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3" name="Rectangle 453"/>
              <p:cNvSpPr>
                <a:spLocks noChangeArrowheads="1"/>
              </p:cNvSpPr>
              <p:nvPr/>
            </p:nvSpPr>
            <p:spPr bwMode="auto">
              <a:xfrm>
                <a:off x="2569" y="1565"/>
                <a:ext cx="3" cy="33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4" name="Rectangle 454"/>
              <p:cNvSpPr>
                <a:spLocks noChangeArrowheads="1"/>
              </p:cNvSpPr>
              <p:nvPr/>
            </p:nvSpPr>
            <p:spPr bwMode="auto">
              <a:xfrm>
                <a:off x="2553" y="1586"/>
                <a:ext cx="4" cy="332"/>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05" name="Rectangle 455"/>
              <p:cNvSpPr>
                <a:spLocks noChangeArrowheads="1"/>
              </p:cNvSpPr>
              <p:nvPr/>
            </p:nvSpPr>
            <p:spPr bwMode="auto">
              <a:xfrm>
                <a:off x="2464" y="1935"/>
                <a:ext cx="9" cy="99"/>
              </a:xfrm>
              <a:prstGeom prst="rect">
                <a:avLst/>
              </a:prstGeom>
              <a:solidFill>
                <a:srgbClr val="DCDCDC"/>
              </a:solidFill>
              <a:ln w="1588">
                <a:solidFill>
                  <a:srgbClr val="DCDCDC"/>
                </a:solidFill>
                <a:miter lim="800000"/>
                <a:headEnd/>
                <a:tailEnd/>
              </a:ln>
            </p:spPr>
            <p:txBody>
              <a:bodyPr/>
              <a:lstStyle/>
              <a:p>
                <a:endParaRPr lang="en-US"/>
              </a:p>
            </p:txBody>
          </p:sp>
          <p:sp>
            <p:nvSpPr>
              <p:cNvPr id="2606" name="Rectangle 456"/>
              <p:cNvSpPr>
                <a:spLocks noChangeArrowheads="1"/>
              </p:cNvSpPr>
              <p:nvPr/>
            </p:nvSpPr>
            <p:spPr bwMode="auto">
              <a:xfrm>
                <a:off x="2580" y="1927"/>
                <a:ext cx="10" cy="127"/>
              </a:xfrm>
              <a:prstGeom prst="rect">
                <a:avLst/>
              </a:prstGeom>
              <a:solidFill>
                <a:srgbClr val="DCDCDC"/>
              </a:solidFill>
              <a:ln w="1588">
                <a:solidFill>
                  <a:srgbClr val="DCDCDC"/>
                </a:solidFill>
                <a:miter lim="800000"/>
                <a:headEnd/>
                <a:tailEnd/>
              </a:ln>
            </p:spPr>
            <p:txBody>
              <a:bodyPr/>
              <a:lstStyle/>
              <a:p>
                <a:endParaRPr lang="en-US"/>
              </a:p>
            </p:txBody>
          </p:sp>
          <p:sp>
            <p:nvSpPr>
              <p:cNvPr id="2607" name="Freeform 457"/>
              <p:cNvSpPr>
                <a:spLocks/>
              </p:cNvSpPr>
              <p:nvPr/>
            </p:nvSpPr>
            <p:spPr bwMode="auto">
              <a:xfrm>
                <a:off x="2652" y="1592"/>
                <a:ext cx="312" cy="170"/>
              </a:xfrm>
              <a:custGeom>
                <a:avLst/>
                <a:gdLst>
                  <a:gd name="T0" fmla="*/ 0 w 625"/>
                  <a:gd name="T1" fmla="*/ 0 h 340"/>
                  <a:gd name="T2" fmla="*/ 2 w 625"/>
                  <a:gd name="T3" fmla="*/ 108 h 340"/>
                  <a:gd name="T4" fmla="*/ 625 w 625"/>
                  <a:gd name="T5" fmla="*/ 340 h 340"/>
                  <a:gd name="T6" fmla="*/ 623 w 625"/>
                  <a:gd name="T7" fmla="*/ 279 h 340"/>
                  <a:gd name="T8" fmla="*/ 0 w 625"/>
                  <a:gd name="T9" fmla="*/ 0 h 340"/>
                  <a:gd name="T10" fmla="*/ 0 60000 65536"/>
                  <a:gd name="T11" fmla="*/ 0 60000 65536"/>
                  <a:gd name="T12" fmla="*/ 0 60000 65536"/>
                  <a:gd name="T13" fmla="*/ 0 60000 65536"/>
                  <a:gd name="T14" fmla="*/ 0 60000 65536"/>
                  <a:gd name="T15" fmla="*/ 0 w 625"/>
                  <a:gd name="T16" fmla="*/ 0 h 340"/>
                  <a:gd name="T17" fmla="*/ 625 w 625"/>
                  <a:gd name="T18" fmla="*/ 340 h 340"/>
                </a:gdLst>
                <a:ahLst/>
                <a:cxnLst>
                  <a:cxn ang="T10">
                    <a:pos x="T0" y="T1"/>
                  </a:cxn>
                  <a:cxn ang="T11">
                    <a:pos x="T2" y="T3"/>
                  </a:cxn>
                  <a:cxn ang="T12">
                    <a:pos x="T4" y="T5"/>
                  </a:cxn>
                  <a:cxn ang="T13">
                    <a:pos x="T6" y="T7"/>
                  </a:cxn>
                  <a:cxn ang="T14">
                    <a:pos x="T8" y="T9"/>
                  </a:cxn>
                </a:cxnLst>
                <a:rect l="T15" t="T16" r="T17" b="T18"/>
                <a:pathLst>
                  <a:path w="625" h="340">
                    <a:moveTo>
                      <a:pt x="0" y="0"/>
                    </a:moveTo>
                    <a:lnTo>
                      <a:pt x="2" y="108"/>
                    </a:lnTo>
                    <a:lnTo>
                      <a:pt x="625" y="340"/>
                    </a:lnTo>
                    <a:lnTo>
                      <a:pt x="623" y="279"/>
                    </a:lnTo>
                    <a:lnTo>
                      <a:pt x="0" y="0"/>
                    </a:lnTo>
                    <a:close/>
                  </a:path>
                </a:pathLst>
              </a:custGeom>
              <a:solidFill>
                <a:srgbClr val="F2E3FF"/>
              </a:solidFill>
              <a:ln w="1588">
                <a:solidFill>
                  <a:srgbClr val="F2E3FF"/>
                </a:solidFill>
                <a:round/>
                <a:headEnd/>
                <a:tailEnd/>
              </a:ln>
            </p:spPr>
            <p:txBody>
              <a:bodyPr/>
              <a:lstStyle/>
              <a:p>
                <a:endParaRPr lang="en-US"/>
              </a:p>
            </p:txBody>
          </p:sp>
          <p:sp>
            <p:nvSpPr>
              <p:cNvPr id="2608" name="Freeform 458"/>
              <p:cNvSpPr>
                <a:spLocks/>
              </p:cNvSpPr>
              <p:nvPr/>
            </p:nvSpPr>
            <p:spPr bwMode="auto">
              <a:xfrm>
                <a:off x="2238" y="1588"/>
                <a:ext cx="414" cy="204"/>
              </a:xfrm>
              <a:custGeom>
                <a:avLst/>
                <a:gdLst>
                  <a:gd name="T0" fmla="*/ 0 w 828"/>
                  <a:gd name="T1" fmla="*/ 362 h 406"/>
                  <a:gd name="T2" fmla="*/ 826 w 828"/>
                  <a:gd name="T3" fmla="*/ 0 h 406"/>
                  <a:gd name="T4" fmla="*/ 828 w 828"/>
                  <a:gd name="T5" fmla="*/ 108 h 406"/>
                  <a:gd name="T6" fmla="*/ 0 w 828"/>
                  <a:gd name="T7" fmla="*/ 406 h 406"/>
                  <a:gd name="T8" fmla="*/ 0 w 828"/>
                  <a:gd name="T9" fmla="*/ 362 h 406"/>
                  <a:gd name="T10" fmla="*/ 0 60000 65536"/>
                  <a:gd name="T11" fmla="*/ 0 60000 65536"/>
                  <a:gd name="T12" fmla="*/ 0 60000 65536"/>
                  <a:gd name="T13" fmla="*/ 0 60000 65536"/>
                  <a:gd name="T14" fmla="*/ 0 60000 65536"/>
                  <a:gd name="T15" fmla="*/ 0 w 828"/>
                  <a:gd name="T16" fmla="*/ 0 h 406"/>
                  <a:gd name="T17" fmla="*/ 828 w 828"/>
                  <a:gd name="T18" fmla="*/ 406 h 406"/>
                </a:gdLst>
                <a:ahLst/>
                <a:cxnLst>
                  <a:cxn ang="T10">
                    <a:pos x="T0" y="T1"/>
                  </a:cxn>
                  <a:cxn ang="T11">
                    <a:pos x="T2" y="T3"/>
                  </a:cxn>
                  <a:cxn ang="T12">
                    <a:pos x="T4" y="T5"/>
                  </a:cxn>
                  <a:cxn ang="T13">
                    <a:pos x="T6" y="T7"/>
                  </a:cxn>
                  <a:cxn ang="T14">
                    <a:pos x="T8" y="T9"/>
                  </a:cxn>
                </a:cxnLst>
                <a:rect l="T15" t="T16" r="T17" b="T18"/>
                <a:pathLst>
                  <a:path w="828" h="406">
                    <a:moveTo>
                      <a:pt x="0" y="362"/>
                    </a:moveTo>
                    <a:lnTo>
                      <a:pt x="826" y="0"/>
                    </a:lnTo>
                    <a:lnTo>
                      <a:pt x="828" y="108"/>
                    </a:lnTo>
                    <a:lnTo>
                      <a:pt x="0" y="406"/>
                    </a:lnTo>
                    <a:lnTo>
                      <a:pt x="0" y="362"/>
                    </a:lnTo>
                    <a:close/>
                  </a:path>
                </a:pathLst>
              </a:custGeom>
              <a:solidFill>
                <a:srgbClr val="DCDCDC"/>
              </a:solidFill>
              <a:ln w="1588">
                <a:solidFill>
                  <a:srgbClr val="A0A0A0"/>
                </a:solidFill>
                <a:round/>
                <a:headEnd/>
                <a:tailEnd/>
              </a:ln>
            </p:spPr>
            <p:txBody>
              <a:bodyPr/>
              <a:lstStyle/>
              <a:p>
                <a:endParaRPr lang="en-US"/>
              </a:p>
            </p:txBody>
          </p:sp>
          <p:sp>
            <p:nvSpPr>
              <p:cNvPr id="2609" name="Freeform 459"/>
              <p:cNvSpPr>
                <a:spLocks/>
              </p:cNvSpPr>
              <p:nvPr/>
            </p:nvSpPr>
            <p:spPr bwMode="auto">
              <a:xfrm>
                <a:off x="2240" y="1498"/>
                <a:ext cx="413" cy="234"/>
              </a:xfrm>
              <a:custGeom>
                <a:avLst/>
                <a:gdLst>
                  <a:gd name="T0" fmla="*/ 0 w 827"/>
                  <a:gd name="T1" fmla="*/ 430 h 468"/>
                  <a:gd name="T2" fmla="*/ 0 w 827"/>
                  <a:gd name="T3" fmla="*/ 468 h 468"/>
                  <a:gd name="T4" fmla="*/ 827 w 827"/>
                  <a:gd name="T5" fmla="*/ 103 h 468"/>
                  <a:gd name="T6" fmla="*/ 822 w 827"/>
                  <a:gd name="T7" fmla="*/ 0 h 468"/>
                  <a:gd name="T8" fmla="*/ 0 w 827"/>
                  <a:gd name="T9" fmla="*/ 430 h 468"/>
                  <a:gd name="T10" fmla="*/ 0 60000 65536"/>
                  <a:gd name="T11" fmla="*/ 0 60000 65536"/>
                  <a:gd name="T12" fmla="*/ 0 60000 65536"/>
                  <a:gd name="T13" fmla="*/ 0 60000 65536"/>
                  <a:gd name="T14" fmla="*/ 0 60000 65536"/>
                  <a:gd name="T15" fmla="*/ 0 w 827"/>
                  <a:gd name="T16" fmla="*/ 0 h 468"/>
                  <a:gd name="T17" fmla="*/ 827 w 827"/>
                  <a:gd name="T18" fmla="*/ 468 h 468"/>
                </a:gdLst>
                <a:ahLst/>
                <a:cxnLst>
                  <a:cxn ang="T10">
                    <a:pos x="T0" y="T1"/>
                  </a:cxn>
                  <a:cxn ang="T11">
                    <a:pos x="T2" y="T3"/>
                  </a:cxn>
                  <a:cxn ang="T12">
                    <a:pos x="T4" y="T5"/>
                  </a:cxn>
                  <a:cxn ang="T13">
                    <a:pos x="T6" y="T7"/>
                  </a:cxn>
                  <a:cxn ang="T14">
                    <a:pos x="T8" y="T9"/>
                  </a:cxn>
                </a:cxnLst>
                <a:rect l="T15" t="T16" r="T17" b="T18"/>
                <a:pathLst>
                  <a:path w="827" h="468">
                    <a:moveTo>
                      <a:pt x="0" y="430"/>
                    </a:moveTo>
                    <a:lnTo>
                      <a:pt x="0" y="468"/>
                    </a:lnTo>
                    <a:lnTo>
                      <a:pt x="827" y="103"/>
                    </a:lnTo>
                    <a:lnTo>
                      <a:pt x="822" y="0"/>
                    </a:lnTo>
                    <a:lnTo>
                      <a:pt x="0" y="430"/>
                    </a:lnTo>
                    <a:close/>
                  </a:path>
                </a:pathLst>
              </a:custGeom>
              <a:solidFill>
                <a:srgbClr val="C0C0C0"/>
              </a:solidFill>
              <a:ln w="1588">
                <a:solidFill>
                  <a:srgbClr val="A0A0A0"/>
                </a:solidFill>
                <a:round/>
                <a:headEnd/>
                <a:tailEnd/>
              </a:ln>
            </p:spPr>
            <p:txBody>
              <a:bodyPr/>
              <a:lstStyle/>
              <a:p>
                <a:endParaRPr lang="en-US"/>
              </a:p>
            </p:txBody>
          </p:sp>
          <p:sp>
            <p:nvSpPr>
              <p:cNvPr id="2610" name="Freeform 460"/>
              <p:cNvSpPr>
                <a:spLocks/>
              </p:cNvSpPr>
              <p:nvPr/>
            </p:nvSpPr>
            <p:spPr bwMode="auto">
              <a:xfrm>
                <a:off x="2240" y="1685"/>
                <a:ext cx="413" cy="161"/>
              </a:xfrm>
              <a:custGeom>
                <a:avLst/>
                <a:gdLst>
                  <a:gd name="T0" fmla="*/ 0 w 828"/>
                  <a:gd name="T1" fmla="*/ 273 h 322"/>
                  <a:gd name="T2" fmla="*/ 828 w 828"/>
                  <a:gd name="T3" fmla="*/ 0 h 322"/>
                  <a:gd name="T4" fmla="*/ 826 w 828"/>
                  <a:gd name="T5" fmla="*/ 88 h 322"/>
                  <a:gd name="T6" fmla="*/ 0 w 828"/>
                  <a:gd name="T7" fmla="*/ 322 h 322"/>
                  <a:gd name="T8" fmla="*/ 0 w 828"/>
                  <a:gd name="T9" fmla="*/ 273 h 322"/>
                  <a:gd name="T10" fmla="*/ 0 60000 65536"/>
                  <a:gd name="T11" fmla="*/ 0 60000 65536"/>
                  <a:gd name="T12" fmla="*/ 0 60000 65536"/>
                  <a:gd name="T13" fmla="*/ 0 60000 65536"/>
                  <a:gd name="T14" fmla="*/ 0 60000 65536"/>
                  <a:gd name="T15" fmla="*/ 0 w 828"/>
                  <a:gd name="T16" fmla="*/ 0 h 322"/>
                  <a:gd name="T17" fmla="*/ 828 w 828"/>
                  <a:gd name="T18" fmla="*/ 322 h 322"/>
                </a:gdLst>
                <a:ahLst/>
                <a:cxnLst>
                  <a:cxn ang="T10">
                    <a:pos x="T0" y="T1"/>
                  </a:cxn>
                  <a:cxn ang="T11">
                    <a:pos x="T2" y="T3"/>
                  </a:cxn>
                  <a:cxn ang="T12">
                    <a:pos x="T4" y="T5"/>
                  </a:cxn>
                  <a:cxn ang="T13">
                    <a:pos x="T6" y="T7"/>
                  </a:cxn>
                  <a:cxn ang="T14">
                    <a:pos x="T8" y="T9"/>
                  </a:cxn>
                </a:cxnLst>
                <a:rect l="T15" t="T16" r="T17" b="T18"/>
                <a:pathLst>
                  <a:path w="828" h="322">
                    <a:moveTo>
                      <a:pt x="0" y="273"/>
                    </a:moveTo>
                    <a:lnTo>
                      <a:pt x="828" y="0"/>
                    </a:lnTo>
                    <a:lnTo>
                      <a:pt x="826" y="88"/>
                    </a:lnTo>
                    <a:lnTo>
                      <a:pt x="0" y="322"/>
                    </a:lnTo>
                    <a:lnTo>
                      <a:pt x="0" y="273"/>
                    </a:lnTo>
                    <a:close/>
                  </a:path>
                </a:pathLst>
              </a:custGeom>
              <a:solidFill>
                <a:srgbClr val="C0C0C0"/>
              </a:solidFill>
              <a:ln w="1588">
                <a:solidFill>
                  <a:srgbClr val="A0A0A0"/>
                </a:solidFill>
                <a:round/>
                <a:headEnd/>
                <a:tailEnd/>
              </a:ln>
            </p:spPr>
            <p:txBody>
              <a:bodyPr/>
              <a:lstStyle/>
              <a:p>
                <a:endParaRPr lang="en-US"/>
              </a:p>
            </p:txBody>
          </p:sp>
          <p:sp>
            <p:nvSpPr>
              <p:cNvPr id="2611" name="Freeform 461"/>
              <p:cNvSpPr>
                <a:spLocks/>
              </p:cNvSpPr>
              <p:nvPr/>
            </p:nvSpPr>
            <p:spPr bwMode="auto">
              <a:xfrm>
                <a:off x="2240" y="1771"/>
                <a:ext cx="412" cy="130"/>
              </a:xfrm>
              <a:custGeom>
                <a:avLst/>
                <a:gdLst>
                  <a:gd name="T0" fmla="*/ 0 w 824"/>
                  <a:gd name="T1" fmla="*/ 204 h 259"/>
                  <a:gd name="T2" fmla="*/ 824 w 824"/>
                  <a:gd name="T3" fmla="*/ 0 h 259"/>
                  <a:gd name="T4" fmla="*/ 824 w 824"/>
                  <a:gd name="T5" fmla="*/ 101 h 259"/>
                  <a:gd name="T6" fmla="*/ 0 w 824"/>
                  <a:gd name="T7" fmla="*/ 259 h 259"/>
                  <a:gd name="T8" fmla="*/ 0 w 824"/>
                  <a:gd name="T9" fmla="*/ 204 h 259"/>
                  <a:gd name="T10" fmla="*/ 0 60000 65536"/>
                  <a:gd name="T11" fmla="*/ 0 60000 65536"/>
                  <a:gd name="T12" fmla="*/ 0 60000 65536"/>
                  <a:gd name="T13" fmla="*/ 0 60000 65536"/>
                  <a:gd name="T14" fmla="*/ 0 60000 65536"/>
                  <a:gd name="T15" fmla="*/ 0 w 824"/>
                  <a:gd name="T16" fmla="*/ 0 h 259"/>
                  <a:gd name="T17" fmla="*/ 824 w 824"/>
                  <a:gd name="T18" fmla="*/ 259 h 259"/>
                </a:gdLst>
                <a:ahLst/>
                <a:cxnLst>
                  <a:cxn ang="T10">
                    <a:pos x="T0" y="T1"/>
                  </a:cxn>
                  <a:cxn ang="T11">
                    <a:pos x="T2" y="T3"/>
                  </a:cxn>
                  <a:cxn ang="T12">
                    <a:pos x="T4" y="T5"/>
                  </a:cxn>
                  <a:cxn ang="T13">
                    <a:pos x="T6" y="T7"/>
                  </a:cxn>
                  <a:cxn ang="T14">
                    <a:pos x="T8" y="T9"/>
                  </a:cxn>
                </a:cxnLst>
                <a:rect l="T15" t="T16" r="T17" b="T18"/>
                <a:pathLst>
                  <a:path w="824" h="259">
                    <a:moveTo>
                      <a:pt x="0" y="204"/>
                    </a:moveTo>
                    <a:lnTo>
                      <a:pt x="824" y="0"/>
                    </a:lnTo>
                    <a:lnTo>
                      <a:pt x="824" y="101"/>
                    </a:lnTo>
                    <a:lnTo>
                      <a:pt x="0" y="259"/>
                    </a:lnTo>
                    <a:lnTo>
                      <a:pt x="0" y="204"/>
                    </a:lnTo>
                    <a:close/>
                  </a:path>
                </a:pathLst>
              </a:custGeom>
              <a:solidFill>
                <a:srgbClr val="DCDCDC"/>
              </a:solidFill>
              <a:ln w="1588">
                <a:solidFill>
                  <a:srgbClr val="A0A0A0"/>
                </a:solidFill>
                <a:round/>
                <a:headEnd/>
                <a:tailEnd/>
              </a:ln>
            </p:spPr>
            <p:txBody>
              <a:bodyPr/>
              <a:lstStyle/>
              <a:p>
                <a:endParaRPr lang="en-US"/>
              </a:p>
            </p:txBody>
          </p:sp>
          <p:sp>
            <p:nvSpPr>
              <p:cNvPr id="2612" name="Freeform 462"/>
              <p:cNvSpPr>
                <a:spLocks/>
              </p:cNvSpPr>
              <p:nvPr/>
            </p:nvSpPr>
            <p:spPr bwMode="auto">
              <a:xfrm>
                <a:off x="2240" y="1867"/>
                <a:ext cx="412" cy="87"/>
              </a:xfrm>
              <a:custGeom>
                <a:avLst/>
                <a:gdLst>
                  <a:gd name="T0" fmla="*/ 0 w 825"/>
                  <a:gd name="T1" fmla="*/ 125 h 174"/>
                  <a:gd name="T2" fmla="*/ 825 w 825"/>
                  <a:gd name="T3" fmla="*/ 0 h 174"/>
                  <a:gd name="T4" fmla="*/ 825 w 825"/>
                  <a:gd name="T5" fmla="*/ 112 h 174"/>
                  <a:gd name="T6" fmla="*/ 0 w 825"/>
                  <a:gd name="T7" fmla="*/ 174 h 174"/>
                  <a:gd name="T8" fmla="*/ 0 w 825"/>
                  <a:gd name="T9" fmla="*/ 125 h 174"/>
                  <a:gd name="T10" fmla="*/ 0 60000 65536"/>
                  <a:gd name="T11" fmla="*/ 0 60000 65536"/>
                  <a:gd name="T12" fmla="*/ 0 60000 65536"/>
                  <a:gd name="T13" fmla="*/ 0 60000 65536"/>
                  <a:gd name="T14" fmla="*/ 0 60000 65536"/>
                  <a:gd name="T15" fmla="*/ 0 w 825"/>
                  <a:gd name="T16" fmla="*/ 0 h 174"/>
                  <a:gd name="T17" fmla="*/ 825 w 825"/>
                  <a:gd name="T18" fmla="*/ 174 h 174"/>
                </a:gdLst>
                <a:ahLst/>
                <a:cxnLst>
                  <a:cxn ang="T10">
                    <a:pos x="T0" y="T1"/>
                  </a:cxn>
                  <a:cxn ang="T11">
                    <a:pos x="T2" y="T3"/>
                  </a:cxn>
                  <a:cxn ang="T12">
                    <a:pos x="T4" y="T5"/>
                  </a:cxn>
                  <a:cxn ang="T13">
                    <a:pos x="T6" y="T7"/>
                  </a:cxn>
                  <a:cxn ang="T14">
                    <a:pos x="T8" y="T9"/>
                  </a:cxn>
                </a:cxnLst>
                <a:rect l="T15" t="T16" r="T17" b="T18"/>
                <a:pathLst>
                  <a:path w="825" h="174">
                    <a:moveTo>
                      <a:pt x="0" y="125"/>
                    </a:moveTo>
                    <a:lnTo>
                      <a:pt x="825" y="0"/>
                    </a:lnTo>
                    <a:lnTo>
                      <a:pt x="825" y="112"/>
                    </a:lnTo>
                    <a:lnTo>
                      <a:pt x="0" y="174"/>
                    </a:lnTo>
                    <a:lnTo>
                      <a:pt x="0" y="125"/>
                    </a:lnTo>
                    <a:close/>
                  </a:path>
                </a:pathLst>
              </a:custGeom>
              <a:solidFill>
                <a:srgbClr val="C0C0C0"/>
              </a:solidFill>
              <a:ln w="1588">
                <a:solidFill>
                  <a:srgbClr val="A0A0A0"/>
                </a:solidFill>
                <a:round/>
                <a:headEnd/>
                <a:tailEnd/>
              </a:ln>
            </p:spPr>
            <p:txBody>
              <a:bodyPr/>
              <a:lstStyle/>
              <a:p>
                <a:endParaRPr lang="en-US"/>
              </a:p>
            </p:txBody>
          </p:sp>
          <p:sp>
            <p:nvSpPr>
              <p:cNvPr id="2613" name="Freeform 463"/>
              <p:cNvSpPr>
                <a:spLocks/>
              </p:cNvSpPr>
              <p:nvPr/>
            </p:nvSpPr>
            <p:spPr bwMode="auto">
              <a:xfrm>
                <a:off x="2651" y="1499"/>
                <a:ext cx="309" cy="181"/>
              </a:xfrm>
              <a:custGeom>
                <a:avLst/>
                <a:gdLst>
                  <a:gd name="T0" fmla="*/ 0 w 619"/>
                  <a:gd name="T1" fmla="*/ 0 h 363"/>
                  <a:gd name="T2" fmla="*/ 0 w 619"/>
                  <a:gd name="T3" fmla="*/ 101 h 363"/>
                  <a:gd name="T4" fmla="*/ 619 w 619"/>
                  <a:gd name="T5" fmla="*/ 363 h 363"/>
                  <a:gd name="T6" fmla="*/ 618 w 619"/>
                  <a:gd name="T7" fmla="*/ 309 h 363"/>
                  <a:gd name="T8" fmla="*/ 0 w 619"/>
                  <a:gd name="T9" fmla="*/ 0 h 363"/>
                  <a:gd name="T10" fmla="*/ 0 60000 65536"/>
                  <a:gd name="T11" fmla="*/ 0 60000 65536"/>
                  <a:gd name="T12" fmla="*/ 0 60000 65536"/>
                  <a:gd name="T13" fmla="*/ 0 60000 65536"/>
                  <a:gd name="T14" fmla="*/ 0 60000 65536"/>
                  <a:gd name="T15" fmla="*/ 0 w 619"/>
                  <a:gd name="T16" fmla="*/ 0 h 363"/>
                  <a:gd name="T17" fmla="*/ 619 w 619"/>
                  <a:gd name="T18" fmla="*/ 363 h 363"/>
                </a:gdLst>
                <a:ahLst/>
                <a:cxnLst>
                  <a:cxn ang="T10">
                    <a:pos x="T0" y="T1"/>
                  </a:cxn>
                  <a:cxn ang="T11">
                    <a:pos x="T2" y="T3"/>
                  </a:cxn>
                  <a:cxn ang="T12">
                    <a:pos x="T4" y="T5"/>
                  </a:cxn>
                  <a:cxn ang="T13">
                    <a:pos x="T6" y="T7"/>
                  </a:cxn>
                  <a:cxn ang="T14">
                    <a:pos x="T8" y="T9"/>
                  </a:cxn>
                </a:cxnLst>
                <a:rect l="T15" t="T16" r="T17" b="T18"/>
                <a:pathLst>
                  <a:path w="619" h="363">
                    <a:moveTo>
                      <a:pt x="0" y="0"/>
                    </a:moveTo>
                    <a:lnTo>
                      <a:pt x="0" y="101"/>
                    </a:lnTo>
                    <a:lnTo>
                      <a:pt x="619" y="363"/>
                    </a:lnTo>
                    <a:lnTo>
                      <a:pt x="618" y="309"/>
                    </a:lnTo>
                    <a:lnTo>
                      <a:pt x="0" y="0"/>
                    </a:lnTo>
                    <a:close/>
                  </a:path>
                </a:pathLst>
              </a:custGeom>
              <a:solidFill>
                <a:srgbClr val="F0F0F0"/>
              </a:solidFill>
              <a:ln w="1588">
                <a:solidFill>
                  <a:srgbClr val="919191"/>
                </a:solidFill>
                <a:round/>
                <a:headEnd/>
                <a:tailEnd/>
              </a:ln>
            </p:spPr>
            <p:txBody>
              <a:bodyPr/>
              <a:lstStyle/>
              <a:p>
                <a:endParaRPr lang="en-US"/>
              </a:p>
            </p:txBody>
          </p:sp>
          <p:sp>
            <p:nvSpPr>
              <p:cNvPr id="2614" name="Freeform 464"/>
              <p:cNvSpPr>
                <a:spLocks/>
              </p:cNvSpPr>
              <p:nvPr/>
            </p:nvSpPr>
            <p:spPr bwMode="auto">
              <a:xfrm>
                <a:off x="2653" y="1688"/>
                <a:ext cx="310" cy="141"/>
              </a:xfrm>
              <a:custGeom>
                <a:avLst/>
                <a:gdLst>
                  <a:gd name="T0" fmla="*/ 0 w 621"/>
                  <a:gd name="T1" fmla="*/ 0 h 282"/>
                  <a:gd name="T2" fmla="*/ 0 w 621"/>
                  <a:gd name="T3" fmla="*/ 87 h 282"/>
                  <a:gd name="T4" fmla="*/ 621 w 621"/>
                  <a:gd name="T5" fmla="*/ 282 h 282"/>
                  <a:gd name="T6" fmla="*/ 618 w 621"/>
                  <a:gd name="T7" fmla="*/ 223 h 282"/>
                  <a:gd name="T8" fmla="*/ 0 w 621"/>
                  <a:gd name="T9" fmla="*/ 0 h 282"/>
                  <a:gd name="T10" fmla="*/ 0 60000 65536"/>
                  <a:gd name="T11" fmla="*/ 0 60000 65536"/>
                  <a:gd name="T12" fmla="*/ 0 60000 65536"/>
                  <a:gd name="T13" fmla="*/ 0 60000 65536"/>
                  <a:gd name="T14" fmla="*/ 0 60000 65536"/>
                  <a:gd name="T15" fmla="*/ 0 w 621"/>
                  <a:gd name="T16" fmla="*/ 0 h 282"/>
                  <a:gd name="T17" fmla="*/ 621 w 621"/>
                  <a:gd name="T18" fmla="*/ 282 h 282"/>
                </a:gdLst>
                <a:ahLst/>
                <a:cxnLst>
                  <a:cxn ang="T10">
                    <a:pos x="T0" y="T1"/>
                  </a:cxn>
                  <a:cxn ang="T11">
                    <a:pos x="T2" y="T3"/>
                  </a:cxn>
                  <a:cxn ang="T12">
                    <a:pos x="T4" y="T5"/>
                  </a:cxn>
                  <a:cxn ang="T13">
                    <a:pos x="T6" y="T7"/>
                  </a:cxn>
                  <a:cxn ang="T14">
                    <a:pos x="T8" y="T9"/>
                  </a:cxn>
                </a:cxnLst>
                <a:rect l="T15" t="T16" r="T17" b="T18"/>
                <a:pathLst>
                  <a:path w="621" h="282">
                    <a:moveTo>
                      <a:pt x="0" y="0"/>
                    </a:moveTo>
                    <a:lnTo>
                      <a:pt x="0" y="87"/>
                    </a:lnTo>
                    <a:lnTo>
                      <a:pt x="621" y="282"/>
                    </a:lnTo>
                    <a:lnTo>
                      <a:pt x="618" y="223"/>
                    </a:lnTo>
                    <a:lnTo>
                      <a:pt x="0" y="0"/>
                    </a:lnTo>
                    <a:close/>
                  </a:path>
                </a:pathLst>
              </a:custGeom>
              <a:solidFill>
                <a:srgbClr val="F0F0F0"/>
              </a:solidFill>
              <a:ln w="1588">
                <a:solidFill>
                  <a:srgbClr val="F0F0F0"/>
                </a:solidFill>
                <a:round/>
                <a:headEnd/>
                <a:tailEnd/>
              </a:ln>
            </p:spPr>
            <p:txBody>
              <a:bodyPr/>
              <a:lstStyle/>
              <a:p>
                <a:endParaRPr lang="en-US"/>
              </a:p>
            </p:txBody>
          </p:sp>
          <p:sp>
            <p:nvSpPr>
              <p:cNvPr id="2615" name="Freeform 465"/>
              <p:cNvSpPr>
                <a:spLocks/>
              </p:cNvSpPr>
              <p:nvPr/>
            </p:nvSpPr>
            <p:spPr bwMode="auto">
              <a:xfrm>
                <a:off x="2650" y="1773"/>
                <a:ext cx="317" cy="128"/>
              </a:xfrm>
              <a:custGeom>
                <a:avLst/>
                <a:gdLst>
                  <a:gd name="T0" fmla="*/ 0 w 633"/>
                  <a:gd name="T1" fmla="*/ 0 h 255"/>
                  <a:gd name="T2" fmla="*/ 1 w 633"/>
                  <a:gd name="T3" fmla="*/ 99 h 255"/>
                  <a:gd name="T4" fmla="*/ 633 w 633"/>
                  <a:gd name="T5" fmla="*/ 255 h 255"/>
                  <a:gd name="T6" fmla="*/ 629 w 633"/>
                  <a:gd name="T7" fmla="*/ 174 h 255"/>
                  <a:gd name="T8" fmla="*/ 0 w 633"/>
                  <a:gd name="T9" fmla="*/ 0 h 255"/>
                  <a:gd name="T10" fmla="*/ 0 60000 65536"/>
                  <a:gd name="T11" fmla="*/ 0 60000 65536"/>
                  <a:gd name="T12" fmla="*/ 0 60000 65536"/>
                  <a:gd name="T13" fmla="*/ 0 60000 65536"/>
                  <a:gd name="T14" fmla="*/ 0 60000 65536"/>
                  <a:gd name="T15" fmla="*/ 0 w 633"/>
                  <a:gd name="T16" fmla="*/ 0 h 255"/>
                  <a:gd name="T17" fmla="*/ 633 w 633"/>
                  <a:gd name="T18" fmla="*/ 255 h 255"/>
                </a:gdLst>
                <a:ahLst/>
                <a:cxnLst>
                  <a:cxn ang="T10">
                    <a:pos x="T0" y="T1"/>
                  </a:cxn>
                  <a:cxn ang="T11">
                    <a:pos x="T2" y="T3"/>
                  </a:cxn>
                  <a:cxn ang="T12">
                    <a:pos x="T4" y="T5"/>
                  </a:cxn>
                  <a:cxn ang="T13">
                    <a:pos x="T6" y="T7"/>
                  </a:cxn>
                  <a:cxn ang="T14">
                    <a:pos x="T8" y="T9"/>
                  </a:cxn>
                </a:cxnLst>
                <a:rect l="T15" t="T16" r="T17" b="T18"/>
                <a:pathLst>
                  <a:path w="633" h="255">
                    <a:moveTo>
                      <a:pt x="0" y="0"/>
                    </a:moveTo>
                    <a:lnTo>
                      <a:pt x="1" y="99"/>
                    </a:lnTo>
                    <a:lnTo>
                      <a:pt x="633" y="255"/>
                    </a:lnTo>
                    <a:lnTo>
                      <a:pt x="629" y="174"/>
                    </a:lnTo>
                    <a:lnTo>
                      <a:pt x="0" y="0"/>
                    </a:lnTo>
                    <a:close/>
                  </a:path>
                </a:pathLst>
              </a:custGeom>
              <a:solidFill>
                <a:srgbClr val="F2E3FF"/>
              </a:solidFill>
              <a:ln w="1588">
                <a:solidFill>
                  <a:srgbClr val="F2E3FF"/>
                </a:solidFill>
                <a:round/>
                <a:headEnd/>
                <a:tailEnd/>
              </a:ln>
            </p:spPr>
            <p:txBody>
              <a:bodyPr/>
              <a:lstStyle/>
              <a:p>
                <a:endParaRPr lang="en-US"/>
              </a:p>
            </p:txBody>
          </p:sp>
          <p:sp>
            <p:nvSpPr>
              <p:cNvPr id="2616" name="Rectangle 466"/>
              <p:cNvSpPr>
                <a:spLocks noChangeArrowheads="1"/>
              </p:cNvSpPr>
              <p:nvPr/>
            </p:nvSpPr>
            <p:spPr bwMode="auto">
              <a:xfrm>
                <a:off x="2648" y="1498"/>
                <a:ext cx="5" cy="57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17" name="Freeform 467"/>
              <p:cNvSpPr>
                <a:spLocks/>
              </p:cNvSpPr>
              <p:nvPr/>
            </p:nvSpPr>
            <p:spPr bwMode="auto">
              <a:xfrm>
                <a:off x="2380" y="2040"/>
                <a:ext cx="122" cy="40"/>
              </a:xfrm>
              <a:custGeom>
                <a:avLst/>
                <a:gdLst>
                  <a:gd name="T0" fmla="*/ 25 w 245"/>
                  <a:gd name="T1" fmla="*/ 0 h 80"/>
                  <a:gd name="T2" fmla="*/ 0 w 245"/>
                  <a:gd name="T3" fmla="*/ 8 h 80"/>
                  <a:gd name="T4" fmla="*/ 29 w 245"/>
                  <a:gd name="T5" fmla="*/ 37 h 80"/>
                  <a:gd name="T6" fmla="*/ 73 w 245"/>
                  <a:gd name="T7" fmla="*/ 46 h 80"/>
                  <a:gd name="T8" fmla="*/ 94 w 245"/>
                  <a:gd name="T9" fmla="*/ 46 h 80"/>
                  <a:gd name="T10" fmla="*/ 116 w 245"/>
                  <a:gd name="T11" fmla="*/ 61 h 80"/>
                  <a:gd name="T12" fmla="*/ 137 w 245"/>
                  <a:gd name="T13" fmla="*/ 64 h 80"/>
                  <a:gd name="T14" fmla="*/ 149 w 245"/>
                  <a:gd name="T15" fmla="*/ 52 h 80"/>
                  <a:gd name="T16" fmla="*/ 183 w 245"/>
                  <a:gd name="T17" fmla="*/ 76 h 80"/>
                  <a:gd name="T18" fmla="*/ 216 w 245"/>
                  <a:gd name="T19" fmla="*/ 80 h 80"/>
                  <a:gd name="T20" fmla="*/ 222 w 245"/>
                  <a:gd name="T21" fmla="*/ 66 h 80"/>
                  <a:gd name="T22" fmla="*/ 245 w 245"/>
                  <a:gd name="T23" fmla="*/ 64 h 80"/>
                  <a:gd name="T24" fmla="*/ 212 w 245"/>
                  <a:gd name="T25" fmla="*/ 10 h 80"/>
                  <a:gd name="T26" fmla="*/ 25 w 245"/>
                  <a:gd name="T27" fmla="*/ 0 h 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80"/>
                  <a:gd name="T44" fmla="*/ 245 w 245"/>
                  <a:gd name="T45" fmla="*/ 80 h 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80">
                    <a:moveTo>
                      <a:pt x="25" y="0"/>
                    </a:moveTo>
                    <a:lnTo>
                      <a:pt x="0" y="8"/>
                    </a:lnTo>
                    <a:lnTo>
                      <a:pt x="29" y="37"/>
                    </a:lnTo>
                    <a:lnTo>
                      <a:pt x="73" y="46"/>
                    </a:lnTo>
                    <a:lnTo>
                      <a:pt x="94" y="46"/>
                    </a:lnTo>
                    <a:lnTo>
                      <a:pt x="116" y="61"/>
                    </a:lnTo>
                    <a:lnTo>
                      <a:pt x="137" y="64"/>
                    </a:lnTo>
                    <a:lnTo>
                      <a:pt x="149" y="52"/>
                    </a:lnTo>
                    <a:lnTo>
                      <a:pt x="183" y="76"/>
                    </a:lnTo>
                    <a:lnTo>
                      <a:pt x="216" y="80"/>
                    </a:lnTo>
                    <a:lnTo>
                      <a:pt x="222" y="66"/>
                    </a:lnTo>
                    <a:lnTo>
                      <a:pt x="245" y="64"/>
                    </a:lnTo>
                    <a:lnTo>
                      <a:pt x="212" y="10"/>
                    </a:lnTo>
                    <a:lnTo>
                      <a:pt x="25" y="0"/>
                    </a:lnTo>
                    <a:close/>
                  </a:path>
                </a:pathLst>
              </a:custGeom>
              <a:solidFill>
                <a:srgbClr val="808080"/>
              </a:solidFill>
              <a:ln w="1588">
                <a:solidFill>
                  <a:srgbClr val="808080"/>
                </a:solidFill>
                <a:round/>
                <a:headEnd/>
                <a:tailEnd/>
              </a:ln>
            </p:spPr>
            <p:txBody>
              <a:bodyPr/>
              <a:lstStyle/>
              <a:p>
                <a:endParaRPr lang="en-US"/>
              </a:p>
            </p:txBody>
          </p:sp>
          <p:sp>
            <p:nvSpPr>
              <p:cNvPr id="2618" name="Freeform 468"/>
              <p:cNvSpPr>
                <a:spLocks/>
              </p:cNvSpPr>
              <p:nvPr/>
            </p:nvSpPr>
            <p:spPr bwMode="auto">
              <a:xfrm>
                <a:off x="2368" y="1974"/>
                <a:ext cx="97" cy="72"/>
              </a:xfrm>
              <a:custGeom>
                <a:avLst/>
                <a:gdLst>
                  <a:gd name="T0" fmla="*/ 64 w 196"/>
                  <a:gd name="T1" fmla="*/ 10 h 143"/>
                  <a:gd name="T2" fmla="*/ 78 w 196"/>
                  <a:gd name="T3" fmla="*/ 10 h 143"/>
                  <a:gd name="T4" fmla="*/ 90 w 196"/>
                  <a:gd name="T5" fmla="*/ 3 h 143"/>
                  <a:gd name="T6" fmla="*/ 99 w 196"/>
                  <a:gd name="T7" fmla="*/ 17 h 143"/>
                  <a:gd name="T8" fmla="*/ 115 w 196"/>
                  <a:gd name="T9" fmla="*/ 10 h 143"/>
                  <a:gd name="T10" fmla="*/ 133 w 196"/>
                  <a:gd name="T11" fmla="*/ 6 h 143"/>
                  <a:gd name="T12" fmla="*/ 130 w 196"/>
                  <a:gd name="T13" fmla="*/ 19 h 143"/>
                  <a:gd name="T14" fmla="*/ 123 w 196"/>
                  <a:gd name="T15" fmla="*/ 29 h 143"/>
                  <a:gd name="T16" fmla="*/ 118 w 196"/>
                  <a:gd name="T17" fmla="*/ 38 h 143"/>
                  <a:gd name="T18" fmla="*/ 134 w 196"/>
                  <a:gd name="T19" fmla="*/ 32 h 143"/>
                  <a:gd name="T20" fmla="*/ 130 w 196"/>
                  <a:gd name="T21" fmla="*/ 48 h 143"/>
                  <a:gd name="T22" fmla="*/ 141 w 196"/>
                  <a:gd name="T23" fmla="*/ 37 h 143"/>
                  <a:gd name="T24" fmla="*/ 167 w 196"/>
                  <a:gd name="T25" fmla="*/ 32 h 143"/>
                  <a:gd name="T26" fmla="*/ 156 w 196"/>
                  <a:gd name="T27" fmla="*/ 52 h 143"/>
                  <a:gd name="T28" fmla="*/ 174 w 196"/>
                  <a:gd name="T29" fmla="*/ 50 h 143"/>
                  <a:gd name="T30" fmla="*/ 193 w 196"/>
                  <a:gd name="T31" fmla="*/ 52 h 143"/>
                  <a:gd name="T32" fmla="*/ 178 w 196"/>
                  <a:gd name="T33" fmla="*/ 59 h 143"/>
                  <a:gd name="T34" fmla="*/ 163 w 196"/>
                  <a:gd name="T35" fmla="*/ 65 h 143"/>
                  <a:gd name="T36" fmla="*/ 160 w 196"/>
                  <a:gd name="T37" fmla="*/ 72 h 143"/>
                  <a:gd name="T38" fmla="*/ 186 w 196"/>
                  <a:gd name="T39" fmla="*/ 75 h 143"/>
                  <a:gd name="T40" fmla="*/ 172 w 196"/>
                  <a:gd name="T41" fmla="*/ 99 h 143"/>
                  <a:gd name="T42" fmla="*/ 196 w 196"/>
                  <a:gd name="T43" fmla="*/ 99 h 143"/>
                  <a:gd name="T44" fmla="*/ 188 w 196"/>
                  <a:gd name="T45" fmla="*/ 115 h 143"/>
                  <a:gd name="T46" fmla="*/ 162 w 196"/>
                  <a:gd name="T47" fmla="*/ 128 h 143"/>
                  <a:gd name="T48" fmla="*/ 139 w 196"/>
                  <a:gd name="T49" fmla="*/ 137 h 143"/>
                  <a:gd name="T50" fmla="*/ 109 w 196"/>
                  <a:gd name="T51" fmla="*/ 143 h 143"/>
                  <a:gd name="T52" fmla="*/ 96 w 196"/>
                  <a:gd name="T53" fmla="*/ 143 h 143"/>
                  <a:gd name="T54" fmla="*/ 78 w 196"/>
                  <a:gd name="T55" fmla="*/ 143 h 143"/>
                  <a:gd name="T56" fmla="*/ 63 w 196"/>
                  <a:gd name="T57" fmla="*/ 141 h 143"/>
                  <a:gd name="T58" fmla="*/ 22 w 196"/>
                  <a:gd name="T59" fmla="*/ 127 h 143"/>
                  <a:gd name="T60" fmla="*/ 10 w 196"/>
                  <a:gd name="T61" fmla="*/ 110 h 143"/>
                  <a:gd name="T62" fmla="*/ 0 w 196"/>
                  <a:gd name="T63" fmla="*/ 79 h 143"/>
                  <a:gd name="T64" fmla="*/ 30 w 196"/>
                  <a:gd name="T65" fmla="*/ 84 h 143"/>
                  <a:gd name="T66" fmla="*/ 3 w 196"/>
                  <a:gd name="T67" fmla="*/ 64 h 143"/>
                  <a:gd name="T68" fmla="*/ 48 w 196"/>
                  <a:gd name="T69" fmla="*/ 65 h 143"/>
                  <a:gd name="T70" fmla="*/ 30 w 196"/>
                  <a:gd name="T71" fmla="*/ 48 h 143"/>
                  <a:gd name="T72" fmla="*/ 30 w 196"/>
                  <a:gd name="T73" fmla="*/ 32 h 143"/>
                  <a:gd name="T74" fmla="*/ 45 w 196"/>
                  <a:gd name="T75" fmla="*/ 39 h 143"/>
                  <a:gd name="T76" fmla="*/ 58 w 196"/>
                  <a:gd name="T77" fmla="*/ 39 h 143"/>
                  <a:gd name="T78" fmla="*/ 60 w 196"/>
                  <a:gd name="T79" fmla="*/ 37 h 143"/>
                  <a:gd name="T80" fmla="*/ 48 w 196"/>
                  <a:gd name="T81" fmla="*/ 24 h 143"/>
                  <a:gd name="T82" fmla="*/ 39 w 196"/>
                  <a:gd name="T83" fmla="*/ 10 h 143"/>
                  <a:gd name="T84" fmla="*/ 50 w 196"/>
                  <a:gd name="T85" fmla="*/ 13 h 143"/>
                  <a:gd name="T86" fmla="*/ 50 w 196"/>
                  <a:gd name="T87" fmla="*/ 0 h 143"/>
                  <a:gd name="T88" fmla="*/ 64 w 196"/>
                  <a:gd name="T89" fmla="*/ 10 h 1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
                  <a:gd name="T136" fmla="*/ 0 h 143"/>
                  <a:gd name="T137" fmla="*/ 196 w 196"/>
                  <a:gd name="T138" fmla="*/ 143 h 1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 h="143">
                    <a:moveTo>
                      <a:pt x="64" y="10"/>
                    </a:moveTo>
                    <a:lnTo>
                      <a:pt x="78" y="10"/>
                    </a:lnTo>
                    <a:lnTo>
                      <a:pt x="90" y="3"/>
                    </a:lnTo>
                    <a:lnTo>
                      <a:pt x="99" y="17"/>
                    </a:lnTo>
                    <a:lnTo>
                      <a:pt x="115" y="10"/>
                    </a:lnTo>
                    <a:lnTo>
                      <a:pt x="133" y="6"/>
                    </a:lnTo>
                    <a:lnTo>
                      <a:pt x="130" y="19"/>
                    </a:lnTo>
                    <a:lnTo>
                      <a:pt x="123" y="29"/>
                    </a:lnTo>
                    <a:lnTo>
                      <a:pt x="118" y="38"/>
                    </a:lnTo>
                    <a:lnTo>
                      <a:pt x="134" y="32"/>
                    </a:lnTo>
                    <a:lnTo>
                      <a:pt x="130" y="48"/>
                    </a:lnTo>
                    <a:lnTo>
                      <a:pt x="141" y="37"/>
                    </a:lnTo>
                    <a:lnTo>
                      <a:pt x="167" y="32"/>
                    </a:lnTo>
                    <a:lnTo>
                      <a:pt x="156" y="52"/>
                    </a:lnTo>
                    <a:lnTo>
                      <a:pt x="174" y="50"/>
                    </a:lnTo>
                    <a:lnTo>
                      <a:pt x="193" y="52"/>
                    </a:lnTo>
                    <a:lnTo>
                      <a:pt x="178" y="59"/>
                    </a:lnTo>
                    <a:lnTo>
                      <a:pt x="163" y="65"/>
                    </a:lnTo>
                    <a:lnTo>
                      <a:pt x="160" y="72"/>
                    </a:lnTo>
                    <a:lnTo>
                      <a:pt x="186" y="75"/>
                    </a:lnTo>
                    <a:lnTo>
                      <a:pt x="172" y="99"/>
                    </a:lnTo>
                    <a:lnTo>
                      <a:pt x="196" y="99"/>
                    </a:lnTo>
                    <a:lnTo>
                      <a:pt x="188" y="115"/>
                    </a:lnTo>
                    <a:lnTo>
                      <a:pt x="162" y="128"/>
                    </a:lnTo>
                    <a:lnTo>
                      <a:pt x="139" y="137"/>
                    </a:lnTo>
                    <a:lnTo>
                      <a:pt x="109" y="143"/>
                    </a:lnTo>
                    <a:lnTo>
                      <a:pt x="96" y="143"/>
                    </a:lnTo>
                    <a:lnTo>
                      <a:pt x="78" y="143"/>
                    </a:lnTo>
                    <a:lnTo>
                      <a:pt x="63" y="141"/>
                    </a:lnTo>
                    <a:lnTo>
                      <a:pt x="22" y="127"/>
                    </a:lnTo>
                    <a:lnTo>
                      <a:pt x="10" y="110"/>
                    </a:lnTo>
                    <a:lnTo>
                      <a:pt x="0" y="79"/>
                    </a:lnTo>
                    <a:lnTo>
                      <a:pt x="30" y="84"/>
                    </a:lnTo>
                    <a:lnTo>
                      <a:pt x="3" y="64"/>
                    </a:lnTo>
                    <a:lnTo>
                      <a:pt x="48" y="65"/>
                    </a:lnTo>
                    <a:lnTo>
                      <a:pt x="30" y="48"/>
                    </a:lnTo>
                    <a:lnTo>
                      <a:pt x="30" y="32"/>
                    </a:lnTo>
                    <a:lnTo>
                      <a:pt x="45" y="39"/>
                    </a:lnTo>
                    <a:lnTo>
                      <a:pt x="58" y="39"/>
                    </a:lnTo>
                    <a:lnTo>
                      <a:pt x="60" y="37"/>
                    </a:lnTo>
                    <a:lnTo>
                      <a:pt x="48" y="24"/>
                    </a:lnTo>
                    <a:lnTo>
                      <a:pt x="39" y="10"/>
                    </a:lnTo>
                    <a:lnTo>
                      <a:pt x="50" y="13"/>
                    </a:lnTo>
                    <a:lnTo>
                      <a:pt x="50" y="0"/>
                    </a:lnTo>
                    <a:lnTo>
                      <a:pt x="64" y="1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19" name="Freeform 469"/>
              <p:cNvSpPr>
                <a:spLocks/>
              </p:cNvSpPr>
              <p:nvPr/>
            </p:nvSpPr>
            <p:spPr bwMode="auto">
              <a:xfrm>
                <a:off x="2406" y="2033"/>
                <a:ext cx="20" cy="23"/>
              </a:xfrm>
              <a:custGeom>
                <a:avLst/>
                <a:gdLst>
                  <a:gd name="T0" fmla="*/ 2 w 40"/>
                  <a:gd name="T1" fmla="*/ 10 h 45"/>
                  <a:gd name="T2" fmla="*/ 13 w 40"/>
                  <a:gd name="T3" fmla="*/ 19 h 45"/>
                  <a:gd name="T4" fmla="*/ 18 w 40"/>
                  <a:gd name="T5" fmla="*/ 33 h 45"/>
                  <a:gd name="T6" fmla="*/ 18 w 40"/>
                  <a:gd name="T7" fmla="*/ 45 h 45"/>
                  <a:gd name="T8" fmla="*/ 24 w 40"/>
                  <a:gd name="T9" fmla="*/ 45 h 45"/>
                  <a:gd name="T10" fmla="*/ 23 w 40"/>
                  <a:gd name="T11" fmla="*/ 34 h 45"/>
                  <a:gd name="T12" fmla="*/ 21 w 40"/>
                  <a:gd name="T13" fmla="*/ 19 h 45"/>
                  <a:gd name="T14" fmla="*/ 26 w 40"/>
                  <a:gd name="T15" fmla="*/ 13 h 45"/>
                  <a:gd name="T16" fmla="*/ 40 w 40"/>
                  <a:gd name="T17" fmla="*/ 9 h 45"/>
                  <a:gd name="T18" fmla="*/ 38 w 40"/>
                  <a:gd name="T19" fmla="*/ 9 h 45"/>
                  <a:gd name="T20" fmla="*/ 19 w 40"/>
                  <a:gd name="T21" fmla="*/ 14 h 45"/>
                  <a:gd name="T22" fmla="*/ 19 w 40"/>
                  <a:gd name="T23" fmla="*/ 0 h 45"/>
                  <a:gd name="T24" fmla="*/ 13 w 40"/>
                  <a:gd name="T25" fmla="*/ 1 h 45"/>
                  <a:gd name="T26" fmla="*/ 15 w 40"/>
                  <a:gd name="T27" fmla="*/ 19 h 45"/>
                  <a:gd name="T28" fmla="*/ 0 w 40"/>
                  <a:gd name="T29" fmla="*/ 12 h 45"/>
                  <a:gd name="T30" fmla="*/ 2 w 40"/>
                  <a:gd name="T31" fmla="*/ 10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
                  <a:gd name="T49" fmla="*/ 0 h 45"/>
                  <a:gd name="T50" fmla="*/ 40 w 40"/>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 h="45">
                    <a:moveTo>
                      <a:pt x="2" y="10"/>
                    </a:moveTo>
                    <a:lnTo>
                      <a:pt x="13" y="19"/>
                    </a:lnTo>
                    <a:lnTo>
                      <a:pt x="18" y="33"/>
                    </a:lnTo>
                    <a:lnTo>
                      <a:pt x="18" y="45"/>
                    </a:lnTo>
                    <a:lnTo>
                      <a:pt x="24" y="45"/>
                    </a:lnTo>
                    <a:lnTo>
                      <a:pt x="23" y="34"/>
                    </a:lnTo>
                    <a:lnTo>
                      <a:pt x="21" y="19"/>
                    </a:lnTo>
                    <a:lnTo>
                      <a:pt x="26" y="13"/>
                    </a:lnTo>
                    <a:lnTo>
                      <a:pt x="40" y="9"/>
                    </a:lnTo>
                    <a:lnTo>
                      <a:pt x="38" y="9"/>
                    </a:lnTo>
                    <a:lnTo>
                      <a:pt x="19" y="14"/>
                    </a:lnTo>
                    <a:lnTo>
                      <a:pt x="19" y="0"/>
                    </a:lnTo>
                    <a:lnTo>
                      <a:pt x="13" y="1"/>
                    </a:lnTo>
                    <a:lnTo>
                      <a:pt x="15" y="19"/>
                    </a:lnTo>
                    <a:lnTo>
                      <a:pt x="0" y="12"/>
                    </a:lnTo>
                    <a:lnTo>
                      <a:pt x="2" y="10"/>
                    </a:lnTo>
                    <a:close/>
                  </a:path>
                </a:pathLst>
              </a:custGeom>
              <a:solidFill>
                <a:srgbClr val="960018"/>
              </a:solidFill>
              <a:ln w="1588">
                <a:solidFill>
                  <a:srgbClr val="960018"/>
                </a:solidFill>
                <a:round/>
                <a:headEnd/>
                <a:tailEnd/>
              </a:ln>
            </p:spPr>
            <p:txBody>
              <a:bodyPr/>
              <a:lstStyle/>
              <a:p>
                <a:endParaRPr lang="en-US"/>
              </a:p>
            </p:txBody>
          </p:sp>
          <p:sp>
            <p:nvSpPr>
              <p:cNvPr id="2620" name="Freeform 470"/>
              <p:cNvSpPr>
                <a:spLocks/>
              </p:cNvSpPr>
              <p:nvPr/>
            </p:nvSpPr>
            <p:spPr bwMode="auto">
              <a:xfrm>
                <a:off x="2402" y="1977"/>
                <a:ext cx="68" cy="73"/>
              </a:xfrm>
              <a:custGeom>
                <a:avLst/>
                <a:gdLst>
                  <a:gd name="T0" fmla="*/ 41 w 135"/>
                  <a:gd name="T1" fmla="*/ 11 h 145"/>
                  <a:gd name="T2" fmla="*/ 55 w 135"/>
                  <a:gd name="T3" fmla="*/ 7 h 145"/>
                  <a:gd name="T4" fmla="*/ 63 w 135"/>
                  <a:gd name="T5" fmla="*/ 0 h 145"/>
                  <a:gd name="T6" fmla="*/ 68 w 135"/>
                  <a:gd name="T7" fmla="*/ 17 h 145"/>
                  <a:gd name="T8" fmla="*/ 78 w 135"/>
                  <a:gd name="T9" fmla="*/ 11 h 145"/>
                  <a:gd name="T10" fmla="*/ 89 w 135"/>
                  <a:gd name="T11" fmla="*/ 4 h 145"/>
                  <a:gd name="T12" fmla="*/ 89 w 135"/>
                  <a:gd name="T13" fmla="*/ 18 h 145"/>
                  <a:gd name="T14" fmla="*/ 84 w 135"/>
                  <a:gd name="T15" fmla="*/ 26 h 145"/>
                  <a:gd name="T16" fmla="*/ 80 w 135"/>
                  <a:gd name="T17" fmla="*/ 33 h 145"/>
                  <a:gd name="T18" fmla="*/ 90 w 135"/>
                  <a:gd name="T19" fmla="*/ 32 h 145"/>
                  <a:gd name="T20" fmla="*/ 89 w 135"/>
                  <a:gd name="T21" fmla="*/ 46 h 145"/>
                  <a:gd name="T22" fmla="*/ 97 w 135"/>
                  <a:gd name="T23" fmla="*/ 33 h 145"/>
                  <a:gd name="T24" fmla="*/ 115 w 135"/>
                  <a:gd name="T25" fmla="*/ 31 h 145"/>
                  <a:gd name="T26" fmla="*/ 108 w 135"/>
                  <a:gd name="T27" fmla="*/ 52 h 145"/>
                  <a:gd name="T28" fmla="*/ 120 w 135"/>
                  <a:gd name="T29" fmla="*/ 50 h 145"/>
                  <a:gd name="T30" fmla="*/ 133 w 135"/>
                  <a:gd name="T31" fmla="*/ 52 h 145"/>
                  <a:gd name="T32" fmla="*/ 123 w 135"/>
                  <a:gd name="T33" fmla="*/ 59 h 145"/>
                  <a:gd name="T34" fmla="*/ 113 w 135"/>
                  <a:gd name="T35" fmla="*/ 66 h 145"/>
                  <a:gd name="T36" fmla="*/ 112 w 135"/>
                  <a:gd name="T37" fmla="*/ 69 h 145"/>
                  <a:gd name="T38" fmla="*/ 128 w 135"/>
                  <a:gd name="T39" fmla="*/ 78 h 145"/>
                  <a:gd name="T40" fmla="*/ 117 w 135"/>
                  <a:gd name="T41" fmla="*/ 99 h 145"/>
                  <a:gd name="T42" fmla="*/ 135 w 135"/>
                  <a:gd name="T43" fmla="*/ 99 h 145"/>
                  <a:gd name="T44" fmla="*/ 128 w 135"/>
                  <a:gd name="T45" fmla="*/ 113 h 145"/>
                  <a:gd name="T46" fmla="*/ 113 w 135"/>
                  <a:gd name="T47" fmla="*/ 126 h 145"/>
                  <a:gd name="T48" fmla="*/ 96 w 135"/>
                  <a:gd name="T49" fmla="*/ 135 h 145"/>
                  <a:gd name="T50" fmla="*/ 75 w 135"/>
                  <a:gd name="T51" fmla="*/ 143 h 145"/>
                  <a:gd name="T52" fmla="*/ 66 w 135"/>
                  <a:gd name="T53" fmla="*/ 145 h 145"/>
                  <a:gd name="T54" fmla="*/ 55 w 135"/>
                  <a:gd name="T55" fmla="*/ 145 h 145"/>
                  <a:gd name="T56" fmla="*/ 41 w 135"/>
                  <a:gd name="T57" fmla="*/ 137 h 145"/>
                  <a:gd name="T58" fmla="*/ 17 w 135"/>
                  <a:gd name="T59" fmla="*/ 125 h 145"/>
                  <a:gd name="T60" fmla="*/ 6 w 135"/>
                  <a:gd name="T61" fmla="*/ 106 h 145"/>
                  <a:gd name="T62" fmla="*/ 0 w 135"/>
                  <a:gd name="T63" fmla="*/ 78 h 145"/>
                  <a:gd name="T64" fmla="*/ 20 w 135"/>
                  <a:gd name="T65" fmla="*/ 82 h 145"/>
                  <a:gd name="T66" fmla="*/ 1 w 135"/>
                  <a:gd name="T67" fmla="*/ 62 h 145"/>
                  <a:gd name="T68" fmla="*/ 30 w 135"/>
                  <a:gd name="T69" fmla="*/ 66 h 145"/>
                  <a:gd name="T70" fmla="*/ 20 w 135"/>
                  <a:gd name="T71" fmla="*/ 46 h 145"/>
                  <a:gd name="T72" fmla="*/ 20 w 135"/>
                  <a:gd name="T73" fmla="*/ 32 h 145"/>
                  <a:gd name="T74" fmla="*/ 30 w 135"/>
                  <a:gd name="T75" fmla="*/ 38 h 145"/>
                  <a:gd name="T76" fmla="*/ 38 w 135"/>
                  <a:gd name="T77" fmla="*/ 42 h 145"/>
                  <a:gd name="T78" fmla="*/ 40 w 135"/>
                  <a:gd name="T79" fmla="*/ 33 h 145"/>
                  <a:gd name="T80" fmla="*/ 30 w 135"/>
                  <a:gd name="T81" fmla="*/ 26 h 145"/>
                  <a:gd name="T82" fmla="*/ 26 w 135"/>
                  <a:gd name="T83" fmla="*/ 11 h 145"/>
                  <a:gd name="T84" fmla="*/ 31 w 135"/>
                  <a:gd name="T85" fmla="*/ 13 h 145"/>
                  <a:gd name="T86" fmla="*/ 31 w 135"/>
                  <a:gd name="T87" fmla="*/ 0 h 145"/>
                  <a:gd name="T88" fmla="*/ 41 w 135"/>
                  <a:gd name="T89" fmla="*/ 11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45"/>
                  <a:gd name="T137" fmla="*/ 135 w 135"/>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45">
                    <a:moveTo>
                      <a:pt x="41" y="11"/>
                    </a:moveTo>
                    <a:lnTo>
                      <a:pt x="55" y="7"/>
                    </a:lnTo>
                    <a:lnTo>
                      <a:pt x="63" y="0"/>
                    </a:lnTo>
                    <a:lnTo>
                      <a:pt x="68" y="17"/>
                    </a:lnTo>
                    <a:lnTo>
                      <a:pt x="78" y="11"/>
                    </a:lnTo>
                    <a:lnTo>
                      <a:pt x="89" y="4"/>
                    </a:lnTo>
                    <a:lnTo>
                      <a:pt x="89" y="18"/>
                    </a:lnTo>
                    <a:lnTo>
                      <a:pt x="84" y="26"/>
                    </a:lnTo>
                    <a:lnTo>
                      <a:pt x="80" y="33"/>
                    </a:lnTo>
                    <a:lnTo>
                      <a:pt x="90" y="32"/>
                    </a:lnTo>
                    <a:lnTo>
                      <a:pt x="89" y="46"/>
                    </a:lnTo>
                    <a:lnTo>
                      <a:pt x="97" y="33"/>
                    </a:lnTo>
                    <a:lnTo>
                      <a:pt x="115" y="31"/>
                    </a:lnTo>
                    <a:lnTo>
                      <a:pt x="108" y="52"/>
                    </a:lnTo>
                    <a:lnTo>
                      <a:pt x="120" y="50"/>
                    </a:lnTo>
                    <a:lnTo>
                      <a:pt x="133" y="52"/>
                    </a:lnTo>
                    <a:lnTo>
                      <a:pt x="123" y="59"/>
                    </a:lnTo>
                    <a:lnTo>
                      <a:pt x="113" y="66"/>
                    </a:lnTo>
                    <a:lnTo>
                      <a:pt x="112" y="69"/>
                    </a:lnTo>
                    <a:lnTo>
                      <a:pt x="128" y="78"/>
                    </a:lnTo>
                    <a:lnTo>
                      <a:pt x="117" y="99"/>
                    </a:lnTo>
                    <a:lnTo>
                      <a:pt x="135" y="99"/>
                    </a:lnTo>
                    <a:lnTo>
                      <a:pt x="128" y="113"/>
                    </a:lnTo>
                    <a:lnTo>
                      <a:pt x="113" y="126"/>
                    </a:lnTo>
                    <a:lnTo>
                      <a:pt x="96" y="135"/>
                    </a:lnTo>
                    <a:lnTo>
                      <a:pt x="75" y="143"/>
                    </a:lnTo>
                    <a:lnTo>
                      <a:pt x="66" y="145"/>
                    </a:lnTo>
                    <a:lnTo>
                      <a:pt x="55" y="145"/>
                    </a:lnTo>
                    <a:lnTo>
                      <a:pt x="41" y="137"/>
                    </a:lnTo>
                    <a:lnTo>
                      <a:pt x="17" y="125"/>
                    </a:lnTo>
                    <a:lnTo>
                      <a:pt x="6" y="106"/>
                    </a:lnTo>
                    <a:lnTo>
                      <a:pt x="0" y="78"/>
                    </a:lnTo>
                    <a:lnTo>
                      <a:pt x="20" y="82"/>
                    </a:lnTo>
                    <a:lnTo>
                      <a:pt x="1" y="62"/>
                    </a:lnTo>
                    <a:lnTo>
                      <a:pt x="30" y="66"/>
                    </a:lnTo>
                    <a:lnTo>
                      <a:pt x="20" y="46"/>
                    </a:lnTo>
                    <a:lnTo>
                      <a:pt x="20" y="32"/>
                    </a:lnTo>
                    <a:lnTo>
                      <a:pt x="30" y="38"/>
                    </a:lnTo>
                    <a:lnTo>
                      <a:pt x="38" y="42"/>
                    </a:lnTo>
                    <a:lnTo>
                      <a:pt x="40" y="33"/>
                    </a:lnTo>
                    <a:lnTo>
                      <a:pt x="30" y="26"/>
                    </a:lnTo>
                    <a:lnTo>
                      <a:pt x="26" y="11"/>
                    </a:lnTo>
                    <a:lnTo>
                      <a:pt x="31" y="13"/>
                    </a:lnTo>
                    <a:lnTo>
                      <a:pt x="31" y="0"/>
                    </a:lnTo>
                    <a:lnTo>
                      <a:pt x="41" y="11"/>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1" name="Freeform 471"/>
              <p:cNvSpPr>
                <a:spLocks/>
              </p:cNvSpPr>
              <p:nvPr/>
            </p:nvSpPr>
            <p:spPr bwMode="auto">
              <a:xfrm>
                <a:off x="2429" y="2035"/>
                <a:ext cx="13" cy="23"/>
              </a:xfrm>
              <a:custGeom>
                <a:avLst/>
                <a:gdLst>
                  <a:gd name="T0" fmla="*/ 3 w 27"/>
                  <a:gd name="T1" fmla="*/ 14 h 45"/>
                  <a:gd name="T2" fmla="*/ 10 w 27"/>
                  <a:gd name="T3" fmla="*/ 20 h 45"/>
                  <a:gd name="T4" fmla="*/ 13 w 27"/>
                  <a:gd name="T5" fmla="*/ 35 h 45"/>
                  <a:gd name="T6" fmla="*/ 13 w 27"/>
                  <a:gd name="T7" fmla="*/ 45 h 45"/>
                  <a:gd name="T8" fmla="*/ 16 w 27"/>
                  <a:gd name="T9" fmla="*/ 45 h 45"/>
                  <a:gd name="T10" fmla="*/ 16 w 27"/>
                  <a:gd name="T11" fmla="*/ 35 h 45"/>
                  <a:gd name="T12" fmla="*/ 15 w 27"/>
                  <a:gd name="T13" fmla="*/ 18 h 45"/>
                  <a:gd name="T14" fmla="*/ 18 w 27"/>
                  <a:gd name="T15" fmla="*/ 14 h 45"/>
                  <a:gd name="T16" fmla="*/ 27 w 27"/>
                  <a:gd name="T17" fmla="*/ 8 h 45"/>
                  <a:gd name="T18" fmla="*/ 25 w 27"/>
                  <a:gd name="T19" fmla="*/ 8 h 45"/>
                  <a:gd name="T20" fmla="*/ 13 w 27"/>
                  <a:gd name="T21" fmla="*/ 14 h 45"/>
                  <a:gd name="T22" fmla="*/ 13 w 27"/>
                  <a:gd name="T23" fmla="*/ 0 h 45"/>
                  <a:gd name="T24" fmla="*/ 10 w 27"/>
                  <a:gd name="T25" fmla="*/ 4 h 45"/>
                  <a:gd name="T26" fmla="*/ 10 w 27"/>
                  <a:gd name="T27" fmla="*/ 16 h 45"/>
                  <a:gd name="T28" fmla="*/ 0 w 27"/>
                  <a:gd name="T29" fmla="*/ 14 h 45"/>
                  <a:gd name="T30" fmla="*/ 3 w 27"/>
                  <a:gd name="T31" fmla="*/ 14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
                  <a:gd name="T49" fmla="*/ 0 h 45"/>
                  <a:gd name="T50" fmla="*/ 27 w 27"/>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 h="45">
                    <a:moveTo>
                      <a:pt x="3" y="14"/>
                    </a:moveTo>
                    <a:lnTo>
                      <a:pt x="10" y="20"/>
                    </a:lnTo>
                    <a:lnTo>
                      <a:pt x="13" y="35"/>
                    </a:lnTo>
                    <a:lnTo>
                      <a:pt x="13" y="45"/>
                    </a:lnTo>
                    <a:lnTo>
                      <a:pt x="16" y="45"/>
                    </a:lnTo>
                    <a:lnTo>
                      <a:pt x="16" y="35"/>
                    </a:lnTo>
                    <a:lnTo>
                      <a:pt x="15" y="18"/>
                    </a:lnTo>
                    <a:lnTo>
                      <a:pt x="18" y="14"/>
                    </a:lnTo>
                    <a:lnTo>
                      <a:pt x="27" y="8"/>
                    </a:lnTo>
                    <a:lnTo>
                      <a:pt x="25" y="8"/>
                    </a:lnTo>
                    <a:lnTo>
                      <a:pt x="13" y="14"/>
                    </a:lnTo>
                    <a:lnTo>
                      <a:pt x="13" y="0"/>
                    </a:lnTo>
                    <a:lnTo>
                      <a:pt x="10" y="4"/>
                    </a:lnTo>
                    <a:lnTo>
                      <a:pt x="10" y="16"/>
                    </a:lnTo>
                    <a:lnTo>
                      <a:pt x="0" y="14"/>
                    </a:lnTo>
                    <a:lnTo>
                      <a:pt x="3" y="1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2" name="Freeform 472"/>
              <p:cNvSpPr>
                <a:spLocks/>
              </p:cNvSpPr>
              <p:nvPr/>
            </p:nvSpPr>
            <p:spPr bwMode="auto">
              <a:xfrm>
                <a:off x="2439" y="1985"/>
                <a:ext cx="68" cy="73"/>
              </a:xfrm>
              <a:custGeom>
                <a:avLst/>
                <a:gdLst>
                  <a:gd name="T0" fmla="*/ 43 w 137"/>
                  <a:gd name="T1" fmla="*/ 7 h 145"/>
                  <a:gd name="T2" fmla="*/ 53 w 137"/>
                  <a:gd name="T3" fmla="*/ 6 h 145"/>
                  <a:gd name="T4" fmla="*/ 63 w 137"/>
                  <a:gd name="T5" fmla="*/ 0 h 145"/>
                  <a:gd name="T6" fmla="*/ 69 w 137"/>
                  <a:gd name="T7" fmla="*/ 14 h 145"/>
                  <a:gd name="T8" fmla="*/ 78 w 137"/>
                  <a:gd name="T9" fmla="*/ 9 h 145"/>
                  <a:gd name="T10" fmla="*/ 90 w 137"/>
                  <a:gd name="T11" fmla="*/ 1 h 145"/>
                  <a:gd name="T12" fmla="*/ 89 w 137"/>
                  <a:gd name="T13" fmla="*/ 16 h 145"/>
                  <a:gd name="T14" fmla="*/ 86 w 137"/>
                  <a:gd name="T15" fmla="*/ 25 h 145"/>
                  <a:gd name="T16" fmla="*/ 80 w 137"/>
                  <a:gd name="T17" fmla="*/ 35 h 145"/>
                  <a:gd name="T18" fmla="*/ 91 w 137"/>
                  <a:gd name="T19" fmla="*/ 29 h 145"/>
                  <a:gd name="T20" fmla="*/ 89 w 137"/>
                  <a:gd name="T21" fmla="*/ 42 h 145"/>
                  <a:gd name="T22" fmla="*/ 99 w 137"/>
                  <a:gd name="T23" fmla="*/ 33 h 145"/>
                  <a:gd name="T24" fmla="*/ 115 w 137"/>
                  <a:gd name="T25" fmla="*/ 27 h 145"/>
                  <a:gd name="T26" fmla="*/ 109 w 137"/>
                  <a:gd name="T27" fmla="*/ 49 h 145"/>
                  <a:gd name="T28" fmla="*/ 119 w 137"/>
                  <a:gd name="T29" fmla="*/ 47 h 145"/>
                  <a:gd name="T30" fmla="*/ 134 w 137"/>
                  <a:gd name="T31" fmla="*/ 49 h 145"/>
                  <a:gd name="T32" fmla="*/ 122 w 137"/>
                  <a:gd name="T33" fmla="*/ 56 h 145"/>
                  <a:gd name="T34" fmla="*/ 111 w 137"/>
                  <a:gd name="T35" fmla="*/ 62 h 145"/>
                  <a:gd name="T36" fmla="*/ 110 w 137"/>
                  <a:gd name="T37" fmla="*/ 69 h 145"/>
                  <a:gd name="T38" fmla="*/ 129 w 137"/>
                  <a:gd name="T39" fmla="*/ 75 h 145"/>
                  <a:gd name="T40" fmla="*/ 117 w 137"/>
                  <a:gd name="T41" fmla="*/ 96 h 145"/>
                  <a:gd name="T42" fmla="*/ 137 w 137"/>
                  <a:gd name="T43" fmla="*/ 96 h 145"/>
                  <a:gd name="T44" fmla="*/ 131 w 137"/>
                  <a:gd name="T45" fmla="*/ 114 h 145"/>
                  <a:gd name="T46" fmla="*/ 111 w 137"/>
                  <a:gd name="T47" fmla="*/ 125 h 145"/>
                  <a:gd name="T48" fmla="*/ 97 w 137"/>
                  <a:gd name="T49" fmla="*/ 134 h 145"/>
                  <a:gd name="T50" fmla="*/ 75 w 137"/>
                  <a:gd name="T51" fmla="*/ 140 h 145"/>
                  <a:gd name="T52" fmla="*/ 65 w 137"/>
                  <a:gd name="T53" fmla="*/ 144 h 145"/>
                  <a:gd name="T54" fmla="*/ 54 w 137"/>
                  <a:gd name="T55" fmla="*/ 145 h 145"/>
                  <a:gd name="T56" fmla="*/ 43 w 137"/>
                  <a:gd name="T57" fmla="*/ 135 h 145"/>
                  <a:gd name="T58" fmla="*/ 16 w 137"/>
                  <a:gd name="T59" fmla="*/ 124 h 145"/>
                  <a:gd name="T60" fmla="*/ 5 w 137"/>
                  <a:gd name="T61" fmla="*/ 105 h 145"/>
                  <a:gd name="T62" fmla="*/ 0 w 137"/>
                  <a:gd name="T63" fmla="*/ 76 h 145"/>
                  <a:gd name="T64" fmla="*/ 21 w 137"/>
                  <a:gd name="T65" fmla="*/ 79 h 145"/>
                  <a:gd name="T66" fmla="*/ 1 w 137"/>
                  <a:gd name="T67" fmla="*/ 61 h 145"/>
                  <a:gd name="T68" fmla="*/ 31 w 137"/>
                  <a:gd name="T69" fmla="*/ 62 h 145"/>
                  <a:gd name="T70" fmla="*/ 21 w 137"/>
                  <a:gd name="T71" fmla="*/ 42 h 145"/>
                  <a:gd name="T72" fmla="*/ 21 w 137"/>
                  <a:gd name="T73" fmla="*/ 29 h 145"/>
                  <a:gd name="T74" fmla="*/ 31 w 137"/>
                  <a:gd name="T75" fmla="*/ 35 h 145"/>
                  <a:gd name="T76" fmla="*/ 40 w 137"/>
                  <a:gd name="T77" fmla="*/ 36 h 145"/>
                  <a:gd name="T78" fmla="*/ 41 w 137"/>
                  <a:gd name="T79" fmla="*/ 35 h 145"/>
                  <a:gd name="T80" fmla="*/ 31 w 137"/>
                  <a:gd name="T81" fmla="*/ 23 h 145"/>
                  <a:gd name="T82" fmla="*/ 26 w 137"/>
                  <a:gd name="T83" fmla="*/ 7 h 145"/>
                  <a:gd name="T84" fmla="*/ 34 w 137"/>
                  <a:gd name="T85" fmla="*/ 9 h 145"/>
                  <a:gd name="T86" fmla="*/ 34 w 137"/>
                  <a:gd name="T87" fmla="*/ 0 h 145"/>
                  <a:gd name="T88" fmla="*/ 43 w 137"/>
                  <a:gd name="T89" fmla="*/ 7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7"/>
                  <a:gd name="T136" fmla="*/ 0 h 145"/>
                  <a:gd name="T137" fmla="*/ 137 w 137"/>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7" h="145">
                    <a:moveTo>
                      <a:pt x="43" y="7"/>
                    </a:moveTo>
                    <a:lnTo>
                      <a:pt x="53" y="6"/>
                    </a:lnTo>
                    <a:lnTo>
                      <a:pt x="63" y="0"/>
                    </a:lnTo>
                    <a:lnTo>
                      <a:pt x="69" y="14"/>
                    </a:lnTo>
                    <a:lnTo>
                      <a:pt x="78" y="9"/>
                    </a:lnTo>
                    <a:lnTo>
                      <a:pt x="90" y="1"/>
                    </a:lnTo>
                    <a:lnTo>
                      <a:pt x="89" y="16"/>
                    </a:lnTo>
                    <a:lnTo>
                      <a:pt x="86" y="25"/>
                    </a:lnTo>
                    <a:lnTo>
                      <a:pt x="80" y="35"/>
                    </a:lnTo>
                    <a:lnTo>
                      <a:pt x="91" y="29"/>
                    </a:lnTo>
                    <a:lnTo>
                      <a:pt x="89" y="42"/>
                    </a:lnTo>
                    <a:lnTo>
                      <a:pt x="99" y="33"/>
                    </a:lnTo>
                    <a:lnTo>
                      <a:pt x="115" y="27"/>
                    </a:lnTo>
                    <a:lnTo>
                      <a:pt x="109" y="49"/>
                    </a:lnTo>
                    <a:lnTo>
                      <a:pt x="119" y="47"/>
                    </a:lnTo>
                    <a:lnTo>
                      <a:pt x="134" y="49"/>
                    </a:lnTo>
                    <a:lnTo>
                      <a:pt x="122" y="56"/>
                    </a:lnTo>
                    <a:lnTo>
                      <a:pt x="111" y="62"/>
                    </a:lnTo>
                    <a:lnTo>
                      <a:pt x="110" y="69"/>
                    </a:lnTo>
                    <a:lnTo>
                      <a:pt x="129" y="75"/>
                    </a:lnTo>
                    <a:lnTo>
                      <a:pt x="117" y="96"/>
                    </a:lnTo>
                    <a:lnTo>
                      <a:pt x="137" y="96"/>
                    </a:lnTo>
                    <a:lnTo>
                      <a:pt x="131" y="114"/>
                    </a:lnTo>
                    <a:lnTo>
                      <a:pt x="111" y="125"/>
                    </a:lnTo>
                    <a:lnTo>
                      <a:pt x="97" y="134"/>
                    </a:lnTo>
                    <a:lnTo>
                      <a:pt x="75" y="140"/>
                    </a:lnTo>
                    <a:lnTo>
                      <a:pt x="65" y="144"/>
                    </a:lnTo>
                    <a:lnTo>
                      <a:pt x="54" y="145"/>
                    </a:lnTo>
                    <a:lnTo>
                      <a:pt x="43" y="135"/>
                    </a:lnTo>
                    <a:lnTo>
                      <a:pt x="16" y="124"/>
                    </a:lnTo>
                    <a:lnTo>
                      <a:pt x="5" y="105"/>
                    </a:lnTo>
                    <a:lnTo>
                      <a:pt x="0" y="76"/>
                    </a:lnTo>
                    <a:lnTo>
                      <a:pt x="21" y="79"/>
                    </a:lnTo>
                    <a:lnTo>
                      <a:pt x="1" y="61"/>
                    </a:lnTo>
                    <a:lnTo>
                      <a:pt x="31" y="62"/>
                    </a:lnTo>
                    <a:lnTo>
                      <a:pt x="21" y="42"/>
                    </a:lnTo>
                    <a:lnTo>
                      <a:pt x="21" y="29"/>
                    </a:lnTo>
                    <a:lnTo>
                      <a:pt x="31" y="35"/>
                    </a:lnTo>
                    <a:lnTo>
                      <a:pt x="40" y="36"/>
                    </a:lnTo>
                    <a:lnTo>
                      <a:pt x="41" y="35"/>
                    </a:lnTo>
                    <a:lnTo>
                      <a:pt x="31" y="23"/>
                    </a:lnTo>
                    <a:lnTo>
                      <a:pt x="26" y="7"/>
                    </a:lnTo>
                    <a:lnTo>
                      <a:pt x="34" y="9"/>
                    </a:lnTo>
                    <a:lnTo>
                      <a:pt x="34" y="0"/>
                    </a:lnTo>
                    <a:lnTo>
                      <a:pt x="43" y="7"/>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3" name="Freeform 473"/>
              <p:cNvSpPr>
                <a:spLocks/>
              </p:cNvSpPr>
              <p:nvPr/>
            </p:nvSpPr>
            <p:spPr bwMode="auto">
              <a:xfrm>
                <a:off x="2465" y="2044"/>
                <a:ext cx="14" cy="23"/>
              </a:xfrm>
              <a:custGeom>
                <a:avLst/>
                <a:gdLst>
                  <a:gd name="T0" fmla="*/ 1 w 27"/>
                  <a:gd name="T1" fmla="*/ 10 h 46"/>
                  <a:gd name="T2" fmla="*/ 10 w 27"/>
                  <a:gd name="T3" fmla="*/ 19 h 46"/>
                  <a:gd name="T4" fmla="*/ 11 w 27"/>
                  <a:gd name="T5" fmla="*/ 37 h 46"/>
                  <a:gd name="T6" fmla="*/ 10 w 27"/>
                  <a:gd name="T7" fmla="*/ 44 h 46"/>
                  <a:gd name="T8" fmla="*/ 16 w 27"/>
                  <a:gd name="T9" fmla="*/ 46 h 46"/>
                  <a:gd name="T10" fmla="*/ 16 w 27"/>
                  <a:gd name="T11" fmla="*/ 37 h 46"/>
                  <a:gd name="T12" fmla="*/ 14 w 27"/>
                  <a:gd name="T13" fmla="*/ 18 h 46"/>
                  <a:gd name="T14" fmla="*/ 18 w 27"/>
                  <a:gd name="T15" fmla="*/ 12 h 46"/>
                  <a:gd name="T16" fmla="*/ 27 w 27"/>
                  <a:gd name="T17" fmla="*/ 9 h 46"/>
                  <a:gd name="T18" fmla="*/ 25 w 27"/>
                  <a:gd name="T19" fmla="*/ 8 h 46"/>
                  <a:gd name="T20" fmla="*/ 12 w 27"/>
                  <a:gd name="T21" fmla="*/ 12 h 46"/>
                  <a:gd name="T22" fmla="*/ 12 w 27"/>
                  <a:gd name="T23" fmla="*/ 0 h 46"/>
                  <a:gd name="T24" fmla="*/ 10 w 27"/>
                  <a:gd name="T25" fmla="*/ 0 h 46"/>
                  <a:gd name="T26" fmla="*/ 10 w 27"/>
                  <a:gd name="T27" fmla="*/ 12 h 46"/>
                  <a:gd name="T28" fmla="*/ 0 w 27"/>
                  <a:gd name="T29" fmla="*/ 10 h 46"/>
                  <a:gd name="T30" fmla="*/ 1 w 27"/>
                  <a:gd name="T31" fmla="*/ 10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
                  <a:gd name="T49" fmla="*/ 0 h 46"/>
                  <a:gd name="T50" fmla="*/ 27 w 27"/>
                  <a:gd name="T51" fmla="*/ 46 h 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 h="46">
                    <a:moveTo>
                      <a:pt x="1" y="10"/>
                    </a:moveTo>
                    <a:lnTo>
                      <a:pt x="10" y="19"/>
                    </a:lnTo>
                    <a:lnTo>
                      <a:pt x="11" y="37"/>
                    </a:lnTo>
                    <a:lnTo>
                      <a:pt x="10" y="44"/>
                    </a:lnTo>
                    <a:lnTo>
                      <a:pt x="16" y="46"/>
                    </a:lnTo>
                    <a:lnTo>
                      <a:pt x="16" y="37"/>
                    </a:lnTo>
                    <a:lnTo>
                      <a:pt x="14" y="18"/>
                    </a:lnTo>
                    <a:lnTo>
                      <a:pt x="18" y="12"/>
                    </a:lnTo>
                    <a:lnTo>
                      <a:pt x="27" y="9"/>
                    </a:lnTo>
                    <a:lnTo>
                      <a:pt x="25" y="8"/>
                    </a:lnTo>
                    <a:lnTo>
                      <a:pt x="12" y="12"/>
                    </a:lnTo>
                    <a:lnTo>
                      <a:pt x="12" y="0"/>
                    </a:lnTo>
                    <a:lnTo>
                      <a:pt x="10" y="0"/>
                    </a:lnTo>
                    <a:lnTo>
                      <a:pt x="10" y="12"/>
                    </a:lnTo>
                    <a:lnTo>
                      <a:pt x="0" y="10"/>
                    </a:lnTo>
                    <a:lnTo>
                      <a:pt x="1" y="10"/>
                    </a:lnTo>
                    <a:close/>
                  </a:path>
                </a:pathLst>
              </a:custGeom>
              <a:solidFill>
                <a:srgbClr val="960018"/>
              </a:solidFill>
              <a:ln w="1588">
                <a:solidFill>
                  <a:srgbClr val="960018"/>
                </a:solidFill>
                <a:round/>
                <a:headEnd/>
                <a:tailEnd/>
              </a:ln>
            </p:spPr>
            <p:txBody>
              <a:bodyPr/>
              <a:lstStyle/>
              <a:p>
                <a:endParaRPr lang="en-US"/>
              </a:p>
            </p:txBody>
          </p:sp>
          <p:sp>
            <p:nvSpPr>
              <p:cNvPr id="2624" name="Freeform 474"/>
              <p:cNvSpPr>
                <a:spLocks/>
              </p:cNvSpPr>
              <p:nvPr/>
            </p:nvSpPr>
            <p:spPr bwMode="auto">
              <a:xfrm>
                <a:off x="2495" y="2060"/>
                <a:ext cx="55" cy="34"/>
              </a:xfrm>
              <a:custGeom>
                <a:avLst/>
                <a:gdLst>
                  <a:gd name="T0" fmla="*/ 45 w 111"/>
                  <a:gd name="T1" fmla="*/ 6 h 70"/>
                  <a:gd name="T2" fmla="*/ 23 w 111"/>
                  <a:gd name="T3" fmla="*/ 0 h 70"/>
                  <a:gd name="T4" fmla="*/ 0 w 111"/>
                  <a:gd name="T5" fmla="*/ 24 h 70"/>
                  <a:gd name="T6" fmla="*/ 39 w 111"/>
                  <a:gd name="T7" fmla="*/ 64 h 70"/>
                  <a:gd name="T8" fmla="*/ 104 w 111"/>
                  <a:gd name="T9" fmla="*/ 70 h 70"/>
                  <a:gd name="T10" fmla="*/ 111 w 111"/>
                  <a:gd name="T11" fmla="*/ 30 h 70"/>
                  <a:gd name="T12" fmla="*/ 68 w 111"/>
                  <a:gd name="T13" fmla="*/ 10 h 70"/>
                  <a:gd name="T14" fmla="*/ 45 w 111"/>
                  <a:gd name="T15" fmla="*/ 6 h 70"/>
                  <a:gd name="T16" fmla="*/ 0 60000 65536"/>
                  <a:gd name="T17" fmla="*/ 0 60000 65536"/>
                  <a:gd name="T18" fmla="*/ 0 60000 65536"/>
                  <a:gd name="T19" fmla="*/ 0 60000 65536"/>
                  <a:gd name="T20" fmla="*/ 0 60000 65536"/>
                  <a:gd name="T21" fmla="*/ 0 60000 65536"/>
                  <a:gd name="T22" fmla="*/ 0 60000 65536"/>
                  <a:gd name="T23" fmla="*/ 0 60000 65536"/>
                  <a:gd name="T24" fmla="*/ 0 w 111"/>
                  <a:gd name="T25" fmla="*/ 0 h 70"/>
                  <a:gd name="T26" fmla="*/ 111 w 111"/>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1" h="70">
                    <a:moveTo>
                      <a:pt x="45" y="6"/>
                    </a:moveTo>
                    <a:lnTo>
                      <a:pt x="23" y="0"/>
                    </a:lnTo>
                    <a:lnTo>
                      <a:pt x="0" y="24"/>
                    </a:lnTo>
                    <a:lnTo>
                      <a:pt x="39" y="64"/>
                    </a:lnTo>
                    <a:lnTo>
                      <a:pt x="104" y="70"/>
                    </a:lnTo>
                    <a:lnTo>
                      <a:pt x="111" y="30"/>
                    </a:lnTo>
                    <a:lnTo>
                      <a:pt x="68" y="10"/>
                    </a:lnTo>
                    <a:lnTo>
                      <a:pt x="45" y="6"/>
                    </a:lnTo>
                    <a:close/>
                  </a:path>
                </a:pathLst>
              </a:custGeom>
              <a:solidFill>
                <a:srgbClr val="808080"/>
              </a:solidFill>
              <a:ln w="1588">
                <a:solidFill>
                  <a:srgbClr val="808080"/>
                </a:solidFill>
                <a:round/>
                <a:headEnd/>
                <a:tailEnd/>
              </a:ln>
            </p:spPr>
            <p:txBody>
              <a:bodyPr/>
              <a:lstStyle/>
              <a:p>
                <a:endParaRPr lang="en-US"/>
              </a:p>
            </p:txBody>
          </p:sp>
          <p:sp>
            <p:nvSpPr>
              <p:cNvPr id="2625" name="Freeform 475"/>
              <p:cNvSpPr>
                <a:spLocks/>
              </p:cNvSpPr>
              <p:nvPr/>
            </p:nvSpPr>
            <p:spPr bwMode="auto">
              <a:xfrm>
                <a:off x="2508" y="1937"/>
                <a:ext cx="49" cy="106"/>
              </a:xfrm>
              <a:custGeom>
                <a:avLst/>
                <a:gdLst>
                  <a:gd name="T0" fmla="*/ 27 w 99"/>
                  <a:gd name="T1" fmla="*/ 14 h 212"/>
                  <a:gd name="T2" fmla="*/ 35 w 99"/>
                  <a:gd name="T3" fmla="*/ 12 h 212"/>
                  <a:gd name="T4" fmla="*/ 41 w 99"/>
                  <a:gd name="T5" fmla="*/ 1 h 212"/>
                  <a:gd name="T6" fmla="*/ 46 w 99"/>
                  <a:gd name="T7" fmla="*/ 21 h 212"/>
                  <a:gd name="T8" fmla="*/ 50 w 99"/>
                  <a:gd name="T9" fmla="*/ 14 h 212"/>
                  <a:gd name="T10" fmla="*/ 59 w 99"/>
                  <a:gd name="T11" fmla="*/ 6 h 212"/>
                  <a:gd name="T12" fmla="*/ 58 w 99"/>
                  <a:gd name="T13" fmla="*/ 28 h 212"/>
                  <a:gd name="T14" fmla="*/ 56 w 99"/>
                  <a:gd name="T15" fmla="*/ 39 h 212"/>
                  <a:gd name="T16" fmla="*/ 53 w 99"/>
                  <a:gd name="T17" fmla="*/ 52 h 212"/>
                  <a:gd name="T18" fmla="*/ 55 w 99"/>
                  <a:gd name="T19" fmla="*/ 65 h 212"/>
                  <a:gd name="T20" fmla="*/ 59 w 99"/>
                  <a:gd name="T21" fmla="*/ 74 h 212"/>
                  <a:gd name="T22" fmla="*/ 71 w 99"/>
                  <a:gd name="T23" fmla="*/ 72 h 212"/>
                  <a:gd name="T24" fmla="*/ 93 w 99"/>
                  <a:gd name="T25" fmla="*/ 48 h 212"/>
                  <a:gd name="T26" fmla="*/ 99 w 99"/>
                  <a:gd name="T27" fmla="*/ 48 h 212"/>
                  <a:gd name="T28" fmla="*/ 93 w 99"/>
                  <a:gd name="T29" fmla="*/ 58 h 212"/>
                  <a:gd name="T30" fmla="*/ 86 w 99"/>
                  <a:gd name="T31" fmla="*/ 78 h 212"/>
                  <a:gd name="T32" fmla="*/ 80 w 99"/>
                  <a:gd name="T33" fmla="*/ 87 h 212"/>
                  <a:gd name="T34" fmla="*/ 73 w 99"/>
                  <a:gd name="T35" fmla="*/ 94 h 212"/>
                  <a:gd name="T36" fmla="*/ 73 w 99"/>
                  <a:gd name="T37" fmla="*/ 104 h 212"/>
                  <a:gd name="T38" fmla="*/ 78 w 99"/>
                  <a:gd name="T39" fmla="*/ 134 h 212"/>
                  <a:gd name="T40" fmla="*/ 77 w 99"/>
                  <a:gd name="T41" fmla="*/ 150 h 212"/>
                  <a:gd name="T42" fmla="*/ 94 w 99"/>
                  <a:gd name="T43" fmla="*/ 145 h 212"/>
                  <a:gd name="T44" fmla="*/ 84 w 99"/>
                  <a:gd name="T45" fmla="*/ 167 h 212"/>
                  <a:gd name="T46" fmla="*/ 73 w 99"/>
                  <a:gd name="T47" fmla="*/ 183 h 212"/>
                  <a:gd name="T48" fmla="*/ 63 w 99"/>
                  <a:gd name="T49" fmla="*/ 194 h 212"/>
                  <a:gd name="T50" fmla="*/ 50 w 99"/>
                  <a:gd name="T51" fmla="*/ 206 h 212"/>
                  <a:gd name="T52" fmla="*/ 42 w 99"/>
                  <a:gd name="T53" fmla="*/ 212 h 212"/>
                  <a:gd name="T54" fmla="*/ 35 w 99"/>
                  <a:gd name="T55" fmla="*/ 212 h 212"/>
                  <a:gd name="T56" fmla="*/ 27 w 99"/>
                  <a:gd name="T57" fmla="*/ 202 h 212"/>
                  <a:gd name="T58" fmla="*/ 11 w 99"/>
                  <a:gd name="T59" fmla="*/ 183 h 212"/>
                  <a:gd name="T60" fmla="*/ 4 w 99"/>
                  <a:gd name="T61" fmla="*/ 154 h 212"/>
                  <a:gd name="T62" fmla="*/ 0 w 99"/>
                  <a:gd name="T63" fmla="*/ 113 h 212"/>
                  <a:gd name="T64" fmla="*/ 16 w 99"/>
                  <a:gd name="T65" fmla="*/ 119 h 212"/>
                  <a:gd name="T66" fmla="*/ 2 w 99"/>
                  <a:gd name="T67" fmla="*/ 92 h 212"/>
                  <a:gd name="T68" fmla="*/ 20 w 99"/>
                  <a:gd name="T69" fmla="*/ 94 h 212"/>
                  <a:gd name="T70" fmla="*/ 13 w 99"/>
                  <a:gd name="T71" fmla="*/ 66 h 212"/>
                  <a:gd name="T72" fmla="*/ 13 w 99"/>
                  <a:gd name="T73" fmla="*/ 46 h 212"/>
                  <a:gd name="T74" fmla="*/ 20 w 99"/>
                  <a:gd name="T75" fmla="*/ 55 h 212"/>
                  <a:gd name="T76" fmla="*/ 25 w 99"/>
                  <a:gd name="T77" fmla="*/ 58 h 212"/>
                  <a:gd name="T78" fmla="*/ 27 w 99"/>
                  <a:gd name="T79" fmla="*/ 52 h 212"/>
                  <a:gd name="T80" fmla="*/ 20 w 99"/>
                  <a:gd name="T81" fmla="*/ 35 h 212"/>
                  <a:gd name="T82" fmla="*/ 16 w 99"/>
                  <a:gd name="T83" fmla="*/ 14 h 212"/>
                  <a:gd name="T84" fmla="*/ 20 w 99"/>
                  <a:gd name="T85" fmla="*/ 19 h 212"/>
                  <a:gd name="T86" fmla="*/ 20 w 99"/>
                  <a:gd name="T87" fmla="*/ 0 h 212"/>
                  <a:gd name="T88" fmla="*/ 27 w 99"/>
                  <a:gd name="T89" fmla="*/ 14 h 2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9"/>
                  <a:gd name="T136" fmla="*/ 0 h 212"/>
                  <a:gd name="T137" fmla="*/ 99 w 99"/>
                  <a:gd name="T138" fmla="*/ 212 h 2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9" h="212">
                    <a:moveTo>
                      <a:pt x="27" y="14"/>
                    </a:moveTo>
                    <a:lnTo>
                      <a:pt x="35" y="12"/>
                    </a:lnTo>
                    <a:lnTo>
                      <a:pt x="41" y="1"/>
                    </a:lnTo>
                    <a:lnTo>
                      <a:pt x="46" y="21"/>
                    </a:lnTo>
                    <a:lnTo>
                      <a:pt x="50" y="14"/>
                    </a:lnTo>
                    <a:lnTo>
                      <a:pt x="59" y="6"/>
                    </a:lnTo>
                    <a:lnTo>
                      <a:pt x="58" y="28"/>
                    </a:lnTo>
                    <a:lnTo>
                      <a:pt x="56" y="39"/>
                    </a:lnTo>
                    <a:lnTo>
                      <a:pt x="53" y="52"/>
                    </a:lnTo>
                    <a:lnTo>
                      <a:pt x="55" y="65"/>
                    </a:lnTo>
                    <a:lnTo>
                      <a:pt x="59" y="74"/>
                    </a:lnTo>
                    <a:lnTo>
                      <a:pt x="71" y="72"/>
                    </a:lnTo>
                    <a:lnTo>
                      <a:pt x="93" y="48"/>
                    </a:lnTo>
                    <a:lnTo>
                      <a:pt x="99" y="48"/>
                    </a:lnTo>
                    <a:lnTo>
                      <a:pt x="93" y="58"/>
                    </a:lnTo>
                    <a:lnTo>
                      <a:pt x="86" y="78"/>
                    </a:lnTo>
                    <a:lnTo>
                      <a:pt x="80" y="87"/>
                    </a:lnTo>
                    <a:lnTo>
                      <a:pt x="73" y="94"/>
                    </a:lnTo>
                    <a:lnTo>
                      <a:pt x="73" y="104"/>
                    </a:lnTo>
                    <a:lnTo>
                      <a:pt x="78" y="134"/>
                    </a:lnTo>
                    <a:lnTo>
                      <a:pt x="77" y="150"/>
                    </a:lnTo>
                    <a:lnTo>
                      <a:pt x="94" y="145"/>
                    </a:lnTo>
                    <a:lnTo>
                      <a:pt x="84" y="167"/>
                    </a:lnTo>
                    <a:lnTo>
                      <a:pt x="73" y="183"/>
                    </a:lnTo>
                    <a:lnTo>
                      <a:pt x="63" y="194"/>
                    </a:lnTo>
                    <a:lnTo>
                      <a:pt x="50" y="206"/>
                    </a:lnTo>
                    <a:lnTo>
                      <a:pt x="42" y="212"/>
                    </a:lnTo>
                    <a:lnTo>
                      <a:pt x="35" y="212"/>
                    </a:lnTo>
                    <a:lnTo>
                      <a:pt x="27" y="202"/>
                    </a:lnTo>
                    <a:lnTo>
                      <a:pt x="11" y="183"/>
                    </a:lnTo>
                    <a:lnTo>
                      <a:pt x="4" y="154"/>
                    </a:lnTo>
                    <a:lnTo>
                      <a:pt x="0" y="113"/>
                    </a:lnTo>
                    <a:lnTo>
                      <a:pt x="16" y="119"/>
                    </a:lnTo>
                    <a:lnTo>
                      <a:pt x="2" y="92"/>
                    </a:lnTo>
                    <a:lnTo>
                      <a:pt x="20" y="94"/>
                    </a:lnTo>
                    <a:lnTo>
                      <a:pt x="13" y="66"/>
                    </a:lnTo>
                    <a:lnTo>
                      <a:pt x="13" y="46"/>
                    </a:lnTo>
                    <a:lnTo>
                      <a:pt x="20" y="55"/>
                    </a:lnTo>
                    <a:lnTo>
                      <a:pt x="25" y="58"/>
                    </a:lnTo>
                    <a:lnTo>
                      <a:pt x="27" y="52"/>
                    </a:lnTo>
                    <a:lnTo>
                      <a:pt x="20" y="35"/>
                    </a:lnTo>
                    <a:lnTo>
                      <a:pt x="16" y="14"/>
                    </a:lnTo>
                    <a:lnTo>
                      <a:pt x="20" y="19"/>
                    </a:lnTo>
                    <a:lnTo>
                      <a:pt x="20" y="0"/>
                    </a:lnTo>
                    <a:lnTo>
                      <a:pt x="27" y="1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26" name="Freeform 476"/>
              <p:cNvSpPr>
                <a:spLocks/>
              </p:cNvSpPr>
              <p:nvPr/>
            </p:nvSpPr>
            <p:spPr bwMode="auto">
              <a:xfrm>
                <a:off x="2519" y="2010"/>
                <a:ext cx="17" cy="66"/>
              </a:xfrm>
              <a:custGeom>
                <a:avLst/>
                <a:gdLst>
                  <a:gd name="T0" fmla="*/ 2 w 34"/>
                  <a:gd name="T1" fmla="*/ 27 h 131"/>
                  <a:gd name="T2" fmla="*/ 10 w 34"/>
                  <a:gd name="T3" fmla="*/ 51 h 131"/>
                  <a:gd name="T4" fmla="*/ 13 w 34"/>
                  <a:gd name="T5" fmla="*/ 99 h 131"/>
                  <a:gd name="T6" fmla="*/ 13 w 34"/>
                  <a:gd name="T7" fmla="*/ 131 h 131"/>
                  <a:gd name="T8" fmla="*/ 23 w 34"/>
                  <a:gd name="T9" fmla="*/ 131 h 131"/>
                  <a:gd name="T10" fmla="*/ 22 w 34"/>
                  <a:gd name="T11" fmla="*/ 104 h 131"/>
                  <a:gd name="T12" fmla="*/ 18 w 34"/>
                  <a:gd name="T13" fmla="*/ 47 h 131"/>
                  <a:gd name="T14" fmla="*/ 24 w 34"/>
                  <a:gd name="T15" fmla="*/ 33 h 131"/>
                  <a:gd name="T16" fmla="*/ 34 w 34"/>
                  <a:gd name="T17" fmla="*/ 22 h 131"/>
                  <a:gd name="T18" fmla="*/ 30 w 34"/>
                  <a:gd name="T19" fmla="*/ 20 h 131"/>
                  <a:gd name="T20" fmla="*/ 14 w 34"/>
                  <a:gd name="T21" fmla="*/ 39 h 131"/>
                  <a:gd name="T22" fmla="*/ 14 w 34"/>
                  <a:gd name="T23" fmla="*/ 0 h 131"/>
                  <a:gd name="T24" fmla="*/ 10 w 34"/>
                  <a:gd name="T25" fmla="*/ 2 h 131"/>
                  <a:gd name="T26" fmla="*/ 10 w 34"/>
                  <a:gd name="T27" fmla="*/ 40 h 131"/>
                  <a:gd name="T28" fmla="*/ 0 w 34"/>
                  <a:gd name="T29" fmla="*/ 30 h 131"/>
                  <a:gd name="T30" fmla="*/ 2 w 34"/>
                  <a:gd name="T31" fmla="*/ 27 h 1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
                  <a:gd name="T49" fmla="*/ 0 h 131"/>
                  <a:gd name="T50" fmla="*/ 34 w 34"/>
                  <a:gd name="T51" fmla="*/ 131 h 1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 h="131">
                    <a:moveTo>
                      <a:pt x="2" y="27"/>
                    </a:moveTo>
                    <a:lnTo>
                      <a:pt x="10" y="51"/>
                    </a:lnTo>
                    <a:lnTo>
                      <a:pt x="13" y="99"/>
                    </a:lnTo>
                    <a:lnTo>
                      <a:pt x="13" y="131"/>
                    </a:lnTo>
                    <a:lnTo>
                      <a:pt x="23" y="131"/>
                    </a:lnTo>
                    <a:lnTo>
                      <a:pt x="22" y="104"/>
                    </a:lnTo>
                    <a:lnTo>
                      <a:pt x="18" y="47"/>
                    </a:lnTo>
                    <a:lnTo>
                      <a:pt x="24" y="33"/>
                    </a:lnTo>
                    <a:lnTo>
                      <a:pt x="34" y="22"/>
                    </a:lnTo>
                    <a:lnTo>
                      <a:pt x="30" y="20"/>
                    </a:lnTo>
                    <a:lnTo>
                      <a:pt x="14" y="39"/>
                    </a:lnTo>
                    <a:lnTo>
                      <a:pt x="14" y="0"/>
                    </a:lnTo>
                    <a:lnTo>
                      <a:pt x="10" y="2"/>
                    </a:lnTo>
                    <a:lnTo>
                      <a:pt x="10" y="40"/>
                    </a:lnTo>
                    <a:lnTo>
                      <a:pt x="0" y="30"/>
                    </a:lnTo>
                    <a:lnTo>
                      <a:pt x="2" y="27"/>
                    </a:lnTo>
                    <a:close/>
                  </a:path>
                </a:pathLst>
              </a:custGeom>
              <a:solidFill>
                <a:srgbClr val="960018"/>
              </a:solidFill>
              <a:ln w="1588">
                <a:solidFill>
                  <a:srgbClr val="960018"/>
                </a:solidFill>
                <a:round/>
                <a:headEnd/>
                <a:tailEnd/>
              </a:ln>
            </p:spPr>
            <p:txBody>
              <a:bodyPr/>
              <a:lstStyle/>
              <a:p>
                <a:endParaRPr lang="en-US"/>
              </a:p>
            </p:txBody>
          </p:sp>
          <p:sp>
            <p:nvSpPr>
              <p:cNvPr id="2627" name="Freeform 477"/>
              <p:cNvSpPr>
                <a:spLocks/>
              </p:cNvSpPr>
              <p:nvPr/>
            </p:nvSpPr>
            <p:spPr bwMode="auto">
              <a:xfrm>
                <a:off x="2202" y="1992"/>
                <a:ext cx="161" cy="26"/>
              </a:xfrm>
              <a:custGeom>
                <a:avLst/>
                <a:gdLst>
                  <a:gd name="T0" fmla="*/ 80 w 322"/>
                  <a:gd name="T1" fmla="*/ 9 h 51"/>
                  <a:gd name="T2" fmla="*/ 322 w 322"/>
                  <a:gd name="T3" fmla="*/ 51 h 51"/>
                  <a:gd name="T4" fmla="*/ 0 w 322"/>
                  <a:gd name="T5" fmla="*/ 15 h 51"/>
                  <a:gd name="T6" fmla="*/ 80 w 322"/>
                  <a:gd name="T7" fmla="*/ 0 h 51"/>
                  <a:gd name="T8" fmla="*/ 80 w 322"/>
                  <a:gd name="T9" fmla="*/ 9 h 51"/>
                  <a:gd name="T10" fmla="*/ 0 60000 65536"/>
                  <a:gd name="T11" fmla="*/ 0 60000 65536"/>
                  <a:gd name="T12" fmla="*/ 0 60000 65536"/>
                  <a:gd name="T13" fmla="*/ 0 60000 65536"/>
                  <a:gd name="T14" fmla="*/ 0 60000 65536"/>
                  <a:gd name="T15" fmla="*/ 0 w 322"/>
                  <a:gd name="T16" fmla="*/ 0 h 51"/>
                  <a:gd name="T17" fmla="*/ 322 w 322"/>
                  <a:gd name="T18" fmla="*/ 51 h 51"/>
                </a:gdLst>
                <a:ahLst/>
                <a:cxnLst>
                  <a:cxn ang="T10">
                    <a:pos x="T0" y="T1"/>
                  </a:cxn>
                  <a:cxn ang="T11">
                    <a:pos x="T2" y="T3"/>
                  </a:cxn>
                  <a:cxn ang="T12">
                    <a:pos x="T4" y="T5"/>
                  </a:cxn>
                  <a:cxn ang="T13">
                    <a:pos x="T6" y="T7"/>
                  </a:cxn>
                  <a:cxn ang="T14">
                    <a:pos x="T8" y="T9"/>
                  </a:cxn>
                </a:cxnLst>
                <a:rect l="T15" t="T16" r="T17" b="T18"/>
                <a:pathLst>
                  <a:path w="322" h="51">
                    <a:moveTo>
                      <a:pt x="80" y="9"/>
                    </a:moveTo>
                    <a:lnTo>
                      <a:pt x="322" y="51"/>
                    </a:lnTo>
                    <a:lnTo>
                      <a:pt x="0" y="15"/>
                    </a:lnTo>
                    <a:lnTo>
                      <a:pt x="80" y="0"/>
                    </a:lnTo>
                    <a:lnTo>
                      <a:pt x="80" y="9"/>
                    </a:lnTo>
                    <a:close/>
                  </a:path>
                </a:pathLst>
              </a:custGeom>
              <a:solidFill>
                <a:srgbClr val="6E6E6E"/>
              </a:solidFill>
              <a:ln w="1588">
                <a:solidFill>
                  <a:srgbClr val="6E6E6E"/>
                </a:solidFill>
                <a:round/>
                <a:headEnd/>
                <a:tailEnd/>
              </a:ln>
            </p:spPr>
            <p:txBody>
              <a:bodyPr/>
              <a:lstStyle/>
              <a:p>
                <a:endParaRPr lang="en-US"/>
              </a:p>
            </p:txBody>
          </p:sp>
          <p:sp>
            <p:nvSpPr>
              <p:cNvPr id="2628" name="Freeform 478"/>
              <p:cNvSpPr>
                <a:spLocks/>
              </p:cNvSpPr>
              <p:nvPr/>
            </p:nvSpPr>
            <p:spPr bwMode="auto">
              <a:xfrm>
                <a:off x="2963" y="1809"/>
                <a:ext cx="32" cy="241"/>
              </a:xfrm>
              <a:custGeom>
                <a:avLst/>
                <a:gdLst>
                  <a:gd name="T0" fmla="*/ 13 w 62"/>
                  <a:gd name="T1" fmla="*/ 24 h 480"/>
                  <a:gd name="T2" fmla="*/ 21 w 62"/>
                  <a:gd name="T3" fmla="*/ 81 h 480"/>
                  <a:gd name="T4" fmla="*/ 5 w 62"/>
                  <a:gd name="T5" fmla="*/ 22 h 480"/>
                  <a:gd name="T6" fmla="*/ 5 w 62"/>
                  <a:gd name="T7" fmla="*/ 15 h 480"/>
                  <a:gd name="T8" fmla="*/ 0 w 62"/>
                  <a:gd name="T9" fmla="*/ 0 h 480"/>
                  <a:gd name="T10" fmla="*/ 17 w 62"/>
                  <a:gd name="T11" fmla="*/ 82 h 480"/>
                  <a:gd name="T12" fmla="*/ 19 w 62"/>
                  <a:gd name="T13" fmla="*/ 102 h 480"/>
                  <a:gd name="T14" fmla="*/ 21 w 62"/>
                  <a:gd name="T15" fmla="*/ 117 h 480"/>
                  <a:gd name="T16" fmla="*/ 21 w 62"/>
                  <a:gd name="T17" fmla="*/ 140 h 480"/>
                  <a:gd name="T18" fmla="*/ 18 w 62"/>
                  <a:gd name="T19" fmla="*/ 162 h 480"/>
                  <a:gd name="T20" fmla="*/ 18 w 62"/>
                  <a:gd name="T21" fmla="*/ 187 h 480"/>
                  <a:gd name="T22" fmla="*/ 18 w 62"/>
                  <a:gd name="T23" fmla="*/ 227 h 480"/>
                  <a:gd name="T24" fmla="*/ 22 w 62"/>
                  <a:gd name="T25" fmla="*/ 368 h 480"/>
                  <a:gd name="T26" fmla="*/ 23 w 62"/>
                  <a:gd name="T27" fmla="*/ 472 h 480"/>
                  <a:gd name="T28" fmla="*/ 19 w 62"/>
                  <a:gd name="T29" fmla="*/ 480 h 480"/>
                  <a:gd name="T30" fmla="*/ 39 w 62"/>
                  <a:gd name="T31" fmla="*/ 480 h 480"/>
                  <a:gd name="T32" fmla="*/ 35 w 62"/>
                  <a:gd name="T33" fmla="*/ 447 h 480"/>
                  <a:gd name="T34" fmla="*/ 29 w 62"/>
                  <a:gd name="T35" fmla="*/ 319 h 480"/>
                  <a:gd name="T36" fmla="*/ 29 w 62"/>
                  <a:gd name="T37" fmla="*/ 220 h 480"/>
                  <a:gd name="T38" fmla="*/ 28 w 62"/>
                  <a:gd name="T39" fmla="*/ 172 h 480"/>
                  <a:gd name="T40" fmla="*/ 32 w 62"/>
                  <a:gd name="T41" fmla="*/ 129 h 480"/>
                  <a:gd name="T42" fmla="*/ 37 w 62"/>
                  <a:gd name="T43" fmla="*/ 81 h 480"/>
                  <a:gd name="T44" fmla="*/ 45 w 62"/>
                  <a:gd name="T45" fmla="*/ 60 h 480"/>
                  <a:gd name="T46" fmla="*/ 54 w 62"/>
                  <a:gd name="T47" fmla="*/ 35 h 480"/>
                  <a:gd name="T48" fmla="*/ 62 w 62"/>
                  <a:gd name="T49" fmla="*/ 22 h 480"/>
                  <a:gd name="T50" fmla="*/ 47 w 62"/>
                  <a:gd name="T51" fmla="*/ 15 h 480"/>
                  <a:gd name="T52" fmla="*/ 36 w 62"/>
                  <a:gd name="T53" fmla="*/ 72 h 480"/>
                  <a:gd name="T54" fmla="*/ 29 w 62"/>
                  <a:gd name="T55" fmla="*/ 14 h 480"/>
                  <a:gd name="T56" fmla="*/ 26 w 62"/>
                  <a:gd name="T57" fmla="*/ 20 h 480"/>
                  <a:gd name="T58" fmla="*/ 27 w 62"/>
                  <a:gd name="T59" fmla="*/ 80 h 480"/>
                  <a:gd name="T60" fmla="*/ 17 w 62"/>
                  <a:gd name="T61" fmla="*/ 26 h 480"/>
                  <a:gd name="T62" fmla="*/ 13 w 62"/>
                  <a:gd name="T63" fmla="*/ 24 h 4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2"/>
                  <a:gd name="T97" fmla="*/ 0 h 480"/>
                  <a:gd name="T98" fmla="*/ 62 w 62"/>
                  <a:gd name="T99" fmla="*/ 480 h 4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2" h="480">
                    <a:moveTo>
                      <a:pt x="13" y="24"/>
                    </a:moveTo>
                    <a:lnTo>
                      <a:pt x="21" y="81"/>
                    </a:lnTo>
                    <a:lnTo>
                      <a:pt x="5" y="22"/>
                    </a:lnTo>
                    <a:lnTo>
                      <a:pt x="5" y="15"/>
                    </a:lnTo>
                    <a:lnTo>
                      <a:pt x="0" y="0"/>
                    </a:lnTo>
                    <a:lnTo>
                      <a:pt x="17" y="82"/>
                    </a:lnTo>
                    <a:lnTo>
                      <a:pt x="19" y="102"/>
                    </a:lnTo>
                    <a:lnTo>
                      <a:pt x="21" y="117"/>
                    </a:lnTo>
                    <a:lnTo>
                      <a:pt x="21" y="140"/>
                    </a:lnTo>
                    <a:lnTo>
                      <a:pt x="18" y="162"/>
                    </a:lnTo>
                    <a:lnTo>
                      <a:pt x="18" y="187"/>
                    </a:lnTo>
                    <a:lnTo>
                      <a:pt x="18" y="227"/>
                    </a:lnTo>
                    <a:lnTo>
                      <a:pt x="22" y="368"/>
                    </a:lnTo>
                    <a:lnTo>
                      <a:pt x="23" y="472"/>
                    </a:lnTo>
                    <a:lnTo>
                      <a:pt x="19" y="480"/>
                    </a:lnTo>
                    <a:lnTo>
                      <a:pt x="39" y="480"/>
                    </a:lnTo>
                    <a:lnTo>
                      <a:pt x="35" y="447"/>
                    </a:lnTo>
                    <a:lnTo>
                      <a:pt x="29" y="319"/>
                    </a:lnTo>
                    <a:lnTo>
                      <a:pt x="29" y="220"/>
                    </a:lnTo>
                    <a:lnTo>
                      <a:pt x="28" y="172"/>
                    </a:lnTo>
                    <a:lnTo>
                      <a:pt x="32" y="129"/>
                    </a:lnTo>
                    <a:lnTo>
                      <a:pt x="37" y="81"/>
                    </a:lnTo>
                    <a:lnTo>
                      <a:pt x="45" y="60"/>
                    </a:lnTo>
                    <a:lnTo>
                      <a:pt x="54" y="35"/>
                    </a:lnTo>
                    <a:lnTo>
                      <a:pt x="62" y="22"/>
                    </a:lnTo>
                    <a:lnTo>
                      <a:pt x="47" y="15"/>
                    </a:lnTo>
                    <a:lnTo>
                      <a:pt x="36" y="72"/>
                    </a:lnTo>
                    <a:lnTo>
                      <a:pt x="29" y="14"/>
                    </a:lnTo>
                    <a:lnTo>
                      <a:pt x="26" y="20"/>
                    </a:lnTo>
                    <a:lnTo>
                      <a:pt x="27" y="80"/>
                    </a:lnTo>
                    <a:lnTo>
                      <a:pt x="17" y="26"/>
                    </a:lnTo>
                    <a:lnTo>
                      <a:pt x="13" y="24"/>
                    </a:lnTo>
                    <a:close/>
                  </a:path>
                </a:pathLst>
              </a:custGeom>
              <a:solidFill>
                <a:srgbClr val="960018"/>
              </a:solidFill>
              <a:ln w="1588">
                <a:solidFill>
                  <a:srgbClr val="960018"/>
                </a:solidFill>
                <a:round/>
                <a:headEnd/>
                <a:tailEnd/>
              </a:ln>
            </p:spPr>
            <p:txBody>
              <a:bodyPr/>
              <a:lstStyle/>
              <a:p>
                <a:endParaRPr lang="en-US"/>
              </a:p>
            </p:txBody>
          </p:sp>
          <p:sp>
            <p:nvSpPr>
              <p:cNvPr id="2629" name="Freeform 479"/>
              <p:cNvSpPr>
                <a:spLocks/>
              </p:cNvSpPr>
              <p:nvPr/>
            </p:nvSpPr>
            <p:spPr bwMode="auto">
              <a:xfrm>
                <a:off x="2978" y="1859"/>
                <a:ext cx="1" cy="8"/>
              </a:xfrm>
              <a:custGeom>
                <a:avLst/>
                <a:gdLst>
                  <a:gd name="T0" fmla="*/ 0 w 1"/>
                  <a:gd name="T1" fmla="*/ 16 h 16"/>
                  <a:gd name="T2" fmla="*/ 0 w 1"/>
                  <a:gd name="T3" fmla="*/ 7 h 16"/>
                  <a:gd name="T4" fmla="*/ 1 w 1"/>
                  <a:gd name="T5" fmla="*/ 0 h 16"/>
                  <a:gd name="T6" fmla="*/ 0 w 1"/>
                  <a:gd name="T7" fmla="*/ 16 h 16"/>
                  <a:gd name="T8" fmla="*/ 0 60000 65536"/>
                  <a:gd name="T9" fmla="*/ 0 60000 65536"/>
                  <a:gd name="T10" fmla="*/ 0 60000 65536"/>
                  <a:gd name="T11" fmla="*/ 0 60000 65536"/>
                  <a:gd name="T12" fmla="*/ 0 w 1"/>
                  <a:gd name="T13" fmla="*/ 0 h 16"/>
                  <a:gd name="T14" fmla="*/ 1 w 1"/>
                  <a:gd name="T15" fmla="*/ 16 h 16"/>
                </a:gdLst>
                <a:ahLst/>
                <a:cxnLst>
                  <a:cxn ang="T8">
                    <a:pos x="T0" y="T1"/>
                  </a:cxn>
                  <a:cxn ang="T9">
                    <a:pos x="T2" y="T3"/>
                  </a:cxn>
                  <a:cxn ang="T10">
                    <a:pos x="T4" y="T5"/>
                  </a:cxn>
                  <a:cxn ang="T11">
                    <a:pos x="T6" y="T7"/>
                  </a:cxn>
                </a:cxnLst>
                <a:rect l="T12" t="T13" r="T14" b="T15"/>
                <a:pathLst>
                  <a:path w="1" h="16">
                    <a:moveTo>
                      <a:pt x="0" y="16"/>
                    </a:moveTo>
                    <a:lnTo>
                      <a:pt x="0" y="7"/>
                    </a:lnTo>
                    <a:lnTo>
                      <a:pt x="1" y="0"/>
                    </a:lnTo>
                    <a:lnTo>
                      <a:pt x="0" y="16"/>
                    </a:lnTo>
                    <a:close/>
                  </a:path>
                </a:pathLst>
              </a:custGeom>
              <a:solidFill>
                <a:srgbClr val="FFFFFF"/>
              </a:solidFill>
              <a:ln w="1588">
                <a:solidFill>
                  <a:srgbClr val="000000"/>
                </a:solidFill>
                <a:round/>
                <a:headEnd/>
                <a:tailEnd/>
              </a:ln>
            </p:spPr>
            <p:txBody>
              <a:bodyPr/>
              <a:lstStyle/>
              <a:p>
                <a:endParaRPr lang="en-US"/>
              </a:p>
            </p:txBody>
          </p:sp>
          <p:sp>
            <p:nvSpPr>
              <p:cNvPr id="2630" name="Freeform 480"/>
              <p:cNvSpPr>
                <a:spLocks/>
              </p:cNvSpPr>
              <p:nvPr/>
            </p:nvSpPr>
            <p:spPr bwMode="auto">
              <a:xfrm>
                <a:off x="2948" y="1710"/>
                <a:ext cx="57" cy="131"/>
              </a:xfrm>
              <a:custGeom>
                <a:avLst/>
                <a:gdLst>
                  <a:gd name="T0" fmla="*/ 60 w 113"/>
                  <a:gd name="T1" fmla="*/ 247 h 260"/>
                  <a:gd name="T2" fmla="*/ 71 w 113"/>
                  <a:gd name="T3" fmla="*/ 258 h 260"/>
                  <a:gd name="T4" fmla="*/ 101 w 113"/>
                  <a:gd name="T5" fmla="*/ 247 h 260"/>
                  <a:gd name="T6" fmla="*/ 90 w 113"/>
                  <a:gd name="T7" fmla="*/ 220 h 260"/>
                  <a:gd name="T8" fmla="*/ 94 w 113"/>
                  <a:gd name="T9" fmla="*/ 217 h 260"/>
                  <a:gd name="T10" fmla="*/ 98 w 113"/>
                  <a:gd name="T11" fmla="*/ 194 h 260"/>
                  <a:gd name="T12" fmla="*/ 82 w 113"/>
                  <a:gd name="T13" fmla="*/ 192 h 260"/>
                  <a:gd name="T14" fmla="*/ 87 w 113"/>
                  <a:gd name="T15" fmla="*/ 176 h 260"/>
                  <a:gd name="T16" fmla="*/ 104 w 113"/>
                  <a:gd name="T17" fmla="*/ 167 h 260"/>
                  <a:gd name="T18" fmla="*/ 109 w 113"/>
                  <a:gd name="T19" fmla="*/ 122 h 260"/>
                  <a:gd name="T20" fmla="*/ 108 w 113"/>
                  <a:gd name="T21" fmla="*/ 102 h 260"/>
                  <a:gd name="T22" fmla="*/ 105 w 113"/>
                  <a:gd name="T23" fmla="*/ 79 h 260"/>
                  <a:gd name="T24" fmla="*/ 109 w 113"/>
                  <a:gd name="T25" fmla="*/ 43 h 260"/>
                  <a:gd name="T26" fmla="*/ 88 w 113"/>
                  <a:gd name="T27" fmla="*/ 33 h 260"/>
                  <a:gd name="T28" fmla="*/ 68 w 113"/>
                  <a:gd name="T29" fmla="*/ 28 h 260"/>
                  <a:gd name="T30" fmla="*/ 49 w 113"/>
                  <a:gd name="T31" fmla="*/ 0 h 260"/>
                  <a:gd name="T32" fmla="*/ 47 w 113"/>
                  <a:gd name="T33" fmla="*/ 29 h 260"/>
                  <a:gd name="T34" fmla="*/ 31 w 113"/>
                  <a:gd name="T35" fmla="*/ 13 h 260"/>
                  <a:gd name="T36" fmla="*/ 23 w 113"/>
                  <a:gd name="T37" fmla="*/ 5 h 260"/>
                  <a:gd name="T38" fmla="*/ 9 w 113"/>
                  <a:gd name="T39" fmla="*/ 15 h 260"/>
                  <a:gd name="T40" fmla="*/ 9 w 113"/>
                  <a:gd name="T41" fmla="*/ 55 h 260"/>
                  <a:gd name="T42" fmla="*/ 32 w 113"/>
                  <a:gd name="T43" fmla="*/ 73 h 260"/>
                  <a:gd name="T44" fmla="*/ 12 w 113"/>
                  <a:gd name="T45" fmla="*/ 67 h 260"/>
                  <a:gd name="T46" fmla="*/ 14 w 113"/>
                  <a:gd name="T47" fmla="*/ 103 h 260"/>
                  <a:gd name="T48" fmla="*/ 36 w 113"/>
                  <a:gd name="T49" fmla="*/ 118 h 260"/>
                  <a:gd name="T50" fmla="*/ 28 w 113"/>
                  <a:gd name="T51" fmla="*/ 122 h 260"/>
                  <a:gd name="T52" fmla="*/ 14 w 113"/>
                  <a:gd name="T53" fmla="*/ 140 h 260"/>
                  <a:gd name="T54" fmla="*/ 11 w 113"/>
                  <a:gd name="T55" fmla="*/ 155 h 260"/>
                  <a:gd name="T56" fmla="*/ 9 w 113"/>
                  <a:gd name="T57" fmla="*/ 158 h 260"/>
                  <a:gd name="T58" fmla="*/ 20 w 113"/>
                  <a:gd name="T59" fmla="*/ 196 h 260"/>
                  <a:gd name="T60" fmla="*/ 12 w 113"/>
                  <a:gd name="T61" fmla="*/ 206 h 260"/>
                  <a:gd name="T62" fmla="*/ 2 w 113"/>
                  <a:gd name="T63" fmla="*/ 251 h 260"/>
                  <a:gd name="T64" fmla="*/ 28 w 113"/>
                  <a:gd name="T65" fmla="*/ 260 h 260"/>
                  <a:gd name="T66" fmla="*/ 54 w 113"/>
                  <a:gd name="T67" fmla="*/ 258 h 2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3"/>
                  <a:gd name="T103" fmla="*/ 0 h 260"/>
                  <a:gd name="T104" fmla="*/ 113 w 113"/>
                  <a:gd name="T105" fmla="*/ 260 h 2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3" h="260">
                    <a:moveTo>
                      <a:pt x="54" y="258"/>
                    </a:moveTo>
                    <a:lnTo>
                      <a:pt x="60" y="247"/>
                    </a:lnTo>
                    <a:lnTo>
                      <a:pt x="68" y="247"/>
                    </a:lnTo>
                    <a:lnTo>
                      <a:pt x="71" y="258"/>
                    </a:lnTo>
                    <a:lnTo>
                      <a:pt x="88" y="260"/>
                    </a:lnTo>
                    <a:lnTo>
                      <a:pt x="101" y="247"/>
                    </a:lnTo>
                    <a:lnTo>
                      <a:pt x="93" y="232"/>
                    </a:lnTo>
                    <a:lnTo>
                      <a:pt x="90" y="220"/>
                    </a:lnTo>
                    <a:lnTo>
                      <a:pt x="87" y="212"/>
                    </a:lnTo>
                    <a:lnTo>
                      <a:pt x="94" y="217"/>
                    </a:lnTo>
                    <a:lnTo>
                      <a:pt x="105" y="213"/>
                    </a:lnTo>
                    <a:lnTo>
                      <a:pt x="98" y="194"/>
                    </a:lnTo>
                    <a:lnTo>
                      <a:pt x="94" y="192"/>
                    </a:lnTo>
                    <a:lnTo>
                      <a:pt x="82" y="192"/>
                    </a:lnTo>
                    <a:lnTo>
                      <a:pt x="90" y="182"/>
                    </a:lnTo>
                    <a:lnTo>
                      <a:pt x="87" y="176"/>
                    </a:lnTo>
                    <a:lnTo>
                      <a:pt x="88" y="171"/>
                    </a:lnTo>
                    <a:lnTo>
                      <a:pt x="104" y="167"/>
                    </a:lnTo>
                    <a:lnTo>
                      <a:pt x="113" y="118"/>
                    </a:lnTo>
                    <a:lnTo>
                      <a:pt x="109" y="122"/>
                    </a:lnTo>
                    <a:lnTo>
                      <a:pt x="105" y="125"/>
                    </a:lnTo>
                    <a:lnTo>
                      <a:pt x="108" y="102"/>
                    </a:lnTo>
                    <a:lnTo>
                      <a:pt x="88" y="98"/>
                    </a:lnTo>
                    <a:lnTo>
                      <a:pt x="105" y="79"/>
                    </a:lnTo>
                    <a:lnTo>
                      <a:pt x="101" y="67"/>
                    </a:lnTo>
                    <a:lnTo>
                      <a:pt x="109" y="43"/>
                    </a:lnTo>
                    <a:lnTo>
                      <a:pt x="97" y="29"/>
                    </a:lnTo>
                    <a:lnTo>
                      <a:pt x="88" y="33"/>
                    </a:lnTo>
                    <a:lnTo>
                      <a:pt x="88" y="19"/>
                    </a:lnTo>
                    <a:lnTo>
                      <a:pt x="68" y="28"/>
                    </a:lnTo>
                    <a:lnTo>
                      <a:pt x="67" y="5"/>
                    </a:lnTo>
                    <a:lnTo>
                      <a:pt x="49" y="0"/>
                    </a:lnTo>
                    <a:lnTo>
                      <a:pt x="47" y="12"/>
                    </a:lnTo>
                    <a:lnTo>
                      <a:pt x="47" y="29"/>
                    </a:lnTo>
                    <a:lnTo>
                      <a:pt x="43" y="5"/>
                    </a:lnTo>
                    <a:lnTo>
                      <a:pt x="31" y="13"/>
                    </a:lnTo>
                    <a:lnTo>
                      <a:pt x="23" y="23"/>
                    </a:lnTo>
                    <a:lnTo>
                      <a:pt x="23" y="5"/>
                    </a:lnTo>
                    <a:lnTo>
                      <a:pt x="19" y="0"/>
                    </a:lnTo>
                    <a:lnTo>
                      <a:pt x="9" y="15"/>
                    </a:lnTo>
                    <a:lnTo>
                      <a:pt x="0" y="42"/>
                    </a:lnTo>
                    <a:lnTo>
                      <a:pt x="9" y="55"/>
                    </a:lnTo>
                    <a:lnTo>
                      <a:pt x="28" y="59"/>
                    </a:lnTo>
                    <a:lnTo>
                      <a:pt x="32" y="73"/>
                    </a:lnTo>
                    <a:lnTo>
                      <a:pt x="21" y="72"/>
                    </a:lnTo>
                    <a:lnTo>
                      <a:pt x="12" y="67"/>
                    </a:lnTo>
                    <a:lnTo>
                      <a:pt x="0" y="79"/>
                    </a:lnTo>
                    <a:lnTo>
                      <a:pt x="14" y="103"/>
                    </a:lnTo>
                    <a:lnTo>
                      <a:pt x="32" y="112"/>
                    </a:lnTo>
                    <a:lnTo>
                      <a:pt x="36" y="118"/>
                    </a:lnTo>
                    <a:lnTo>
                      <a:pt x="34" y="122"/>
                    </a:lnTo>
                    <a:lnTo>
                      <a:pt x="28" y="122"/>
                    </a:lnTo>
                    <a:lnTo>
                      <a:pt x="14" y="122"/>
                    </a:lnTo>
                    <a:lnTo>
                      <a:pt x="14" y="140"/>
                    </a:lnTo>
                    <a:lnTo>
                      <a:pt x="31" y="155"/>
                    </a:lnTo>
                    <a:lnTo>
                      <a:pt x="11" y="155"/>
                    </a:lnTo>
                    <a:lnTo>
                      <a:pt x="33" y="160"/>
                    </a:lnTo>
                    <a:lnTo>
                      <a:pt x="9" y="158"/>
                    </a:lnTo>
                    <a:lnTo>
                      <a:pt x="9" y="180"/>
                    </a:lnTo>
                    <a:lnTo>
                      <a:pt x="20" y="196"/>
                    </a:lnTo>
                    <a:lnTo>
                      <a:pt x="31" y="204"/>
                    </a:lnTo>
                    <a:lnTo>
                      <a:pt x="12" y="206"/>
                    </a:lnTo>
                    <a:lnTo>
                      <a:pt x="5" y="222"/>
                    </a:lnTo>
                    <a:lnTo>
                      <a:pt x="2" y="251"/>
                    </a:lnTo>
                    <a:lnTo>
                      <a:pt x="23" y="247"/>
                    </a:lnTo>
                    <a:lnTo>
                      <a:pt x="28" y="260"/>
                    </a:lnTo>
                    <a:lnTo>
                      <a:pt x="44" y="251"/>
                    </a:lnTo>
                    <a:lnTo>
                      <a:pt x="54" y="258"/>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31" name="Freeform 481"/>
              <p:cNvSpPr>
                <a:spLocks/>
              </p:cNvSpPr>
              <p:nvPr/>
            </p:nvSpPr>
            <p:spPr bwMode="auto">
              <a:xfrm>
                <a:off x="2652" y="1867"/>
                <a:ext cx="321" cy="200"/>
              </a:xfrm>
              <a:custGeom>
                <a:avLst/>
                <a:gdLst>
                  <a:gd name="T0" fmla="*/ 2 w 641"/>
                  <a:gd name="T1" fmla="*/ 0 h 399"/>
                  <a:gd name="T2" fmla="*/ 0 w 641"/>
                  <a:gd name="T3" fmla="*/ 399 h 399"/>
                  <a:gd name="T4" fmla="*/ 29 w 641"/>
                  <a:gd name="T5" fmla="*/ 397 h 399"/>
                  <a:gd name="T6" fmla="*/ 29 w 641"/>
                  <a:gd name="T7" fmla="*/ 112 h 399"/>
                  <a:gd name="T8" fmla="*/ 152 w 641"/>
                  <a:gd name="T9" fmla="*/ 132 h 399"/>
                  <a:gd name="T10" fmla="*/ 153 w 641"/>
                  <a:gd name="T11" fmla="*/ 382 h 399"/>
                  <a:gd name="T12" fmla="*/ 178 w 641"/>
                  <a:gd name="T13" fmla="*/ 382 h 399"/>
                  <a:gd name="T14" fmla="*/ 178 w 641"/>
                  <a:gd name="T15" fmla="*/ 289 h 399"/>
                  <a:gd name="T16" fmla="*/ 287 w 641"/>
                  <a:gd name="T17" fmla="*/ 293 h 399"/>
                  <a:gd name="T18" fmla="*/ 286 w 641"/>
                  <a:gd name="T19" fmla="*/ 233 h 399"/>
                  <a:gd name="T20" fmla="*/ 178 w 641"/>
                  <a:gd name="T21" fmla="*/ 227 h 399"/>
                  <a:gd name="T22" fmla="*/ 178 w 641"/>
                  <a:gd name="T23" fmla="*/ 132 h 399"/>
                  <a:gd name="T24" fmla="*/ 286 w 641"/>
                  <a:gd name="T25" fmla="*/ 146 h 399"/>
                  <a:gd name="T26" fmla="*/ 286 w 641"/>
                  <a:gd name="T27" fmla="*/ 372 h 399"/>
                  <a:gd name="T28" fmla="*/ 306 w 641"/>
                  <a:gd name="T29" fmla="*/ 371 h 399"/>
                  <a:gd name="T30" fmla="*/ 303 w 641"/>
                  <a:gd name="T31" fmla="*/ 153 h 399"/>
                  <a:gd name="T32" fmla="*/ 422 w 641"/>
                  <a:gd name="T33" fmla="*/ 167 h 399"/>
                  <a:gd name="T34" fmla="*/ 427 w 641"/>
                  <a:gd name="T35" fmla="*/ 361 h 399"/>
                  <a:gd name="T36" fmla="*/ 440 w 641"/>
                  <a:gd name="T37" fmla="*/ 357 h 399"/>
                  <a:gd name="T38" fmla="*/ 440 w 641"/>
                  <a:gd name="T39" fmla="*/ 306 h 399"/>
                  <a:gd name="T40" fmla="*/ 542 w 641"/>
                  <a:gd name="T41" fmla="*/ 306 h 399"/>
                  <a:gd name="T42" fmla="*/ 542 w 641"/>
                  <a:gd name="T43" fmla="*/ 262 h 399"/>
                  <a:gd name="T44" fmla="*/ 440 w 641"/>
                  <a:gd name="T45" fmla="*/ 258 h 399"/>
                  <a:gd name="T46" fmla="*/ 439 w 641"/>
                  <a:gd name="T47" fmla="*/ 171 h 399"/>
                  <a:gd name="T48" fmla="*/ 540 w 641"/>
                  <a:gd name="T49" fmla="*/ 187 h 399"/>
                  <a:gd name="T50" fmla="*/ 544 w 641"/>
                  <a:gd name="T51" fmla="*/ 351 h 399"/>
                  <a:gd name="T52" fmla="*/ 559 w 641"/>
                  <a:gd name="T53" fmla="*/ 344 h 399"/>
                  <a:gd name="T54" fmla="*/ 556 w 641"/>
                  <a:gd name="T55" fmla="*/ 191 h 399"/>
                  <a:gd name="T56" fmla="*/ 625 w 641"/>
                  <a:gd name="T57" fmla="*/ 198 h 399"/>
                  <a:gd name="T58" fmla="*/ 630 w 641"/>
                  <a:gd name="T59" fmla="*/ 337 h 399"/>
                  <a:gd name="T60" fmla="*/ 641 w 641"/>
                  <a:gd name="T61" fmla="*/ 341 h 399"/>
                  <a:gd name="T62" fmla="*/ 634 w 641"/>
                  <a:gd name="T63" fmla="*/ 119 h 399"/>
                  <a:gd name="T64" fmla="*/ 2 w 641"/>
                  <a:gd name="T65" fmla="*/ 0 h 3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1"/>
                  <a:gd name="T100" fmla="*/ 0 h 399"/>
                  <a:gd name="T101" fmla="*/ 641 w 641"/>
                  <a:gd name="T102" fmla="*/ 399 h 3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1" h="399">
                    <a:moveTo>
                      <a:pt x="2" y="0"/>
                    </a:moveTo>
                    <a:lnTo>
                      <a:pt x="0" y="399"/>
                    </a:lnTo>
                    <a:lnTo>
                      <a:pt x="29" y="397"/>
                    </a:lnTo>
                    <a:lnTo>
                      <a:pt x="29" y="112"/>
                    </a:lnTo>
                    <a:lnTo>
                      <a:pt x="152" y="132"/>
                    </a:lnTo>
                    <a:lnTo>
                      <a:pt x="153" y="382"/>
                    </a:lnTo>
                    <a:lnTo>
                      <a:pt x="178" y="382"/>
                    </a:lnTo>
                    <a:lnTo>
                      <a:pt x="178" y="289"/>
                    </a:lnTo>
                    <a:lnTo>
                      <a:pt x="287" y="293"/>
                    </a:lnTo>
                    <a:lnTo>
                      <a:pt x="286" y="233"/>
                    </a:lnTo>
                    <a:lnTo>
                      <a:pt x="178" y="227"/>
                    </a:lnTo>
                    <a:lnTo>
                      <a:pt x="178" y="132"/>
                    </a:lnTo>
                    <a:lnTo>
                      <a:pt x="286" y="146"/>
                    </a:lnTo>
                    <a:lnTo>
                      <a:pt x="286" y="372"/>
                    </a:lnTo>
                    <a:lnTo>
                      <a:pt x="306" y="371"/>
                    </a:lnTo>
                    <a:lnTo>
                      <a:pt x="303" y="153"/>
                    </a:lnTo>
                    <a:lnTo>
                      <a:pt x="422" y="167"/>
                    </a:lnTo>
                    <a:lnTo>
                      <a:pt x="427" y="361"/>
                    </a:lnTo>
                    <a:lnTo>
                      <a:pt x="440" y="357"/>
                    </a:lnTo>
                    <a:lnTo>
                      <a:pt x="440" y="306"/>
                    </a:lnTo>
                    <a:lnTo>
                      <a:pt x="542" y="306"/>
                    </a:lnTo>
                    <a:lnTo>
                      <a:pt x="542" y="262"/>
                    </a:lnTo>
                    <a:lnTo>
                      <a:pt x="440" y="258"/>
                    </a:lnTo>
                    <a:lnTo>
                      <a:pt x="439" y="171"/>
                    </a:lnTo>
                    <a:lnTo>
                      <a:pt x="540" y="187"/>
                    </a:lnTo>
                    <a:lnTo>
                      <a:pt x="544" y="351"/>
                    </a:lnTo>
                    <a:lnTo>
                      <a:pt x="559" y="344"/>
                    </a:lnTo>
                    <a:lnTo>
                      <a:pt x="556" y="191"/>
                    </a:lnTo>
                    <a:lnTo>
                      <a:pt x="625" y="198"/>
                    </a:lnTo>
                    <a:lnTo>
                      <a:pt x="630" y="337"/>
                    </a:lnTo>
                    <a:lnTo>
                      <a:pt x="641" y="341"/>
                    </a:lnTo>
                    <a:lnTo>
                      <a:pt x="634" y="119"/>
                    </a:lnTo>
                    <a:lnTo>
                      <a:pt x="2" y="0"/>
                    </a:lnTo>
                    <a:close/>
                  </a:path>
                </a:pathLst>
              </a:custGeom>
              <a:solidFill>
                <a:srgbClr val="F2E3FF"/>
              </a:solidFill>
              <a:ln w="1588">
                <a:solidFill>
                  <a:srgbClr val="F2E3FF"/>
                </a:solidFill>
                <a:round/>
                <a:headEnd/>
                <a:tailEnd/>
              </a:ln>
            </p:spPr>
            <p:txBody>
              <a:bodyPr/>
              <a:lstStyle/>
              <a:p>
                <a:endParaRPr lang="en-US"/>
              </a:p>
            </p:txBody>
          </p:sp>
          <p:sp>
            <p:nvSpPr>
              <p:cNvPr id="2632" name="Freeform 482"/>
              <p:cNvSpPr>
                <a:spLocks/>
              </p:cNvSpPr>
              <p:nvPr/>
            </p:nvSpPr>
            <p:spPr bwMode="auto">
              <a:xfrm>
                <a:off x="2778" y="2057"/>
                <a:ext cx="72" cy="36"/>
              </a:xfrm>
              <a:custGeom>
                <a:avLst/>
                <a:gdLst>
                  <a:gd name="T0" fmla="*/ 57 w 144"/>
                  <a:gd name="T1" fmla="*/ 0 h 70"/>
                  <a:gd name="T2" fmla="*/ 39 w 144"/>
                  <a:gd name="T3" fmla="*/ 1 h 70"/>
                  <a:gd name="T4" fmla="*/ 0 w 144"/>
                  <a:gd name="T5" fmla="*/ 20 h 70"/>
                  <a:gd name="T6" fmla="*/ 42 w 144"/>
                  <a:gd name="T7" fmla="*/ 70 h 70"/>
                  <a:gd name="T8" fmla="*/ 135 w 144"/>
                  <a:gd name="T9" fmla="*/ 61 h 70"/>
                  <a:gd name="T10" fmla="*/ 144 w 144"/>
                  <a:gd name="T11" fmla="*/ 36 h 70"/>
                  <a:gd name="T12" fmla="*/ 73 w 144"/>
                  <a:gd name="T13" fmla="*/ 9 h 70"/>
                  <a:gd name="T14" fmla="*/ 57 w 144"/>
                  <a:gd name="T15" fmla="*/ 0 h 70"/>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70"/>
                  <a:gd name="T26" fmla="*/ 144 w 144"/>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70">
                    <a:moveTo>
                      <a:pt x="57" y="0"/>
                    </a:moveTo>
                    <a:lnTo>
                      <a:pt x="39" y="1"/>
                    </a:lnTo>
                    <a:lnTo>
                      <a:pt x="0" y="20"/>
                    </a:lnTo>
                    <a:lnTo>
                      <a:pt x="42" y="70"/>
                    </a:lnTo>
                    <a:lnTo>
                      <a:pt x="135" y="61"/>
                    </a:lnTo>
                    <a:lnTo>
                      <a:pt x="144" y="36"/>
                    </a:lnTo>
                    <a:lnTo>
                      <a:pt x="73" y="9"/>
                    </a:lnTo>
                    <a:lnTo>
                      <a:pt x="57" y="0"/>
                    </a:lnTo>
                    <a:close/>
                  </a:path>
                </a:pathLst>
              </a:custGeom>
              <a:solidFill>
                <a:srgbClr val="808080"/>
              </a:solidFill>
              <a:ln w="1588">
                <a:solidFill>
                  <a:srgbClr val="808080"/>
                </a:solidFill>
                <a:round/>
                <a:headEnd/>
                <a:tailEnd/>
              </a:ln>
            </p:spPr>
            <p:txBody>
              <a:bodyPr/>
              <a:lstStyle/>
              <a:p>
                <a:endParaRPr lang="en-US"/>
              </a:p>
            </p:txBody>
          </p:sp>
          <p:sp>
            <p:nvSpPr>
              <p:cNvPr id="2633" name="Freeform 483"/>
              <p:cNvSpPr>
                <a:spLocks/>
              </p:cNvSpPr>
              <p:nvPr/>
            </p:nvSpPr>
            <p:spPr bwMode="auto">
              <a:xfrm>
                <a:off x="2814" y="2030"/>
                <a:ext cx="10" cy="47"/>
              </a:xfrm>
              <a:custGeom>
                <a:avLst/>
                <a:gdLst>
                  <a:gd name="T0" fmla="*/ 7 w 21"/>
                  <a:gd name="T1" fmla="*/ 4 h 96"/>
                  <a:gd name="T2" fmla="*/ 3 w 21"/>
                  <a:gd name="T3" fmla="*/ 27 h 96"/>
                  <a:gd name="T4" fmla="*/ 3 w 21"/>
                  <a:gd name="T5" fmla="*/ 41 h 96"/>
                  <a:gd name="T6" fmla="*/ 3 w 21"/>
                  <a:gd name="T7" fmla="*/ 57 h 96"/>
                  <a:gd name="T8" fmla="*/ 1 w 21"/>
                  <a:gd name="T9" fmla="*/ 74 h 96"/>
                  <a:gd name="T10" fmla="*/ 0 w 21"/>
                  <a:gd name="T11" fmla="*/ 96 h 96"/>
                  <a:gd name="T12" fmla="*/ 17 w 21"/>
                  <a:gd name="T13" fmla="*/ 92 h 96"/>
                  <a:gd name="T14" fmla="*/ 17 w 21"/>
                  <a:gd name="T15" fmla="*/ 84 h 96"/>
                  <a:gd name="T16" fmla="*/ 17 w 21"/>
                  <a:gd name="T17" fmla="*/ 52 h 96"/>
                  <a:gd name="T18" fmla="*/ 17 w 21"/>
                  <a:gd name="T19" fmla="*/ 12 h 96"/>
                  <a:gd name="T20" fmla="*/ 21 w 21"/>
                  <a:gd name="T21" fmla="*/ 0 h 96"/>
                  <a:gd name="T22" fmla="*/ 7 w 21"/>
                  <a:gd name="T23" fmla="*/ 4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96"/>
                  <a:gd name="T38" fmla="*/ 21 w 21"/>
                  <a:gd name="T39" fmla="*/ 96 h 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96">
                    <a:moveTo>
                      <a:pt x="7" y="4"/>
                    </a:moveTo>
                    <a:lnTo>
                      <a:pt x="3" y="27"/>
                    </a:lnTo>
                    <a:lnTo>
                      <a:pt x="3" y="41"/>
                    </a:lnTo>
                    <a:lnTo>
                      <a:pt x="3" y="57"/>
                    </a:lnTo>
                    <a:lnTo>
                      <a:pt x="1" y="74"/>
                    </a:lnTo>
                    <a:lnTo>
                      <a:pt x="0" y="96"/>
                    </a:lnTo>
                    <a:lnTo>
                      <a:pt x="17" y="92"/>
                    </a:lnTo>
                    <a:lnTo>
                      <a:pt x="17" y="84"/>
                    </a:lnTo>
                    <a:lnTo>
                      <a:pt x="17" y="52"/>
                    </a:lnTo>
                    <a:lnTo>
                      <a:pt x="17" y="12"/>
                    </a:lnTo>
                    <a:lnTo>
                      <a:pt x="21" y="0"/>
                    </a:lnTo>
                    <a:lnTo>
                      <a:pt x="7" y="4"/>
                    </a:lnTo>
                    <a:close/>
                  </a:path>
                </a:pathLst>
              </a:custGeom>
              <a:solidFill>
                <a:srgbClr val="960018"/>
              </a:solidFill>
              <a:ln w="1588">
                <a:solidFill>
                  <a:srgbClr val="960018"/>
                </a:solidFill>
                <a:round/>
                <a:headEnd/>
                <a:tailEnd/>
              </a:ln>
            </p:spPr>
            <p:txBody>
              <a:bodyPr/>
              <a:lstStyle/>
              <a:p>
                <a:endParaRPr lang="en-US"/>
              </a:p>
            </p:txBody>
          </p:sp>
          <p:sp>
            <p:nvSpPr>
              <p:cNvPr id="2634" name="Freeform 484"/>
              <p:cNvSpPr>
                <a:spLocks/>
              </p:cNvSpPr>
              <p:nvPr/>
            </p:nvSpPr>
            <p:spPr bwMode="auto">
              <a:xfrm>
                <a:off x="2786" y="1897"/>
                <a:ext cx="66" cy="146"/>
              </a:xfrm>
              <a:custGeom>
                <a:avLst/>
                <a:gdLst>
                  <a:gd name="T0" fmla="*/ 41 w 133"/>
                  <a:gd name="T1" fmla="*/ 22 h 292"/>
                  <a:gd name="T2" fmla="*/ 54 w 133"/>
                  <a:gd name="T3" fmla="*/ 16 h 292"/>
                  <a:gd name="T4" fmla="*/ 68 w 133"/>
                  <a:gd name="T5" fmla="*/ 0 h 292"/>
                  <a:gd name="T6" fmla="*/ 79 w 133"/>
                  <a:gd name="T7" fmla="*/ 18 h 292"/>
                  <a:gd name="T8" fmla="*/ 85 w 133"/>
                  <a:gd name="T9" fmla="*/ 26 h 292"/>
                  <a:gd name="T10" fmla="*/ 105 w 133"/>
                  <a:gd name="T11" fmla="*/ 40 h 292"/>
                  <a:gd name="T12" fmla="*/ 109 w 133"/>
                  <a:gd name="T13" fmla="*/ 40 h 292"/>
                  <a:gd name="T14" fmla="*/ 102 w 133"/>
                  <a:gd name="T15" fmla="*/ 67 h 292"/>
                  <a:gd name="T16" fmla="*/ 116 w 133"/>
                  <a:gd name="T17" fmla="*/ 67 h 292"/>
                  <a:gd name="T18" fmla="*/ 115 w 133"/>
                  <a:gd name="T19" fmla="*/ 90 h 292"/>
                  <a:gd name="T20" fmla="*/ 100 w 133"/>
                  <a:gd name="T21" fmla="*/ 108 h 292"/>
                  <a:gd name="T22" fmla="*/ 105 w 133"/>
                  <a:gd name="T23" fmla="*/ 119 h 292"/>
                  <a:gd name="T24" fmla="*/ 114 w 133"/>
                  <a:gd name="T25" fmla="*/ 121 h 292"/>
                  <a:gd name="T26" fmla="*/ 114 w 133"/>
                  <a:gd name="T27" fmla="*/ 132 h 292"/>
                  <a:gd name="T28" fmla="*/ 118 w 133"/>
                  <a:gd name="T29" fmla="*/ 135 h 292"/>
                  <a:gd name="T30" fmla="*/ 114 w 133"/>
                  <a:gd name="T31" fmla="*/ 155 h 292"/>
                  <a:gd name="T32" fmla="*/ 113 w 133"/>
                  <a:gd name="T33" fmla="*/ 161 h 292"/>
                  <a:gd name="T34" fmla="*/ 126 w 133"/>
                  <a:gd name="T35" fmla="*/ 168 h 292"/>
                  <a:gd name="T36" fmla="*/ 133 w 133"/>
                  <a:gd name="T37" fmla="*/ 184 h 292"/>
                  <a:gd name="T38" fmla="*/ 130 w 133"/>
                  <a:gd name="T39" fmla="*/ 194 h 292"/>
                  <a:gd name="T40" fmla="*/ 121 w 133"/>
                  <a:gd name="T41" fmla="*/ 205 h 292"/>
                  <a:gd name="T42" fmla="*/ 113 w 133"/>
                  <a:gd name="T43" fmla="*/ 213 h 292"/>
                  <a:gd name="T44" fmla="*/ 106 w 133"/>
                  <a:gd name="T45" fmla="*/ 227 h 292"/>
                  <a:gd name="T46" fmla="*/ 122 w 133"/>
                  <a:gd name="T47" fmla="*/ 227 h 292"/>
                  <a:gd name="T48" fmla="*/ 133 w 133"/>
                  <a:gd name="T49" fmla="*/ 234 h 292"/>
                  <a:gd name="T50" fmla="*/ 126 w 133"/>
                  <a:gd name="T51" fmla="*/ 253 h 292"/>
                  <a:gd name="T52" fmla="*/ 121 w 133"/>
                  <a:gd name="T53" fmla="*/ 273 h 292"/>
                  <a:gd name="T54" fmla="*/ 107 w 133"/>
                  <a:gd name="T55" fmla="*/ 283 h 292"/>
                  <a:gd name="T56" fmla="*/ 94 w 133"/>
                  <a:gd name="T57" fmla="*/ 292 h 292"/>
                  <a:gd name="T58" fmla="*/ 65 w 133"/>
                  <a:gd name="T59" fmla="*/ 292 h 292"/>
                  <a:gd name="T60" fmla="*/ 58 w 133"/>
                  <a:gd name="T61" fmla="*/ 287 h 292"/>
                  <a:gd name="T62" fmla="*/ 44 w 133"/>
                  <a:gd name="T63" fmla="*/ 286 h 292"/>
                  <a:gd name="T64" fmla="*/ 28 w 133"/>
                  <a:gd name="T65" fmla="*/ 274 h 292"/>
                  <a:gd name="T66" fmla="*/ 22 w 133"/>
                  <a:gd name="T67" fmla="*/ 266 h 292"/>
                  <a:gd name="T68" fmla="*/ 23 w 133"/>
                  <a:gd name="T69" fmla="*/ 263 h 292"/>
                  <a:gd name="T70" fmla="*/ 12 w 133"/>
                  <a:gd name="T71" fmla="*/ 265 h 292"/>
                  <a:gd name="T72" fmla="*/ 0 w 133"/>
                  <a:gd name="T73" fmla="*/ 227 h 292"/>
                  <a:gd name="T74" fmla="*/ 11 w 133"/>
                  <a:gd name="T75" fmla="*/ 220 h 292"/>
                  <a:gd name="T76" fmla="*/ 3 w 133"/>
                  <a:gd name="T77" fmla="*/ 155 h 292"/>
                  <a:gd name="T78" fmla="*/ 18 w 133"/>
                  <a:gd name="T79" fmla="*/ 152 h 292"/>
                  <a:gd name="T80" fmla="*/ 6 w 133"/>
                  <a:gd name="T81" fmla="*/ 112 h 292"/>
                  <a:gd name="T82" fmla="*/ 25 w 133"/>
                  <a:gd name="T83" fmla="*/ 115 h 292"/>
                  <a:gd name="T84" fmla="*/ 7 w 133"/>
                  <a:gd name="T85" fmla="*/ 87 h 292"/>
                  <a:gd name="T86" fmla="*/ 18 w 133"/>
                  <a:gd name="T87" fmla="*/ 80 h 292"/>
                  <a:gd name="T88" fmla="*/ 11 w 133"/>
                  <a:gd name="T89" fmla="*/ 60 h 292"/>
                  <a:gd name="T90" fmla="*/ 27 w 133"/>
                  <a:gd name="T91" fmla="*/ 62 h 292"/>
                  <a:gd name="T92" fmla="*/ 23 w 133"/>
                  <a:gd name="T93" fmla="*/ 33 h 292"/>
                  <a:gd name="T94" fmla="*/ 35 w 133"/>
                  <a:gd name="T95" fmla="*/ 27 h 292"/>
                  <a:gd name="T96" fmla="*/ 41 w 133"/>
                  <a:gd name="T97" fmla="*/ 22 h 2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3"/>
                  <a:gd name="T148" fmla="*/ 0 h 292"/>
                  <a:gd name="T149" fmla="*/ 133 w 133"/>
                  <a:gd name="T150" fmla="*/ 292 h 2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3" h="292">
                    <a:moveTo>
                      <a:pt x="41" y="22"/>
                    </a:moveTo>
                    <a:lnTo>
                      <a:pt x="54" y="16"/>
                    </a:lnTo>
                    <a:lnTo>
                      <a:pt x="68" y="0"/>
                    </a:lnTo>
                    <a:lnTo>
                      <a:pt x="79" y="18"/>
                    </a:lnTo>
                    <a:lnTo>
                      <a:pt x="85" y="26"/>
                    </a:lnTo>
                    <a:lnTo>
                      <a:pt x="105" y="40"/>
                    </a:lnTo>
                    <a:lnTo>
                      <a:pt x="109" y="40"/>
                    </a:lnTo>
                    <a:lnTo>
                      <a:pt x="102" y="67"/>
                    </a:lnTo>
                    <a:lnTo>
                      <a:pt x="116" y="67"/>
                    </a:lnTo>
                    <a:lnTo>
                      <a:pt x="115" y="90"/>
                    </a:lnTo>
                    <a:lnTo>
                      <a:pt x="100" y="108"/>
                    </a:lnTo>
                    <a:lnTo>
                      <a:pt x="105" y="119"/>
                    </a:lnTo>
                    <a:lnTo>
                      <a:pt x="114" y="121"/>
                    </a:lnTo>
                    <a:lnTo>
                      <a:pt x="114" y="132"/>
                    </a:lnTo>
                    <a:lnTo>
                      <a:pt x="118" y="135"/>
                    </a:lnTo>
                    <a:lnTo>
                      <a:pt x="114" y="155"/>
                    </a:lnTo>
                    <a:lnTo>
                      <a:pt x="113" y="161"/>
                    </a:lnTo>
                    <a:lnTo>
                      <a:pt x="126" y="168"/>
                    </a:lnTo>
                    <a:lnTo>
                      <a:pt x="133" y="184"/>
                    </a:lnTo>
                    <a:lnTo>
                      <a:pt x="130" y="194"/>
                    </a:lnTo>
                    <a:lnTo>
                      <a:pt x="121" y="205"/>
                    </a:lnTo>
                    <a:lnTo>
                      <a:pt x="113" y="213"/>
                    </a:lnTo>
                    <a:lnTo>
                      <a:pt x="106" y="227"/>
                    </a:lnTo>
                    <a:lnTo>
                      <a:pt x="122" y="227"/>
                    </a:lnTo>
                    <a:lnTo>
                      <a:pt x="133" y="234"/>
                    </a:lnTo>
                    <a:lnTo>
                      <a:pt x="126" y="253"/>
                    </a:lnTo>
                    <a:lnTo>
                      <a:pt x="121" y="273"/>
                    </a:lnTo>
                    <a:lnTo>
                      <a:pt x="107" y="283"/>
                    </a:lnTo>
                    <a:lnTo>
                      <a:pt x="94" y="292"/>
                    </a:lnTo>
                    <a:lnTo>
                      <a:pt x="65" y="292"/>
                    </a:lnTo>
                    <a:lnTo>
                      <a:pt x="58" y="287"/>
                    </a:lnTo>
                    <a:lnTo>
                      <a:pt x="44" y="286"/>
                    </a:lnTo>
                    <a:lnTo>
                      <a:pt x="28" y="274"/>
                    </a:lnTo>
                    <a:lnTo>
                      <a:pt x="22" y="266"/>
                    </a:lnTo>
                    <a:lnTo>
                      <a:pt x="23" y="263"/>
                    </a:lnTo>
                    <a:lnTo>
                      <a:pt x="12" y="265"/>
                    </a:lnTo>
                    <a:lnTo>
                      <a:pt x="0" y="227"/>
                    </a:lnTo>
                    <a:lnTo>
                      <a:pt x="11" y="220"/>
                    </a:lnTo>
                    <a:lnTo>
                      <a:pt x="3" y="155"/>
                    </a:lnTo>
                    <a:lnTo>
                      <a:pt x="18" y="152"/>
                    </a:lnTo>
                    <a:lnTo>
                      <a:pt x="6" y="112"/>
                    </a:lnTo>
                    <a:lnTo>
                      <a:pt x="25" y="115"/>
                    </a:lnTo>
                    <a:lnTo>
                      <a:pt x="7" y="87"/>
                    </a:lnTo>
                    <a:lnTo>
                      <a:pt x="18" y="80"/>
                    </a:lnTo>
                    <a:lnTo>
                      <a:pt x="11" y="60"/>
                    </a:lnTo>
                    <a:lnTo>
                      <a:pt x="27" y="62"/>
                    </a:lnTo>
                    <a:lnTo>
                      <a:pt x="23" y="33"/>
                    </a:lnTo>
                    <a:lnTo>
                      <a:pt x="35" y="27"/>
                    </a:lnTo>
                    <a:lnTo>
                      <a:pt x="41" y="22"/>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35" name="Freeform 485"/>
              <p:cNvSpPr>
                <a:spLocks/>
              </p:cNvSpPr>
              <p:nvPr/>
            </p:nvSpPr>
            <p:spPr bwMode="auto">
              <a:xfrm>
                <a:off x="2624" y="2073"/>
                <a:ext cx="60" cy="30"/>
              </a:xfrm>
              <a:custGeom>
                <a:avLst/>
                <a:gdLst>
                  <a:gd name="T0" fmla="*/ 51 w 119"/>
                  <a:gd name="T1" fmla="*/ 0 h 61"/>
                  <a:gd name="T2" fmla="*/ 45 w 119"/>
                  <a:gd name="T3" fmla="*/ 0 h 61"/>
                  <a:gd name="T4" fmla="*/ 0 w 119"/>
                  <a:gd name="T5" fmla="*/ 21 h 61"/>
                  <a:gd name="T6" fmla="*/ 42 w 119"/>
                  <a:gd name="T7" fmla="*/ 58 h 61"/>
                  <a:gd name="T8" fmla="*/ 110 w 119"/>
                  <a:gd name="T9" fmla="*/ 61 h 61"/>
                  <a:gd name="T10" fmla="*/ 119 w 119"/>
                  <a:gd name="T11" fmla="*/ 31 h 61"/>
                  <a:gd name="T12" fmla="*/ 64 w 119"/>
                  <a:gd name="T13" fmla="*/ 6 h 61"/>
                  <a:gd name="T14" fmla="*/ 51 w 119"/>
                  <a:gd name="T15" fmla="*/ 0 h 61"/>
                  <a:gd name="T16" fmla="*/ 0 60000 65536"/>
                  <a:gd name="T17" fmla="*/ 0 60000 65536"/>
                  <a:gd name="T18" fmla="*/ 0 60000 65536"/>
                  <a:gd name="T19" fmla="*/ 0 60000 65536"/>
                  <a:gd name="T20" fmla="*/ 0 60000 65536"/>
                  <a:gd name="T21" fmla="*/ 0 60000 65536"/>
                  <a:gd name="T22" fmla="*/ 0 60000 65536"/>
                  <a:gd name="T23" fmla="*/ 0 60000 65536"/>
                  <a:gd name="T24" fmla="*/ 0 w 119"/>
                  <a:gd name="T25" fmla="*/ 0 h 61"/>
                  <a:gd name="T26" fmla="*/ 119 w 119"/>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9" h="61">
                    <a:moveTo>
                      <a:pt x="51" y="0"/>
                    </a:moveTo>
                    <a:lnTo>
                      <a:pt x="45" y="0"/>
                    </a:lnTo>
                    <a:lnTo>
                      <a:pt x="0" y="21"/>
                    </a:lnTo>
                    <a:lnTo>
                      <a:pt x="42" y="58"/>
                    </a:lnTo>
                    <a:lnTo>
                      <a:pt x="110" y="61"/>
                    </a:lnTo>
                    <a:lnTo>
                      <a:pt x="119" y="31"/>
                    </a:lnTo>
                    <a:lnTo>
                      <a:pt x="64" y="6"/>
                    </a:lnTo>
                    <a:lnTo>
                      <a:pt x="51" y="0"/>
                    </a:lnTo>
                    <a:close/>
                  </a:path>
                </a:pathLst>
              </a:custGeom>
              <a:solidFill>
                <a:srgbClr val="808080"/>
              </a:solidFill>
              <a:ln w="1588">
                <a:solidFill>
                  <a:srgbClr val="808080"/>
                </a:solidFill>
                <a:round/>
                <a:headEnd/>
                <a:tailEnd/>
              </a:ln>
            </p:spPr>
            <p:txBody>
              <a:bodyPr/>
              <a:lstStyle/>
              <a:p>
                <a:endParaRPr lang="en-US"/>
              </a:p>
            </p:txBody>
          </p:sp>
          <p:sp>
            <p:nvSpPr>
              <p:cNvPr id="2636" name="Freeform 486"/>
              <p:cNvSpPr>
                <a:spLocks/>
              </p:cNvSpPr>
              <p:nvPr/>
            </p:nvSpPr>
            <p:spPr bwMode="auto">
              <a:xfrm>
                <a:off x="2620" y="2073"/>
                <a:ext cx="60" cy="35"/>
              </a:xfrm>
              <a:custGeom>
                <a:avLst/>
                <a:gdLst>
                  <a:gd name="T0" fmla="*/ 51 w 120"/>
                  <a:gd name="T1" fmla="*/ 0 h 71"/>
                  <a:gd name="T2" fmla="*/ 16 w 120"/>
                  <a:gd name="T3" fmla="*/ 6 h 71"/>
                  <a:gd name="T4" fmla="*/ 0 w 120"/>
                  <a:gd name="T5" fmla="*/ 41 h 71"/>
                  <a:gd name="T6" fmla="*/ 28 w 120"/>
                  <a:gd name="T7" fmla="*/ 71 h 71"/>
                  <a:gd name="T8" fmla="*/ 110 w 120"/>
                  <a:gd name="T9" fmla="*/ 70 h 71"/>
                  <a:gd name="T10" fmla="*/ 120 w 120"/>
                  <a:gd name="T11" fmla="*/ 31 h 71"/>
                  <a:gd name="T12" fmla="*/ 98 w 120"/>
                  <a:gd name="T13" fmla="*/ 14 h 71"/>
                  <a:gd name="T14" fmla="*/ 51 w 120"/>
                  <a:gd name="T15" fmla="*/ 0 h 71"/>
                  <a:gd name="T16" fmla="*/ 0 60000 65536"/>
                  <a:gd name="T17" fmla="*/ 0 60000 65536"/>
                  <a:gd name="T18" fmla="*/ 0 60000 65536"/>
                  <a:gd name="T19" fmla="*/ 0 60000 65536"/>
                  <a:gd name="T20" fmla="*/ 0 60000 65536"/>
                  <a:gd name="T21" fmla="*/ 0 60000 65536"/>
                  <a:gd name="T22" fmla="*/ 0 60000 65536"/>
                  <a:gd name="T23" fmla="*/ 0 60000 65536"/>
                  <a:gd name="T24" fmla="*/ 0 w 120"/>
                  <a:gd name="T25" fmla="*/ 0 h 71"/>
                  <a:gd name="T26" fmla="*/ 120 w 120"/>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0" h="71">
                    <a:moveTo>
                      <a:pt x="51" y="0"/>
                    </a:moveTo>
                    <a:lnTo>
                      <a:pt x="16" y="6"/>
                    </a:lnTo>
                    <a:lnTo>
                      <a:pt x="0" y="41"/>
                    </a:lnTo>
                    <a:lnTo>
                      <a:pt x="28" y="71"/>
                    </a:lnTo>
                    <a:lnTo>
                      <a:pt x="110" y="70"/>
                    </a:lnTo>
                    <a:lnTo>
                      <a:pt x="120" y="31"/>
                    </a:lnTo>
                    <a:lnTo>
                      <a:pt x="98" y="14"/>
                    </a:lnTo>
                    <a:lnTo>
                      <a:pt x="51" y="0"/>
                    </a:lnTo>
                    <a:close/>
                  </a:path>
                </a:pathLst>
              </a:custGeom>
              <a:solidFill>
                <a:srgbClr val="808080"/>
              </a:solidFill>
              <a:ln w="1588">
                <a:solidFill>
                  <a:srgbClr val="808080"/>
                </a:solidFill>
                <a:round/>
                <a:headEnd/>
                <a:tailEnd/>
              </a:ln>
            </p:spPr>
            <p:txBody>
              <a:bodyPr/>
              <a:lstStyle/>
              <a:p>
                <a:endParaRPr lang="en-US"/>
              </a:p>
            </p:txBody>
          </p:sp>
          <p:sp>
            <p:nvSpPr>
              <p:cNvPr id="2637" name="Freeform 487"/>
              <p:cNvSpPr>
                <a:spLocks/>
              </p:cNvSpPr>
              <p:nvPr/>
            </p:nvSpPr>
            <p:spPr bwMode="auto">
              <a:xfrm>
                <a:off x="2647" y="1956"/>
                <a:ext cx="30" cy="134"/>
              </a:xfrm>
              <a:custGeom>
                <a:avLst/>
                <a:gdLst>
                  <a:gd name="T0" fmla="*/ 27 w 59"/>
                  <a:gd name="T1" fmla="*/ 33 h 267"/>
                  <a:gd name="T2" fmla="*/ 26 w 59"/>
                  <a:gd name="T3" fmla="*/ 101 h 267"/>
                  <a:gd name="T4" fmla="*/ 18 w 59"/>
                  <a:gd name="T5" fmla="*/ 100 h 267"/>
                  <a:gd name="T6" fmla="*/ 5 w 59"/>
                  <a:gd name="T7" fmla="*/ 46 h 267"/>
                  <a:gd name="T8" fmla="*/ 0 w 59"/>
                  <a:gd name="T9" fmla="*/ 42 h 267"/>
                  <a:gd name="T10" fmla="*/ 11 w 59"/>
                  <a:gd name="T11" fmla="*/ 88 h 267"/>
                  <a:gd name="T12" fmla="*/ 22 w 59"/>
                  <a:gd name="T13" fmla="*/ 128 h 267"/>
                  <a:gd name="T14" fmla="*/ 21 w 59"/>
                  <a:gd name="T15" fmla="*/ 174 h 267"/>
                  <a:gd name="T16" fmla="*/ 18 w 59"/>
                  <a:gd name="T17" fmla="*/ 219 h 267"/>
                  <a:gd name="T18" fmla="*/ 14 w 59"/>
                  <a:gd name="T19" fmla="*/ 243 h 267"/>
                  <a:gd name="T20" fmla="*/ 9 w 59"/>
                  <a:gd name="T21" fmla="*/ 267 h 267"/>
                  <a:gd name="T22" fmla="*/ 28 w 59"/>
                  <a:gd name="T23" fmla="*/ 267 h 267"/>
                  <a:gd name="T24" fmla="*/ 28 w 59"/>
                  <a:gd name="T25" fmla="*/ 253 h 267"/>
                  <a:gd name="T26" fmla="*/ 32 w 59"/>
                  <a:gd name="T27" fmla="*/ 164 h 267"/>
                  <a:gd name="T28" fmla="*/ 34 w 59"/>
                  <a:gd name="T29" fmla="*/ 128 h 267"/>
                  <a:gd name="T30" fmla="*/ 37 w 59"/>
                  <a:gd name="T31" fmla="*/ 104 h 267"/>
                  <a:gd name="T32" fmla="*/ 59 w 59"/>
                  <a:gd name="T33" fmla="*/ 53 h 267"/>
                  <a:gd name="T34" fmla="*/ 54 w 59"/>
                  <a:gd name="T35" fmla="*/ 48 h 267"/>
                  <a:gd name="T36" fmla="*/ 31 w 59"/>
                  <a:gd name="T37" fmla="*/ 95 h 267"/>
                  <a:gd name="T38" fmla="*/ 28 w 59"/>
                  <a:gd name="T39" fmla="*/ 0 h 267"/>
                  <a:gd name="T40" fmla="*/ 27 w 59"/>
                  <a:gd name="T41" fmla="*/ 33 h 2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
                  <a:gd name="T64" fmla="*/ 0 h 267"/>
                  <a:gd name="T65" fmla="*/ 59 w 59"/>
                  <a:gd name="T66" fmla="*/ 267 h 26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 h="267">
                    <a:moveTo>
                      <a:pt x="27" y="33"/>
                    </a:moveTo>
                    <a:lnTo>
                      <a:pt x="26" y="101"/>
                    </a:lnTo>
                    <a:lnTo>
                      <a:pt x="18" y="100"/>
                    </a:lnTo>
                    <a:lnTo>
                      <a:pt x="5" y="46"/>
                    </a:lnTo>
                    <a:lnTo>
                      <a:pt x="0" y="42"/>
                    </a:lnTo>
                    <a:lnTo>
                      <a:pt x="11" y="88"/>
                    </a:lnTo>
                    <a:lnTo>
                      <a:pt x="22" y="128"/>
                    </a:lnTo>
                    <a:lnTo>
                      <a:pt x="21" y="174"/>
                    </a:lnTo>
                    <a:lnTo>
                      <a:pt x="18" y="219"/>
                    </a:lnTo>
                    <a:lnTo>
                      <a:pt x="14" y="243"/>
                    </a:lnTo>
                    <a:lnTo>
                      <a:pt x="9" y="267"/>
                    </a:lnTo>
                    <a:lnTo>
                      <a:pt x="28" y="267"/>
                    </a:lnTo>
                    <a:lnTo>
                      <a:pt x="28" y="253"/>
                    </a:lnTo>
                    <a:lnTo>
                      <a:pt x="32" y="164"/>
                    </a:lnTo>
                    <a:lnTo>
                      <a:pt x="34" y="128"/>
                    </a:lnTo>
                    <a:lnTo>
                      <a:pt x="37" y="104"/>
                    </a:lnTo>
                    <a:lnTo>
                      <a:pt x="59" y="53"/>
                    </a:lnTo>
                    <a:lnTo>
                      <a:pt x="54" y="48"/>
                    </a:lnTo>
                    <a:lnTo>
                      <a:pt x="31" y="95"/>
                    </a:lnTo>
                    <a:lnTo>
                      <a:pt x="28" y="0"/>
                    </a:lnTo>
                    <a:lnTo>
                      <a:pt x="27" y="33"/>
                    </a:lnTo>
                    <a:close/>
                  </a:path>
                </a:pathLst>
              </a:custGeom>
              <a:solidFill>
                <a:srgbClr val="960018"/>
              </a:solidFill>
              <a:ln w="1588">
                <a:solidFill>
                  <a:srgbClr val="960018"/>
                </a:solidFill>
                <a:round/>
                <a:headEnd/>
                <a:tailEnd/>
              </a:ln>
            </p:spPr>
            <p:txBody>
              <a:bodyPr/>
              <a:lstStyle/>
              <a:p>
                <a:endParaRPr lang="en-US"/>
              </a:p>
            </p:txBody>
          </p:sp>
          <p:sp>
            <p:nvSpPr>
              <p:cNvPr id="2638" name="Freeform 488"/>
              <p:cNvSpPr>
                <a:spLocks/>
              </p:cNvSpPr>
              <p:nvPr/>
            </p:nvSpPr>
            <p:spPr bwMode="auto">
              <a:xfrm>
                <a:off x="2642" y="1930"/>
                <a:ext cx="48" cy="107"/>
              </a:xfrm>
              <a:custGeom>
                <a:avLst/>
                <a:gdLst>
                  <a:gd name="T0" fmla="*/ 46 w 95"/>
                  <a:gd name="T1" fmla="*/ 34 h 215"/>
                  <a:gd name="T2" fmla="*/ 46 w 95"/>
                  <a:gd name="T3" fmla="*/ 8 h 215"/>
                  <a:gd name="T4" fmla="*/ 23 w 95"/>
                  <a:gd name="T5" fmla="*/ 11 h 215"/>
                  <a:gd name="T6" fmla="*/ 20 w 95"/>
                  <a:gd name="T7" fmla="*/ 20 h 215"/>
                  <a:gd name="T8" fmla="*/ 10 w 95"/>
                  <a:gd name="T9" fmla="*/ 0 h 215"/>
                  <a:gd name="T10" fmla="*/ 1 w 95"/>
                  <a:gd name="T11" fmla="*/ 19 h 215"/>
                  <a:gd name="T12" fmla="*/ 1 w 95"/>
                  <a:gd name="T13" fmla="*/ 41 h 215"/>
                  <a:gd name="T14" fmla="*/ 3 w 95"/>
                  <a:gd name="T15" fmla="*/ 52 h 215"/>
                  <a:gd name="T16" fmla="*/ 3 w 95"/>
                  <a:gd name="T17" fmla="*/ 68 h 215"/>
                  <a:gd name="T18" fmla="*/ 23 w 95"/>
                  <a:gd name="T19" fmla="*/ 52 h 215"/>
                  <a:gd name="T20" fmla="*/ 31 w 95"/>
                  <a:gd name="T21" fmla="*/ 61 h 215"/>
                  <a:gd name="T22" fmla="*/ 40 w 95"/>
                  <a:gd name="T23" fmla="*/ 74 h 215"/>
                  <a:gd name="T24" fmla="*/ 31 w 95"/>
                  <a:gd name="T25" fmla="*/ 98 h 215"/>
                  <a:gd name="T26" fmla="*/ 33 w 95"/>
                  <a:gd name="T27" fmla="*/ 118 h 215"/>
                  <a:gd name="T28" fmla="*/ 46 w 95"/>
                  <a:gd name="T29" fmla="*/ 121 h 215"/>
                  <a:gd name="T30" fmla="*/ 58 w 95"/>
                  <a:gd name="T31" fmla="*/ 107 h 215"/>
                  <a:gd name="T32" fmla="*/ 70 w 95"/>
                  <a:gd name="T33" fmla="*/ 136 h 215"/>
                  <a:gd name="T34" fmla="*/ 61 w 95"/>
                  <a:gd name="T35" fmla="*/ 153 h 215"/>
                  <a:gd name="T36" fmla="*/ 51 w 95"/>
                  <a:gd name="T37" fmla="*/ 172 h 215"/>
                  <a:gd name="T38" fmla="*/ 39 w 95"/>
                  <a:gd name="T39" fmla="*/ 198 h 215"/>
                  <a:gd name="T40" fmla="*/ 37 w 95"/>
                  <a:gd name="T41" fmla="*/ 176 h 215"/>
                  <a:gd name="T42" fmla="*/ 61 w 95"/>
                  <a:gd name="T43" fmla="*/ 160 h 215"/>
                  <a:gd name="T44" fmla="*/ 57 w 95"/>
                  <a:gd name="T45" fmla="*/ 147 h 215"/>
                  <a:gd name="T46" fmla="*/ 55 w 95"/>
                  <a:gd name="T47" fmla="*/ 127 h 215"/>
                  <a:gd name="T48" fmla="*/ 57 w 95"/>
                  <a:gd name="T49" fmla="*/ 112 h 215"/>
                  <a:gd name="T50" fmla="*/ 49 w 95"/>
                  <a:gd name="T51" fmla="*/ 132 h 215"/>
                  <a:gd name="T52" fmla="*/ 28 w 95"/>
                  <a:gd name="T53" fmla="*/ 121 h 215"/>
                  <a:gd name="T54" fmla="*/ 29 w 95"/>
                  <a:gd name="T55" fmla="*/ 87 h 215"/>
                  <a:gd name="T56" fmla="*/ 32 w 95"/>
                  <a:gd name="T57" fmla="*/ 79 h 215"/>
                  <a:gd name="T58" fmla="*/ 16 w 95"/>
                  <a:gd name="T59" fmla="*/ 74 h 215"/>
                  <a:gd name="T60" fmla="*/ 13 w 95"/>
                  <a:gd name="T61" fmla="*/ 94 h 215"/>
                  <a:gd name="T62" fmla="*/ 1 w 95"/>
                  <a:gd name="T63" fmla="*/ 107 h 215"/>
                  <a:gd name="T64" fmla="*/ 6 w 95"/>
                  <a:gd name="T65" fmla="*/ 127 h 215"/>
                  <a:gd name="T66" fmla="*/ 10 w 95"/>
                  <a:gd name="T67" fmla="*/ 147 h 215"/>
                  <a:gd name="T68" fmla="*/ 16 w 95"/>
                  <a:gd name="T69" fmla="*/ 163 h 215"/>
                  <a:gd name="T70" fmla="*/ 22 w 95"/>
                  <a:gd name="T71" fmla="*/ 187 h 215"/>
                  <a:gd name="T72" fmla="*/ 38 w 95"/>
                  <a:gd name="T73" fmla="*/ 209 h 215"/>
                  <a:gd name="T74" fmla="*/ 68 w 95"/>
                  <a:gd name="T75" fmla="*/ 215 h 215"/>
                  <a:gd name="T76" fmla="*/ 92 w 95"/>
                  <a:gd name="T77" fmla="*/ 183 h 215"/>
                  <a:gd name="T78" fmla="*/ 84 w 95"/>
                  <a:gd name="T79" fmla="*/ 153 h 215"/>
                  <a:gd name="T80" fmla="*/ 88 w 95"/>
                  <a:gd name="T81" fmla="*/ 127 h 215"/>
                  <a:gd name="T82" fmla="*/ 89 w 95"/>
                  <a:gd name="T83" fmla="*/ 105 h 215"/>
                  <a:gd name="T84" fmla="*/ 95 w 95"/>
                  <a:gd name="T85" fmla="*/ 74 h 215"/>
                  <a:gd name="T86" fmla="*/ 71 w 95"/>
                  <a:gd name="T87" fmla="*/ 71 h 215"/>
                  <a:gd name="T88" fmla="*/ 94 w 95"/>
                  <a:gd name="T89" fmla="*/ 39 h 215"/>
                  <a:gd name="T90" fmla="*/ 78 w 95"/>
                  <a:gd name="T91" fmla="*/ 33 h 215"/>
                  <a:gd name="T92" fmla="*/ 66 w 95"/>
                  <a:gd name="T93" fmla="*/ 47 h 215"/>
                  <a:gd name="T94" fmla="*/ 75 w 95"/>
                  <a:gd name="T95" fmla="*/ 13 h 215"/>
                  <a:gd name="T96" fmla="*/ 61 w 95"/>
                  <a:gd name="T97" fmla="*/ 0 h 215"/>
                  <a:gd name="T98" fmla="*/ 49 w 95"/>
                  <a:gd name="T99" fmla="*/ 28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5"/>
                  <a:gd name="T151" fmla="*/ 0 h 215"/>
                  <a:gd name="T152" fmla="*/ 95 w 95"/>
                  <a:gd name="T153" fmla="*/ 215 h 2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5" h="215">
                    <a:moveTo>
                      <a:pt x="47" y="34"/>
                    </a:moveTo>
                    <a:lnTo>
                      <a:pt x="46" y="34"/>
                    </a:lnTo>
                    <a:lnTo>
                      <a:pt x="45" y="20"/>
                    </a:lnTo>
                    <a:lnTo>
                      <a:pt x="46" y="8"/>
                    </a:lnTo>
                    <a:lnTo>
                      <a:pt x="39" y="6"/>
                    </a:lnTo>
                    <a:lnTo>
                      <a:pt x="23" y="11"/>
                    </a:lnTo>
                    <a:lnTo>
                      <a:pt x="23" y="19"/>
                    </a:lnTo>
                    <a:lnTo>
                      <a:pt x="20" y="20"/>
                    </a:lnTo>
                    <a:lnTo>
                      <a:pt x="16" y="11"/>
                    </a:lnTo>
                    <a:lnTo>
                      <a:pt x="10" y="0"/>
                    </a:lnTo>
                    <a:lnTo>
                      <a:pt x="1" y="8"/>
                    </a:lnTo>
                    <a:lnTo>
                      <a:pt x="1" y="19"/>
                    </a:lnTo>
                    <a:lnTo>
                      <a:pt x="1" y="33"/>
                    </a:lnTo>
                    <a:lnTo>
                      <a:pt x="1" y="41"/>
                    </a:lnTo>
                    <a:lnTo>
                      <a:pt x="0" y="45"/>
                    </a:lnTo>
                    <a:lnTo>
                      <a:pt x="3" y="52"/>
                    </a:lnTo>
                    <a:lnTo>
                      <a:pt x="3" y="59"/>
                    </a:lnTo>
                    <a:lnTo>
                      <a:pt x="3" y="68"/>
                    </a:lnTo>
                    <a:lnTo>
                      <a:pt x="16" y="61"/>
                    </a:lnTo>
                    <a:lnTo>
                      <a:pt x="23" y="52"/>
                    </a:lnTo>
                    <a:lnTo>
                      <a:pt x="39" y="52"/>
                    </a:lnTo>
                    <a:lnTo>
                      <a:pt x="31" y="61"/>
                    </a:lnTo>
                    <a:lnTo>
                      <a:pt x="28" y="68"/>
                    </a:lnTo>
                    <a:lnTo>
                      <a:pt x="40" y="74"/>
                    </a:lnTo>
                    <a:lnTo>
                      <a:pt x="37" y="92"/>
                    </a:lnTo>
                    <a:lnTo>
                      <a:pt x="31" y="98"/>
                    </a:lnTo>
                    <a:lnTo>
                      <a:pt x="33" y="105"/>
                    </a:lnTo>
                    <a:lnTo>
                      <a:pt x="33" y="118"/>
                    </a:lnTo>
                    <a:lnTo>
                      <a:pt x="39" y="126"/>
                    </a:lnTo>
                    <a:lnTo>
                      <a:pt x="46" y="121"/>
                    </a:lnTo>
                    <a:lnTo>
                      <a:pt x="51" y="112"/>
                    </a:lnTo>
                    <a:lnTo>
                      <a:pt x="58" y="107"/>
                    </a:lnTo>
                    <a:lnTo>
                      <a:pt x="65" y="118"/>
                    </a:lnTo>
                    <a:lnTo>
                      <a:pt x="70" y="136"/>
                    </a:lnTo>
                    <a:lnTo>
                      <a:pt x="65" y="147"/>
                    </a:lnTo>
                    <a:lnTo>
                      <a:pt x="61" y="153"/>
                    </a:lnTo>
                    <a:lnTo>
                      <a:pt x="67" y="167"/>
                    </a:lnTo>
                    <a:lnTo>
                      <a:pt x="51" y="172"/>
                    </a:lnTo>
                    <a:lnTo>
                      <a:pt x="40" y="187"/>
                    </a:lnTo>
                    <a:lnTo>
                      <a:pt x="39" y="198"/>
                    </a:lnTo>
                    <a:lnTo>
                      <a:pt x="33" y="191"/>
                    </a:lnTo>
                    <a:lnTo>
                      <a:pt x="37" y="176"/>
                    </a:lnTo>
                    <a:lnTo>
                      <a:pt x="45" y="160"/>
                    </a:lnTo>
                    <a:lnTo>
                      <a:pt x="61" y="160"/>
                    </a:lnTo>
                    <a:lnTo>
                      <a:pt x="56" y="153"/>
                    </a:lnTo>
                    <a:lnTo>
                      <a:pt x="57" y="147"/>
                    </a:lnTo>
                    <a:lnTo>
                      <a:pt x="58" y="140"/>
                    </a:lnTo>
                    <a:lnTo>
                      <a:pt x="55" y="127"/>
                    </a:lnTo>
                    <a:lnTo>
                      <a:pt x="65" y="121"/>
                    </a:lnTo>
                    <a:lnTo>
                      <a:pt x="57" y="112"/>
                    </a:lnTo>
                    <a:lnTo>
                      <a:pt x="50" y="114"/>
                    </a:lnTo>
                    <a:lnTo>
                      <a:pt x="49" y="132"/>
                    </a:lnTo>
                    <a:lnTo>
                      <a:pt x="38" y="138"/>
                    </a:lnTo>
                    <a:lnTo>
                      <a:pt x="28" y="121"/>
                    </a:lnTo>
                    <a:lnTo>
                      <a:pt x="31" y="111"/>
                    </a:lnTo>
                    <a:lnTo>
                      <a:pt x="29" y="87"/>
                    </a:lnTo>
                    <a:lnTo>
                      <a:pt x="22" y="91"/>
                    </a:lnTo>
                    <a:lnTo>
                      <a:pt x="32" y="79"/>
                    </a:lnTo>
                    <a:lnTo>
                      <a:pt x="22" y="71"/>
                    </a:lnTo>
                    <a:lnTo>
                      <a:pt x="16" y="74"/>
                    </a:lnTo>
                    <a:lnTo>
                      <a:pt x="16" y="87"/>
                    </a:lnTo>
                    <a:lnTo>
                      <a:pt x="13" y="94"/>
                    </a:lnTo>
                    <a:lnTo>
                      <a:pt x="3" y="100"/>
                    </a:lnTo>
                    <a:lnTo>
                      <a:pt x="1" y="107"/>
                    </a:lnTo>
                    <a:lnTo>
                      <a:pt x="10" y="120"/>
                    </a:lnTo>
                    <a:lnTo>
                      <a:pt x="6" y="127"/>
                    </a:lnTo>
                    <a:lnTo>
                      <a:pt x="1" y="140"/>
                    </a:lnTo>
                    <a:lnTo>
                      <a:pt x="10" y="147"/>
                    </a:lnTo>
                    <a:lnTo>
                      <a:pt x="13" y="153"/>
                    </a:lnTo>
                    <a:lnTo>
                      <a:pt x="16" y="163"/>
                    </a:lnTo>
                    <a:lnTo>
                      <a:pt x="20" y="166"/>
                    </a:lnTo>
                    <a:lnTo>
                      <a:pt x="22" y="187"/>
                    </a:lnTo>
                    <a:lnTo>
                      <a:pt x="27" y="206"/>
                    </a:lnTo>
                    <a:lnTo>
                      <a:pt x="38" y="209"/>
                    </a:lnTo>
                    <a:lnTo>
                      <a:pt x="50" y="215"/>
                    </a:lnTo>
                    <a:lnTo>
                      <a:pt x="68" y="215"/>
                    </a:lnTo>
                    <a:lnTo>
                      <a:pt x="78" y="199"/>
                    </a:lnTo>
                    <a:lnTo>
                      <a:pt x="92" y="183"/>
                    </a:lnTo>
                    <a:lnTo>
                      <a:pt x="92" y="163"/>
                    </a:lnTo>
                    <a:lnTo>
                      <a:pt x="84" y="153"/>
                    </a:lnTo>
                    <a:lnTo>
                      <a:pt x="92" y="144"/>
                    </a:lnTo>
                    <a:lnTo>
                      <a:pt x="88" y="127"/>
                    </a:lnTo>
                    <a:lnTo>
                      <a:pt x="94" y="112"/>
                    </a:lnTo>
                    <a:lnTo>
                      <a:pt x="89" y="105"/>
                    </a:lnTo>
                    <a:lnTo>
                      <a:pt x="92" y="87"/>
                    </a:lnTo>
                    <a:lnTo>
                      <a:pt x="95" y="74"/>
                    </a:lnTo>
                    <a:lnTo>
                      <a:pt x="79" y="79"/>
                    </a:lnTo>
                    <a:lnTo>
                      <a:pt x="71" y="71"/>
                    </a:lnTo>
                    <a:lnTo>
                      <a:pt x="83" y="52"/>
                    </a:lnTo>
                    <a:lnTo>
                      <a:pt x="94" y="39"/>
                    </a:lnTo>
                    <a:lnTo>
                      <a:pt x="88" y="28"/>
                    </a:lnTo>
                    <a:lnTo>
                      <a:pt x="78" y="33"/>
                    </a:lnTo>
                    <a:lnTo>
                      <a:pt x="70" y="45"/>
                    </a:lnTo>
                    <a:lnTo>
                      <a:pt x="66" y="47"/>
                    </a:lnTo>
                    <a:lnTo>
                      <a:pt x="67" y="34"/>
                    </a:lnTo>
                    <a:lnTo>
                      <a:pt x="75" y="13"/>
                    </a:lnTo>
                    <a:lnTo>
                      <a:pt x="69" y="6"/>
                    </a:lnTo>
                    <a:lnTo>
                      <a:pt x="61" y="0"/>
                    </a:lnTo>
                    <a:lnTo>
                      <a:pt x="49" y="18"/>
                    </a:lnTo>
                    <a:lnTo>
                      <a:pt x="49" y="28"/>
                    </a:lnTo>
                    <a:lnTo>
                      <a:pt x="47" y="34"/>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07" name="Rectangle 489"/>
            <p:cNvSpPr>
              <a:spLocks noChangeArrowheads="1"/>
            </p:cNvSpPr>
            <p:nvPr/>
          </p:nvSpPr>
          <p:spPr bwMode="auto">
            <a:xfrm>
              <a:off x="156" y="2410"/>
              <a:ext cx="83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FFFF66"/>
                  </a:solidFill>
                  <a:latin typeface="Tahoma" pitchFamily="34" charset="0"/>
                </a:rPr>
                <a:t>Raw Materials</a:t>
              </a:r>
              <a:endParaRPr lang="en-US" sz="1400">
                <a:solidFill>
                  <a:srgbClr val="FFFF66"/>
                </a:solidFill>
                <a:latin typeface="Tahoma" pitchFamily="34" charset="0"/>
              </a:endParaRPr>
            </a:p>
          </p:txBody>
        </p:sp>
        <p:sp>
          <p:nvSpPr>
            <p:cNvPr id="2208" name="Rectangle 490"/>
            <p:cNvSpPr>
              <a:spLocks noChangeArrowheads="1"/>
            </p:cNvSpPr>
            <p:nvPr/>
          </p:nvSpPr>
          <p:spPr bwMode="auto">
            <a:xfrm>
              <a:off x="4128" y="1173"/>
              <a:ext cx="80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800" b="1">
                  <a:solidFill>
                    <a:schemeClr val="bg1"/>
                  </a:solidFill>
                </a:rPr>
                <a:t>RETAILER</a:t>
              </a:r>
              <a:endParaRPr lang="en-US" sz="1800">
                <a:solidFill>
                  <a:schemeClr val="bg1"/>
                </a:solidFill>
              </a:endParaRPr>
            </a:p>
          </p:txBody>
        </p:sp>
        <p:sp>
          <p:nvSpPr>
            <p:cNvPr id="2209" name="Rectangle 491"/>
            <p:cNvSpPr>
              <a:spLocks noChangeArrowheads="1"/>
            </p:cNvSpPr>
            <p:nvPr/>
          </p:nvSpPr>
          <p:spPr bwMode="auto">
            <a:xfrm>
              <a:off x="1289" y="1171"/>
              <a:ext cx="74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chemeClr val="bg1"/>
                  </a:solidFill>
                </a:rPr>
                <a:t>FACTORY</a:t>
              </a:r>
              <a:endParaRPr lang="en-US" sz="1800">
                <a:solidFill>
                  <a:schemeClr val="bg1"/>
                </a:solidFill>
              </a:endParaRPr>
            </a:p>
          </p:txBody>
        </p:sp>
        <p:sp>
          <p:nvSpPr>
            <p:cNvPr id="2210" name="Rectangle 492"/>
            <p:cNvSpPr>
              <a:spLocks noChangeArrowheads="1"/>
            </p:cNvSpPr>
            <p:nvPr/>
          </p:nvSpPr>
          <p:spPr bwMode="auto">
            <a:xfrm>
              <a:off x="2504" y="1154"/>
              <a:ext cx="21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chemeClr val="bg1"/>
                  </a:solidFill>
                </a:rPr>
                <a:t>DC</a:t>
              </a:r>
              <a:endParaRPr lang="en-US" sz="1800">
                <a:solidFill>
                  <a:schemeClr val="bg1"/>
                </a:solidFill>
              </a:endParaRPr>
            </a:p>
          </p:txBody>
        </p:sp>
        <p:sp>
          <p:nvSpPr>
            <p:cNvPr id="2211" name="Rectangle 493"/>
            <p:cNvSpPr>
              <a:spLocks noChangeArrowheads="1"/>
            </p:cNvSpPr>
            <p:nvPr/>
          </p:nvSpPr>
          <p:spPr bwMode="auto">
            <a:xfrm>
              <a:off x="3352" y="1152"/>
              <a:ext cx="32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chemeClr val="bg1"/>
                  </a:solidFill>
                </a:rPr>
                <a:t>RDC</a:t>
              </a:r>
              <a:endParaRPr lang="en-US" sz="1800">
                <a:solidFill>
                  <a:schemeClr val="bg1"/>
                </a:solidFill>
              </a:endParaRPr>
            </a:p>
          </p:txBody>
        </p:sp>
        <p:sp>
          <p:nvSpPr>
            <p:cNvPr id="2212" name="Rectangle 494"/>
            <p:cNvSpPr>
              <a:spLocks noChangeArrowheads="1"/>
            </p:cNvSpPr>
            <p:nvPr/>
          </p:nvSpPr>
          <p:spPr bwMode="auto">
            <a:xfrm>
              <a:off x="352" y="2534"/>
              <a:ext cx="8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a:solidFill>
                    <a:srgbClr val="000000"/>
                  </a:solidFill>
                </a:rPr>
                <a:t>  </a:t>
              </a:r>
              <a:endParaRPr lang="en-US"/>
            </a:p>
          </p:txBody>
        </p:sp>
        <p:sp>
          <p:nvSpPr>
            <p:cNvPr id="2213" name="Rectangle 495"/>
            <p:cNvSpPr>
              <a:spLocks noChangeArrowheads="1"/>
            </p:cNvSpPr>
            <p:nvPr/>
          </p:nvSpPr>
          <p:spPr bwMode="auto">
            <a:xfrm>
              <a:off x="96" y="1152"/>
              <a:ext cx="7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chemeClr val="bg1"/>
                  </a:solidFill>
                </a:rPr>
                <a:t>SUPPLIER</a:t>
              </a:r>
              <a:endParaRPr lang="en-US" sz="1800">
                <a:solidFill>
                  <a:schemeClr val="bg1"/>
                </a:solidFill>
              </a:endParaRPr>
            </a:p>
          </p:txBody>
        </p:sp>
        <p:sp>
          <p:nvSpPr>
            <p:cNvPr id="2214" name="Rectangle 496"/>
            <p:cNvSpPr>
              <a:spLocks noChangeArrowheads="1"/>
            </p:cNvSpPr>
            <p:nvPr/>
          </p:nvSpPr>
          <p:spPr bwMode="auto">
            <a:xfrm>
              <a:off x="2928" y="2544"/>
              <a:ext cx="88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FFFF66"/>
                  </a:solidFill>
                  <a:latin typeface="Tahoma" pitchFamily="34" charset="0"/>
                </a:rPr>
                <a:t>Finished Goods</a:t>
              </a:r>
              <a:endParaRPr lang="en-US" sz="1400">
                <a:solidFill>
                  <a:srgbClr val="FFFF66"/>
                </a:solidFill>
                <a:latin typeface="Tahoma" pitchFamily="34" charset="0"/>
              </a:endParaRPr>
            </a:p>
          </p:txBody>
        </p:sp>
        <p:grpSp>
          <p:nvGrpSpPr>
            <p:cNvPr id="2215" name="Group 497"/>
            <p:cNvGrpSpPr>
              <a:grpSpLocks/>
            </p:cNvGrpSpPr>
            <p:nvPr/>
          </p:nvGrpSpPr>
          <p:grpSpPr bwMode="auto">
            <a:xfrm>
              <a:off x="96" y="1488"/>
              <a:ext cx="730" cy="661"/>
              <a:chOff x="96" y="1488"/>
              <a:chExt cx="730" cy="661"/>
            </a:xfrm>
          </p:grpSpPr>
          <p:sp>
            <p:nvSpPr>
              <p:cNvPr id="2563" name="Freeform 498"/>
              <p:cNvSpPr>
                <a:spLocks/>
              </p:cNvSpPr>
              <p:nvPr/>
            </p:nvSpPr>
            <p:spPr bwMode="auto">
              <a:xfrm>
                <a:off x="317" y="1693"/>
                <a:ext cx="509" cy="221"/>
              </a:xfrm>
              <a:custGeom>
                <a:avLst/>
                <a:gdLst>
                  <a:gd name="T0" fmla="*/ 0 w 1017"/>
                  <a:gd name="T1" fmla="*/ 6 h 442"/>
                  <a:gd name="T2" fmla="*/ 55 w 1017"/>
                  <a:gd name="T3" fmla="*/ 197 h 442"/>
                  <a:gd name="T4" fmla="*/ 65 w 1017"/>
                  <a:gd name="T5" fmla="*/ 296 h 442"/>
                  <a:gd name="T6" fmla="*/ 66 w 1017"/>
                  <a:gd name="T7" fmla="*/ 348 h 442"/>
                  <a:gd name="T8" fmla="*/ 66 w 1017"/>
                  <a:gd name="T9" fmla="*/ 374 h 442"/>
                  <a:gd name="T10" fmla="*/ 65 w 1017"/>
                  <a:gd name="T11" fmla="*/ 402 h 442"/>
                  <a:gd name="T12" fmla="*/ 62 w 1017"/>
                  <a:gd name="T13" fmla="*/ 442 h 442"/>
                  <a:gd name="T14" fmla="*/ 82 w 1017"/>
                  <a:gd name="T15" fmla="*/ 442 h 442"/>
                  <a:gd name="T16" fmla="*/ 127 w 1017"/>
                  <a:gd name="T17" fmla="*/ 442 h 442"/>
                  <a:gd name="T18" fmla="*/ 193 w 1017"/>
                  <a:gd name="T19" fmla="*/ 438 h 442"/>
                  <a:gd name="T20" fmla="*/ 303 w 1017"/>
                  <a:gd name="T21" fmla="*/ 431 h 442"/>
                  <a:gd name="T22" fmla="*/ 409 w 1017"/>
                  <a:gd name="T23" fmla="*/ 423 h 442"/>
                  <a:gd name="T24" fmla="*/ 533 w 1017"/>
                  <a:gd name="T25" fmla="*/ 409 h 442"/>
                  <a:gd name="T26" fmla="*/ 655 w 1017"/>
                  <a:gd name="T27" fmla="*/ 391 h 442"/>
                  <a:gd name="T28" fmla="*/ 760 w 1017"/>
                  <a:gd name="T29" fmla="*/ 377 h 442"/>
                  <a:gd name="T30" fmla="*/ 978 w 1017"/>
                  <a:gd name="T31" fmla="*/ 323 h 442"/>
                  <a:gd name="T32" fmla="*/ 1006 w 1017"/>
                  <a:gd name="T33" fmla="*/ 244 h 442"/>
                  <a:gd name="T34" fmla="*/ 1017 w 1017"/>
                  <a:gd name="T35" fmla="*/ 159 h 442"/>
                  <a:gd name="T36" fmla="*/ 976 w 1017"/>
                  <a:gd name="T37" fmla="*/ 159 h 442"/>
                  <a:gd name="T38" fmla="*/ 889 w 1017"/>
                  <a:gd name="T39" fmla="*/ 153 h 442"/>
                  <a:gd name="T40" fmla="*/ 833 w 1017"/>
                  <a:gd name="T41" fmla="*/ 149 h 442"/>
                  <a:gd name="T42" fmla="*/ 755 w 1017"/>
                  <a:gd name="T43" fmla="*/ 139 h 442"/>
                  <a:gd name="T44" fmla="*/ 640 w 1017"/>
                  <a:gd name="T45" fmla="*/ 119 h 442"/>
                  <a:gd name="T46" fmla="*/ 582 w 1017"/>
                  <a:gd name="T47" fmla="*/ 109 h 442"/>
                  <a:gd name="T48" fmla="*/ 490 w 1017"/>
                  <a:gd name="T49" fmla="*/ 89 h 442"/>
                  <a:gd name="T50" fmla="*/ 388 w 1017"/>
                  <a:gd name="T51" fmla="*/ 67 h 442"/>
                  <a:gd name="T52" fmla="*/ 284 w 1017"/>
                  <a:gd name="T53" fmla="*/ 44 h 442"/>
                  <a:gd name="T54" fmla="*/ 200 w 1017"/>
                  <a:gd name="T55" fmla="*/ 20 h 442"/>
                  <a:gd name="T56" fmla="*/ 129 w 1017"/>
                  <a:gd name="T57" fmla="*/ 10 h 442"/>
                  <a:gd name="T58" fmla="*/ 81 w 1017"/>
                  <a:gd name="T59" fmla="*/ 3 h 442"/>
                  <a:gd name="T60" fmla="*/ 46 w 1017"/>
                  <a:gd name="T61" fmla="*/ 0 h 442"/>
                  <a:gd name="T62" fmla="*/ 23 w 1017"/>
                  <a:gd name="T63" fmla="*/ 4 h 442"/>
                  <a:gd name="T64" fmla="*/ 0 w 1017"/>
                  <a:gd name="T65" fmla="*/ 6 h 4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17"/>
                  <a:gd name="T100" fmla="*/ 0 h 442"/>
                  <a:gd name="T101" fmla="*/ 1017 w 1017"/>
                  <a:gd name="T102" fmla="*/ 442 h 4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17" h="442">
                    <a:moveTo>
                      <a:pt x="0" y="6"/>
                    </a:moveTo>
                    <a:lnTo>
                      <a:pt x="55" y="197"/>
                    </a:lnTo>
                    <a:lnTo>
                      <a:pt x="65" y="296"/>
                    </a:lnTo>
                    <a:lnTo>
                      <a:pt x="66" y="348"/>
                    </a:lnTo>
                    <a:lnTo>
                      <a:pt x="66" y="374"/>
                    </a:lnTo>
                    <a:lnTo>
                      <a:pt x="65" y="402"/>
                    </a:lnTo>
                    <a:lnTo>
                      <a:pt x="62" y="442"/>
                    </a:lnTo>
                    <a:lnTo>
                      <a:pt x="82" y="442"/>
                    </a:lnTo>
                    <a:lnTo>
                      <a:pt x="127" y="442"/>
                    </a:lnTo>
                    <a:lnTo>
                      <a:pt x="193" y="438"/>
                    </a:lnTo>
                    <a:lnTo>
                      <a:pt x="303" y="431"/>
                    </a:lnTo>
                    <a:lnTo>
                      <a:pt x="409" y="423"/>
                    </a:lnTo>
                    <a:lnTo>
                      <a:pt x="533" y="409"/>
                    </a:lnTo>
                    <a:lnTo>
                      <a:pt x="655" y="391"/>
                    </a:lnTo>
                    <a:lnTo>
                      <a:pt x="760" y="377"/>
                    </a:lnTo>
                    <a:lnTo>
                      <a:pt x="978" y="323"/>
                    </a:lnTo>
                    <a:lnTo>
                      <a:pt x="1006" y="244"/>
                    </a:lnTo>
                    <a:lnTo>
                      <a:pt x="1017" y="159"/>
                    </a:lnTo>
                    <a:lnTo>
                      <a:pt x="976" y="159"/>
                    </a:lnTo>
                    <a:lnTo>
                      <a:pt x="889" y="153"/>
                    </a:lnTo>
                    <a:lnTo>
                      <a:pt x="833" y="149"/>
                    </a:lnTo>
                    <a:lnTo>
                      <a:pt x="755" y="139"/>
                    </a:lnTo>
                    <a:lnTo>
                      <a:pt x="640" y="119"/>
                    </a:lnTo>
                    <a:lnTo>
                      <a:pt x="582" y="109"/>
                    </a:lnTo>
                    <a:lnTo>
                      <a:pt x="490" y="89"/>
                    </a:lnTo>
                    <a:lnTo>
                      <a:pt x="388" y="67"/>
                    </a:lnTo>
                    <a:lnTo>
                      <a:pt x="284" y="44"/>
                    </a:lnTo>
                    <a:lnTo>
                      <a:pt x="200" y="20"/>
                    </a:lnTo>
                    <a:lnTo>
                      <a:pt x="129" y="10"/>
                    </a:lnTo>
                    <a:lnTo>
                      <a:pt x="81" y="3"/>
                    </a:lnTo>
                    <a:lnTo>
                      <a:pt x="46" y="0"/>
                    </a:lnTo>
                    <a:lnTo>
                      <a:pt x="23" y="4"/>
                    </a:lnTo>
                    <a:lnTo>
                      <a:pt x="0" y="6"/>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64" name="Line 499"/>
              <p:cNvSpPr>
                <a:spLocks noChangeShapeType="1"/>
              </p:cNvSpPr>
              <p:nvPr/>
            </p:nvSpPr>
            <p:spPr bwMode="auto">
              <a:xfrm>
                <a:off x="317" y="1696"/>
                <a:ext cx="1" cy="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055" name="Object 500"/>
              <p:cNvGraphicFramePr>
                <a:graphicFrameLocks noChangeAspect="1"/>
              </p:cNvGraphicFramePr>
              <p:nvPr/>
            </p:nvGraphicFramePr>
            <p:xfrm>
              <a:off x="96" y="1488"/>
              <a:ext cx="672" cy="661"/>
            </p:xfrm>
            <a:graphic>
              <a:graphicData uri="http://schemas.openxmlformats.org/presentationml/2006/ole">
                <mc:AlternateContent xmlns:mc="http://schemas.openxmlformats.org/markup-compatibility/2006">
                  <mc:Choice xmlns:v="urn:schemas-microsoft-com:vml" Requires="v">
                    <p:oleObj spid="_x0000_s2912" name="Drawing" r:id="rId4" imgW="3186000" imgH="2498400" progId="FLW3Drawing">
                      <p:embed/>
                    </p:oleObj>
                  </mc:Choice>
                  <mc:Fallback>
                    <p:oleObj name="Drawing" r:id="rId4" imgW="3186000" imgH="2498400" progId="FLW3Drawing">
                      <p:embed/>
                      <p:pic>
                        <p:nvPicPr>
                          <p:cNvPr id="0" name="Object 5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 y="1488"/>
                            <a:ext cx="672" cy="661"/>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2216" name="Group 501"/>
            <p:cNvGrpSpPr>
              <a:grpSpLocks/>
            </p:cNvGrpSpPr>
            <p:nvPr/>
          </p:nvGrpSpPr>
          <p:grpSpPr bwMode="auto">
            <a:xfrm>
              <a:off x="643" y="2736"/>
              <a:ext cx="816" cy="553"/>
              <a:chOff x="2201" y="1498"/>
              <a:chExt cx="846" cy="649"/>
            </a:xfrm>
          </p:grpSpPr>
          <p:sp>
            <p:nvSpPr>
              <p:cNvPr id="2489" name="Freeform 502"/>
              <p:cNvSpPr>
                <a:spLocks/>
              </p:cNvSpPr>
              <p:nvPr/>
            </p:nvSpPr>
            <p:spPr bwMode="auto">
              <a:xfrm>
                <a:off x="2201" y="1927"/>
                <a:ext cx="846" cy="220"/>
              </a:xfrm>
              <a:custGeom>
                <a:avLst/>
                <a:gdLst>
                  <a:gd name="T0" fmla="*/ 115 w 1693"/>
                  <a:gd name="T1" fmla="*/ 125 h 441"/>
                  <a:gd name="T2" fmla="*/ 0 w 1693"/>
                  <a:gd name="T3" fmla="*/ 147 h 441"/>
                  <a:gd name="T4" fmla="*/ 922 w 1693"/>
                  <a:gd name="T5" fmla="*/ 441 h 441"/>
                  <a:gd name="T6" fmla="*/ 1693 w 1693"/>
                  <a:gd name="T7" fmla="*/ 234 h 441"/>
                  <a:gd name="T8" fmla="*/ 891 w 1693"/>
                  <a:gd name="T9" fmla="*/ 0 h 441"/>
                  <a:gd name="T10" fmla="*/ 115 w 1693"/>
                  <a:gd name="T11" fmla="*/ 125 h 441"/>
                  <a:gd name="T12" fmla="*/ 0 60000 65536"/>
                  <a:gd name="T13" fmla="*/ 0 60000 65536"/>
                  <a:gd name="T14" fmla="*/ 0 60000 65536"/>
                  <a:gd name="T15" fmla="*/ 0 60000 65536"/>
                  <a:gd name="T16" fmla="*/ 0 60000 65536"/>
                  <a:gd name="T17" fmla="*/ 0 60000 65536"/>
                  <a:gd name="T18" fmla="*/ 0 w 1693"/>
                  <a:gd name="T19" fmla="*/ 0 h 441"/>
                  <a:gd name="T20" fmla="*/ 1693 w 1693"/>
                  <a:gd name="T21" fmla="*/ 441 h 441"/>
                </a:gdLst>
                <a:ahLst/>
                <a:cxnLst>
                  <a:cxn ang="T12">
                    <a:pos x="T0" y="T1"/>
                  </a:cxn>
                  <a:cxn ang="T13">
                    <a:pos x="T2" y="T3"/>
                  </a:cxn>
                  <a:cxn ang="T14">
                    <a:pos x="T4" y="T5"/>
                  </a:cxn>
                  <a:cxn ang="T15">
                    <a:pos x="T6" y="T7"/>
                  </a:cxn>
                  <a:cxn ang="T16">
                    <a:pos x="T8" y="T9"/>
                  </a:cxn>
                  <a:cxn ang="T17">
                    <a:pos x="T10" y="T11"/>
                  </a:cxn>
                </a:cxnLst>
                <a:rect l="T18" t="T19" r="T20" b="T21"/>
                <a:pathLst>
                  <a:path w="1693" h="441">
                    <a:moveTo>
                      <a:pt x="115" y="125"/>
                    </a:moveTo>
                    <a:lnTo>
                      <a:pt x="0" y="147"/>
                    </a:lnTo>
                    <a:lnTo>
                      <a:pt x="922" y="441"/>
                    </a:lnTo>
                    <a:lnTo>
                      <a:pt x="1693" y="234"/>
                    </a:lnTo>
                    <a:lnTo>
                      <a:pt x="891" y="0"/>
                    </a:lnTo>
                    <a:lnTo>
                      <a:pt x="115" y="125"/>
                    </a:lnTo>
                    <a:close/>
                  </a:path>
                </a:pathLst>
              </a:custGeom>
              <a:gradFill rotWithShape="0">
                <a:gsLst>
                  <a:gs pos="0">
                    <a:srgbClr val="00CC00"/>
                  </a:gs>
                  <a:gs pos="50000">
                    <a:srgbClr val="FF3300"/>
                  </a:gs>
                  <a:gs pos="100000">
                    <a:srgbClr val="00CC00"/>
                  </a:gs>
                </a:gsLst>
                <a:lin ang="5400000" scaled="1"/>
              </a:gradFill>
              <a:ln w="1588">
                <a:solidFill>
                  <a:srgbClr val="C0C0C0"/>
                </a:solidFill>
                <a:round/>
                <a:headEnd/>
                <a:tailEnd/>
              </a:ln>
            </p:spPr>
            <p:txBody>
              <a:bodyPr/>
              <a:lstStyle/>
              <a:p>
                <a:endParaRPr lang="en-US"/>
              </a:p>
            </p:txBody>
          </p:sp>
          <p:sp>
            <p:nvSpPr>
              <p:cNvPr id="2490" name="Freeform 503"/>
              <p:cNvSpPr>
                <a:spLocks/>
              </p:cNvSpPr>
              <p:nvPr/>
            </p:nvSpPr>
            <p:spPr bwMode="auto">
              <a:xfrm>
                <a:off x="2933" y="2020"/>
                <a:ext cx="114" cy="51"/>
              </a:xfrm>
              <a:custGeom>
                <a:avLst/>
                <a:gdLst>
                  <a:gd name="T0" fmla="*/ 73 w 229"/>
                  <a:gd name="T1" fmla="*/ 0 h 103"/>
                  <a:gd name="T2" fmla="*/ 229 w 229"/>
                  <a:gd name="T3" fmla="*/ 47 h 103"/>
                  <a:gd name="T4" fmla="*/ 21 w 229"/>
                  <a:gd name="T5" fmla="*/ 103 h 103"/>
                  <a:gd name="T6" fmla="*/ 30 w 229"/>
                  <a:gd name="T7" fmla="*/ 79 h 103"/>
                  <a:gd name="T8" fmla="*/ 18 w 229"/>
                  <a:gd name="T9" fmla="*/ 69 h 103"/>
                  <a:gd name="T10" fmla="*/ 18 w 229"/>
                  <a:gd name="T11" fmla="*/ 60 h 103"/>
                  <a:gd name="T12" fmla="*/ 6 w 229"/>
                  <a:gd name="T13" fmla="*/ 49 h 103"/>
                  <a:gd name="T14" fmla="*/ 0 w 229"/>
                  <a:gd name="T15" fmla="*/ 39 h 103"/>
                  <a:gd name="T16" fmla="*/ 73 w 229"/>
                  <a:gd name="T17" fmla="*/ 0 h 1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9"/>
                  <a:gd name="T28" fmla="*/ 0 h 103"/>
                  <a:gd name="T29" fmla="*/ 229 w 229"/>
                  <a:gd name="T30" fmla="*/ 103 h 1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9" h="103">
                    <a:moveTo>
                      <a:pt x="73" y="0"/>
                    </a:moveTo>
                    <a:lnTo>
                      <a:pt x="229" y="47"/>
                    </a:lnTo>
                    <a:lnTo>
                      <a:pt x="21" y="103"/>
                    </a:lnTo>
                    <a:lnTo>
                      <a:pt x="30" y="79"/>
                    </a:lnTo>
                    <a:lnTo>
                      <a:pt x="18" y="69"/>
                    </a:lnTo>
                    <a:lnTo>
                      <a:pt x="18" y="60"/>
                    </a:lnTo>
                    <a:lnTo>
                      <a:pt x="6" y="49"/>
                    </a:lnTo>
                    <a:lnTo>
                      <a:pt x="0" y="39"/>
                    </a:lnTo>
                    <a:lnTo>
                      <a:pt x="73" y="0"/>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491" name="Freeform 504"/>
              <p:cNvSpPr>
                <a:spLocks/>
              </p:cNvSpPr>
              <p:nvPr/>
            </p:nvSpPr>
            <p:spPr bwMode="auto">
              <a:xfrm>
                <a:off x="2966" y="1899"/>
                <a:ext cx="37" cy="121"/>
              </a:xfrm>
              <a:custGeom>
                <a:avLst/>
                <a:gdLst>
                  <a:gd name="T0" fmla="*/ 27 w 75"/>
                  <a:gd name="T1" fmla="*/ 29 h 241"/>
                  <a:gd name="T2" fmla="*/ 25 w 75"/>
                  <a:gd name="T3" fmla="*/ 29 h 241"/>
                  <a:gd name="T4" fmla="*/ 32 w 75"/>
                  <a:gd name="T5" fmla="*/ 29 h 241"/>
                  <a:gd name="T6" fmla="*/ 31 w 75"/>
                  <a:gd name="T7" fmla="*/ 40 h 241"/>
                  <a:gd name="T8" fmla="*/ 45 w 75"/>
                  <a:gd name="T9" fmla="*/ 47 h 241"/>
                  <a:gd name="T10" fmla="*/ 32 w 75"/>
                  <a:gd name="T11" fmla="*/ 59 h 241"/>
                  <a:gd name="T12" fmla="*/ 49 w 75"/>
                  <a:gd name="T13" fmla="*/ 61 h 241"/>
                  <a:gd name="T14" fmla="*/ 60 w 75"/>
                  <a:gd name="T15" fmla="*/ 69 h 241"/>
                  <a:gd name="T16" fmla="*/ 52 w 75"/>
                  <a:gd name="T17" fmla="*/ 72 h 241"/>
                  <a:gd name="T18" fmla="*/ 65 w 75"/>
                  <a:gd name="T19" fmla="*/ 89 h 241"/>
                  <a:gd name="T20" fmla="*/ 72 w 75"/>
                  <a:gd name="T21" fmla="*/ 106 h 241"/>
                  <a:gd name="T22" fmla="*/ 61 w 75"/>
                  <a:gd name="T23" fmla="*/ 99 h 241"/>
                  <a:gd name="T24" fmla="*/ 54 w 75"/>
                  <a:gd name="T25" fmla="*/ 99 h 241"/>
                  <a:gd name="T26" fmla="*/ 51 w 75"/>
                  <a:gd name="T27" fmla="*/ 102 h 241"/>
                  <a:gd name="T28" fmla="*/ 49 w 75"/>
                  <a:gd name="T29" fmla="*/ 94 h 241"/>
                  <a:gd name="T30" fmla="*/ 41 w 75"/>
                  <a:gd name="T31" fmla="*/ 94 h 241"/>
                  <a:gd name="T32" fmla="*/ 32 w 75"/>
                  <a:gd name="T33" fmla="*/ 95 h 241"/>
                  <a:gd name="T34" fmla="*/ 41 w 75"/>
                  <a:gd name="T35" fmla="*/ 104 h 241"/>
                  <a:gd name="T36" fmla="*/ 32 w 75"/>
                  <a:gd name="T37" fmla="*/ 109 h 241"/>
                  <a:gd name="T38" fmla="*/ 32 w 75"/>
                  <a:gd name="T39" fmla="*/ 122 h 241"/>
                  <a:gd name="T40" fmla="*/ 43 w 75"/>
                  <a:gd name="T41" fmla="*/ 139 h 241"/>
                  <a:gd name="T42" fmla="*/ 52 w 75"/>
                  <a:gd name="T43" fmla="*/ 132 h 241"/>
                  <a:gd name="T44" fmla="*/ 51 w 75"/>
                  <a:gd name="T45" fmla="*/ 140 h 241"/>
                  <a:gd name="T46" fmla="*/ 64 w 75"/>
                  <a:gd name="T47" fmla="*/ 141 h 241"/>
                  <a:gd name="T48" fmla="*/ 73 w 75"/>
                  <a:gd name="T49" fmla="*/ 133 h 241"/>
                  <a:gd name="T50" fmla="*/ 69 w 75"/>
                  <a:gd name="T51" fmla="*/ 142 h 241"/>
                  <a:gd name="T52" fmla="*/ 63 w 75"/>
                  <a:gd name="T53" fmla="*/ 148 h 241"/>
                  <a:gd name="T54" fmla="*/ 69 w 75"/>
                  <a:gd name="T55" fmla="*/ 153 h 241"/>
                  <a:gd name="T56" fmla="*/ 75 w 75"/>
                  <a:gd name="T57" fmla="*/ 155 h 241"/>
                  <a:gd name="T58" fmla="*/ 69 w 75"/>
                  <a:gd name="T59" fmla="*/ 166 h 241"/>
                  <a:gd name="T60" fmla="*/ 64 w 75"/>
                  <a:gd name="T61" fmla="*/ 173 h 241"/>
                  <a:gd name="T62" fmla="*/ 62 w 75"/>
                  <a:gd name="T63" fmla="*/ 186 h 241"/>
                  <a:gd name="T64" fmla="*/ 54 w 75"/>
                  <a:gd name="T65" fmla="*/ 186 h 241"/>
                  <a:gd name="T66" fmla="*/ 55 w 75"/>
                  <a:gd name="T67" fmla="*/ 175 h 241"/>
                  <a:gd name="T68" fmla="*/ 43 w 75"/>
                  <a:gd name="T69" fmla="*/ 168 h 241"/>
                  <a:gd name="T70" fmla="*/ 42 w 75"/>
                  <a:gd name="T71" fmla="*/ 179 h 241"/>
                  <a:gd name="T72" fmla="*/ 61 w 75"/>
                  <a:gd name="T73" fmla="*/ 207 h 241"/>
                  <a:gd name="T74" fmla="*/ 61 w 75"/>
                  <a:gd name="T75" fmla="*/ 208 h 241"/>
                  <a:gd name="T76" fmla="*/ 63 w 75"/>
                  <a:gd name="T77" fmla="*/ 221 h 241"/>
                  <a:gd name="T78" fmla="*/ 57 w 75"/>
                  <a:gd name="T79" fmla="*/ 221 h 241"/>
                  <a:gd name="T80" fmla="*/ 50 w 75"/>
                  <a:gd name="T81" fmla="*/ 224 h 241"/>
                  <a:gd name="T82" fmla="*/ 41 w 75"/>
                  <a:gd name="T83" fmla="*/ 233 h 241"/>
                  <a:gd name="T84" fmla="*/ 36 w 75"/>
                  <a:gd name="T85" fmla="*/ 224 h 241"/>
                  <a:gd name="T86" fmla="*/ 14 w 75"/>
                  <a:gd name="T87" fmla="*/ 241 h 241"/>
                  <a:gd name="T88" fmla="*/ 3 w 75"/>
                  <a:gd name="T89" fmla="*/ 214 h 241"/>
                  <a:gd name="T90" fmla="*/ 0 w 75"/>
                  <a:gd name="T91" fmla="*/ 0 h 241"/>
                  <a:gd name="T92" fmla="*/ 20 w 75"/>
                  <a:gd name="T93" fmla="*/ 20 h 241"/>
                  <a:gd name="T94" fmla="*/ 27 w 75"/>
                  <a:gd name="T95" fmla="*/ 27 h 241"/>
                  <a:gd name="T96" fmla="*/ 27 w 75"/>
                  <a:gd name="T97" fmla="*/ 29 h 2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5"/>
                  <a:gd name="T148" fmla="*/ 0 h 241"/>
                  <a:gd name="T149" fmla="*/ 75 w 75"/>
                  <a:gd name="T150" fmla="*/ 241 h 24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5" h="241">
                    <a:moveTo>
                      <a:pt x="27" y="29"/>
                    </a:moveTo>
                    <a:lnTo>
                      <a:pt x="25" y="29"/>
                    </a:lnTo>
                    <a:lnTo>
                      <a:pt x="32" y="29"/>
                    </a:lnTo>
                    <a:lnTo>
                      <a:pt x="31" y="40"/>
                    </a:lnTo>
                    <a:lnTo>
                      <a:pt x="45" y="47"/>
                    </a:lnTo>
                    <a:lnTo>
                      <a:pt x="32" y="59"/>
                    </a:lnTo>
                    <a:lnTo>
                      <a:pt x="49" y="61"/>
                    </a:lnTo>
                    <a:lnTo>
                      <a:pt x="60" y="69"/>
                    </a:lnTo>
                    <a:lnTo>
                      <a:pt x="52" y="72"/>
                    </a:lnTo>
                    <a:lnTo>
                      <a:pt x="65" y="89"/>
                    </a:lnTo>
                    <a:lnTo>
                      <a:pt x="72" y="106"/>
                    </a:lnTo>
                    <a:lnTo>
                      <a:pt x="61" y="99"/>
                    </a:lnTo>
                    <a:lnTo>
                      <a:pt x="54" y="99"/>
                    </a:lnTo>
                    <a:lnTo>
                      <a:pt x="51" y="102"/>
                    </a:lnTo>
                    <a:lnTo>
                      <a:pt x="49" y="94"/>
                    </a:lnTo>
                    <a:lnTo>
                      <a:pt x="41" y="94"/>
                    </a:lnTo>
                    <a:lnTo>
                      <a:pt x="32" y="95"/>
                    </a:lnTo>
                    <a:lnTo>
                      <a:pt x="41" y="104"/>
                    </a:lnTo>
                    <a:lnTo>
                      <a:pt x="32" y="109"/>
                    </a:lnTo>
                    <a:lnTo>
                      <a:pt x="32" y="122"/>
                    </a:lnTo>
                    <a:lnTo>
                      <a:pt x="43" y="139"/>
                    </a:lnTo>
                    <a:lnTo>
                      <a:pt x="52" y="132"/>
                    </a:lnTo>
                    <a:lnTo>
                      <a:pt x="51" y="140"/>
                    </a:lnTo>
                    <a:lnTo>
                      <a:pt x="64" y="141"/>
                    </a:lnTo>
                    <a:lnTo>
                      <a:pt x="73" y="133"/>
                    </a:lnTo>
                    <a:lnTo>
                      <a:pt x="69" y="142"/>
                    </a:lnTo>
                    <a:lnTo>
                      <a:pt x="63" y="148"/>
                    </a:lnTo>
                    <a:lnTo>
                      <a:pt x="69" y="153"/>
                    </a:lnTo>
                    <a:lnTo>
                      <a:pt x="75" y="155"/>
                    </a:lnTo>
                    <a:lnTo>
                      <a:pt x="69" y="166"/>
                    </a:lnTo>
                    <a:lnTo>
                      <a:pt x="64" y="173"/>
                    </a:lnTo>
                    <a:lnTo>
                      <a:pt x="62" y="186"/>
                    </a:lnTo>
                    <a:lnTo>
                      <a:pt x="54" y="186"/>
                    </a:lnTo>
                    <a:lnTo>
                      <a:pt x="55" y="175"/>
                    </a:lnTo>
                    <a:lnTo>
                      <a:pt x="43" y="168"/>
                    </a:lnTo>
                    <a:lnTo>
                      <a:pt x="42" y="179"/>
                    </a:lnTo>
                    <a:lnTo>
                      <a:pt x="61" y="207"/>
                    </a:lnTo>
                    <a:lnTo>
                      <a:pt x="61" y="208"/>
                    </a:lnTo>
                    <a:lnTo>
                      <a:pt x="63" y="221"/>
                    </a:lnTo>
                    <a:lnTo>
                      <a:pt x="57" y="221"/>
                    </a:lnTo>
                    <a:lnTo>
                      <a:pt x="50" y="224"/>
                    </a:lnTo>
                    <a:lnTo>
                      <a:pt x="41" y="233"/>
                    </a:lnTo>
                    <a:lnTo>
                      <a:pt x="36" y="224"/>
                    </a:lnTo>
                    <a:lnTo>
                      <a:pt x="14" y="241"/>
                    </a:lnTo>
                    <a:lnTo>
                      <a:pt x="3" y="214"/>
                    </a:lnTo>
                    <a:lnTo>
                      <a:pt x="0" y="0"/>
                    </a:lnTo>
                    <a:lnTo>
                      <a:pt x="20" y="20"/>
                    </a:lnTo>
                    <a:lnTo>
                      <a:pt x="27" y="27"/>
                    </a:lnTo>
                    <a:lnTo>
                      <a:pt x="27" y="29"/>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92" name="Freeform 505"/>
              <p:cNvSpPr>
                <a:spLocks/>
              </p:cNvSpPr>
              <p:nvPr/>
            </p:nvSpPr>
            <p:spPr bwMode="auto">
              <a:xfrm>
                <a:off x="2242" y="1510"/>
                <a:ext cx="731" cy="557"/>
              </a:xfrm>
              <a:custGeom>
                <a:avLst/>
                <a:gdLst>
                  <a:gd name="T0" fmla="*/ 0 w 1460"/>
                  <a:gd name="T1" fmla="*/ 417 h 1114"/>
                  <a:gd name="T2" fmla="*/ 0 w 1460"/>
                  <a:gd name="T3" fmla="*/ 421 h 1114"/>
                  <a:gd name="T4" fmla="*/ 0 w 1460"/>
                  <a:gd name="T5" fmla="*/ 977 h 1114"/>
                  <a:gd name="T6" fmla="*/ 819 w 1460"/>
                  <a:gd name="T7" fmla="*/ 1114 h 1114"/>
                  <a:gd name="T8" fmla="*/ 1460 w 1460"/>
                  <a:gd name="T9" fmla="*/ 1052 h 1114"/>
                  <a:gd name="T10" fmla="*/ 1426 w 1460"/>
                  <a:gd name="T11" fmla="*/ 300 h 1114"/>
                  <a:gd name="T12" fmla="*/ 822 w 1460"/>
                  <a:gd name="T13" fmla="*/ 0 h 1114"/>
                  <a:gd name="T14" fmla="*/ 0 w 1460"/>
                  <a:gd name="T15" fmla="*/ 417 h 1114"/>
                  <a:gd name="T16" fmla="*/ 0 60000 65536"/>
                  <a:gd name="T17" fmla="*/ 0 60000 65536"/>
                  <a:gd name="T18" fmla="*/ 0 60000 65536"/>
                  <a:gd name="T19" fmla="*/ 0 60000 65536"/>
                  <a:gd name="T20" fmla="*/ 0 60000 65536"/>
                  <a:gd name="T21" fmla="*/ 0 60000 65536"/>
                  <a:gd name="T22" fmla="*/ 0 60000 65536"/>
                  <a:gd name="T23" fmla="*/ 0 60000 65536"/>
                  <a:gd name="T24" fmla="*/ 0 w 1460"/>
                  <a:gd name="T25" fmla="*/ 0 h 1114"/>
                  <a:gd name="T26" fmla="*/ 1460 w 1460"/>
                  <a:gd name="T27" fmla="*/ 1114 h 11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60" h="1114">
                    <a:moveTo>
                      <a:pt x="0" y="417"/>
                    </a:moveTo>
                    <a:lnTo>
                      <a:pt x="0" y="421"/>
                    </a:lnTo>
                    <a:lnTo>
                      <a:pt x="0" y="977"/>
                    </a:lnTo>
                    <a:lnTo>
                      <a:pt x="819" y="1114"/>
                    </a:lnTo>
                    <a:lnTo>
                      <a:pt x="1460" y="1052"/>
                    </a:lnTo>
                    <a:lnTo>
                      <a:pt x="1426" y="300"/>
                    </a:lnTo>
                    <a:lnTo>
                      <a:pt x="822" y="0"/>
                    </a:lnTo>
                    <a:lnTo>
                      <a:pt x="0" y="417"/>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93" name="Rectangle 506"/>
              <p:cNvSpPr>
                <a:spLocks noChangeArrowheads="1"/>
              </p:cNvSpPr>
              <p:nvPr/>
            </p:nvSpPr>
            <p:spPr bwMode="auto">
              <a:xfrm>
                <a:off x="2955" y="1659"/>
                <a:ext cx="5" cy="306"/>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4" name="Rectangle 507"/>
              <p:cNvSpPr>
                <a:spLocks noChangeArrowheads="1"/>
              </p:cNvSpPr>
              <p:nvPr/>
            </p:nvSpPr>
            <p:spPr bwMode="auto">
              <a:xfrm>
                <a:off x="2663" y="1553"/>
                <a:ext cx="5"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5" name="Rectangle 508"/>
              <p:cNvSpPr>
                <a:spLocks noChangeArrowheads="1"/>
              </p:cNvSpPr>
              <p:nvPr/>
            </p:nvSpPr>
            <p:spPr bwMode="auto">
              <a:xfrm>
                <a:off x="2683" y="1553"/>
                <a:ext cx="3"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6" name="Rectangle 509"/>
              <p:cNvSpPr>
                <a:spLocks noChangeArrowheads="1"/>
              </p:cNvSpPr>
              <p:nvPr/>
            </p:nvSpPr>
            <p:spPr bwMode="auto">
              <a:xfrm>
                <a:off x="2700" y="1553"/>
                <a:ext cx="3"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7" name="Rectangle 510"/>
              <p:cNvSpPr>
                <a:spLocks noChangeArrowheads="1"/>
              </p:cNvSpPr>
              <p:nvPr/>
            </p:nvSpPr>
            <p:spPr bwMode="auto">
              <a:xfrm>
                <a:off x="2713" y="1553"/>
                <a:ext cx="3"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8" name="Rectangle 511"/>
              <p:cNvSpPr>
                <a:spLocks noChangeArrowheads="1"/>
              </p:cNvSpPr>
              <p:nvPr/>
            </p:nvSpPr>
            <p:spPr bwMode="auto">
              <a:xfrm>
                <a:off x="2742" y="1563"/>
                <a:ext cx="5" cy="32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99" name="Rectangle 512"/>
              <p:cNvSpPr>
                <a:spLocks noChangeArrowheads="1"/>
              </p:cNvSpPr>
              <p:nvPr/>
            </p:nvSpPr>
            <p:spPr bwMode="auto">
              <a:xfrm>
                <a:off x="2760" y="1570"/>
                <a:ext cx="3" cy="32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0" name="Rectangle 513"/>
              <p:cNvSpPr>
                <a:spLocks noChangeArrowheads="1"/>
              </p:cNvSpPr>
              <p:nvPr/>
            </p:nvSpPr>
            <p:spPr bwMode="auto">
              <a:xfrm>
                <a:off x="2808" y="1591"/>
                <a:ext cx="4"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1" name="Rectangle 514"/>
              <p:cNvSpPr>
                <a:spLocks noChangeArrowheads="1"/>
              </p:cNvSpPr>
              <p:nvPr/>
            </p:nvSpPr>
            <p:spPr bwMode="auto">
              <a:xfrm>
                <a:off x="2855" y="1614"/>
                <a:ext cx="4" cy="32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2" name="Rectangle 515"/>
              <p:cNvSpPr>
                <a:spLocks noChangeArrowheads="1"/>
              </p:cNvSpPr>
              <p:nvPr/>
            </p:nvSpPr>
            <p:spPr bwMode="auto">
              <a:xfrm>
                <a:off x="2869" y="1623"/>
                <a:ext cx="3" cy="324"/>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3" name="Rectangle 516"/>
              <p:cNvSpPr>
                <a:spLocks noChangeArrowheads="1"/>
              </p:cNvSpPr>
              <p:nvPr/>
            </p:nvSpPr>
            <p:spPr bwMode="auto">
              <a:xfrm>
                <a:off x="2883" y="1623"/>
                <a:ext cx="4" cy="324"/>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4" name="Rectangle 517"/>
              <p:cNvSpPr>
                <a:spLocks noChangeArrowheads="1"/>
              </p:cNvSpPr>
              <p:nvPr/>
            </p:nvSpPr>
            <p:spPr bwMode="auto">
              <a:xfrm>
                <a:off x="2899" y="1629"/>
                <a:ext cx="3" cy="32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5" name="Rectangle 518"/>
              <p:cNvSpPr>
                <a:spLocks noChangeArrowheads="1"/>
              </p:cNvSpPr>
              <p:nvPr/>
            </p:nvSpPr>
            <p:spPr bwMode="auto">
              <a:xfrm>
                <a:off x="2930" y="1651"/>
                <a:ext cx="4" cy="310"/>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6" name="Rectangle 519"/>
              <p:cNvSpPr>
                <a:spLocks noChangeArrowheads="1"/>
              </p:cNvSpPr>
              <p:nvPr/>
            </p:nvSpPr>
            <p:spPr bwMode="auto">
              <a:xfrm>
                <a:off x="2945" y="1660"/>
                <a:ext cx="4" cy="304"/>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7" name="Rectangle 520"/>
              <p:cNvSpPr>
                <a:spLocks noChangeArrowheads="1"/>
              </p:cNvSpPr>
              <p:nvPr/>
            </p:nvSpPr>
            <p:spPr bwMode="auto">
              <a:xfrm>
                <a:off x="2339" y="1682"/>
                <a:ext cx="4" cy="236"/>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8" name="Rectangle 521"/>
              <p:cNvSpPr>
                <a:spLocks noChangeArrowheads="1"/>
              </p:cNvSpPr>
              <p:nvPr/>
            </p:nvSpPr>
            <p:spPr bwMode="auto">
              <a:xfrm>
                <a:off x="2323" y="1682"/>
                <a:ext cx="4" cy="236"/>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09" name="Rectangle 522"/>
              <p:cNvSpPr>
                <a:spLocks noChangeArrowheads="1"/>
              </p:cNvSpPr>
              <p:nvPr/>
            </p:nvSpPr>
            <p:spPr bwMode="auto">
              <a:xfrm>
                <a:off x="2339" y="1682"/>
                <a:ext cx="4" cy="236"/>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0" name="Rectangle 523"/>
              <p:cNvSpPr>
                <a:spLocks noChangeArrowheads="1"/>
              </p:cNvSpPr>
              <p:nvPr/>
            </p:nvSpPr>
            <p:spPr bwMode="auto">
              <a:xfrm>
                <a:off x="2292" y="1702"/>
                <a:ext cx="5" cy="237"/>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1" name="Rectangle 524"/>
              <p:cNvSpPr>
                <a:spLocks noChangeArrowheads="1"/>
              </p:cNvSpPr>
              <p:nvPr/>
            </p:nvSpPr>
            <p:spPr bwMode="auto">
              <a:xfrm>
                <a:off x="2261" y="1706"/>
                <a:ext cx="4" cy="23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2" name="Rectangle 525"/>
              <p:cNvSpPr>
                <a:spLocks noChangeArrowheads="1"/>
              </p:cNvSpPr>
              <p:nvPr/>
            </p:nvSpPr>
            <p:spPr bwMode="auto">
              <a:xfrm>
                <a:off x="2246" y="1729"/>
                <a:ext cx="4" cy="210"/>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3" name="Freeform 526"/>
              <p:cNvSpPr>
                <a:spLocks/>
              </p:cNvSpPr>
              <p:nvPr/>
            </p:nvSpPr>
            <p:spPr bwMode="auto">
              <a:xfrm>
                <a:off x="2677" y="1663"/>
                <a:ext cx="247" cy="249"/>
              </a:xfrm>
              <a:custGeom>
                <a:avLst/>
                <a:gdLst>
                  <a:gd name="T0" fmla="*/ 365 w 495"/>
                  <a:gd name="T1" fmla="*/ 189 h 499"/>
                  <a:gd name="T2" fmla="*/ 398 w 495"/>
                  <a:gd name="T3" fmla="*/ 166 h 499"/>
                  <a:gd name="T4" fmla="*/ 442 w 495"/>
                  <a:gd name="T5" fmla="*/ 151 h 499"/>
                  <a:gd name="T6" fmla="*/ 473 w 495"/>
                  <a:gd name="T7" fmla="*/ 130 h 499"/>
                  <a:gd name="T8" fmla="*/ 495 w 495"/>
                  <a:gd name="T9" fmla="*/ 101 h 499"/>
                  <a:gd name="T10" fmla="*/ 486 w 495"/>
                  <a:gd name="T11" fmla="*/ 79 h 499"/>
                  <a:gd name="T12" fmla="*/ 464 w 495"/>
                  <a:gd name="T13" fmla="*/ 57 h 499"/>
                  <a:gd name="T14" fmla="*/ 413 w 495"/>
                  <a:gd name="T15" fmla="*/ 26 h 499"/>
                  <a:gd name="T16" fmla="*/ 302 w 495"/>
                  <a:gd name="T17" fmla="*/ 0 h 499"/>
                  <a:gd name="T18" fmla="*/ 279 w 495"/>
                  <a:gd name="T19" fmla="*/ 3 h 499"/>
                  <a:gd name="T20" fmla="*/ 249 w 495"/>
                  <a:gd name="T21" fmla="*/ 10 h 499"/>
                  <a:gd name="T22" fmla="*/ 196 w 495"/>
                  <a:gd name="T23" fmla="*/ 26 h 499"/>
                  <a:gd name="T24" fmla="*/ 86 w 495"/>
                  <a:gd name="T25" fmla="*/ 46 h 499"/>
                  <a:gd name="T26" fmla="*/ 56 w 495"/>
                  <a:gd name="T27" fmla="*/ 49 h 499"/>
                  <a:gd name="T28" fmla="*/ 34 w 495"/>
                  <a:gd name="T29" fmla="*/ 59 h 499"/>
                  <a:gd name="T30" fmla="*/ 47 w 495"/>
                  <a:gd name="T31" fmla="*/ 93 h 499"/>
                  <a:gd name="T32" fmla="*/ 75 w 495"/>
                  <a:gd name="T33" fmla="*/ 125 h 499"/>
                  <a:gd name="T34" fmla="*/ 113 w 495"/>
                  <a:gd name="T35" fmla="*/ 164 h 499"/>
                  <a:gd name="T36" fmla="*/ 140 w 495"/>
                  <a:gd name="T37" fmla="*/ 205 h 499"/>
                  <a:gd name="T38" fmla="*/ 112 w 495"/>
                  <a:gd name="T39" fmla="*/ 217 h 499"/>
                  <a:gd name="T40" fmla="*/ 92 w 495"/>
                  <a:gd name="T41" fmla="*/ 217 h 499"/>
                  <a:gd name="T42" fmla="*/ 75 w 495"/>
                  <a:gd name="T43" fmla="*/ 215 h 499"/>
                  <a:gd name="T44" fmla="*/ 49 w 495"/>
                  <a:gd name="T45" fmla="*/ 197 h 499"/>
                  <a:gd name="T46" fmla="*/ 23 w 495"/>
                  <a:gd name="T47" fmla="*/ 179 h 499"/>
                  <a:gd name="T48" fmla="*/ 9 w 495"/>
                  <a:gd name="T49" fmla="*/ 196 h 499"/>
                  <a:gd name="T50" fmla="*/ 0 w 495"/>
                  <a:gd name="T51" fmla="*/ 221 h 499"/>
                  <a:gd name="T52" fmla="*/ 15 w 495"/>
                  <a:gd name="T53" fmla="*/ 251 h 499"/>
                  <a:gd name="T54" fmla="*/ 52 w 495"/>
                  <a:gd name="T55" fmla="*/ 283 h 499"/>
                  <a:gd name="T56" fmla="*/ 87 w 495"/>
                  <a:gd name="T57" fmla="*/ 315 h 499"/>
                  <a:gd name="T58" fmla="*/ 98 w 495"/>
                  <a:gd name="T59" fmla="*/ 331 h 499"/>
                  <a:gd name="T60" fmla="*/ 102 w 495"/>
                  <a:gd name="T61" fmla="*/ 349 h 499"/>
                  <a:gd name="T62" fmla="*/ 91 w 495"/>
                  <a:gd name="T63" fmla="*/ 369 h 499"/>
                  <a:gd name="T64" fmla="*/ 65 w 495"/>
                  <a:gd name="T65" fmla="*/ 389 h 499"/>
                  <a:gd name="T66" fmla="*/ 41 w 495"/>
                  <a:gd name="T67" fmla="*/ 407 h 499"/>
                  <a:gd name="T68" fmla="*/ 30 w 495"/>
                  <a:gd name="T69" fmla="*/ 426 h 499"/>
                  <a:gd name="T70" fmla="*/ 43 w 495"/>
                  <a:gd name="T71" fmla="*/ 448 h 499"/>
                  <a:gd name="T72" fmla="*/ 73 w 495"/>
                  <a:gd name="T73" fmla="*/ 468 h 499"/>
                  <a:gd name="T74" fmla="*/ 162 w 495"/>
                  <a:gd name="T75" fmla="*/ 495 h 499"/>
                  <a:gd name="T76" fmla="*/ 211 w 495"/>
                  <a:gd name="T77" fmla="*/ 499 h 499"/>
                  <a:gd name="T78" fmla="*/ 234 w 495"/>
                  <a:gd name="T79" fmla="*/ 499 h 499"/>
                  <a:gd name="T80" fmla="*/ 259 w 495"/>
                  <a:gd name="T81" fmla="*/ 499 h 499"/>
                  <a:gd name="T82" fmla="*/ 334 w 495"/>
                  <a:gd name="T83" fmla="*/ 476 h 499"/>
                  <a:gd name="T84" fmla="*/ 357 w 495"/>
                  <a:gd name="T85" fmla="*/ 441 h 499"/>
                  <a:gd name="T86" fmla="*/ 364 w 495"/>
                  <a:gd name="T87" fmla="*/ 416 h 499"/>
                  <a:gd name="T88" fmla="*/ 365 w 495"/>
                  <a:gd name="T89" fmla="*/ 394 h 499"/>
                  <a:gd name="T90" fmla="*/ 352 w 495"/>
                  <a:gd name="T91" fmla="*/ 368 h 499"/>
                  <a:gd name="T92" fmla="*/ 322 w 495"/>
                  <a:gd name="T93" fmla="*/ 343 h 499"/>
                  <a:gd name="T94" fmla="*/ 296 w 495"/>
                  <a:gd name="T95" fmla="*/ 322 h 499"/>
                  <a:gd name="T96" fmla="*/ 286 w 495"/>
                  <a:gd name="T97" fmla="*/ 298 h 499"/>
                  <a:gd name="T98" fmla="*/ 303 w 495"/>
                  <a:gd name="T99" fmla="*/ 288 h 499"/>
                  <a:gd name="T100" fmla="*/ 340 w 495"/>
                  <a:gd name="T101" fmla="*/ 284 h 499"/>
                  <a:gd name="T102" fmla="*/ 377 w 495"/>
                  <a:gd name="T103" fmla="*/ 281 h 499"/>
                  <a:gd name="T104" fmla="*/ 400 w 495"/>
                  <a:gd name="T105" fmla="*/ 263 h 499"/>
                  <a:gd name="T106" fmla="*/ 384 w 495"/>
                  <a:gd name="T107" fmla="*/ 229 h 499"/>
                  <a:gd name="T108" fmla="*/ 370 w 495"/>
                  <a:gd name="T109" fmla="*/ 209 h 499"/>
                  <a:gd name="T110" fmla="*/ 365 w 495"/>
                  <a:gd name="T111" fmla="*/ 189 h 49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95"/>
                  <a:gd name="T169" fmla="*/ 0 h 499"/>
                  <a:gd name="T170" fmla="*/ 495 w 495"/>
                  <a:gd name="T171" fmla="*/ 499 h 49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95" h="499">
                    <a:moveTo>
                      <a:pt x="365" y="189"/>
                    </a:moveTo>
                    <a:lnTo>
                      <a:pt x="398" y="166"/>
                    </a:lnTo>
                    <a:lnTo>
                      <a:pt x="442" y="151"/>
                    </a:lnTo>
                    <a:lnTo>
                      <a:pt x="473" y="130"/>
                    </a:lnTo>
                    <a:lnTo>
                      <a:pt x="495" y="101"/>
                    </a:lnTo>
                    <a:lnTo>
                      <a:pt x="486" y="79"/>
                    </a:lnTo>
                    <a:lnTo>
                      <a:pt x="464" y="57"/>
                    </a:lnTo>
                    <a:lnTo>
                      <a:pt x="413" y="26"/>
                    </a:lnTo>
                    <a:lnTo>
                      <a:pt x="302" y="0"/>
                    </a:lnTo>
                    <a:lnTo>
                      <a:pt x="279" y="3"/>
                    </a:lnTo>
                    <a:lnTo>
                      <a:pt x="249" y="10"/>
                    </a:lnTo>
                    <a:lnTo>
                      <a:pt x="196" y="26"/>
                    </a:lnTo>
                    <a:lnTo>
                      <a:pt x="86" y="46"/>
                    </a:lnTo>
                    <a:lnTo>
                      <a:pt x="56" y="49"/>
                    </a:lnTo>
                    <a:lnTo>
                      <a:pt x="34" y="59"/>
                    </a:lnTo>
                    <a:lnTo>
                      <a:pt x="47" y="93"/>
                    </a:lnTo>
                    <a:lnTo>
                      <a:pt x="75" y="125"/>
                    </a:lnTo>
                    <a:lnTo>
                      <a:pt x="113" y="164"/>
                    </a:lnTo>
                    <a:lnTo>
                      <a:pt x="140" y="205"/>
                    </a:lnTo>
                    <a:lnTo>
                      <a:pt x="112" y="217"/>
                    </a:lnTo>
                    <a:lnTo>
                      <a:pt x="92" y="217"/>
                    </a:lnTo>
                    <a:lnTo>
                      <a:pt x="75" y="215"/>
                    </a:lnTo>
                    <a:lnTo>
                      <a:pt x="49" y="197"/>
                    </a:lnTo>
                    <a:lnTo>
                      <a:pt x="23" y="179"/>
                    </a:lnTo>
                    <a:lnTo>
                      <a:pt x="9" y="196"/>
                    </a:lnTo>
                    <a:lnTo>
                      <a:pt x="0" y="221"/>
                    </a:lnTo>
                    <a:lnTo>
                      <a:pt x="15" y="251"/>
                    </a:lnTo>
                    <a:lnTo>
                      <a:pt x="52" y="283"/>
                    </a:lnTo>
                    <a:lnTo>
                      <a:pt x="87" y="315"/>
                    </a:lnTo>
                    <a:lnTo>
                      <a:pt x="98" y="331"/>
                    </a:lnTo>
                    <a:lnTo>
                      <a:pt x="102" y="349"/>
                    </a:lnTo>
                    <a:lnTo>
                      <a:pt x="91" y="369"/>
                    </a:lnTo>
                    <a:lnTo>
                      <a:pt x="65" y="389"/>
                    </a:lnTo>
                    <a:lnTo>
                      <a:pt x="41" y="407"/>
                    </a:lnTo>
                    <a:lnTo>
                      <a:pt x="30" y="426"/>
                    </a:lnTo>
                    <a:lnTo>
                      <a:pt x="43" y="448"/>
                    </a:lnTo>
                    <a:lnTo>
                      <a:pt x="73" y="468"/>
                    </a:lnTo>
                    <a:lnTo>
                      <a:pt x="162" y="495"/>
                    </a:lnTo>
                    <a:lnTo>
                      <a:pt x="211" y="499"/>
                    </a:lnTo>
                    <a:lnTo>
                      <a:pt x="234" y="499"/>
                    </a:lnTo>
                    <a:lnTo>
                      <a:pt x="259" y="499"/>
                    </a:lnTo>
                    <a:lnTo>
                      <a:pt x="334" y="476"/>
                    </a:lnTo>
                    <a:lnTo>
                      <a:pt x="357" y="441"/>
                    </a:lnTo>
                    <a:lnTo>
                      <a:pt x="364" y="416"/>
                    </a:lnTo>
                    <a:lnTo>
                      <a:pt x="365" y="394"/>
                    </a:lnTo>
                    <a:lnTo>
                      <a:pt x="352" y="368"/>
                    </a:lnTo>
                    <a:lnTo>
                      <a:pt x="322" y="343"/>
                    </a:lnTo>
                    <a:lnTo>
                      <a:pt x="296" y="322"/>
                    </a:lnTo>
                    <a:lnTo>
                      <a:pt x="286" y="298"/>
                    </a:lnTo>
                    <a:lnTo>
                      <a:pt x="303" y="288"/>
                    </a:lnTo>
                    <a:lnTo>
                      <a:pt x="340" y="284"/>
                    </a:lnTo>
                    <a:lnTo>
                      <a:pt x="377" y="281"/>
                    </a:lnTo>
                    <a:lnTo>
                      <a:pt x="400" y="263"/>
                    </a:lnTo>
                    <a:lnTo>
                      <a:pt x="384" y="229"/>
                    </a:lnTo>
                    <a:lnTo>
                      <a:pt x="370" y="209"/>
                    </a:lnTo>
                    <a:lnTo>
                      <a:pt x="365" y="189"/>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14" name="Rectangle 527"/>
              <p:cNvSpPr>
                <a:spLocks noChangeArrowheads="1"/>
              </p:cNvSpPr>
              <p:nvPr/>
            </p:nvSpPr>
            <p:spPr bwMode="auto">
              <a:xfrm>
                <a:off x="2537" y="1586"/>
                <a:ext cx="4" cy="307"/>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5" name="Rectangle 528"/>
              <p:cNvSpPr>
                <a:spLocks noChangeArrowheads="1"/>
              </p:cNvSpPr>
              <p:nvPr/>
            </p:nvSpPr>
            <p:spPr bwMode="auto">
              <a:xfrm>
                <a:off x="2522" y="1604"/>
                <a:ext cx="2" cy="288"/>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6" name="Rectangle 529"/>
              <p:cNvSpPr>
                <a:spLocks noChangeArrowheads="1"/>
              </p:cNvSpPr>
              <p:nvPr/>
            </p:nvSpPr>
            <p:spPr bwMode="auto">
              <a:xfrm>
                <a:off x="2491" y="1606"/>
                <a:ext cx="3" cy="308"/>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7" name="Rectangle 530"/>
              <p:cNvSpPr>
                <a:spLocks noChangeArrowheads="1"/>
              </p:cNvSpPr>
              <p:nvPr/>
            </p:nvSpPr>
            <p:spPr bwMode="auto">
              <a:xfrm>
                <a:off x="2474" y="1622"/>
                <a:ext cx="5" cy="274"/>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8" name="Rectangle 531"/>
              <p:cNvSpPr>
                <a:spLocks noChangeArrowheads="1"/>
              </p:cNvSpPr>
              <p:nvPr/>
            </p:nvSpPr>
            <p:spPr bwMode="auto">
              <a:xfrm>
                <a:off x="2460" y="1627"/>
                <a:ext cx="3" cy="291"/>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19" name="Rectangle 532"/>
              <p:cNvSpPr>
                <a:spLocks noChangeArrowheads="1"/>
              </p:cNvSpPr>
              <p:nvPr/>
            </p:nvSpPr>
            <p:spPr bwMode="auto">
              <a:xfrm>
                <a:off x="2444" y="1628"/>
                <a:ext cx="3" cy="290"/>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0" name="Rectangle 533"/>
              <p:cNvSpPr>
                <a:spLocks noChangeArrowheads="1"/>
              </p:cNvSpPr>
              <p:nvPr/>
            </p:nvSpPr>
            <p:spPr bwMode="auto">
              <a:xfrm>
                <a:off x="2428" y="1646"/>
                <a:ext cx="5" cy="268"/>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1" name="Rectangle 534"/>
              <p:cNvSpPr>
                <a:spLocks noChangeArrowheads="1"/>
              </p:cNvSpPr>
              <p:nvPr/>
            </p:nvSpPr>
            <p:spPr bwMode="auto">
              <a:xfrm>
                <a:off x="2413" y="1648"/>
                <a:ext cx="4" cy="260"/>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2" name="Rectangle 535"/>
              <p:cNvSpPr>
                <a:spLocks noChangeArrowheads="1"/>
              </p:cNvSpPr>
              <p:nvPr/>
            </p:nvSpPr>
            <p:spPr bwMode="auto">
              <a:xfrm>
                <a:off x="2399" y="1648"/>
                <a:ext cx="4" cy="266"/>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3" name="Rectangle 536"/>
              <p:cNvSpPr>
                <a:spLocks noChangeArrowheads="1"/>
              </p:cNvSpPr>
              <p:nvPr/>
            </p:nvSpPr>
            <p:spPr bwMode="auto">
              <a:xfrm>
                <a:off x="2385" y="1665"/>
                <a:ext cx="4" cy="25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4" name="Rectangle 537"/>
              <p:cNvSpPr>
                <a:spLocks noChangeArrowheads="1"/>
              </p:cNvSpPr>
              <p:nvPr/>
            </p:nvSpPr>
            <p:spPr bwMode="auto">
              <a:xfrm>
                <a:off x="2354" y="1678"/>
                <a:ext cx="3" cy="241"/>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5" name="Rectangle 538"/>
              <p:cNvSpPr>
                <a:spLocks noChangeArrowheads="1"/>
              </p:cNvSpPr>
              <p:nvPr/>
            </p:nvSpPr>
            <p:spPr bwMode="auto">
              <a:xfrm>
                <a:off x="2631" y="1544"/>
                <a:ext cx="3" cy="333"/>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6" name="Rectangle 539"/>
              <p:cNvSpPr>
                <a:spLocks noChangeArrowheads="1"/>
              </p:cNvSpPr>
              <p:nvPr/>
            </p:nvSpPr>
            <p:spPr bwMode="auto">
              <a:xfrm>
                <a:off x="2599" y="1565"/>
                <a:ext cx="5" cy="331"/>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7" name="Rectangle 540"/>
              <p:cNvSpPr>
                <a:spLocks noChangeArrowheads="1"/>
              </p:cNvSpPr>
              <p:nvPr/>
            </p:nvSpPr>
            <p:spPr bwMode="auto">
              <a:xfrm>
                <a:off x="2569" y="1565"/>
                <a:ext cx="3" cy="331"/>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8" name="Rectangle 541"/>
              <p:cNvSpPr>
                <a:spLocks noChangeArrowheads="1"/>
              </p:cNvSpPr>
              <p:nvPr/>
            </p:nvSpPr>
            <p:spPr bwMode="auto">
              <a:xfrm>
                <a:off x="2553" y="1586"/>
                <a:ext cx="4" cy="332"/>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29" name="Rectangle 542"/>
              <p:cNvSpPr>
                <a:spLocks noChangeArrowheads="1"/>
              </p:cNvSpPr>
              <p:nvPr/>
            </p:nvSpPr>
            <p:spPr bwMode="auto">
              <a:xfrm>
                <a:off x="2464" y="1935"/>
                <a:ext cx="9" cy="99"/>
              </a:xfrm>
              <a:prstGeom prst="rect">
                <a:avLst/>
              </a:prstGeom>
              <a:gradFill rotWithShape="0">
                <a:gsLst>
                  <a:gs pos="0">
                    <a:srgbClr val="00CC00"/>
                  </a:gs>
                  <a:gs pos="50000">
                    <a:srgbClr val="FF3300"/>
                  </a:gs>
                  <a:gs pos="100000">
                    <a:srgbClr val="00CC00"/>
                  </a:gs>
                </a:gsLst>
                <a:lin ang="5400000" scaled="1"/>
              </a:gradFill>
              <a:ln w="1588">
                <a:solidFill>
                  <a:srgbClr val="DCDCDC"/>
                </a:solidFill>
                <a:miter lim="800000"/>
                <a:headEnd/>
                <a:tailEnd/>
              </a:ln>
            </p:spPr>
            <p:txBody>
              <a:bodyPr/>
              <a:lstStyle/>
              <a:p>
                <a:endParaRPr lang="en-US"/>
              </a:p>
            </p:txBody>
          </p:sp>
          <p:sp>
            <p:nvSpPr>
              <p:cNvPr id="2530" name="Rectangle 543"/>
              <p:cNvSpPr>
                <a:spLocks noChangeArrowheads="1"/>
              </p:cNvSpPr>
              <p:nvPr/>
            </p:nvSpPr>
            <p:spPr bwMode="auto">
              <a:xfrm>
                <a:off x="2580" y="1927"/>
                <a:ext cx="10" cy="127"/>
              </a:xfrm>
              <a:prstGeom prst="rect">
                <a:avLst/>
              </a:prstGeom>
              <a:gradFill rotWithShape="0">
                <a:gsLst>
                  <a:gs pos="0">
                    <a:srgbClr val="00CC00"/>
                  </a:gs>
                  <a:gs pos="50000">
                    <a:srgbClr val="FF3300"/>
                  </a:gs>
                  <a:gs pos="100000">
                    <a:srgbClr val="00CC00"/>
                  </a:gs>
                </a:gsLst>
                <a:lin ang="5400000" scaled="1"/>
              </a:gradFill>
              <a:ln w="1588">
                <a:solidFill>
                  <a:srgbClr val="DCDCDC"/>
                </a:solidFill>
                <a:miter lim="800000"/>
                <a:headEnd/>
                <a:tailEnd/>
              </a:ln>
            </p:spPr>
            <p:txBody>
              <a:bodyPr/>
              <a:lstStyle/>
              <a:p>
                <a:endParaRPr lang="en-US"/>
              </a:p>
            </p:txBody>
          </p:sp>
          <p:sp>
            <p:nvSpPr>
              <p:cNvPr id="2531" name="Freeform 544"/>
              <p:cNvSpPr>
                <a:spLocks/>
              </p:cNvSpPr>
              <p:nvPr/>
            </p:nvSpPr>
            <p:spPr bwMode="auto">
              <a:xfrm>
                <a:off x="2652" y="1592"/>
                <a:ext cx="312" cy="170"/>
              </a:xfrm>
              <a:custGeom>
                <a:avLst/>
                <a:gdLst>
                  <a:gd name="T0" fmla="*/ 0 w 625"/>
                  <a:gd name="T1" fmla="*/ 0 h 340"/>
                  <a:gd name="T2" fmla="*/ 2 w 625"/>
                  <a:gd name="T3" fmla="*/ 108 h 340"/>
                  <a:gd name="T4" fmla="*/ 625 w 625"/>
                  <a:gd name="T5" fmla="*/ 340 h 340"/>
                  <a:gd name="T6" fmla="*/ 623 w 625"/>
                  <a:gd name="T7" fmla="*/ 279 h 340"/>
                  <a:gd name="T8" fmla="*/ 0 w 625"/>
                  <a:gd name="T9" fmla="*/ 0 h 340"/>
                  <a:gd name="T10" fmla="*/ 0 60000 65536"/>
                  <a:gd name="T11" fmla="*/ 0 60000 65536"/>
                  <a:gd name="T12" fmla="*/ 0 60000 65536"/>
                  <a:gd name="T13" fmla="*/ 0 60000 65536"/>
                  <a:gd name="T14" fmla="*/ 0 60000 65536"/>
                  <a:gd name="T15" fmla="*/ 0 w 625"/>
                  <a:gd name="T16" fmla="*/ 0 h 340"/>
                  <a:gd name="T17" fmla="*/ 625 w 625"/>
                  <a:gd name="T18" fmla="*/ 340 h 340"/>
                </a:gdLst>
                <a:ahLst/>
                <a:cxnLst>
                  <a:cxn ang="T10">
                    <a:pos x="T0" y="T1"/>
                  </a:cxn>
                  <a:cxn ang="T11">
                    <a:pos x="T2" y="T3"/>
                  </a:cxn>
                  <a:cxn ang="T12">
                    <a:pos x="T4" y="T5"/>
                  </a:cxn>
                  <a:cxn ang="T13">
                    <a:pos x="T6" y="T7"/>
                  </a:cxn>
                  <a:cxn ang="T14">
                    <a:pos x="T8" y="T9"/>
                  </a:cxn>
                </a:cxnLst>
                <a:rect l="T15" t="T16" r="T17" b="T18"/>
                <a:pathLst>
                  <a:path w="625" h="340">
                    <a:moveTo>
                      <a:pt x="0" y="0"/>
                    </a:moveTo>
                    <a:lnTo>
                      <a:pt x="2" y="108"/>
                    </a:lnTo>
                    <a:lnTo>
                      <a:pt x="625" y="340"/>
                    </a:lnTo>
                    <a:lnTo>
                      <a:pt x="623" y="279"/>
                    </a:lnTo>
                    <a:lnTo>
                      <a:pt x="0" y="0"/>
                    </a:lnTo>
                    <a:close/>
                  </a:path>
                </a:pathLst>
              </a:custGeom>
              <a:gradFill rotWithShape="0">
                <a:gsLst>
                  <a:gs pos="0">
                    <a:srgbClr val="00CC00"/>
                  </a:gs>
                  <a:gs pos="50000">
                    <a:srgbClr val="FF3300"/>
                  </a:gs>
                  <a:gs pos="100000">
                    <a:srgbClr val="00CC00"/>
                  </a:gs>
                </a:gsLst>
                <a:lin ang="5400000" scaled="1"/>
              </a:gradFill>
              <a:ln w="1588">
                <a:solidFill>
                  <a:srgbClr val="F2E3FF"/>
                </a:solidFill>
                <a:round/>
                <a:headEnd/>
                <a:tailEnd/>
              </a:ln>
            </p:spPr>
            <p:txBody>
              <a:bodyPr/>
              <a:lstStyle/>
              <a:p>
                <a:endParaRPr lang="en-US"/>
              </a:p>
            </p:txBody>
          </p:sp>
          <p:sp>
            <p:nvSpPr>
              <p:cNvPr id="2532" name="Freeform 545"/>
              <p:cNvSpPr>
                <a:spLocks/>
              </p:cNvSpPr>
              <p:nvPr/>
            </p:nvSpPr>
            <p:spPr bwMode="auto">
              <a:xfrm>
                <a:off x="2238" y="1588"/>
                <a:ext cx="414" cy="204"/>
              </a:xfrm>
              <a:custGeom>
                <a:avLst/>
                <a:gdLst>
                  <a:gd name="T0" fmla="*/ 0 w 828"/>
                  <a:gd name="T1" fmla="*/ 362 h 406"/>
                  <a:gd name="T2" fmla="*/ 826 w 828"/>
                  <a:gd name="T3" fmla="*/ 0 h 406"/>
                  <a:gd name="T4" fmla="*/ 828 w 828"/>
                  <a:gd name="T5" fmla="*/ 108 h 406"/>
                  <a:gd name="T6" fmla="*/ 0 w 828"/>
                  <a:gd name="T7" fmla="*/ 406 h 406"/>
                  <a:gd name="T8" fmla="*/ 0 w 828"/>
                  <a:gd name="T9" fmla="*/ 362 h 406"/>
                  <a:gd name="T10" fmla="*/ 0 60000 65536"/>
                  <a:gd name="T11" fmla="*/ 0 60000 65536"/>
                  <a:gd name="T12" fmla="*/ 0 60000 65536"/>
                  <a:gd name="T13" fmla="*/ 0 60000 65536"/>
                  <a:gd name="T14" fmla="*/ 0 60000 65536"/>
                  <a:gd name="T15" fmla="*/ 0 w 828"/>
                  <a:gd name="T16" fmla="*/ 0 h 406"/>
                  <a:gd name="T17" fmla="*/ 828 w 828"/>
                  <a:gd name="T18" fmla="*/ 406 h 406"/>
                </a:gdLst>
                <a:ahLst/>
                <a:cxnLst>
                  <a:cxn ang="T10">
                    <a:pos x="T0" y="T1"/>
                  </a:cxn>
                  <a:cxn ang="T11">
                    <a:pos x="T2" y="T3"/>
                  </a:cxn>
                  <a:cxn ang="T12">
                    <a:pos x="T4" y="T5"/>
                  </a:cxn>
                  <a:cxn ang="T13">
                    <a:pos x="T6" y="T7"/>
                  </a:cxn>
                  <a:cxn ang="T14">
                    <a:pos x="T8" y="T9"/>
                  </a:cxn>
                </a:cxnLst>
                <a:rect l="T15" t="T16" r="T17" b="T18"/>
                <a:pathLst>
                  <a:path w="828" h="406">
                    <a:moveTo>
                      <a:pt x="0" y="362"/>
                    </a:moveTo>
                    <a:lnTo>
                      <a:pt x="826" y="0"/>
                    </a:lnTo>
                    <a:lnTo>
                      <a:pt x="828" y="108"/>
                    </a:lnTo>
                    <a:lnTo>
                      <a:pt x="0" y="406"/>
                    </a:lnTo>
                    <a:lnTo>
                      <a:pt x="0" y="362"/>
                    </a:lnTo>
                    <a:close/>
                  </a:path>
                </a:pathLst>
              </a:custGeom>
              <a:gradFill rotWithShape="0">
                <a:gsLst>
                  <a:gs pos="0">
                    <a:srgbClr val="00CC00"/>
                  </a:gs>
                  <a:gs pos="50000">
                    <a:srgbClr val="FF3300"/>
                  </a:gs>
                  <a:gs pos="100000">
                    <a:srgbClr val="00CC00"/>
                  </a:gs>
                </a:gsLst>
                <a:lin ang="5400000" scaled="1"/>
              </a:gradFill>
              <a:ln w="1588">
                <a:solidFill>
                  <a:srgbClr val="A0A0A0"/>
                </a:solidFill>
                <a:round/>
                <a:headEnd/>
                <a:tailEnd/>
              </a:ln>
            </p:spPr>
            <p:txBody>
              <a:bodyPr/>
              <a:lstStyle/>
              <a:p>
                <a:endParaRPr lang="en-US"/>
              </a:p>
            </p:txBody>
          </p:sp>
          <p:sp>
            <p:nvSpPr>
              <p:cNvPr id="2533" name="Freeform 546"/>
              <p:cNvSpPr>
                <a:spLocks/>
              </p:cNvSpPr>
              <p:nvPr/>
            </p:nvSpPr>
            <p:spPr bwMode="auto">
              <a:xfrm>
                <a:off x="2240" y="1498"/>
                <a:ext cx="413" cy="234"/>
              </a:xfrm>
              <a:custGeom>
                <a:avLst/>
                <a:gdLst>
                  <a:gd name="T0" fmla="*/ 0 w 827"/>
                  <a:gd name="T1" fmla="*/ 430 h 468"/>
                  <a:gd name="T2" fmla="*/ 0 w 827"/>
                  <a:gd name="T3" fmla="*/ 468 h 468"/>
                  <a:gd name="T4" fmla="*/ 827 w 827"/>
                  <a:gd name="T5" fmla="*/ 103 h 468"/>
                  <a:gd name="T6" fmla="*/ 822 w 827"/>
                  <a:gd name="T7" fmla="*/ 0 h 468"/>
                  <a:gd name="T8" fmla="*/ 0 w 827"/>
                  <a:gd name="T9" fmla="*/ 430 h 468"/>
                  <a:gd name="T10" fmla="*/ 0 60000 65536"/>
                  <a:gd name="T11" fmla="*/ 0 60000 65536"/>
                  <a:gd name="T12" fmla="*/ 0 60000 65536"/>
                  <a:gd name="T13" fmla="*/ 0 60000 65536"/>
                  <a:gd name="T14" fmla="*/ 0 60000 65536"/>
                  <a:gd name="T15" fmla="*/ 0 w 827"/>
                  <a:gd name="T16" fmla="*/ 0 h 468"/>
                  <a:gd name="T17" fmla="*/ 827 w 827"/>
                  <a:gd name="T18" fmla="*/ 468 h 468"/>
                </a:gdLst>
                <a:ahLst/>
                <a:cxnLst>
                  <a:cxn ang="T10">
                    <a:pos x="T0" y="T1"/>
                  </a:cxn>
                  <a:cxn ang="T11">
                    <a:pos x="T2" y="T3"/>
                  </a:cxn>
                  <a:cxn ang="T12">
                    <a:pos x="T4" y="T5"/>
                  </a:cxn>
                  <a:cxn ang="T13">
                    <a:pos x="T6" y="T7"/>
                  </a:cxn>
                  <a:cxn ang="T14">
                    <a:pos x="T8" y="T9"/>
                  </a:cxn>
                </a:cxnLst>
                <a:rect l="T15" t="T16" r="T17" b="T18"/>
                <a:pathLst>
                  <a:path w="827" h="468">
                    <a:moveTo>
                      <a:pt x="0" y="430"/>
                    </a:moveTo>
                    <a:lnTo>
                      <a:pt x="0" y="468"/>
                    </a:lnTo>
                    <a:lnTo>
                      <a:pt x="827" y="103"/>
                    </a:lnTo>
                    <a:lnTo>
                      <a:pt x="822" y="0"/>
                    </a:lnTo>
                    <a:lnTo>
                      <a:pt x="0" y="430"/>
                    </a:lnTo>
                    <a:close/>
                  </a:path>
                </a:pathLst>
              </a:custGeom>
              <a:gradFill rotWithShape="0">
                <a:gsLst>
                  <a:gs pos="0">
                    <a:srgbClr val="00CC00"/>
                  </a:gs>
                  <a:gs pos="50000">
                    <a:srgbClr val="FF3300"/>
                  </a:gs>
                  <a:gs pos="100000">
                    <a:srgbClr val="00CC00"/>
                  </a:gs>
                </a:gsLst>
                <a:lin ang="5400000" scaled="1"/>
              </a:gradFill>
              <a:ln w="1588">
                <a:solidFill>
                  <a:srgbClr val="A0A0A0"/>
                </a:solidFill>
                <a:round/>
                <a:headEnd/>
                <a:tailEnd/>
              </a:ln>
            </p:spPr>
            <p:txBody>
              <a:bodyPr/>
              <a:lstStyle/>
              <a:p>
                <a:endParaRPr lang="en-US"/>
              </a:p>
            </p:txBody>
          </p:sp>
          <p:sp>
            <p:nvSpPr>
              <p:cNvPr id="2534" name="Freeform 547"/>
              <p:cNvSpPr>
                <a:spLocks/>
              </p:cNvSpPr>
              <p:nvPr/>
            </p:nvSpPr>
            <p:spPr bwMode="auto">
              <a:xfrm>
                <a:off x="2240" y="1685"/>
                <a:ext cx="413" cy="161"/>
              </a:xfrm>
              <a:custGeom>
                <a:avLst/>
                <a:gdLst>
                  <a:gd name="T0" fmla="*/ 0 w 828"/>
                  <a:gd name="T1" fmla="*/ 273 h 322"/>
                  <a:gd name="T2" fmla="*/ 828 w 828"/>
                  <a:gd name="T3" fmla="*/ 0 h 322"/>
                  <a:gd name="T4" fmla="*/ 826 w 828"/>
                  <a:gd name="T5" fmla="*/ 88 h 322"/>
                  <a:gd name="T6" fmla="*/ 0 w 828"/>
                  <a:gd name="T7" fmla="*/ 322 h 322"/>
                  <a:gd name="T8" fmla="*/ 0 w 828"/>
                  <a:gd name="T9" fmla="*/ 273 h 322"/>
                  <a:gd name="T10" fmla="*/ 0 60000 65536"/>
                  <a:gd name="T11" fmla="*/ 0 60000 65536"/>
                  <a:gd name="T12" fmla="*/ 0 60000 65536"/>
                  <a:gd name="T13" fmla="*/ 0 60000 65536"/>
                  <a:gd name="T14" fmla="*/ 0 60000 65536"/>
                  <a:gd name="T15" fmla="*/ 0 w 828"/>
                  <a:gd name="T16" fmla="*/ 0 h 322"/>
                  <a:gd name="T17" fmla="*/ 828 w 828"/>
                  <a:gd name="T18" fmla="*/ 322 h 322"/>
                </a:gdLst>
                <a:ahLst/>
                <a:cxnLst>
                  <a:cxn ang="T10">
                    <a:pos x="T0" y="T1"/>
                  </a:cxn>
                  <a:cxn ang="T11">
                    <a:pos x="T2" y="T3"/>
                  </a:cxn>
                  <a:cxn ang="T12">
                    <a:pos x="T4" y="T5"/>
                  </a:cxn>
                  <a:cxn ang="T13">
                    <a:pos x="T6" y="T7"/>
                  </a:cxn>
                  <a:cxn ang="T14">
                    <a:pos x="T8" y="T9"/>
                  </a:cxn>
                </a:cxnLst>
                <a:rect l="T15" t="T16" r="T17" b="T18"/>
                <a:pathLst>
                  <a:path w="828" h="322">
                    <a:moveTo>
                      <a:pt x="0" y="273"/>
                    </a:moveTo>
                    <a:lnTo>
                      <a:pt x="828" y="0"/>
                    </a:lnTo>
                    <a:lnTo>
                      <a:pt x="826" y="88"/>
                    </a:lnTo>
                    <a:lnTo>
                      <a:pt x="0" y="322"/>
                    </a:lnTo>
                    <a:lnTo>
                      <a:pt x="0" y="273"/>
                    </a:lnTo>
                    <a:close/>
                  </a:path>
                </a:pathLst>
              </a:custGeom>
              <a:gradFill rotWithShape="0">
                <a:gsLst>
                  <a:gs pos="0">
                    <a:srgbClr val="00CC00"/>
                  </a:gs>
                  <a:gs pos="50000">
                    <a:srgbClr val="FF3300"/>
                  </a:gs>
                  <a:gs pos="100000">
                    <a:srgbClr val="00CC00"/>
                  </a:gs>
                </a:gsLst>
                <a:lin ang="5400000" scaled="1"/>
              </a:gradFill>
              <a:ln w="1588">
                <a:solidFill>
                  <a:srgbClr val="A0A0A0"/>
                </a:solidFill>
                <a:round/>
                <a:headEnd/>
                <a:tailEnd/>
              </a:ln>
            </p:spPr>
            <p:txBody>
              <a:bodyPr/>
              <a:lstStyle/>
              <a:p>
                <a:endParaRPr lang="en-US"/>
              </a:p>
            </p:txBody>
          </p:sp>
          <p:sp>
            <p:nvSpPr>
              <p:cNvPr id="2535" name="Freeform 548"/>
              <p:cNvSpPr>
                <a:spLocks/>
              </p:cNvSpPr>
              <p:nvPr/>
            </p:nvSpPr>
            <p:spPr bwMode="auto">
              <a:xfrm>
                <a:off x="2240" y="1771"/>
                <a:ext cx="412" cy="130"/>
              </a:xfrm>
              <a:custGeom>
                <a:avLst/>
                <a:gdLst>
                  <a:gd name="T0" fmla="*/ 0 w 824"/>
                  <a:gd name="T1" fmla="*/ 204 h 259"/>
                  <a:gd name="T2" fmla="*/ 824 w 824"/>
                  <a:gd name="T3" fmla="*/ 0 h 259"/>
                  <a:gd name="T4" fmla="*/ 824 w 824"/>
                  <a:gd name="T5" fmla="*/ 101 h 259"/>
                  <a:gd name="T6" fmla="*/ 0 w 824"/>
                  <a:gd name="T7" fmla="*/ 259 h 259"/>
                  <a:gd name="T8" fmla="*/ 0 w 824"/>
                  <a:gd name="T9" fmla="*/ 204 h 259"/>
                  <a:gd name="T10" fmla="*/ 0 60000 65536"/>
                  <a:gd name="T11" fmla="*/ 0 60000 65536"/>
                  <a:gd name="T12" fmla="*/ 0 60000 65536"/>
                  <a:gd name="T13" fmla="*/ 0 60000 65536"/>
                  <a:gd name="T14" fmla="*/ 0 60000 65536"/>
                  <a:gd name="T15" fmla="*/ 0 w 824"/>
                  <a:gd name="T16" fmla="*/ 0 h 259"/>
                  <a:gd name="T17" fmla="*/ 824 w 824"/>
                  <a:gd name="T18" fmla="*/ 259 h 259"/>
                </a:gdLst>
                <a:ahLst/>
                <a:cxnLst>
                  <a:cxn ang="T10">
                    <a:pos x="T0" y="T1"/>
                  </a:cxn>
                  <a:cxn ang="T11">
                    <a:pos x="T2" y="T3"/>
                  </a:cxn>
                  <a:cxn ang="T12">
                    <a:pos x="T4" y="T5"/>
                  </a:cxn>
                  <a:cxn ang="T13">
                    <a:pos x="T6" y="T7"/>
                  </a:cxn>
                  <a:cxn ang="T14">
                    <a:pos x="T8" y="T9"/>
                  </a:cxn>
                </a:cxnLst>
                <a:rect l="T15" t="T16" r="T17" b="T18"/>
                <a:pathLst>
                  <a:path w="824" h="259">
                    <a:moveTo>
                      <a:pt x="0" y="204"/>
                    </a:moveTo>
                    <a:lnTo>
                      <a:pt x="824" y="0"/>
                    </a:lnTo>
                    <a:lnTo>
                      <a:pt x="824" y="101"/>
                    </a:lnTo>
                    <a:lnTo>
                      <a:pt x="0" y="259"/>
                    </a:lnTo>
                    <a:lnTo>
                      <a:pt x="0" y="204"/>
                    </a:lnTo>
                    <a:close/>
                  </a:path>
                </a:pathLst>
              </a:custGeom>
              <a:gradFill rotWithShape="0">
                <a:gsLst>
                  <a:gs pos="0">
                    <a:srgbClr val="00CC00"/>
                  </a:gs>
                  <a:gs pos="50000">
                    <a:srgbClr val="FF3300"/>
                  </a:gs>
                  <a:gs pos="100000">
                    <a:srgbClr val="00CC00"/>
                  </a:gs>
                </a:gsLst>
                <a:lin ang="5400000" scaled="1"/>
              </a:gradFill>
              <a:ln w="1588">
                <a:solidFill>
                  <a:srgbClr val="A0A0A0"/>
                </a:solidFill>
                <a:round/>
                <a:headEnd/>
                <a:tailEnd/>
              </a:ln>
            </p:spPr>
            <p:txBody>
              <a:bodyPr/>
              <a:lstStyle/>
              <a:p>
                <a:endParaRPr lang="en-US"/>
              </a:p>
            </p:txBody>
          </p:sp>
          <p:sp>
            <p:nvSpPr>
              <p:cNvPr id="2536" name="Freeform 549"/>
              <p:cNvSpPr>
                <a:spLocks/>
              </p:cNvSpPr>
              <p:nvPr/>
            </p:nvSpPr>
            <p:spPr bwMode="auto">
              <a:xfrm>
                <a:off x="2240" y="1867"/>
                <a:ext cx="412" cy="87"/>
              </a:xfrm>
              <a:custGeom>
                <a:avLst/>
                <a:gdLst>
                  <a:gd name="T0" fmla="*/ 0 w 825"/>
                  <a:gd name="T1" fmla="*/ 125 h 174"/>
                  <a:gd name="T2" fmla="*/ 825 w 825"/>
                  <a:gd name="T3" fmla="*/ 0 h 174"/>
                  <a:gd name="T4" fmla="*/ 825 w 825"/>
                  <a:gd name="T5" fmla="*/ 112 h 174"/>
                  <a:gd name="T6" fmla="*/ 0 w 825"/>
                  <a:gd name="T7" fmla="*/ 174 h 174"/>
                  <a:gd name="T8" fmla="*/ 0 w 825"/>
                  <a:gd name="T9" fmla="*/ 125 h 174"/>
                  <a:gd name="T10" fmla="*/ 0 60000 65536"/>
                  <a:gd name="T11" fmla="*/ 0 60000 65536"/>
                  <a:gd name="T12" fmla="*/ 0 60000 65536"/>
                  <a:gd name="T13" fmla="*/ 0 60000 65536"/>
                  <a:gd name="T14" fmla="*/ 0 60000 65536"/>
                  <a:gd name="T15" fmla="*/ 0 w 825"/>
                  <a:gd name="T16" fmla="*/ 0 h 174"/>
                  <a:gd name="T17" fmla="*/ 825 w 825"/>
                  <a:gd name="T18" fmla="*/ 174 h 174"/>
                </a:gdLst>
                <a:ahLst/>
                <a:cxnLst>
                  <a:cxn ang="T10">
                    <a:pos x="T0" y="T1"/>
                  </a:cxn>
                  <a:cxn ang="T11">
                    <a:pos x="T2" y="T3"/>
                  </a:cxn>
                  <a:cxn ang="T12">
                    <a:pos x="T4" y="T5"/>
                  </a:cxn>
                  <a:cxn ang="T13">
                    <a:pos x="T6" y="T7"/>
                  </a:cxn>
                  <a:cxn ang="T14">
                    <a:pos x="T8" y="T9"/>
                  </a:cxn>
                </a:cxnLst>
                <a:rect l="T15" t="T16" r="T17" b="T18"/>
                <a:pathLst>
                  <a:path w="825" h="174">
                    <a:moveTo>
                      <a:pt x="0" y="125"/>
                    </a:moveTo>
                    <a:lnTo>
                      <a:pt x="825" y="0"/>
                    </a:lnTo>
                    <a:lnTo>
                      <a:pt x="825" y="112"/>
                    </a:lnTo>
                    <a:lnTo>
                      <a:pt x="0" y="174"/>
                    </a:lnTo>
                    <a:lnTo>
                      <a:pt x="0" y="125"/>
                    </a:lnTo>
                    <a:close/>
                  </a:path>
                </a:pathLst>
              </a:custGeom>
              <a:gradFill rotWithShape="0">
                <a:gsLst>
                  <a:gs pos="0">
                    <a:srgbClr val="00CC00"/>
                  </a:gs>
                  <a:gs pos="50000">
                    <a:srgbClr val="FF3300"/>
                  </a:gs>
                  <a:gs pos="100000">
                    <a:srgbClr val="00CC00"/>
                  </a:gs>
                </a:gsLst>
                <a:lin ang="5400000" scaled="1"/>
              </a:gradFill>
              <a:ln w="1588">
                <a:solidFill>
                  <a:srgbClr val="A0A0A0"/>
                </a:solidFill>
                <a:round/>
                <a:headEnd/>
                <a:tailEnd/>
              </a:ln>
            </p:spPr>
            <p:txBody>
              <a:bodyPr/>
              <a:lstStyle/>
              <a:p>
                <a:endParaRPr lang="en-US"/>
              </a:p>
            </p:txBody>
          </p:sp>
          <p:sp>
            <p:nvSpPr>
              <p:cNvPr id="2537" name="Freeform 550"/>
              <p:cNvSpPr>
                <a:spLocks/>
              </p:cNvSpPr>
              <p:nvPr/>
            </p:nvSpPr>
            <p:spPr bwMode="auto">
              <a:xfrm>
                <a:off x="2651" y="1499"/>
                <a:ext cx="309" cy="181"/>
              </a:xfrm>
              <a:custGeom>
                <a:avLst/>
                <a:gdLst>
                  <a:gd name="T0" fmla="*/ 0 w 619"/>
                  <a:gd name="T1" fmla="*/ 0 h 363"/>
                  <a:gd name="T2" fmla="*/ 0 w 619"/>
                  <a:gd name="T3" fmla="*/ 101 h 363"/>
                  <a:gd name="T4" fmla="*/ 619 w 619"/>
                  <a:gd name="T5" fmla="*/ 363 h 363"/>
                  <a:gd name="T6" fmla="*/ 618 w 619"/>
                  <a:gd name="T7" fmla="*/ 309 h 363"/>
                  <a:gd name="T8" fmla="*/ 0 w 619"/>
                  <a:gd name="T9" fmla="*/ 0 h 363"/>
                  <a:gd name="T10" fmla="*/ 0 60000 65536"/>
                  <a:gd name="T11" fmla="*/ 0 60000 65536"/>
                  <a:gd name="T12" fmla="*/ 0 60000 65536"/>
                  <a:gd name="T13" fmla="*/ 0 60000 65536"/>
                  <a:gd name="T14" fmla="*/ 0 60000 65536"/>
                  <a:gd name="T15" fmla="*/ 0 w 619"/>
                  <a:gd name="T16" fmla="*/ 0 h 363"/>
                  <a:gd name="T17" fmla="*/ 619 w 619"/>
                  <a:gd name="T18" fmla="*/ 363 h 363"/>
                </a:gdLst>
                <a:ahLst/>
                <a:cxnLst>
                  <a:cxn ang="T10">
                    <a:pos x="T0" y="T1"/>
                  </a:cxn>
                  <a:cxn ang="T11">
                    <a:pos x="T2" y="T3"/>
                  </a:cxn>
                  <a:cxn ang="T12">
                    <a:pos x="T4" y="T5"/>
                  </a:cxn>
                  <a:cxn ang="T13">
                    <a:pos x="T6" y="T7"/>
                  </a:cxn>
                  <a:cxn ang="T14">
                    <a:pos x="T8" y="T9"/>
                  </a:cxn>
                </a:cxnLst>
                <a:rect l="T15" t="T16" r="T17" b="T18"/>
                <a:pathLst>
                  <a:path w="619" h="363">
                    <a:moveTo>
                      <a:pt x="0" y="0"/>
                    </a:moveTo>
                    <a:lnTo>
                      <a:pt x="0" y="101"/>
                    </a:lnTo>
                    <a:lnTo>
                      <a:pt x="619" y="363"/>
                    </a:lnTo>
                    <a:lnTo>
                      <a:pt x="618" y="309"/>
                    </a:lnTo>
                    <a:lnTo>
                      <a:pt x="0" y="0"/>
                    </a:lnTo>
                    <a:close/>
                  </a:path>
                </a:pathLst>
              </a:custGeom>
              <a:gradFill rotWithShape="0">
                <a:gsLst>
                  <a:gs pos="0">
                    <a:srgbClr val="00CC00"/>
                  </a:gs>
                  <a:gs pos="50000">
                    <a:srgbClr val="FF3300"/>
                  </a:gs>
                  <a:gs pos="100000">
                    <a:srgbClr val="00CC00"/>
                  </a:gs>
                </a:gsLst>
                <a:lin ang="5400000" scaled="1"/>
              </a:gradFill>
              <a:ln w="1588">
                <a:solidFill>
                  <a:srgbClr val="919191"/>
                </a:solidFill>
                <a:round/>
                <a:headEnd/>
                <a:tailEnd/>
              </a:ln>
            </p:spPr>
            <p:txBody>
              <a:bodyPr/>
              <a:lstStyle/>
              <a:p>
                <a:endParaRPr lang="en-US"/>
              </a:p>
            </p:txBody>
          </p:sp>
          <p:sp>
            <p:nvSpPr>
              <p:cNvPr id="2538" name="Freeform 551"/>
              <p:cNvSpPr>
                <a:spLocks/>
              </p:cNvSpPr>
              <p:nvPr/>
            </p:nvSpPr>
            <p:spPr bwMode="auto">
              <a:xfrm>
                <a:off x="2653" y="1688"/>
                <a:ext cx="310" cy="141"/>
              </a:xfrm>
              <a:custGeom>
                <a:avLst/>
                <a:gdLst>
                  <a:gd name="T0" fmla="*/ 0 w 621"/>
                  <a:gd name="T1" fmla="*/ 0 h 282"/>
                  <a:gd name="T2" fmla="*/ 0 w 621"/>
                  <a:gd name="T3" fmla="*/ 87 h 282"/>
                  <a:gd name="T4" fmla="*/ 621 w 621"/>
                  <a:gd name="T5" fmla="*/ 282 h 282"/>
                  <a:gd name="T6" fmla="*/ 618 w 621"/>
                  <a:gd name="T7" fmla="*/ 223 h 282"/>
                  <a:gd name="T8" fmla="*/ 0 w 621"/>
                  <a:gd name="T9" fmla="*/ 0 h 282"/>
                  <a:gd name="T10" fmla="*/ 0 60000 65536"/>
                  <a:gd name="T11" fmla="*/ 0 60000 65536"/>
                  <a:gd name="T12" fmla="*/ 0 60000 65536"/>
                  <a:gd name="T13" fmla="*/ 0 60000 65536"/>
                  <a:gd name="T14" fmla="*/ 0 60000 65536"/>
                  <a:gd name="T15" fmla="*/ 0 w 621"/>
                  <a:gd name="T16" fmla="*/ 0 h 282"/>
                  <a:gd name="T17" fmla="*/ 621 w 621"/>
                  <a:gd name="T18" fmla="*/ 282 h 282"/>
                </a:gdLst>
                <a:ahLst/>
                <a:cxnLst>
                  <a:cxn ang="T10">
                    <a:pos x="T0" y="T1"/>
                  </a:cxn>
                  <a:cxn ang="T11">
                    <a:pos x="T2" y="T3"/>
                  </a:cxn>
                  <a:cxn ang="T12">
                    <a:pos x="T4" y="T5"/>
                  </a:cxn>
                  <a:cxn ang="T13">
                    <a:pos x="T6" y="T7"/>
                  </a:cxn>
                  <a:cxn ang="T14">
                    <a:pos x="T8" y="T9"/>
                  </a:cxn>
                </a:cxnLst>
                <a:rect l="T15" t="T16" r="T17" b="T18"/>
                <a:pathLst>
                  <a:path w="621" h="282">
                    <a:moveTo>
                      <a:pt x="0" y="0"/>
                    </a:moveTo>
                    <a:lnTo>
                      <a:pt x="0" y="87"/>
                    </a:lnTo>
                    <a:lnTo>
                      <a:pt x="621" y="282"/>
                    </a:lnTo>
                    <a:lnTo>
                      <a:pt x="618" y="223"/>
                    </a:lnTo>
                    <a:lnTo>
                      <a:pt x="0" y="0"/>
                    </a:lnTo>
                    <a:close/>
                  </a:path>
                </a:pathLst>
              </a:custGeom>
              <a:gradFill rotWithShape="0">
                <a:gsLst>
                  <a:gs pos="0">
                    <a:srgbClr val="00CC00"/>
                  </a:gs>
                  <a:gs pos="50000">
                    <a:srgbClr val="FF3300"/>
                  </a:gs>
                  <a:gs pos="100000">
                    <a:srgbClr val="00CC00"/>
                  </a:gs>
                </a:gsLst>
                <a:lin ang="5400000" scaled="1"/>
              </a:gradFill>
              <a:ln w="1588">
                <a:solidFill>
                  <a:srgbClr val="F0F0F0"/>
                </a:solidFill>
                <a:round/>
                <a:headEnd/>
                <a:tailEnd/>
              </a:ln>
            </p:spPr>
            <p:txBody>
              <a:bodyPr/>
              <a:lstStyle/>
              <a:p>
                <a:endParaRPr lang="en-US"/>
              </a:p>
            </p:txBody>
          </p:sp>
          <p:sp>
            <p:nvSpPr>
              <p:cNvPr id="2539" name="Freeform 552"/>
              <p:cNvSpPr>
                <a:spLocks/>
              </p:cNvSpPr>
              <p:nvPr/>
            </p:nvSpPr>
            <p:spPr bwMode="auto">
              <a:xfrm>
                <a:off x="2650" y="1773"/>
                <a:ext cx="317" cy="128"/>
              </a:xfrm>
              <a:custGeom>
                <a:avLst/>
                <a:gdLst>
                  <a:gd name="T0" fmla="*/ 0 w 633"/>
                  <a:gd name="T1" fmla="*/ 0 h 255"/>
                  <a:gd name="T2" fmla="*/ 1 w 633"/>
                  <a:gd name="T3" fmla="*/ 99 h 255"/>
                  <a:gd name="T4" fmla="*/ 633 w 633"/>
                  <a:gd name="T5" fmla="*/ 255 h 255"/>
                  <a:gd name="T6" fmla="*/ 629 w 633"/>
                  <a:gd name="T7" fmla="*/ 174 h 255"/>
                  <a:gd name="T8" fmla="*/ 0 w 633"/>
                  <a:gd name="T9" fmla="*/ 0 h 255"/>
                  <a:gd name="T10" fmla="*/ 0 60000 65536"/>
                  <a:gd name="T11" fmla="*/ 0 60000 65536"/>
                  <a:gd name="T12" fmla="*/ 0 60000 65536"/>
                  <a:gd name="T13" fmla="*/ 0 60000 65536"/>
                  <a:gd name="T14" fmla="*/ 0 60000 65536"/>
                  <a:gd name="T15" fmla="*/ 0 w 633"/>
                  <a:gd name="T16" fmla="*/ 0 h 255"/>
                  <a:gd name="T17" fmla="*/ 633 w 633"/>
                  <a:gd name="T18" fmla="*/ 255 h 255"/>
                </a:gdLst>
                <a:ahLst/>
                <a:cxnLst>
                  <a:cxn ang="T10">
                    <a:pos x="T0" y="T1"/>
                  </a:cxn>
                  <a:cxn ang="T11">
                    <a:pos x="T2" y="T3"/>
                  </a:cxn>
                  <a:cxn ang="T12">
                    <a:pos x="T4" y="T5"/>
                  </a:cxn>
                  <a:cxn ang="T13">
                    <a:pos x="T6" y="T7"/>
                  </a:cxn>
                  <a:cxn ang="T14">
                    <a:pos x="T8" y="T9"/>
                  </a:cxn>
                </a:cxnLst>
                <a:rect l="T15" t="T16" r="T17" b="T18"/>
                <a:pathLst>
                  <a:path w="633" h="255">
                    <a:moveTo>
                      <a:pt x="0" y="0"/>
                    </a:moveTo>
                    <a:lnTo>
                      <a:pt x="1" y="99"/>
                    </a:lnTo>
                    <a:lnTo>
                      <a:pt x="633" y="255"/>
                    </a:lnTo>
                    <a:lnTo>
                      <a:pt x="629" y="174"/>
                    </a:lnTo>
                    <a:lnTo>
                      <a:pt x="0" y="0"/>
                    </a:lnTo>
                    <a:close/>
                  </a:path>
                </a:pathLst>
              </a:custGeom>
              <a:gradFill rotWithShape="0">
                <a:gsLst>
                  <a:gs pos="0">
                    <a:srgbClr val="00CC00"/>
                  </a:gs>
                  <a:gs pos="50000">
                    <a:srgbClr val="FF3300"/>
                  </a:gs>
                  <a:gs pos="100000">
                    <a:srgbClr val="00CC00"/>
                  </a:gs>
                </a:gsLst>
                <a:lin ang="5400000" scaled="1"/>
              </a:gradFill>
              <a:ln w="1588">
                <a:solidFill>
                  <a:srgbClr val="F2E3FF"/>
                </a:solidFill>
                <a:round/>
                <a:headEnd/>
                <a:tailEnd/>
              </a:ln>
            </p:spPr>
            <p:txBody>
              <a:bodyPr/>
              <a:lstStyle/>
              <a:p>
                <a:endParaRPr lang="en-US"/>
              </a:p>
            </p:txBody>
          </p:sp>
          <p:sp>
            <p:nvSpPr>
              <p:cNvPr id="2540" name="Rectangle 553"/>
              <p:cNvSpPr>
                <a:spLocks noChangeArrowheads="1"/>
              </p:cNvSpPr>
              <p:nvPr/>
            </p:nvSpPr>
            <p:spPr bwMode="auto">
              <a:xfrm>
                <a:off x="2648" y="1498"/>
                <a:ext cx="5" cy="570"/>
              </a:xfrm>
              <a:prstGeom prst="rect">
                <a:avLst/>
              </a:pr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41" name="Freeform 554"/>
              <p:cNvSpPr>
                <a:spLocks/>
              </p:cNvSpPr>
              <p:nvPr/>
            </p:nvSpPr>
            <p:spPr bwMode="auto">
              <a:xfrm>
                <a:off x="2380" y="2040"/>
                <a:ext cx="122" cy="40"/>
              </a:xfrm>
              <a:custGeom>
                <a:avLst/>
                <a:gdLst>
                  <a:gd name="T0" fmla="*/ 25 w 245"/>
                  <a:gd name="T1" fmla="*/ 0 h 80"/>
                  <a:gd name="T2" fmla="*/ 0 w 245"/>
                  <a:gd name="T3" fmla="*/ 8 h 80"/>
                  <a:gd name="T4" fmla="*/ 29 w 245"/>
                  <a:gd name="T5" fmla="*/ 37 h 80"/>
                  <a:gd name="T6" fmla="*/ 73 w 245"/>
                  <a:gd name="T7" fmla="*/ 46 h 80"/>
                  <a:gd name="T8" fmla="*/ 94 w 245"/>
                  <a:gd name="T9" fmla="*/ 46 h 80"/>
                  <a:gd name="T10" fmla="*/ 116 w 245"/>
                  <a:gd name="T11" fmla="*/ 61 h 80"/>
                  <a:gd name="T12" fmla="*/ 137 w 245"/>
                  <a:gd name="T13" fmla="*/ 64 h 80"/>
                  <a:gd name="T14" fmla="*/ 149 w 245"/>
                  <a:gd name="T15" fmla="*/ 52 h 80"/>
                  <a:gd name="T16" fmla="*/ 183 w 245"/>
                  <a:gd name="T17" fmla="*/ 76 h 80"/>
                  <a:gd name="T18" fmla="*/ 216 w 245"/>
                  <a:gd name="T19" fmla="*/ 80 h 80"/>
                  <a:gd name="T20" fmla="*/ 222 w 245"/>
                  <a:gd name="T21" fmla="*/ 66 h 80"/>
                  <a:gd name="T22" fmla="*/ 245 w 245"/>
                  <a:gd name="T23" fmla="*/ 64 h 80"/>
                  <a:gd name="T24" fmla="*/ 212 w 245"/>
                  <a:gd name="T25" fmla="*/ 10 h 80"/>
                  <a:gd name="T26" fmla="*/ 25 w 245"/>
                  <a:gd name="T27" fmla="*/ 0 h 8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5"/>
                  <a:gd name="T43" fmla="*/ 0 h 80"/>
                  <a:gd name="T44" fmla="*/ 245 w 245"/>
                  <a:gd name="T45" fmla="*/ 80 h 8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5" h="80">
                    <a:moveTo>
                      <a:pt x="25" y="0"/>
                    </a:moveTo>
                    <a:lnTo>
                      <a:pt x="0" y="8"/>
                    </a:lnTo>
                    <a:lnTo>
                      <a:pt x="29" y="37"/>
                    </a:lnTo>
                    <a:lnTo>
                      <a:pt x="73" y="46"/>
                    </a:lnTo>
                    <a:lnTo>
                      <a:pt x="94" y="46"/>
                    </a:lnTo>
                    <a:lnTo>
                      <a:pt x="116" y="61"/>
                    </a:lnTo>
                    <a:lnTo>
                      <a:pt x="137" y="64"/>
                    </a:lnTo>
                    <a:lnTo>
                      <a:pt x="149" y="52"/>
                    </a:lnTo>
                    <a:lnTo>
                      <a:pt x="183" y="76"/>
                    </a:lnTo>
                    <a:lnTo>
                      <a:pt x="216" y="80"/>
                    </a:lnTo>
                    <a:lnTo>
                      <a:pt x="222" y="66"/>
                    </a:lnTo>
                    <a:lnTo>
                      <a:pt x="245" y="64"/>
                    </a:lnTo>
                    <a:lnTo>
                      <a:pt x="212" y="10"/>
                    </a:lnTo>
                    <a:lnTo>
                      <a:pt x="25" y="0"/>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542" name="Freeform 555"/>
              <p:cNvSpPr>
                <a:spLocks/>
              </p:cNvSpPr>
              <p:nvPr/>
            </p:nvSpPr>
            <p:spPr bwMode="auto">
              <a:xfrm>
                <a:off x="2368" y="1974"/>
                <a:ext cx="97" cy="72"/>
              </a:xfrm>
              <a:custGeom>
                <a:avLst/>
                <a:gdLst>
                  <a:gd name="T0" fmla="*/ 64 w 196"/>
                  <a:gd name="T1" fmla="*/ 10 h 143"/>
                  <a:gd name="T2" fmla="*/ 78 w 196"/>
                  <a:gd name="T3" fmla="*/ 10 h 143"/>
                  <a:gd name="T4" fmla="*/ 90 w 196"/>
                  <a:gd name="T5" fmla="*/ 3 h 143"/>
                  <a:gd name="T6" fmla="*/ 99 w 196"/>
                  <a:gd name="T7" fmla="*/ 17 h 143"/>
                  <a:gd name="T8" fmla="*/ 115 w 196"/>
                  <a:gd name="T9" fmla="*/ 10 h 143"/>
                  <a:gd name="T10" fmla="*/ 133 w 196"/>
                  <a:gd name="T11" fmla="*/ 6 h 143"/>
                  <a:gd name="T12" fmla="*/ 130 w 196"/>
                  <a:gd name="T13" fmla="*/ 19 h 143"/>
                  <a:gd name="T14" fmla="*/ 123 w 196"/>
                  <a:gd name="T15" fmla="*/ 29 h 143"/>
                  <a:gd name="T16" fmla="*/ 118 w 196"/>
                  <a:gd name="T17" fmla="*/ 38 h 143"/>
                  <a:gd name="T18" fmla="*/ 134 w 196"/>
                  <a:gd name="T19" fmla="*/ 32 h 143"/>
                  <a:gd name="T20" fmla="*/ 130 w 196"/>
                  <a:gd name="T21" fmla="*/ 48 h 143"/>
                  <a:gd name="T22" fmla="*/ 141 w 196"/>
                  <a:gd name="T23" fmla="*/ 37 h 143"/>
                  <a:gd name="T24" fmla="*/ 167 w 196"/>
                  <a:gd name="T25" fmla="*/ 32 h 143"/>
                  <a:gd name="T26" fmla="*/ 156 w 196"/>
                  <a:gd name="T27" fmla="*/ 52 h 143"/>
                  <a:gd name="T28" fmla="*/ 174 w 196"/>
                  <a:gd name="T29" fmla="*/ 50 h 143"/>
                  <a:gd name="T30" fmla="*/ 193 w 196"/>
                  <a:gd name="T31" fmla="*/ 52 h 143"/>
                  <a:gd name="T32" fmla="*/ 178 w 196"/>
                  <a:gd name="T33" fmla="*/ 59 h 143"/>
                  <a:gd name="T34" fmla="*/ 163 w 196"/>
                  <a:gd name="T35" fmla="*/ 65 h 143"/>
                  <a:gd name="T36" fmla="*/ 160 w 196"/>
                  <a:gd name="T37" fmla="*/ 72 h 143"/>
                  <a:gd name="T38" fmla="*/ 186 w 196"/>
                  <a:gd name="T39" fmla="*/ 75 h 143"/>
                  <a:gd name="T40" fmla="*/ 172 w 196"/>
                  <a:gd name="T41" fmla="*/ 99 h 143"/>
                  <a:gd name="T42" fmla="*/ 196 w 196"/>
                  <a:gd name="T43" fmla="*/ 99 h 143"/>
                  <a:gd name="T44" fmla="*/ 188 w 196"/>
                  <a:gd name="T45" fmla="*/ 115 h 143"/>
                  <a:gd name="T46" fmla="*/ 162 w 196"/>
                  <a:gd name="T47" fmla="*/ 128 h 143"/>
                  <a:gd name="T48" fmla="*/ 139 w 196"/>
                  <a:gd name="T49" fmla="*/ 137 h 143"/>
                  <a:gd name="T50" fmla="*/ 109 w 196"/>
                  <a:gd name="T51" fmla="*/ 143 h 143"/>
                  <a:gd name="T52" fmla="*/ 96 w 196"/>
                  <a:gd name="T53" fmla="*/ 143 h 143"/>
                  <a:gd name="T54" fmla="*/ 78 w 196"/>
                  <a:gd name="T55" fmla="*/ 143 h 143"/>
                  <a:gd name="T56" fmla="*/ 63 w 196"/>
                  <a:gd name="T57" fmla="*/ 141 h 143"/>
                  <a:gd name="T58" fmla="*/ 22 w 196"/>
                  <a:gd name="T59" fmla="*/ 127 h 143"/>
                  <a:gd name="T60" fmla="*/ 10 w 196"/>
                  <a:gd name="T61" fmla="*/ 110 h 143"/>
                  <a:gd name="T62" fmla="*/ 0 w 196"/>
                  <a:gd name="T63" fmla="*/ 79 h 143"/>
                  <a:gd name="T64" fmla="*/ 30 w 196"/>
                  <a:gd name="T65" fmla="*/ 84 h 143"/>
                  <a:gd name="T66" fmla="*/ 3 w 196"/>
                  <a:gd name="T67" fmla="*/ 64 h 143"/>
                  <a:gd name="T68" fmla="*/ 48 w 196"/>
                  <a:gd name="T69" fmla="*/ 65 h 143"/>
                  <a:gd name="T70" fmla="*/ 30 w 196"/>
                  <a:gd name="T71" fmla="*/ 48 h 143"/>
                  <a:gd name="T72" fmla="*/ 30 w 196"/>
                  <a:gd name="T73" fmla="*/ 32 h 143"/>
                  <a:gd name="T74" fmla="*/ 45 w 196"/>
                  <a:gd name="T75" fmla="*/ 39 h 143"/>
                  <a:gd name="T76" fmla="*/ 58 w 196"/>
                  <a:gd name="T77" fmla="*/ 39 h 143"/>
                  <a:gd name="T78" fmla="*/ 60 w 196"/>
                  <a:gd name="T79" fmla="*/ 37 h 143"/>
                  <a:gd name="T80" fmla="*/ 48 w 196"/>
                  <a:gd name="T81" fmla="*/ 24 h 143"/>
                  <a:gd name="T82" fmla="*/ 39 w 196"/>
                  <a:gd name="T83" fmla="*/ 10 h 143"/>
                  <a:gd name="T84" fmla="*/ 50 w 196"/>
                  <a:gd name="T85" fmla="*/ 13 h 143"/>
                  <a:gd name="T86" fmla="*/ 50 w 196"/>
                  <a:gd name="T87" fmla="*/ 0 h 143"/>
                  <a:gd name="T88" fmla="*/ 64 w 196"/>
                  <a:gd name="T89" fmla="*/ 10 h 14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
                  <a:gd name="T136" fmla="*/ 0 h 143"/>
                  <a:gd name="T137" fmla="*/ 196 w 196"/>
                  <a:gd name="T138" fmla="*/ 143 h 14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 h="143">
                    <a:moveTo>
                      <a:pt x="64" y="10"/>
                    </a:moveTo>
                    <a:lnTo>
                      <a:pt x="78" y="10"/>
                    </a:lnTo>
                    <a:lnTo>
                      <a:pt x="90" y="3"/>
                    </a:lnTo>
                    <a:lnTo>
                      <a:pt x="99" y="17"/>
                    </a:lnTo>
                    <a:lnTo>
                      <a:pt x="115" y="10"/>
                    </a:lnTo>
                    <a:lnTo>
                      <a:pt x="133" y="6"/>
                    </a:lnTo>
                    <a:lnTo>
                      <a:pt x="130" y="19"/>
                    </a:lnTo>
                    <a:lnTo>
                      <a:pt x="123" y="29"/>
                    </a:lnTo>
                    <a:lnTo>
                      <a:pt x="118" y="38"/>
                    </a:lnTo>
                    <a:lnTo>
                      <a:pt x="134" y="32"/>
                    </a:lnTo>
                    <a:lnTo>
                      <a:pt x="130" y="48"/>
                    </a:lnTo>
                    <a:lnTo>
                      <a:pt x="141" y="37"/>
                    </a:lnTo>
                    <a:lnTo>
                      <a:pt x="167" y="32"/>
                    </a:lnTo>
                    <a:lnTo>
                      <a:pt x="156" y="52"/>
                    </a:lnTo>
                    <a:lnTo>
                      <a:pt x="174" y="50"/>
                    </a:lnTo>
                    <a:lnTo>
                      <a:pt x="193" y="52"/>
                    </a:lnTo>
                    <a:lnTo>
                      <a:pt x="178" y="59"/>
                    </a:lnTo>
                    <a:lnTo>
                      <a:pt x="163" y="65"/>
                    </a:lnTo>
                    <a:lnTo>
                      <a:pt x="160" y="72"/>
                    </a:lnTo>
                    <a:lnTo>
                      <a:pt x="186" y="75"/>
                    </a:lnTo>
                    <a:lnTo>
                      <a:pt x="172" y="99"/>
                    </a:lnTo>
                    <a:lnTo>
                      <a:pt x="196" y="99"/>
                    </a:lnTo>
                    <a:lnTo>
                      <a:pt x="188" y="115"/>
                    </a:lnTo>
                    <a:lnTo>
                      <a:pt x="162" y="128"/>
                    </a:lnTo>
                    <a:lnTo>
                      <a:pt x="139" y="137"/>
                    </a:lnTo>
                    <a:lnTo>
                      <a:pt x="109" y="143"/>
                    </a:lnTo>
                    <a:lnTo>
                      <a:pt x="96" y="143"/>
                    </a:lnTo>
                    <a:lnTo>
                      <a:pt x="78" y="143"/>
                    </a:lnTo>
                    <a:lnTo>
                      <a:pt x="63" y="141"/>
                    </a:lnTo>
                    <a:lnTo>
                      <a:pt x="22" y="127"/>
                    </a:lnTo>
                    <a:lnTo>
                      <a:pt x="10" y="110"/>
                    </a:lnTo>
                    <a:lnTo>
                      <a:pt x="0" y="79"/>
                    </a:lnTo>
                    <a:lnTo>
                      <a:pt x="30" y="84"/>
                    </a:lnTo>
                    <a:lnTo>
                      <a:pt x="3" y="64"/>
                    </a:lnTo>
                    <a:lnTo>
                      <a:pt x="48" y="65"/>
                    </a:lnTo>
                    <a:lnTo>
                      <a:pt x="30" y="48"/>
                    </a:lnTo>
                    <a:lnTo>
                      <a:pt x="30" y="32"/>
                    </a:lnTo>
                    <a:lnTo>
                      <a:pt x="45" y="39"/>
                    </a:lnTo>
                    <a:lnTo>
                      <a:pt x="58" y="39"/>
                    </a:lnTo>
                    <a:lnTo>
                      <a:pt x="60" y="37"/>
                    </a:lnTo>
                    <a:lnTo>
                      <a:pt x="48" y="24"/>
                    </a:lnTo>
                    <a:lnTo>
                      <a:pt x="39" y="10"/>
                    </a:lnTo>
                    <a:lnTo>
                      <a:pt x="50" y="13"/>
                    </a:lnTo>
                    <a:lnTo>
                      <a:pt x="50" y="0"/>
                    </a:lnTo>
                    <a:lnTo>
                      <a:pt x="64" y="10"/>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3" name="Freeform 556"/>
              <p:cNvSpPr>
                <a:spLocks/>
              </p:cNvSpPr>
              <p:nvPr/>
            </p:nvSpPr>
            <p:spPr bwMode="auto">
              <a:xfrm>
                <a:off x="2406" y="2033"/>
                <a:ext cx="20" cy="23"/>
              </a:xfrm>
              <a:custGeom>
                <a:avLst/>
                <a:gdLst>
                  <a:gd name="T0" fmla="*/ 2 w 40"/>
                  <a:gd name="T1" fmla="*/ 10 h 45"/>
                  <a:gd name="T2" fmla="*/ 13 w 40"/>
                  <a:gd name="T3" fmla="*/ 19 h 45"/>
                  <a:gd name="T4" fmla="*/ 18 w 40"/>
                  <a:gd name="T5" fmla="*/ 33 h 45"/>
                  <a:gd name="T6" fmla="*/ 18 w 40"/>
                  <a:gd name="T7" fmla="*/ 45 h 45"/>
                  <a:gd name="T8" fmla="*/ 24 w 40"/>
                  <a:gd name="T9" fmla="*/ 45 h 45"/>
                  <a:gd name="T10" fmla="*/ 23 w 40"/>
                  <a:gd name="T11" fmla="*/ 34 h 45"/>
                  <a:gd name="T12" fmla="*/ 21 w 40"/>
                  <a:gd name="T13" fmla="*/ 19 h 45"/>
                  <a:gd name="T14" fmla="*/ 26 w 40"/>
                  <a:gd name="T15" fmla="*/ 13 h 45"/>
                  <a:gd name="T16" fmla="*/ 40 w 40"/>
                  <a:gd name="T17" fmla="*/ 9 h 45"/>
                  <a:gd name="T18" fmla="*/ 38 w 40"/>
                  <a:gd name="T19" fmla="*/ 9 h 45"/>
                  <a:gd name="T20" fmla="*/ 19 w 40"/>
                  <a:gd name="T21" fmla="*/ 14 h 45"/>
                  <a:gd name="T22" fmla="*/ 19 w 40"/>
                  <a:gd name="T23" fmla="*/ 0 h 45"/>
                  <a:gd name="T24" fmla="*/ 13 w 40"/>
                  <a:gd name="T25" fmla="*/ 1 h 45"/>
                  <a:gd name="T26" fmla="*/ 15 w 40"/>
                  <a:gd name="T27" fmla="*/ 19 h 45"/>
                  <a:gd name="T28" fmla="*/ 0 w 40"/>
                  <a:gd name="T29" fmla="*/ 12 h 45"/>
                  <a:gd name="T30" fmla="*/ 2 w 40"/>
                  <a:gd name="T31" fmla="*/ 10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
                  <a:gd name="T49" fmla="*/ 0 h 45"/>
                  <a:gd name="T50" fmla="*/ 40 w 40"/>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 h="45">
                    <a:moveTo>
                      <a:pt x="2" y="10"/>
                    </a:moveTo>
                    <a:lnTo>
                      <a:pt x="13" y="19"/>
                    </a:lnTo>
                    <a:lnTo>
                      <a:pt x="18" y="33"/>
                    </a:lnTo>
                    <a:lnTo>
                      <a:pt x="18" y="45"/>
                    </a:lnTo>
                    <a:lnTo>
                      <a:pt x="24" y="45"/>
                    </a:lnTo>
                    <a:lnTo>
                      <a:pt x="23" y="34"/>
                    </a:lnTo>
                    <a:lnTo>
                      <a:pt x="21" y="19"/>
                    </a:lnTo>
                    <a:lnTo>
                      <a:pt x="26" y="13"/>
                    </a:lnTo>
                    <a:lnTo>
                      <a:pt x="40" y="9"/>
                    </a:lnTo>
                    <a:lnTo>
                      <a:pt x="38" y="9"/>
                    </a:lnTo>
                    <a:lnTo>
                      <a:pt x="19" y="14"/>
                    </a:lnTo>
                    <a:lnTo>
                      <a:pt x="19" y="0"/>
                    </a:lnTo>
                    <a:lnTo>
                      <a:pt x="13" y="1"/>
                    </a:lnTo>
                    <a:lnTo>
                      <a:pt x="15" y="19"/>
                    </a:lnTo>
                    <a:lnTo>
                      <a:pt x="0" y="12"/>
                    </a:lnTo>
                    <a:lnTo>
                      <a:pt x="2" y="10"/>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44" name="Freeform 557"/>
              <p:cNvSpPr>
                <a:spLocks/>
              </p:cNvSpPr>
              <p:nvPr/>
            </p:nvSpPr>
            <p:spPr bwMode="auto">
              <a:xfrm>
                <a:off x="2402" y="1977"/>
                <a:ext cx="68" cy="73"/>
              </a:xfrm>
              <a:custGeom>
                <a:avLst/>
                <a:gdLst>
                  <a:gd name="T0" fmla="*/ 41 w 135"/>
                  <a:gd name="T1" fmla="*/ 11 h 145"/>
                  <a:gd name="T2" fmla="*/ 55 w 135"/>
                  <a:gd name="T3" fmla="*/ 7 h 145"/>
                  <a:gd name="T4" fmla="*/ 63 w 135"/>
                  <a:gd name="T5" fmla="*/ 0 h 145"/>
                  <a:gd name="T6" fmla="*/ 68 w 135"/>
                  <a:gd name="T7" fmla="*/ 17 h 145"/>
                  <a:gd name="T8" fmla="*/ 78 w 135"/>
                  <a:gd name="T9" fmla="*/ 11 h 145"/>
                  <a:gd name="T10" fmla="*/ 89 w 135"/>
                  <a:gd name="T11" fmla="*/ 4 h 145"/>
                  <a:gd name="T12" fmla="*/ 89 w 135"/>
                  <a:gd name="T13" fmla="*/ 18 h 145"/>
                  <a:gd name="T14" fmla="*/ 84 w 135"/>
                  <a:gd name="T15" fmla="*/ 26 h 145"/>
                  <a:gd name="T16" fmla="*/ 80 w 135"/>
                  <a:gd name="T17" fmla="*/ 33 h 145"/>
                  <a:gd name="T18" fmla="*/ 90 w 135"/>
                  <a:gd name="T19" fmla="*/ 32 h 145"/>
                  <a:gd name="T20" fmla="*/ 89 w 135"/>
                  <a:gd name="T21" fmla="*/ 46 h 145"/>
                  <a:gd name="T22" fmla="*/ 97 w 135"/>
                  <a:gd name="T23" fmla="*/ 33 h 145"/>
                  <a:gd name="T24" fmla="*/ 115 w 135"/>
                  <a:gd name="T25" fmla="*/ 31 h 145"/>
                  <a:gd name="T26" fmla="*/ 108 w 135"/>
                  <a:gd name="T27" fmla="*/ 52 h 145"/>
                  <a:gd name="T28" fmla="*/ 120 w 135"/>
                  <a:gd name="T29" fmla="*/ 50 h 145"/>
                  <a:gd name="T30" fmla="*/ 133 w 135"/>
                  <a:gd name="T31" fmla="*/ 52 h 145"/>
                  <a:gd name="T32" fmla="*/ 123 w 135"/>
                  <a:gd name="T33" fmla="*/ 59 h 145"/>
                  <a:gd name="T34" fmla="*/ 113 w 135"/>
                  <a:gd name="T35" fmla="*/ 66 h 145"/>
                  <a:gd name="T36" fmla="*/ 112 w 135"/>
                  <a:gd name="T37" fmla="*/ 69 h 145"/>
                  <a:gd name="T38" fmla="*/ 128 w 135"/>
                  <a:gd name="T39" fmla="*/ 78 h 145"/>
                  <a:gd name="T40" fmla="*/ 117 w 135"/>
                  <a:gd name="T41" fmla="*/ 99 h 145"/>
                  <a:gd name="T42" fmla="*/ 135 w 135"/>
                  <a:gd name="T43" fmla="*/ 99 h 145"/>
                  <a:gd name="T44" fmla="*/ 128 w 135"/>
                  <a:gd name="T45" fmla="*/ 113 h 145"/>
                  <a:gd name="T46" fmla="*/ 113 w 135"/>
                  <a:gd name="T47" fmla="*/ 126 h 145"/>
                  <a:gd name="T48" fmla="*/ 96 w 135"/>
                  <a:gd name="T49" fmla="*/ 135 h 145"/>
                  <a:gd name="T50" fmla="*/ 75 w 135"/>
                  <a:gd name="T51" fmla="*/ 143 h 145"/>
                  <a:gd name="T52" fmla="*/ 66 w 135"/>
                  <a:gd name="T53" fmla="*/ 145 h 145"/>
                  <a:gd name="T54" fmla="*/ 55 w 135"/>
                  <a:gd name="T55" fmla="*/ 145 h 145"/>
                  <a:gd name="T56" fmla="*/ 41 w 135"/>
                  <a:gd name="T57" fmla="*/ 137 h 145"/>
                  <a:gd name="T58" fmla="*/ 17 w 135"/>
                  <a:gd name="T59" fmla="*/ 125 h 145"/>
                  <a:gd name="T60" fmla="*/ 6 w 135"/>
                  <a:gd name="T61" fmla="*/ 106 h 145"/>
                  <a:gd name="T62" fmla="*/ 0 w 135"/>
                  <a:gd name="T63" fmla="*/ 78 h 145"/>
                  <a:gd name="T64" fmla="*/ 20 w 135"/>
                  <a:gd name="T65" fmla="*/ 82 h 145"/>
                  <a:gd name="T66" fmla="*/ 1 w 135"/>
                  <a:gd name="T67" fmla="*/ 62 h 145"/>
                  <a:gd name="T68" fmla="*/ 30 w 135"/>
                  <a:gd name="T69" fmla="*/ 66 h 145"/>
                  <a:gd name="T70" fmla="*/ 20 w 135"/>
                  <a:gd name="T71" fmla="*/ 46 h 145"/>
                  <a:gd name="T72" fmla="*/ 20 w 135"/>
                  <a:gd name="T73" fmla="*/ 32 h 145"/>
                  <a:gd name="T74" fmla="*/ 30 w 135"/>
                  <a:gd name="T75" fmla="*/ 38 h 145"/>
                  <a:gd name="T76" fmla="*/ 38 w 135"/>
                  <a:gd name="T77" fmla="*/ 42 h 145"/>
                  <a:gd name="T78" fmla="*/ 40 w 135"/>
                  <a:gd name="T79" fmla="*/ 33 h 145"/>
                  <a:gd name="T80" fmla="*/ 30 w 135"/>
                  <a:gd name="T81" fmla="*/ 26 h 145"/>
                  <a:gd name="T82" fmla="*/ 26 w 135"/>
                  <a:gd name="T83" fmla="*/ 11 h 145"/>
                  <a:gd name="T84" fmla="*/ 31 w 135"/>
                  <a:gd name="T85" fmla="*/ 13 h 145"/>
                  <a:gd name="T86" fmla="*/ 31 w 135"/>
                  <a:gd name="T87" fmla="*/ 0 h 145"/>
                  <a:gd name="T88" fmla="*/ 41 w 135"/>
                  <a:gd name="T89" fmla="*/ 11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5"/>
                  <a:gd name="T136" fmla="*/ 0 h 145"/>
                  <a:gd name="T137" fmla="*/ 135 w 135"/>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5" h="145">
                    <a:moveTo>
                      <a:pt x="41" y="11"/>
                    </a:moveTo>
                    <a:lnTo>
                      <a:pt x="55" y="7"/>
                    </a:lnTo>
                    <a:lnTo>
                      <a:pt x="63" y="0"/>
                    </a:lnTo>
                    <a:lnTo>
                      <a:pt x="68" y="17"/>
                    </a:lnTo>
                    <a:lnTo>
                      <a:pt x="78" y="11"/>
                    </a:lnTo>
                    <a:lnTo>
                      <a:pt x="89" y="4"/>
                    </a:lnTo>
                    <a:lnTo>
                      <a:pt x="89" y="18"/>
                    </a:lnTo>
                    <a:lnTo>
                      <a:pt x="84" y="26"/>
                    </a:lnTo>
                    <a:lnTo>
                      <a:pt x="80" y="33"/>
                    </a:lnTo>
                    <a:lnTo>
                      <a:pt x="90" y="32"/>
                    </a:lnTo>
                    <a:lnTo>
                      <a:pt x="89" y="46"/>
                    </a:lnTo>
                    <a:lnTo>
                      <a:pt x="97" y="33"/>
                    </a:lnTo>
                    <a:lnTo>
                      <a:pt x="115" y="31"/>
                    </a:lnTo>
                    <a:lnTo>
                      <a:pt x="108" y="52"/>
                    </a:lnTo>
                    <a:lnTo>
                      <a:pt x="120" y="50"/>
                    </a:lnTo>
                    <a:lnTo>
                      <a:pt x="133" y="52"/>
                    </a:lnTo>
                    <a:lnTo>
                      <a:pt x="123" y="59"/>
                    </a:lnTo>
                    <a:lnTo>
                      <a:pt x="113" y="66"/>
                    </a:lnTo>
                    <a:lnTo>
                      <a:pt x="112" y="69"/>
                    </a:lnTo>
                    <a:lnTo>
                      <a:pt x="128" y="78"/>
                    </a:lnTo>
                    <a:lnTo>
                      <a:pt x="117" y="99"/>
                    </a:lnTo>
                    <a:lnTo>
                      <a:pt x="135" y="99"/>
                    </a:lnTo>
                    <a:lnTo>
                      <a:pt x="128" y="113"/>
                    </a:lnTo>
                    <a:lnTo>
                      <a:pt x="113" y="126"/>
                    </a:lnTo>
                    <a:lnTo>
                      <a:pt x="96" y="135"/>
                    </a:lnTo>
                    <a:lnTo>
                      <a:pt x="75" y="143"/>
                    </a:lnTo>
                    <a:lnTo>
                      <a:pt x="66" y="145"/>
                    </a:lnTo>
                    <a:lnTo>
                      <a:pt x="55" y="145"/>
                    </a:lnTo>
                    <a:lnTo>
                      <a:pt x="41" y="137"/>
                    </a:lnTo>
                    <a:lnTo>
                      <a:pt x="17" y="125"/>
                    </a:lnTo>
                    <a:lnTo>
                      <a:pt x="6" y="106"/>
                    </a:lnTo>
                    <a:lnTo>
                      <a:pt x="0" y="78"/>
                    </a:lnTo>
                    <a:lnTo>
                      <a:pt x="20" y="82"/>
                    </a:lnTo>
                    <a:lnTo>
                      <a:pt x="1" y="62"/>
                    </a:lnTo>
                    <a:lnTo>
                      <a:pt x="30" y="66"/>
                    </a:lnTo>
                    <a:lnTo>
                      <a:pt x="20" y="46"/>
                    </a:lnTo>
                    <a:lnTo>
                      <a:pt x="20" y="32"/>
                    </a:lnTo>
                    <a:lnTo>
                      <a:pt x="30" y="38"/>
                    </a:lnTo>
                    <a:lnTo>
                      <a:pt x="38" y="42"/>
                    </a:lnTo>
                    <a:lnTo>
                      <a:pt x="40" y="33"/>
                    </a:lnTo>
                    <a:lnTo>
                      <a:pt x="30" y="26"/>
                    </a:lnTo>
                    <a:lnTo>
                      <a:pt x="26" y="11"/>
                    </a:lnTo>
                    <a:lnTo>
                      <a:pt x="31" y="13"/>
                    </a:lnTo>
                    <a:lnTo>
                      <a:pt x="31" y="0"/>
                    </a:lnTo>
                    <a:lnTo>
                      <a:pt x="41" y="11"/>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5" name="Freeform 558"/>
              <p:cNvSpPr>
                <a:spLocks/>
              </p:cNvSpPr>
              <p:nvPr/>
            </p:nvSpPr>
            <p:spPr bwMode="auto">
              <a:xfrm>
                <a:off x="2429" y="2035"/>
                <a:ext cx="13" cy="23"/>
              </a:xfrm>
              <a:custGeom>
                <a:avLst/>
                <a:gdLst>
                  <a:gd name="T0" fmla="*/ 3 w 27"/>
                  <a:gd name="T1" fmla="*/ 14 h 45"/>
                  <a:gd name="T2" fmla="*/ 10 w 27"/>
                  <a:gd name="T3" fmla="*/ 20 h 45"/>
                  <a:gd name="T4" fmla="*/ 13 w 27"/>
                  <a:gd name="T5" fmla="*/ 35 h 45"/>
                  <a:gd name="T6" fmla="*/ 13 w 27"/>
                  <a:gd name="T7" fmla="*/ 45 h 45"/>
                  <a:gd name="T8" fmla="*/ 16 w 27"/>
                  <a:gd name="T9" fmla="*/ 45 h 45"/>
                  <a:gd name="T10" fmla="*/ 16 w 27"/>
                  <a:gd name="T11" fmla="*/ 35 h 45"/>
                  <a:gd name="T12" fmla="*/ 15 w 27"/>
                  <a:gd name="T13" fmla="*/ 18 h 45"/>
                  <a:gd name="T14" fmla="*/ 18 w 27"/>
                  <a:gd name="T15" fmla="*/ 14 h 45"/>
                  <a:gd name="T16" fmla="*/ 27 w 27"/>
                  <a:gd name="T17" fmla="*/ 8 h 45"/>
                  <a:gd name="T18" fmla="*/ 25 w 27"/>
                  <a:gd name="T19" fmla="*/ 8 h 45"/>
                  <a:gd name="T20" fmla="*/ 13 w 27"/>
                  <a:gd name="T21" fmla="*/ 14 h 45"/>
                  <a:gd name="T22" fmla="*/ 13 w 27"/>
                  <a:gd name="T23" fmla="*/ 0 h 45"/>
                  <a:gd name="T24" fmla="*/ 10 w 27"/>
                  <a:gd name="T25" fmla="*/ 4 h 45"/>
                  <a:gd name="T26" fmla="*/ 10 w 27"/>
                  <a:gd name="T27" fmla="*/ 16 h 45"/>
                  <a:gd name="T28" fmla="*/ 0 w 27"/>
                  <a:gd name="T29" fmla="*/ 14 h 45"/>
                  <a:gd name="T30" fmla="*/ 3 w 27"/>
                  <a:gd name="T31" fmla="*/ 14 h 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
                  <a:gd name="T49" fmla="*/ 0 h 45"/>
                  <a:gd name="T50" fmla="*/ 27 w 27"/>
                  <a:gd name="T51" fmla="*/ 45 h 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 h="45">
                    <a:moveTo>
                      <a:pt x="3" y="14"/>
                    </a:moveTo>
                    <a:lnTo>
                      <a:pt x="10" y="20"/>
                    </a:lnTo>
                    <a:lnTo>
                      <a:pt x="13" y="35"/>
                    </a:lnTo>
                    <a:lnTo>
                      <a:pt x="13" y="45"/>
                    </a:lnTo>
                    <a:lnTo>
                      <a:pt x="16" y="45"/>
                    </a:lnTo>
                    <a:lnTo>
                      <a:pt x="16" y="35"/>
                    </a:lnTo>
                    <a:lnTo>
                      <a:pt x="15" y="18"/>
                    </a:lnTo>
                    <a:lnTo>
                      <a:pt x="18" y="14"/>
                    </a:lnTo>
                    <a:lnTo>
                      <a:pt x="27" y="8"/>
                    </a:lnTo>
                    <a:lnTo>
                      <a:pt x="25" y="8"/>
                    </a:lnTo>
                    <a:lnTo>
                      <a:pt x="13" y="14"/>
                    </a:lnTo>
                    <a:lnTo>
                      <a:pt x="13" y="0"/>
                    </a:lnTo>
                    <a:lnTo>
                      <a:pt x="10" y="4"/>
                    </a:lnTo>
                    <a:lnTo>
                      <a:pt x="10" y="16"/>
                    </a:lnTo>
                    <a:lnTo>
                      <a:pt x="0" y="14"/>
                    </a:lnTo>
                    <a:lnTo>
                      <a:pt x="3" y="14"/>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6" name="Freeform 559"/>
              <p:cNvSpPr>
                <a:spLocks/>
              </p:cNvSpPr>
              <p:nvPr/>
            </p:nvSpPr>
            <p:spPr bwMode="auto">
              <a:xfrm>
                <a:off x="2439" y="1985"/>
                <a:ext cx="68" cy="73"/>
              </a:xfrm>
              <a:custGeom>
                <a:avLst/>
                <a:gdLst>
                  <a:gd name="T0" fmla="*/ 43 w 137"/>
                  <a:gd name="T1" fmla="*/ 7 h 145"/>
                  <a:gd name="T2" fmla="*/ 53 w 137"/>
                  <a:gd name="T3" fmla="*/ 6 h 145"/>
                  <a:gd name="T4" fmla="*/ 63 w 137"/>
                  <a:gd name="T5" fmla="*/ 0 h 145"/>
                  <a:gd name="T6" fmla="*/ 69 w 137"/>
                  <a:gd name="T7" fmla="*/ 14 h 145"/>
                  <a:gd name="T8" fmla="*/ 78 w 137"/>
                  <a:gd name="T9" fmla="*/ 9 h 145"/>
                  <a:gd name="T10" fmla="*/ 90 w 137"/>
                  <a:gd name="T11" fmla="*/ 1 h 145"/>
                  <a:gd name="T12" fmla="*/ 89 w 137"/>
                  <a:gd name="T13" fmla="*/ 16 h 145"/>
                  <a:gd name="T14" fmla="*/ 86 w 137"/>
                  <a:gd name="T15" fmla="*/ 25 h 145"/>
                  <a:gd name="T16" fmla="*/ 80 w 137"/>
                  <a:gd name="T17" fmla="*/ 35 h 145"/>
                  <a:gd name="T18" fmla="*/ 91 w 137"/>
                  <a:gd name="T19" fmla="*/ 29 h 145"/>
                  <a:gd name="T20" fmla="*/ 89 w 137"/>
                  <a:gd name="T21" fmla="*/ 42 h 145"/>
                  <a:gd name="T22" fmla="*/ 99 w 137"/>
                  <a:gd name="T23" fmla="*/ 33 h 145"/>
                  <a:gd name="T24" fmla="*/ 115 w 137"/>
                  <a:gd name="T25" fmla="*/ 27 h 145"/>
                  <a:gd name="T26" fmla="*/ 109 w 137"/>
                  <a:gd name="T27" fmla="*/ 49 h 145"/>
                  <a:gd name="T28" fmla="*/ 119 w 137"/>
                  <a:gd name="T29" fmla="*/ 47 h 145"/>
                  <a:gd name="T30" fmla="*/ 134 w 137"/>
                  <a:gd name="T31" fmla="*/ 49 h 145"/>
                  <a:gd name="T32" fmla="*/ 122 w 137"/>
                  <a:gd name="T33" fmla="*/ 56 h 145"/>
                  <a:gd name="T34" fmla="*/ 111 w 137"/>
                  <a:gd name="T35" fmla="*/ 62 h 145"/>
                  <a:gd name="T36" fmla="*/ 110 w 137"/>
                  <a:gd name="T37" fmla="*/ 69 h 145"/>
                  <a:gd name="T38" fmla="*/ 129 w 137"/>
                  <a:gd name="T39" fmla="*/ 75 h 145"/>
                  <a:gd name="T40" fmla="*/ 117 w 137"/>
                  <a:gd name="T41" fmla="*/ 96 h 145"/>
                  <a:gd name="T42" fmla="*/ 137 w 137"/>
                  <a:gd name="T43" fmla="*/ 96 h 145"/>
                  <a:gd name="T44" fmla="*/ 131 w 137"/>
                  <a:gd name="T45" fmla="*/ 114 h 145"/>
                  <a:gd name="T46" fmla="*/ 111 w 137"/>
                  <a:gd name="T47" fmla="*/ 125 h 145"/>
                  <a:gd name="T48" fmla="*/ 97 w 137"/>
                  <a:gd name="T49" fmla="*/ 134 h 145"/>
                  <a:gd name="T50" fmla="*/ 75 w 137"/>
                  <a:gd name="T51" fmla="*/ 140 h 145"/>
                  <a:gd name="T52" fmla="*/ 65 w 137"/>
                  <a:gd name="T53" fmla="*/ 144 h 145"/>
                  <a:gd name="T54" fmla="*/ 54 w 137"/>
                  <a:gd name="T55" fmla="*/ 145 h 145"/>
                  <a:gd name="T56" fmla="*/ 43 w 137"/>
                  <a:gd name="T57" fmla="*/ 135 h 145"/>
                  <a:gd name="T58" fmla="*/ 16 w 137"/>
                  <a:gd name="T59" fmla="*/ 124 h 145"/>
                  <a:gd name="T60" fmla="*/ 5 w 137"/>
                  <a:gd name="T61" fmla="*/ 105 h 145"/>
                  <a:gd name="T62" fmla="*/ 0 w 137"/>
                  <a:gd name="T63" fmla="*/ 76 h 145"/>
                  <a:gd name="T64" fmla="*/ 21 w 137"/>
                  <a:gd name="T65" fmla="*/ 79 h 145"/>
                  <a:gd name="T66" fmla="*/ 1 w 137"/>
                  <a:gd name="T67" fmla="*/ 61 h 145"/>
                  <a:gd name="T68" fmla="*/ 31 w 137"/>
                  <a:gd name="T69" fmla="*/ 62 h 145"/>
                  <a:gd name="T70" fmla="*/ 21 w 137"/>
                  <a:gd name="T71" fmla="*/ 42 h 145"/>
                  <a:gd name="T72" fmla="*/ 21 w 137"/>
                  <a:gd name="T73" fmla="*/ 29 h 145"/>
                  <a:gd name="T74" fmla="*/ 31 w 137"/>
                  <a:gd name="T75" fmla="*/ 35 h 145"/>
                  <a:gd name="T76" fmla="*/ 40 w 137"/>
                  <a:gd name="T77" fmla="*/ 36 h 145"/>
                  <a:gd name="T78" fmla="*/ 41 w 137"/>
                  <a:gd name="T79" fmla="*/ 35 h 145"/>
                  <a:gd name="T80" fmla="*/ 31 w 137"/>
                  <a:gd name="T81" fmla="*/ 23 h 145"/>
                  <a:gd name="T82" fmla="*/ 26 w 137"/>
                  <a:gd name="T83" fmla="*/ 7 h 145"/>
                  <a:gd name="T84" fmla="*/ 34 w 137"/>
                  <a:gd name="T85" fmla="*/ 9 h 145"/>
                  <a:gd name="T86" fmla="*/ 34 w 137"/>
                  <a:gd name="T87" fmla="*/ 0 h 145"/>
                  <a:gd name="T88" fmla="*/ 43 w 137"/>
                  <a:gd name="T89" fmla="*/ 7 h 14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7"/>
                  <a:gd name="T136" fmla="*/ 0 h 145"/>
                  <a:gd name="T137" fmla="*/ 137 w 137"/>
                  <a:gd name="T138" fmla="*/ 145 h 14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7" h="145">
                    <a:moveTo>
                      <a:pt x="43" y="7"/>
                    </a:moveTo>
                    <a:lnTo>
                      <a:pt x="53" y="6"/>
                    </a:lnTo>
                    <a:lnTo>
                      <a:pt x="63" y="0"/>
                    </a:lnTo>
                    <a:lnTo>
                      <a:pt x="69" y="14"/>
                    </a:lnTo>
                    <a:lnTo>
                      <a:pt x="78" y="9"/>
                    </a:lnTo>
                    <a:lnTo>
                      <a:pt x="90" y="1"/>
                    </a:lnTo>
                    <a:lnTo>
                      <a:pt x="89" y="16"/>
                    </a:lnTo>
                    <a:lnTo>
                      <a:pt x="86" y="25"/>
                    </a:lnTo>
                    <a:lnTo>
                      <a:pt x="80" y="35"/>
                    </a:lnTo>
                    <a:lnTo>
                      <a:pt x="91" y="29"/>
                    </a:lnTo>
                    <a:lnTo>
                      <a:pt x="89" y="42"/>
                    </a:lnTo>
                    <a:lnTo>
                      <a:pt x="99" y="33"/>
                    </a:lnTo>
                    <a:lnTo>
                      <a:pt x="115" y="27"/>
                    </a:lnTo>
                    <a:lnTo>
                      <a:pt x="109" y="49"/>
                    </a:lnTo>
                    <a:lnTo>
                      <a:pt x="119" y="47"/>
                    </a:lnTo>
                    <a:lnTo>
                      <a:pt x="134" y="49"/>
                    </a:lnTo>
                    <a:lnTo>
                      <a:pt x="122" y="56"/>
                    </a:lnTo>
                    <a:lnTo>
                      <a:pt x="111" y="62"/>
                    </a:lnTo>
                    <a:lnTo>
                      <a:pt x="110" y="69"/>
                    </a:lnTo>
                    <a:lnTo>
                      <a:pt x="129" y="75"/>
                    </a:lnTo>
                    <a:lnTo>
                      <a:pt x="117" y="96"/>
                    </a:lnTo>
                    <a:lnTo>
                      <a:pt x="137" y="96"/>
                    </a:lnTo>
                    <a:lnTo>
                      <a:pt x="131" y="114"/>
                    </a:lnTo>
                    <a:lnTo>
                      <a:pt x="111" y="125"/>
                    </a:lnTo>
                    <a:lnTo>
                      <a:pt x="97" y="134"/>
                    </a:lnTo>
                    <a:lnTo>
                      <a:pt x="75" y="140"/>
                    </a:lnTo>
                    <a:lnTo>
                      <a:pt x="65" y="144"/>
                    </a:lnTo>
                    <a:lnTo>
                      <a:pt x="54" y="145"/>
                    </a:lnTo>
                    <a:lnTo>
                      <a:pt x="43" y="135"/>
                    </a:lnTo>
                    <a:lnTo>
                      <a:pt x="16" y="124"/>
                    </a:lnTo>
                    <a:lnTo>
                      <a:pt x="5" y="105"/>
                    </a:lnTo>
                    <a:lnTo>
                      <a:pt x="0" y="76"/>
                    </a:lnTo>
                    <a:lnTo>
                      <a:pt x="21" y="79"/>
                    </a:lnTo>
                    <a:lnTo>
                      <a:pt x="1" y="61"/>
                    </a:lnTo>
                    <a:lnTo>
                      <a:pt x="31" y="62"/>
                    </a:lnTo>
                    <a:lnTo>
                      <a:pt x="21" y="42"/>
                    </a:lnTo>
                    <a:lnTo>
                      <a:pt x="21" y="29"/>
                    </a:lnTo>
                    <a:lnTo>
                      <a:pt x="31" y="35"/>
                    </a:lnTo>
                    <a:lnTo>
                      <a:pt x="40" y="36"/>
                    </a:lnTo>
                    <a:lnTo>
                      <a:pt x="41" y="35"/>
                    </a:lnTo>
                    <a:lnTo>
                      <a:pt x="31" y="23"/>
                    </a:lnTo>
                    <a:lnTo>
                      <a:pt x="26" y="7"/>
                    </a:lnTo>
                    <a:lnTo>
                      <a:pt x="34" y="9"/>
                    </a:lnTo>
                    <a:lnTo>
                      <a:pt x="34" y="0"/>
                    </a:lnTo>
                    <a:lnTo>
                      <a:pt x="43" y="7"/>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47" name="Freeform 560"/>
              <p:cNvSpPr>
                <a:spLocks/>
              </p:cNvSpPr>
              <p:nvPr/>
            </p:nvSpPr>
            <p:spPr bwMode="auto">
              <a:xfrm>
                <a:off x="2465" y="2044"/>
                <a:ext cx="14" cy="23"/>
              </a:xfrm>
              <a:custGeom>
                <a:avLst/>
                <a:gdLst>
                  <a:gd name="T0" fmla="*/ 1 w 27"/>
                  <a:gd name="T1" fmla="*/ 10 h 46"/>
                  <a:gd name="T2" fmla="*/ 10 w 27"/>
                  <a:gd name="T3" fmla="*/ 19 h 46"/>
                  <a:gd name="T4" fmla="*/ 11 w 27"/>
                  <a:gd name="T5" fmla="*/ 37 h 46"/>
                  <a:gd name="T6" fmla="*/ 10 w 27"/>
                  <a:gd name="T7" fmla="*/ 44 h 46"/>
                  <a:gd name="T8" fmla="*/ 16 w 27"/>
                  <a:gd name="T9" fmla="*/ 46 h 46"/>
                  <a:gd name="T10" fmla="*/ 16 w 27"/>
                  <a:gd name="T11" fmla="*/ 37 h 46"/>
                  <a:gd name="T12" fmla="*/ 14 w 27"/>
                  <a:gd name="T13" fmla="*/ 18 h 46"/>
                  <a:gd name="T14" fmla="*/ 18 w 27"/>
                  <a:gd name="T15" fmla="*/ 12 h 46"/>
                  <a:gd name="T16" fmla="*/ 27 w 27"/>
                  <a:gd name="T17" fmla="*/ 9 h 46"/>
                  <a:gd name="T18" fmla="*/ 25 w 27"/>
                  <a:gd name="T19" fmla="*/ 8 h 46"/>
                  <a:gd name="T20" fmla="*/ 12 w 27"/>
                  <a:gd name="T21" fmla="*/ 12 h 46"/>
                  <a:gd name="T22" fmla="*/ 12 w 27"/>
                  <a:gd name="T23" fmla="*/ 0 h 46"/>
                  <a:gd name="T24" fmla="*/ 10 w 27"/>
                  <a:gd name="T25" fmla="*/ 0 h 46"/>
                  <a:gd name="T26" fmla="*/ 10 w 27"/>
                  <a:gd name="T27" fmla="*/ 12 h 46"/>
                  <a:gd name="T28" fmla="*/ 0 w 27"/>
                  <a:gd name="T29" fmla="*/ 10 h 46"/>
                  <a:gd name="T30" fmla="*/ 1 w 27"/>
                  <a:gd name="T31" fmla="*/ 10 h 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
                  <a:gd name="T49" fmla="*/ 0 h 46"/>
                  <a:gd name="T50" fmla="*/ 27 w 27"/>
                  <a:gd name="T51" fmla="*/ 46 h 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 h="46">
                    <a:moveTo>
                      <a:pt x="1" y="10"/>
                    </a:moveTo>
                    <a:lnTo>
                      <a:pt x="10" y="19"/>
                    </a:lnTo>
                    <a:lnTo>
                      <a:pt x="11" y="37"/>
                    </a:lnTo>
                    <a:lnTo>
                      <a:pt x="10" y="44"/>
                    </a:lnTo>
                    <a:lnTo>
                      <a:pt x="16" y="46"/>
                    </a:lnTo>
                    <a:lnTo>
                      <a:pt x="16" y="37"/>
                    </a:lnTo>
                    <a:lnTo>
                      <a:pt x="14" y="18"/>
                    </a:lnTo>
                    <a:lnTo>
                      <a:pt x="18" y="12"/>
                    </a:lnTo>
                    <a:lnTo>
                      <a:pt x="27" y="9"/>
                    </a:lnTo>
                    <a:lnTo>
                      <a:pt x="25" y="8"/>
                    </a:lnTo>
                    <a:lnTo>
                      <a:pt x="12" y="12"/>
                    </a:lnTo>
                    <a:lnTo>
                      <a:pt x="12" y="0"/>
                    </a:lnTo>
                    <a:lnTo>
                      <a:pt x="10" y="0"/>
                    </a:lnTo>
                    <a:lnTo>
                      <a:pt x="10" y="12"/>
                    </a:lnTo>
                    <a:lnTo>
                      <a:pt x="0" y="10"/>
                    </a:lnTo>
                    <a:lnTo>
                      <a:pt x="1" y="10"/>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48" name="Freeform 561"/>
              <p:cNvSpPr>
                <a:spLocks/>
              </p:cNvSpPr>
              <p:nvPr/>
            </p:nvSpPr>
            <p:spPr bwMode="auto">
              <a:xfrm>
                <a:off x="2495" y="2060"/>
                <a:ext cx="55" cy="34"/>
              </a:xfrm>
              <a:custGeom>
                <a:avLst/>
                <a:gdLst>
                  <a:gd name="T0" fmla="*/ 45 w 111"/>
                  <a:gd name="T1" fmla="*/ 6 h 70"/>
                  <a:gd name="T2" fmla="*/ 23 w 111"/>
                  <a:gd name="T3" fmla="*/ 0 h 70"/>
                  <a:gd name="T4" fmla="*/ 0 w 111"/>
                  <a:gd name="T5" fmla="*/ 24 h 70"/>
                  <a:gd name="T6" fmla="*/ 39 w 111"/>
                  <a:gd name="T7" fmla="*/ 64 h 70"/>
                  <a:gd name="T8" fmla="*/ 104 w 111"/>
                  <a:gd name="T9" fmla="*/ 70 h 70"/>
                  <a:gd name="T10" fmla="*/ 111 w 111"/>
                  <a:gd name="T11" fmla="*/ 30 h 70"/>
                  <a:gd name="T12" fmla="*/ 68 w 111"/>
                  <a:gd name="T13" fmla="*/ 10 h 70"/>
                  <a:gd name="T14" fmla="*/ 45 w 111"/>
                  <a:gd name="T15" fmla="*/ 6 h 70"/>
                  <a:gd name="T16" fmla="*/ 0 60000 65536"/>
                  <a:gd name="T17" fmla="*/ 0 60000 65536"/>
                  <a:gd name="T18" fmla="*/ 0 60000 65536"/>
                  <a:gd name="T19" fmla="*/ 0 60000 65536"/>
                  <a:gd name="T20" fmla="*/ 0 60000 65536"/>
                  <a:gd name="T21" fmla="*/ 0 60000 65536"/>
                  <a:gd name="T22" fmla="*/ 0 60000 65536"/>
                  <a:gd name="T23" fmla="*/ 0 60000 65536"/>
                  <a:gd name="T24" fmla="*/ 0 w 111"/>
                  <a:gd name="T25" fmla="*/ 0 h 70"/>
                  <a:gd name="T26" fmla="*/ 111 w 111"/>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1" h="70">
                    <a:moveTo>
                      <a:pt x="45" y="6"/>
                    </a:moveTo>
                    <a:lnTo>
                      <a:pt x="23" y="0"/>
                    </a:lnTo>
                    <a:lnTo>
                      <a:pt x="0" y="24"/>
                    </a:lnTo>
                    <a:lnTo>
                      <a:pt x="39" y="64"/>
                    </a:lnTo>
                    <a:lnTo>
                      <a:pt x="104" y="70"/>
                    </a:lnTo>
                    <a:lnTo>
                      <a:pt x="111" y="30"/>
                    </a:lnTo>
                    <a:lnTo>
                      <a:pt x="68" y="10"/>
                    </a:lnTo>
                    <a:lnTo>
                      <a:pt x="45" y="6"/>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549" name="Freeform 562"/>
              <p:cNvSpPr>
                <a:spLocks/>
              </p:cNvSpPr>
              <p:nvPr/>
            </p:nvSpPr>
            <p:spPr bwMode="auto">
              <a:xfrm>
                <a:off x="2508" y="1937"/>
                <a:ext cx="49" cy="106"/>
              </a:xfrm>
              <a:custGeom>
                <a:avLst/>
                <a:gdLst>
                  <a:gd name="T0" fmla="*/ 27 w 99"/>
                  <a:gd name="T1" fmla="*/ 14 h 212"/>
                  <a:gd name="T2" fmla="*/ 35 w 99"/>
                  <a:gd name="T3" fmla="*/ 12 h 212"/>
                  <a:gd name="T4" fmla="*/ 41 w 99"/>
                  <a:gd name="T5" fmla="*/ 1 h 212"/>
                  <a:gd name="T6" fmla="*/ 46 w 99"/>
                  <a:gd name="T7" fmla="*/ 21 h 212"/>
                  <a:gd name="T8" fmla="*/ 50 w 99"/>
                  <a:gd name="T9" fmla="*/ 14 h 212"/>
                  <a:gd name="T10" fmla="*/ 59 w 99"/>
                  <a:gd name="T11" fmla="*/ 6 h 212"/>
                  <a:gd name="T12" fmla="*/ 58 w 99"/>
                  <a:gd name="T13" fmla="*/ 28 h 212"/>
                  <a:gd name="T14" fmla="*/ 56 w 99"/>
                  <a:gd name="T15" fmla="*/ 39 h 212"/>
                  <a:gd name="T16" fmla="*/ 53 w 99"/>
                  <a:gd name="T17" fmla="*/ 52 h 212"/>
                  <a:gd name="T18" fmla="*/ 55 w 99"/>
                  <a:gd name="T19" fmla="*/ 65 h 212"/>
                  <a:gd name="T20" fmla="*/ 59 w 99"/>
                  <a:gd name="T21" fmla="*/ 74 h 212"/>
                  <a:gd name="T22" fmla="*/ 71 w 99"/>
                  <a:gd name="T23" fmla="*/ 72 h 212"/>
                  <a:gd name="T24" fmla="*/ 93 w 99"/>
                  <a:gd name="T25" fmla="*/ 48 h 212"/>
                  <a:gd name="T26" fmla="*/ 99 w 99"/>
                  <a:gd name="T27" fmla="*/ 48 h 212"/>
                  <a:gd name="T28" fmla="*/ 93 w 99"/>
                  <a:gd name="T29" fmla="*/ 58 h 212"/>
                  <a:gd name="T30" fmla="*/ 86 w 99"/>
                  <a:gd name="T31" fmla="*/ 78 h 212"/>
                  <a:gd name="T32" fmla="*/ 80 w 99"/>
                  <a:gd name="T33" fmla="*/ 87 h 212"/>
                  <a:gd name="T34" fmla="*/ 73 w 99"/>
                  <a:gd name="T35" fmla="*/ 94 h 212"/>
                  <a:gd name="T36" fmla="*/ 73 w 99"/>
                  <a:gd name="T37" fmla="*/ 104 h 212"/>
                  <a:gd name="T38" fmla="*/ 78 w 99"/>
                  <a:gd name="T39" fmla="*/ 134 h 212"/>
                  <a:gd name="T40" fmla="*/ 77 w 99"/>
                  <a:gd name="T41" fmla="*/ 150 h 212"/>
                  <a:gd name="T42" fmla="*/ 94 w 99"/>
                  <a:gd name="T43" fmla="*/ 145 h 212"/>
                  <a:gd name="T44" fmla="*/ 84 w 99"/>
                  <a:gd name="T45" fmla="*/ 167 h 212"/>
                  <a:gd name="T46" fmla="*/ 73 w 99"/>
                  <a:gd name="T47" fmla="*/ 183 h 212"/>
                  <a:gd name="T48" fmla="*/ 63 w 99"/>
                  <a:gd name="T49" fmla="*/ 194 h 212"/>
                  <a:gd name="T50" fmla="*/ 50 w 99"/>
                  <a:gd name="T51" fmla="*/ 206 h 212"/>
                  <a:gd name="T52" fmla="*/ 42 w 99"/>
                  <a:gd name="T53" fmla="*/ 212 h 212"/>
                  <a:gd name="T54" fmla="*/ 35 w 99"/>
                  <a:gd name="T55" fmla="*/ 212 h 212"/>
                  <a:gd name="T56" fmla="*/ 27 w 99"/>
                  <a:gd name="T57" fmla="*/ 202 h 212"/>
                  <a:gd name="T58" fmla="*/ 11 w 99"/>
                  <a:gd name="T59" fmla="*/ 183 h 212"/>
                  <a:gd name="T60" fmla="*/ 4 w 99"/>
                  <a:gd name="T61" fmla="*/ 154 h 212"/>
                  <a:gd name="T62" fmla="*/ 0 w 99"/>
                  <a:gd name="T63" fmla="*/ 113 h 212"/>
                  <a:gd name="T64" fmla="*/ 16 w 99"/>
                  <a:gd name="T65" fmla="*/ 119 h 212"/>
                  <a:gd name="T66" fmla="*/ 2 w 99"/>
                  <a:gd name="T67" fmla="*/ 92 h 212"/>
                  <a:gd name="T68" fmla="*/ 20 w 99"/>
                  <a:gd name="T69" fmla="*/ 94 h 212"/>
                  <a:gd name="T70" fmla="*/ 13 w 99"/>
                  <a:gd name="T71" fmla="*/ 66 h 212"/>
                  <a:gd name="T72" fmla="*/ 13 w 99"/>
                  <a:gd name="T73" fmla="*/ 46 h 212"/>
                  <a:gd name="T74" fmla="*/ 20 w 99"/>
                  <a:gd name="T75" fmla="*/ 55 h 212"/>
                  <a:gd name="T76" fmla="*/ 25 w 99"/>
                  <a:gd name="T77" fmla="*/ 58 h 212"/>
                  <a:gd name="T78" fmla="*/ 27 w 99"/>
                  <a:gd name="T79" fmla="*/ 52 h 212"/>
                  <a:gd name="T80" fmla="*/ 20 w 99"/>
                  <a:gd name="T81" fmla="*/ 35 h 212"/>
                  <a:gd name="T82" fmla="*/ 16 w 99"/>
                  <a:gd name="T83" fmla="*/ 14 h 212"/>
                  <a:gd name="T84" fmla="*/ 20 w 99"/>
                  <a:gd name="T85" fmla="*/ 19 h 212"/>
                  <a:gd name="T86" fmla="*/ 20 w 99"/>
                  <a:gd name="T87" fmla="*/ 0 h 212"/>
                  <a:gd name="T88" fmla="*/ 27 w 99"/>
                  <a:gd name="T89" fmla="*/ 14 h 21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99"/>
                  <a:gd name="T136" fmla="*/ 0 h 212"/>
                  <a:gd name="T137" fmla="*/ 99 w 99"/>
                  <a:gd name="T138" fmla="*/ 212 h 21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99" h="212">
                    <a:moveTo>
                      <a:pt x="27" y="14"/>
                    </a:moveTo>
                    <a:lnTo>
                      <a:pt x="35" y="12"/>
                    </a:lnTo>
                    <a:lnTo>
                      <a:pt x="41" y="1"/>
                    </a:lnTo>
                    <a:lnTo>
                      <a:pt x="46" y="21"/>
                    </a:lnTo>
                    <a:lnTo>
                      <a:pt x="50" y="14"/>
                    </a:lnTo>
                    <a:lnTo>
                      <a:pt x="59" y="6"/>
                    </a:lnTo>
                    <a:lnTo>
                      <a:pt x="58" y="28"/>
                    </a:lnTo>
                    <a:lnTo>
                      <a:pt x="56" y="39"/>
                    </a:lnTo>
                    <a:lnTo>
                      <a:pt x="53" y="52"/>
                    </a:lnTo>
                    <a:lnTo>
                      <a:pt x="55" y="65"/>
                    </a:lnTo>
                    <a:lnTo>
                      <a:pt x="59" y="74"/>
                    </a:lnTo>
                    <a:lnTo>
                      <a:pt x="71" y="72"/>
                    </a:lnTo>
                    <a:lnTo>
                      <a:pt x="93" y="48"/>
                    </a:lnTo>
                    <a:lnTo>
                      <a:pt x="99" y="48"/>
                    </a:lnTo>
                    <a:lnTo>
                      <a:pt x="93" y="58"/>
                    </a:lnTo>
                    <a:lnTo>
                      <a:pt x="86" y="78"/>
                    </a:lnTo>
                    <a:lnTo>
                      <a:pt x="80" y="87"/>
                    </a:lnTo>
                    <a:lnTo>
                      <a:pt x="73" y="94"/>
                    </a:lnTo>
                    <a:lnTo>
                      <a:pt x="73" y="104"/>
                    </a:lnTo>
                    <a:lnTo>
                      <a:pt x="78" y="134"/>
                    </a:lnTo>
                    <a:lnTo>
                      <a:pt x="77" y="150"/>
                    </a:lnTo>
                    <a:lnTo>
                      <a:pt x="94" y="145"/>
                    </a:lnTo>
                    <a:lnTo>
                      <a:pt x="84" y="167"/>
                    </a:lnTo>
                    <a:lnTo>
                      <a:pt x="73" y="183"/>
                    </a:lnTo>
                    <a:lnTo>
                      <a:pt x="63" y="194"/>
                    </a:lnTo>
                    <a:lnTo>
                      <a:pt x="50" y="206"/>
                    </a:lnTo>
                    <a:lnTo>
                      <a:pt x="42" y="212"/>
                    </a:lnTo>
                    <a:lnTo>
                      <a:pt x="35" y="212"/>
                    </a:lnTo>
                    <a:lnTo>
                      <a:pt x="27" y="202"/>
                    </a:lnTo>
                    <a:lnTo>
                      <a:pt x="11" y="183"/>
                    </a:lnTo>
                    <a:lnTo>
                      <a:pt x="4" y="154"/>
                    </a:lnTo>
                    <a:lnTo>
                      <a:pt x="0" y="113"/>
                    </a:lnTo>
                    <a:lnTo>
                      <a:pt x="16" y="119"/>
                    </a:lnTo>
                    <a:lnTo>
                      <a:pt x="2" y="92"/>
                    </a:lnTo>
                    <a:lnTo>
                      <a:pt x="20" y="94"/>
                    </a:lnTo>
                    <a:lnTo>
                      <a:pt x="13" y="66"/>
                    </a:lnTo>
                    <a:lnTo>
                      <a:pt x="13" y="46"/>
                    </a:lnTo>
                    <a:lnTo>
                      <a:pt x="20" y="55"/>
                    </a:lnTo>
                    <a:lnTo>
                      <a:pt x="25" y="58"/>
                    </a:lnTo>
                    <a:lnTo>
                      <a:pt x="27" y="52"/>
                    </a:lnTo>
                    <a:lnTo>
                      <a:pt x="20" y="35"/>
                    </a:lnTo>
                    <a:lnTo>
                      <a:pt x="16" y="14"/>
                    </a:lnTo>
                    <a:lnTo>
                      <a:pt x="20" y="19"/>
                    </a:lnTo>
                    <a:lnTo>
                      <a:pt x="20" y="0"/>
                    </a:lnTo>
                    <a:lnTo>
                      <a:pt x="27" y="14"/>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0" name="Freeform 563"/>
              <p:cNvSpPr>
                <a:spLocks/>
              </p:cNvSpPr>
              <p:nvPr/>
            </p:nvSpPr>
            <p:spPr bwMode="auto">
              <a:xfrm>
                <a:off x="2519" y="2010"/>
                <a:ext cx="17" cy="66"/>
              </a:xfrm>
              <a:custGeom>
                <a:avLst/>
                <a:gdLst>
                  <a:gd name="T0" fmla="*/ 2 w 34"/>
                  <a:gd name="T1" fmla="*/ 27 h 131"/>
                  <a:gd name="T2" fmla="*/ 10 w 34"/>
                  <a:gd name="T3" fmla="*/ 51 h 131"/>
                  <a:gd name="T4" fmla="*/ 13 w 34"/>
                  <a:gd name="T5" fmla="*/ 99 h 131"/>
                  <a:gd name="T6" fmla="*/ 13 w 34"/>
                  <a:gd name="T7" fmla="*/ 131 h 131"/>
                  <a:gd name="T8" fmla="*/ 23 w 34"/>
                  <a:gd name="T9" fmla="*/ 131 h 131"/>
                  <a:gd name="T10" fmla="*/ 22 w 34"/>
                  <a:gd name="T11" fmla="*/ 104 h 131"/>
                  <a:gd name="T12" fmla="*/ 18 w 34"/>
                  <a:gd name="T13" fmla="*/ 47 h 131"/>
                  <a:gd name="T14" fmla="*/ 24 w 34"/>
                  <a:gd name="T15" fmla="*/ 33 h 131"/>
                  <a:gd name="T16" fmla="*/ 34 w 34"/>
                  <a:gd name="T17" fmla="*/ 22 h 131"/>
                  <a:gd name="T18" fmla="*/ 30 w 34"/>
                  <a:gd name="T19" fmla="*/ 20 h 131"/>
                  <a:gd name="T20" fmla="*/ 14 w 34"/>
                  <a:gd name="T21" fmla="*/ 39 h 131"/>
                  <a:gd name="T22" fmla="*/ 14 w 34"/>
                  <a:gd name="T23" fmla="*/ 0 h 131"/>
                  <a:gd name="T24" fmla="*/ 10 w 34"/>
                  <a:gd name="T25" fmla="*/ 2 h 131"/>
                  <a:gd name="T26" fmla="*/ 10 w 34"/>
                  <a:gd name="T27" fmla="*/ 40 h 131"/>
                  <a:gd name="T28" fmla="*/ 0 w 34"/>
                  <a:gd name="T29" fmla="*/ 30 h 131"/>
                  <a:gd name="T30" fmla="*/ 2 w 34"/>
                  <a:gd name="T31" fmla="*/ 27 h 13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
                  <a:gd name="T49" fmla="*/ 0 h 131"/>
                  <a:gd name="T50" fmla="*/ 34 w 34"/>
                  <a:gd name="T51" fmla="*/ 131 h 13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 h="131">
                    <a:moveTo>
                      <a:pt x="2" y="27"/>
                    </a:moveTo>
                    <a:lnTo>
                      <a:pt x="10" y="51"/>
                    </a:lnTo>
                    <a:lnTo>
                      <a:pt x="13" y="99"/>
                    </a:lnTo>
                    <a:lnTo>
                      <a:pt x="13" y="131"/>
                    </a:lnTo>
                    <a:lnTo>
                      <a:pt x="23" y="131"/>
                    </a:lnTo>
                    <a:lnTo>
                      <a:pt x="22" y="104"/>
                    </a:lnTo>
                    <a:lnTo>
                      <a:pt x="18" y="47"/>
                    </a:lnTo>
                    <a:lnTo>
                      <a:pt x="24" y="33"/>
                    </a:lnTo>
                    <a:lnTo>
                      <a:pt x="34" y="22"/>
                    </a:lnTo>
                    <a:lnTo>
                      <a:pt x="30" y="20"/>
                    </a:lnTo>
                    <a:lnTo>
                      <a:pt x="14" y="39"/>
                    </a:lnTo>
                    <a:lnTo>
                      <a:pt x="14" y="0"/>
                    </a:lnTo>
                    <a:lnTo>
                      <a:pt x="10" y="2"/>
                    </a:lnTo>
                    <a:lnTo>
                      <a:pt x="10" y="40"/>
                    </a:lnTo>
                    <a:lnTo>
                      <a:pt x="0" y="30"/>
                    </a:lnTo>
                    <a:lnTo>
                      <a:pt x="2" y="27"/>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51" name="Freeform 564"/>
              <p:cNvSpPr>
                <a:spLocks/>
              </p:cNvSpPr>
              <p:nvPr/>
            </p:nvSpPr>
            <p:spPr bwMode="auto">
              <a:xfrm>
                <a:off x="2202" y="1992"/>
                <a:ext cx="161" cy="26"/>
              </a:xfrm>
              <a:custGeom>
                <a:avLst/>
                <a:gdLst>
                  <a:gd name="T0" fmla="*/ 80 w 322"/>
                  <a:gd name="T1" fmla="*/ 9 h 51"/>
                  <a:gd name="T2" fmla="*/ 322 w 322"/>
                  <a:gd name="T3" fmla="*/ 51 h 51"/>
                  <a:gd name="T4" fmla="*/ 0 w 322"/>
                  <a:gd name="T5" fmla="*/ 15 h 51"/>
                  <a:gd name="T6" fmla="*/ 80 w 322"/>
                  <a:gd name="T7" fmla="*/ 0 h 51"/>
                  <a:gd name="T8" fmla="*/ 80 w 322"/>
                  <a:gd name="T9" fmla="*/ 9 h 51"/>
                  <a:gd name="T10" fmla="*/ 0 60000 65536"/>
                  <a:gd name="T11" fmla="*/ 0 60000 65536"/>
                  <a:gd name="T12" fmla="*/ 0 60000 65536"/>
                  <a:gd name="T13" fmla="*/ 0 60000 65536"/>
                  <a:gd name="T14" fmla="*/ 0 60000 65536"/>
                  <a:gd name="T15" fmla="*/ 0 w 322"/>
                  <a:gd name="T16" fmla="*/ 0 h 51"/>
                  <a:gd name="T17" fmla="*/ 322 w 322"/>
                  <a:gd name="T18" fmla="*/ 51 h 51"/>
                </a:gdLst>
                <a:ahLst/>
                <a:cxnLst>
                  <a:cxn ang="T10">
                    <a:pos x="T0" y="T1"/>
                  </a:cxn>
                  <a:cxn ang="T11">
                    <a:pos x="T2" y="T3"/>
                  </a:cxn>
                  <a:cxn ang="T12">
                    <a:pos x="T4" y="T5"/>
                  </a:cxn>
                  <a:cxn ang="T13">
                    <a:pos x="T6" y="T7"/>
                  </a:cxn>
                  <a:cxn ang="T14">
                    <a:pos x="T8" y="T9"/>
                  </a:cxn>
                </a:cxnLst>
                <a:rect l="T15" t="T16" r="T17" b="T18"/>
                <a:pathLst>
                  <a:path w="322" h="51">
                    <a:moveTo>
                      <a:pt x="80" y="9"/>
                    </a:moveTo>
                    <a:lnTo>
                      <a:pt x="322" y="51"/>
                    </a:lnTo>
                    <a:lnTo>
                      <a:pt x="0" y="15"/>
                    </a:lnTo>
                    <a:lnTo>
                      <a:pt x="80" y="0"/>
                    </a:lnTo>
                    <a:lnTo>
                      <a:pt x="80" y="9"/>
                    </a:lnTo>
                    <a:close/>
                  </a:path>
                </a:pathLst>
              </a:custGeom>
              <a:gradFill rotWithShape="0">
                <a:gsLst>
                  <a:gs pos="0">
                    <a:srgbClr val="00CC00"/>
                  </a:gs>
                  <a:gs pos="50000">
                    <a:srgbClr val="FF3300"/>
                  </a:gs>
                  <a:gs pos="100000">
                    <a:srgbClr val="00CC00"/>
                  </a:gs>
                </a:gsLst>
                <a:lin ang="5400000" scaled="1"/>
              </a:gradFill>
              <a:ln w="1588">
                <a:solidFill>
                  <a:srgbClr val="6E6E6E"/>
                </a:solidFill>
                <a:round/>
                <a:headEnd/>
                <a:tailEnd/>
              </a:ln>
            </p:spPr>
            <p:txBody>
              <a:bodyPr/>
              <a:lstStyle/>
              <a:p>
                <a:endParaRPr lang="en-US"/>
              </a:p>
            </p:txBody>
          </p:sp>
          <p:sp>
            <p:nvSpPr>
              <p:cNvPr id="2552" name="Freeform 565"/>
              <p:cNvSpPr>
                <a:spLocks/>
              </p:cNvSpPr>
              <p:nvPr/>
            </p:nvSpPr>
            <p:spPr bwMode="auto">
              <a:xfrm>
                <a:off x="2963" y="1809"/>
                <a:ext cx="32" cy="241"/>
              </a:xfrm>
              <a:custGeom>
                <a:avLst/>
                <a:gdLst>
                  <a:gd name="T0" fmla="*/ 13 w 62"/>
                  <a:gd name="T1" fmla="*/ 24 h 480"/>
                  <a:gd name="T2" fmla="*/ 21 w 62"/>
                  <a:gd name="T3" fmla="*/ 81 h 480"/>
                  <a:gd name="T4" fmla="*/ 5 w 62"/>
                  <a:gd name="T5" fmla="*/ 22 h 480"/>
                  <a:gd name="T6" fmla="*/ 5 w 62"/>
                  <a:gd name="T7" fmla="*/ 15 h 480"/>
                  <a:gd name="T8" fmla="*/ 0 w 62"/>
                  <a:gd name="T9" fmla="*/ 0 h 480"/>
                  <a:gd name="T10" fmla="*/ 17 w 62"/>
                  <a:gd name="T11" fmla="*/ 82 h 480"/>
                  <a:gd name="T12" fmla="*/ 19 w 62"/>
                  <a:gd name="T13" fmla="*/ 102 h 480"/>
                  <a:gd name="T14" fmla="*/ 21 w 62"/>
                  <a:gd name="T15" fmla="*/ 117 h 480"/>
                  <a:gd name="T16" fmla="*/ 21 w 62"/>
                  <a:gd name="T17" fmla="*/ 140 h 480"/>
                  <a:gd name="T18" fmla="*/ 18 w 62"/>
                  <a:gd name="T19" fmla="*/ 162 h 480"/>
                  <a:gd name="T20" fmla="*/ 18 w 62"/>
                  <a:gd name="T21" fmla="*/ 187 h 480"/>
                  <a:gd name="T22" fmla="*/ 18 w 62"/>
                  <a:gd name="T23" fmla="*/ 227 h 480"/>
                  <a:gd name="T24" fmla="*/ 22 w 62"/>
                  <a:gd name="T25" fmla="*/ 368 h 480"/>
                  <a:gd name="T26" fmla="*/ 23 w 62"/>
                  <a:gd name="T27" fmla="*/ 472 h 480"/>
                  <a:gd name="T28" fmla="*/ 19 w 62"/>
                  <a:gd name="T29" fmla="*/ 480 h 480"/>
                  <a:gd name="T30" fmla="*/ 39 w 62"/>
                  <a:gd name="T31" fmla="*/ 480 h 480"/>
                  <a:gd name="T32" fmla="*/ 35 w 62"/>
                  <a:gd name="T33" fmla="*/ 447 h 480"/>
                  <a:gd name="T34" fmla="*/ 29 w 62"/>
                  <a:gd name="T35" fmla="*/ 319 h 480"/>
                  <a:gd name="T36" fmla="*/ 29 w 62"/>
                  <a:gd name="T37" fmla="*/ 220 h 480"/>
                  <a:gd name="T38" fmla="*/ 28 w 62"/>
                  <a:gd name="T39" fmla="*/ 172 h 480"/>
                  <a:gd name="T40" fmla="*/ 32 w 62"/>
                  <a:gd name="T41" fmla="*/ 129 h 480"/>
                  <a:gd name="T42" fmla="*/ 37 w 62"/>
                  <a:gd name="T43" fmla="*/ 81 h 480"/>
                  <a:gd name="T44" fmla="*/ 45 w 62"/>
                  <a:gd name="T45" fmla="*/ 60 h 480"/>
                  <a:gd name="T46" fmla="*/ 54 w 62"/>
                  <a:gd name="T47" fmla="*/ 35 h 480"/>
                  <a:gd name="T48" fmla="*/ 62 w 62"/>
                  <a:gd name="T49" fmla="*/ 22 h 480"/>
                  <a:gd name="T50" fmla="*/ 47 w 62"/>
                  <a:gd name="T51" fmla="*/ 15 h 480"/>
                  <a:gd name="T52" fmla="*/ 36 w 62"/>
                  <a:gd name="T53" fmla="*/ 72 h 480"/>
                  <a:gd name="T54" fmla="*/ 29 w 62"/>
                  <a:gd name="T55" fmla="*/ 14 h 480"/>
                  <a:gd name="T56" fmla="*/ 26 w 62"/>
                  <a:gd name="T57" fmla="*/ 20 h 480"/>
                  <a:gd name="T58" fmla="*/ 27 w 62"/>
                  <a:gd name="T59" fmla="*/ 80 h 480"/>
                  <a:gd name="T60" fmla="*/ 17 w 62"/>
                  <a:gd name="T61" fmla="*/ 26 h 480"/>
                  <a:gd name="T62" fmla="*/ 13 w 62"/>
                  <a:gd name="T63" fmla="*/ 24 h 4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2"/>
                  <a:gd name="T97" fmla="*/ 0 h 480"/>
                  <a:gd name="T98" fmla="*/ 62 w 62"/>
                  <a:gd name="T99" fmla="*/ 480 h 4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2" h="480">
                    <a:moveTo>
                      <a:pt x="13" y="24"/>
                    </a:moveTo>
                    <a:lnTo>
                      <a:pt x="21" y="81"/>
                    </a:lnTo>
                    <a:lnTo>
                      <a:pt x="5" y="22"/>
                    </a:lnTo>
                    <a:lnTo>
                      <a:pt x="5" y="15"/>
                    </a:lnTo>
                    <a:lnTo>
                      <a:pt x="0" y="0"/>
                    </a:lnTo>
                    <a:lnTo>
                      <a:pt x="17" y="82"/>
                    </a:lnTo>
                    <a:lnTo>
                      <a:pt x="19" y="102"/>
                    </a:lnTo>
                    <a:lnTo>
                      <a:pt x="21" y="117"/>
                    </a:lnTo>
                    <a:lnTo>
                      <a:pt x="21" y="140"/>
                    </a:lnTo>
                    <a:lnTo>
                      <a:pt x="18" y="162"/>
                    </a:lnTo>
                    <a:lnTo>
                      <a:pt x="18" y="187"/>
                    </a:lnTo>
                    <a:lnTo>
                      <a:pt x="18" y="227"/>
                    </a:lnTo>
                    <a:lnTo>
                      <a:pt x="22" y="368"/>
                    </a:lnTo>
                    <a:lnTo>
                      <a:pt x="23" y="472"/>
                    </a:lnTo>
                    <a:lnTo>
                      <a:pt x="19" y="480"/>
                    </a:lnTo>
                    <a:lnTo>
                      <a:pt x="39" y="480"/>
                    </a:lnTo>
                    <a:lnTo>
                      <a:pt x="35" y="447"/>
                    </a:lnTo>
                    <a:lnTo>
                      <a:pt x="29" y="319"/>
                    </a:lnTo>
                    <a:lnTo>
                      <a:pt x="29" y="220"/>
                    </a:lnTo>
                    <a:lnTo>
                      <a:pt x="28" y="172"/>
                    </a:lnTo>
                    <a:lnTo>
                      <a:pt x="32" y="129"/>
                    </a:lnTo>
                    <a:lnTo>
                      <a:pt x="37" y="81"/>
                    </a:lnTo>
                    <a:lnTo>
                      <a:pt x="45" y="60"/>
                    </a:lnTo>
                    <a:lnTo>
                      <a:pt x="54" y="35"/>
                    </a:lnTo>
                    <a:lnTo>
                      <a:pt x="62" y="22"/>
                    </a:lnTo>
                    <a:lnTo>
                      <a:pt x="47" y="15"/>
                    </a:lnTo>
                    <a:lnTo>
                      <a:pt x="36" y="72"/>
                    </a:lnTo>
                    <a:lnTo>
                      <a:pt x="29" y="14"/>
                    </a:lnTo>
                    <a:lnTo>
                      <a:pt x="26" y="20"/>
                    </a:lnTo>
                    <a:lnTo>
                      <a:pt x="27" y="80"/>
                    </a:lnTo>
                    <a:lnTo>
                      <a:pt x="17" y="26"/>
                    </a:lnTo>
                    <a:lnTo>
                      <a:pt x="13" y="24"/>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53" name="Freeform 566"/>
              <p:cNvSpPr>
                <a:spLocks/>
              </p:cNvSpPr>
              <p:nvPr/>
            </p:nvSpPr>
            <p:spPr bwMode="auto">
              <a:xfrm>
                <a:off x="2978" y="1859"/>
                <a:ext cx="1" cy="8"/>
              </a:xfrm>
              <a:custGeom>
                <a:avLst/>
                <a:gdLst>
                  <a:gd name="T0" fmla="*/ 0 w 1"/>
                  <a:gd name="T1" fmla="*/ 16 h 16"/>
                  <a:gd name="T2" fmla="*/ 0 w 1"/>
                  <a:gd name="T3" fmla="*/ 7 h 16"/>
                  <a:gd name="T4" fmla="*/ 1 w 1"/>
                  <a:gd name="T5" fmla="*/ 0 h 16"/>
                  <a:gd name="T6" fmla="*/ 0 w 1"/>
                  <a:gd name="T7" fmla="*/ 16 h 16"/>
                  <a:gd name="T8" fmla="*/ 0 60000 65536"/>
                  <a:gd name="T9" fmla="*/ 0 60000 65536"/>
                  <a:gd name="T10" fmla="*/ 0 60000 65536"/>
                  <a:gd name="T11" fmla="*/ 0 60000 65536"/>
                  <a:gd name="T12" fmla="*/ 0 w 1"/>
                  <a:gd name="T13" fmla="*/ 0 h 16"/>
                  <a:gd name="T14" fmla="*/ 1 w 1"/>
                  <a:gd name="T15" fmla="*/ 16 h 16"/>
                </a:gdLst>
                <a:ahLst/>
                <a:cxnLst>
                  <a:cxn ang="T8">
                    <a:pos x="T0" y="T1"/>
                  </a:cxn>
                  <a:cxn ang="T9">
                    <a:pos x="T2" y="T3"/>
                  </a:cxn>
                  <a:cxn ang="T10">
                    <a:pos x="T4" y="T5"/>
                  </a:cxn>
                  <a:cxn ang="T11">
                    <a:pos x="T6" y="T7"/>
                  </a:cxn>
                </a:cxnLst>
                <a:rect l="T12" t="T13" r="T14" b="T15"/>
                <a:pathLst>
                  <a:path w="1" h="16">
                    <a:moveTo>
                      <a:pt x="0" y="16"/>
                    </a:moveTo>
                    <a:lnTo>
                      <a:pt x="0" y="7"/>
                    </a:lnTo>
                    <a:lnTo>
                      <a:pt x="1" y="0"/>
                    </a:lnTo>
                    <a:lnTo>
                      <a:pt x="0" y="16"/>
                    </a:lnTo>
                    <a:close/>
                  </a:path>
                </a:pathLst>
              </a:custGeom>
              <a:gradFill rotWithShape="0">
                <a:gsLst>
                  <a:gs pos="0">
                    <a:srgbClr val="00CC00"/>
                  </a:gs>
                  <a:gs pos="50000">
                    <a:srgbClr val="FF3300"/>
                  </a:gs>
                  <a:gs pos="100000">
                    <a:srgbClr val="00CC00"/>
                  </a:gs>
                </a:gsLst>
                <a:lin ang="5400000" scaled="1"/>
              </a:gradFill>
              <a:ln w="1588">
                <a:solidFill>
                  <a:srgbClr val="000000"/>
                </a:solidFill>
                <a:round/>
                <a:headEnd/>
                <a:tailEnd/>
              </a:ln>
            </p:spPr>
            <p:txBody>
              <a:bodyPr/>
              <a:lstStyle/>
              <a:p>
                <a:endParaRPr lang="en-US"/>
              </a:p>
            </p:txBody>
          </p:sp>
          <p:sp>
            <p:nvSpPr>
              <p:cNvPr id="2554" name="Freeform 567"/>
              <p:cNvSpPr>
                <a:spLocks/>
              </p:cNvSpPr>
              <p:nvPr/>
            </p:nvSpPr>
            <p:spPr bwMode="auto">
              <a:xfrm>
                <a:off x="2948" y="1710"/>
                <a:ext cx="57" cy="131"/>
              </a:xfrm>
              <a:custGeom>
                <a:avLst/>
                <a:gdLst>
                  <a:gd name="T0" fmla="*/ 60 w 113"/>
                  <a:gd name="T1" fmla="*/ 247 h 260"/>
                  <a:gd name="T2" fmla="*/ 71 w 113"/>
                  <a:gd name="T3" fmla="*/ 258 h 260"/>
                  <a:gd name="T4" fmla="*/ 101 w 113"/>
                  <a:gd name="T5" fmla="*/ 247 h 260"/>
                  <a:gd name="T6" fmla="*/ 90 w 113"/>
                  <a:gd name="T7" fmla="*/ 220 h 260"/>
                  <a:gd name="T8" fmla="*/ 94 w 113"/>
                  <a:gd name="T9" fmla="*/ 217 h 260"/>
                  <a:gd name="T10" fmla="*/ 98 w 113"/>
                  <a:gd name="T11" fmla="*/ 194 h 260"/>
                  <a:gd name="T12" fmla="*/ 82 w 113"/>
                  <a:gd name="T13" fmla="*/ 192 h 260"/>
                  <a:gd name="T14" fmla="*/ 87 w 113"/>
                  <a:gd name="T15" fmla="*/ 176 h 260"/>
                  <a:gd name="T16" fmla="*/ 104 w 113"/>
                  <a:gd name="T17" fmla="*/ 167 h 260"/>
                  <a:gd name="T18" fmla="*/ 109 w 113"/>
                  <a:gd name="T19" fmla="*/ 122 h 260"/>
                  <a:gd name="T20" fmla="*/ 108 w 113"/>
                  <a:gd name="T21" fmla="*/ 102 h 260"/>
                  <a:gd name="T22" fmla="*/ 105 w 113"/>
                  <a:gd name="T23" fmla="*/ 79 h 260"/>
                  <a:gd name="T24" fmla="*/ 109 w 113"/>
                  <a:gd name="T25" fmla="*/ 43 h 260"/>
                  <a:gd name="T26" fmla="*/ 88 w 113"/>
                  <a:gd name="T27" fmla="*/ 33 h 260"/>
                  <a:gd name="T28" fmla="*/ 68 w 113"/>
                  <a:gd name="T29" fmla="*/ 28 h 260"/>
                  <a:gd name="T30" fmla="*/ 49 w 113"/>
                  <a:gd name="T31" fmla="*/ 0 h 260"/>
                  <a:gd name="T32" fmla="*/ 47 w 113"/>
                  <a:gd name="T33" fmla="*/ 29 h 260"/>
                  <a:gd name="T34" fmla="*/ 31 w 113"/>
                  <a:gd name="T35" fmla="*/ 13 h 260"/>
                  <a:gd name="T36" fmla="*/ 23 w 113"/>
                  <a:gd name="T37" fmla="*/ 5 h 260"/>
                  <a:gd name="T38" fmla="*/ 9 w 113"/>
                  <a:gd name="T39" fmla="*/ 15 h 260"/>
                  <a:gd name="T40" fmla="*/ 9 w 113"/>
                  <a:gd name="T41" fmla="*/ 55 h 260"/>
                  <a:gd name="T42" fmla="*/ 32 w 113"/>
                  <a:gd name="T43" fmla="*/ 73 h 260"/>
                  <a:gd name="T44" fmla="*/ 12 w 113"/>
                  <a:gd name="T45" fmla="*/ 67 h 260"/>
                  <a:gd name="T46" fmla="*/ 14 w 113"/>
                  <a:gd name="T47" fmla="*/ 103 h 260"/>
                  <a:gd name="T48" fmla="*/ 36 w 113"/>
                  <a:gd name="T49" fmla="*/ 118 h 260"/>
                  <a:gd name="T50" fmla="*/ 28 w 113"/>
                  <a:gd name="T51" fmla="*/ 122 h 260"/>
                  <a:gd name="T52" fmla="*/ 14 w 113"/>
                  <a:gd name="T53" fmla="*/ 140 h 260"/>
                  <a:gd name="T54" fmla="*/ 11 w 113"/>
                  <a:gd name="T55" fmla="*/ 155 h 260"/>
                  <a:gd name="T56" fmla="*/ 9 w 113"/>
                  <a:gd name="T57" fmla="*/ 158 h 260"/>
                  <a:gd name="T58" fmla="*/ 20 w 113"/>
                  <a:gd name="T59" fmla="*/ 196 h 260"/>
                  <a:gd name="T60" fmla="*/ 12 w 113"/>
                  <a:gd name="T61" fmla="*/ 206 h 260"/>
                  <a:gd name="T62" fmla="*/ 2 w 113"/>
                  <a:gd name="T63" fmla="*/ 251 h 260"/>
                  <a:gd name="T64" fmla="*/ 28 w 113"/>
                  <a:gd name="T65" fmla="*/ 260 h 260"/>
                  <a:gd name="T66" fmla="*/ 54 w 113"/>
                  <a:gd name="T67" fmla="*/ 258 h 2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3"/>
                  <a:gd name="T103" fmla="*/ 0 h 260"/>
                  <a:gd name="T104" fmla="*/ 113 w 113"/>
                  <a:gd name="T105" fmla="*/ 260 h 2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3" h="260">
                    <a:moveTo>
                      <a:pt x="54" y="258"/>
                    </a:moveTo>
                    <a:lnTo>
                      <a:pt x="60" y="247"/>
                    </a:lnTo>
                    <a:lnTo>
                      <a:pt x="68" y="247"/>
                    </a:lnTo>
                    <a:lnTo>
                      <a:pt x="71" y="258"/>
                    </a:lnTo>
                    <a:lnTo>
                      <a:pt x="88" y="260"/>
                    </a:lnTo>
                    <a:lnTo>
                      <a:pt x="101" y="247"/>
                    </a:lnTo>
                    <a:lnTo>
                      <a:pt x="93" y="232"/>
                    </a:lnTo>
                    <a:lnTo>
                      <a:pt x="90" y="220"/>
                    </a:lnTo>
                    <a:lnTo>
                      <a:pt x="87" y="212"/>
                    </a:lnTo>
                    <a:lnTo>
                      <a:pt x="94" y="217"/>
                    </a:lnTo>
                    <a:lnTo>
                      <a:pt x="105" y="213"/>
                    </a:lnTo>
                    <a:lnTo>
                      <a:pt x="98" y="194"/>
                    </a:lnTo>
                    <a:lnTo>
                      <a:pt x="94" y="192"/>
                    </a:lnTo>
                    <a:lnTo>
                      <a:pt x="82" y="192"/>
                    </a:lnTo>
                    <a:lnTo>
                      <a:pt x="90" y="182"/>
                    </a:lnTo>
                    <a:lnTo>
                      <a:pt x="87" y="176"/>
                    </a:lnTo>
                    <a:lnTo>
                      <a:pt x="88" y="171"/>
                    </a:lnTo>
                    <a:lnTo>
                      <a:pt x="104" y="167"/>
                    </a:lnTo>
                    <a:lnTo>
                      <a:pt x="113" y="118"/>
                    </a:lnTo>
                    <a:lnTo>
                      <a:pt x="109" y="122"/>
                    </a:lnTo>
                    <a:lnTo>
                      <a:pt x="105" y="125"/>
                    </a:lnTo>
                    <a:lnTo>
                      <a:pt x="108" y="102"/>
                    </a:lnTo>
                    <a:lnTo>
                      <a:pt x="88" y="98"/>
                    </a:lnTo>
                    <a:lnTo>
                      <a:pt x="105" y="79"/>
                    </a:lnTo>
                    <a:lnTo>
                      <a:pt x="101" y="67"/>
                    </a:lnTo>
                    <a:lnTo>
                      <a:pt x="109" y="43"/>
                    </a:lnTo>
                    <a:lnTo>
                      <a:pt x="97" y="29"/>
                    </a:lnTo>
                    <a:lnTo>
                      <a:pt x="88" y="33"/>
                    </a:lnTo>
                    <a:lnTo>
                      <a:pt x="88" y="19"/>
                    </a:lnTo>
                    <a:lnTo>
                      <a:pt x="68" y="28"/>
                    </a:lnTo>
                    <a:lnTo>
                      <a:pt x="67" y="5"/>
                    </a:lnTo>
                    <a:lnTo>
                      <a:pt x="49" y="0"/>
                    </a:lnTo>
                    <a:lnTo>
                      <a:pt x="47" y="12"/>
                    </a:lnTo>
                    <a:lnTo>
                      <a:pt x="47" y="29"/>
                    </a:lnTo>
                    <a:lnTo>
                      <a:pt x="43" y="5"/>
                    </a:lnTo>
                    <a:lnTo>
                      <a:pt x="31" y="13"/>
                    </a:lnTo>
                    <a:lnTo>
                      <a:pt x="23" y="23"/>
                    </a:lnTo>
                    <a:lnTo>
                      <a:pt x="23" y="5"/>
                    </a:lnTo>
                    <a:lnTo>
                      <a:pt x="19" y="0"/>
                    </a:lnTo>
                    <a:lnTo>
                      <a:pt x="9" y="15"/>
                    </a:lnTo>
                    <a:lnTo>
                      <a:pt x="0" y="42"/>
                    </a:lnTo>
                    <a:lnTo>
                      <a:pt x="9" y="55"/>
                    </a:lnTo>
                    <a:lnTo>
                      <a:pt x="28" y="59"/>
                    </a:lnTo>
                    <a:lnTo>
                      <a:pt x="32" y="73"/>
                    </a:lnTo>
                    <a:lnTo>
                      <a:pt x="21" y="72"/>
                    </a:lnTo>
                    <a:lnTo>
                      <a:pt x="12" y="67"/>
                    </a:lnTo>
                    <a:lnTo>
                      <a:pt x="0" y="79"/>
                    </a:lnTo>
                    <a:lnTo>
                      <a:pt x="14" y="103"/>
                    </a:lnTo>
                    <a:lnTo>
                      <a:pt x="32" y="112"/>
                    </a:lnTo>
                    <a:lnTo>
                      <a:pt x="36" y="118"/>
                    </a:lnTo>
                    <a:lnTo>
                      <a:pt x="34" y="122"/>
                    </a:lnTo>
                    <a:lnTo>
                      <a:pt x="28" y="122"/>
                    </a:lnTo>
                    <a:lnTo>
                      <a:pt x="14" y="122"/>
                    </a:lnTo>
                    <a:lnTo>
                      <a:pt x="14" y="140"/>
                    </a:lnTo>
                    <a:lnTo>
                      <a:pt x="31" y="155"/>
                    </a:lnTo>
                    <a:lnTo>
                      <a:pt x="11" y="155"/>
                    </a:lnTo>
                    <a:lnTo>
                      <a:pt x="33" y="160"/>
                    </a:lnTo>
                    <a:lnTo>
                      <a:pt x="9" y="158"/>
                    </a:lnTo>
                    <a:lnTo>
                      <a:pt x="9" y="180"/>
                    </a:lnTo>
                    <a:lnTo>
                      <a:pt x="20" y="196"/>
                    </a:lnTo>
                    <a:lnTo>
                      <a:pt x="31" y="204"/>
                    </a:lnTo>
                    <a:lnTo>
                      <a:pt x="12" y="206"/>
                    </a:lnTo>
                    <a:lnTo>
                      <a:pt x="5" y="222"/>
                    </a:lnTo>
                    <a:lnTo>
                      <a:pt x="2" y="251"/>
                    </a:lnTo>
                    <a:lnTo>
                      <a:pt x="23" y="247"/>
                    </a:lnTo>
                    <a:lnTo>
                      <a:pt x="28" y="260"/>
                    </a:lnTo>
                    <a:lnTo>
                      <a:pt x="44" y="251"/>
                    </a:lnTo>
                    <a:lnTo>
                      <a:pt x="54" y="258"/>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5" name="Freeform 568"/>
              <p:cNvSpPr>
                <a:spLocks/>
              </p:cNvSpPr>
              <p:nvPr/>
            </p:nvSpPr>
            <p:spPr bwMode="auto">
              <a:xfrm>
                <a:off x="2652" y="1867"/>
                <a:ext cx="321" cy="200"/>
              </a:xfrm>
              <a:custGeom>
                <a:avLst/>
                <a:gdLst>
                  <a:gd name="T0" fmla="*/ 2 w 641"/>
                  <a:gd name="T1" fmla="*/ 0 h 399"/>
                  <a:gd name="T2" fmla="*/ 0 w 641"/>
                  <a:gd name="T3" fmla="*/ 399 h 399"/>
                  <a:gd name="T4" fmla="*/ 29 w 641"/>
                  <a:gd name="T5" fmla="*/ 397 h 399"/>
                  <a:gd name="T6" fmla="*/ 29 w 641"/>
                  <a:gd name="T7" fmla="*/ 112 h 399"/>
                  <a:gd name="T8" fmla="*/ 152 w 641"/>
                  <a:gd name="T9" fmla="*/ 132 h 399"/>
                  <a:gd name="T10" fmla="*/ 153 w 641"/>
                  <a:gd name="T11" fmla="*/ 382 h 399"/>
                  <a:gd name="T12" fmla="*/ 178 w 641"/>
                  <a:gd name="T13" fmla="*/ 382 h 399"/>
                  <a:gd name="T14" fmla="*/ 178 w 641"/>
                  <a:gd name="T15" fmla="*/ 289 h 399"/>
                  <a:gd name="T16" fmla="*/ 287 w 641"/>
                  <a:gd name="T17" fmla="*/ 293 h 399"/>
                  <a:gd name="T18" fmla="*/ 286 w 641"/>
                  <a:gd name="T19" fmla="*/ 233 h 399"/>
                  <a:gd name="T20" fmla="*/ 178 w 641"/>
                  <a:gd name="T21" fmla="*/ 227 h 399"/>
                  <a:gd name="T22" fmla="*/ 178 w 641"/>
                  <a:gd name="T23" fmla="*/ 132 h 399"/>
                  <a:gd name="T24" fmla="*/ 286 w 641"/>
                  <a:gd name="T25" fmla="*/ 146 h 399"/>
                  <a:gd name="T26" fmla="*/ 286 w 641"/>
                  <a:gd name="T27" fmla="*/ 372 h 399"/>
                  <a:gd name="T28" fmla="*/ 306 w 641"/>
                  <a:gd name="T29" fmla="*/ 371 h 399"/>
                  <a:gd name="T30" fmla="*/ 303 w 641"/>
                  <a:gd name="T31" fmla="*/ 153 h 399"/>
                  <a:gd name="T32" fmla="*/ 422 w 641"/>
                  <a:gd name="T33" fmla="*/ 167 h 399"/>
                  <a:gd name="T34" fmla="*/ 427 w 641"/>
                  <a:gd name="T35" fmla="*/ 361 h 399"/>
                  <a:gd name="T36" fmla="*/ 440 w 641"/>
                  <a:gd name="T37" fmla="*/ 357 h 399"/>
                  <a:gd name="T38" fmla="*/ 440 w 641"/>
                  <a:gd name="T39" fmla="*/ 306 h 399"/>
                  <a:gd name="T40" fmla="*/ 542 w 641"/>
                  <a:gd name="T41" fmla="*/ 306 h 399"/>
                  <a:gd name="T42" fmla="*/ 542 w 641"/>
                  <a:gd name="T43" fmla="*/ 262 h 399"/>
                  <a:gd name="T44" fmla="*/ 440 w 641"/>
                  <a:gd name="T45" fmla="*/ 258 h 399"/>
                  <a:gd name="T46" fmla="*/ 439 w 641"/>
                  <a:gd name="T47" fmla="*/ 171 h 399"/>
                  <a:gd name="T48" fmla="*/ 540 w 641"/>
                  <a:gd name="T49" fmla="*/ 187 h 399"/>
                  <a:gd name="T50" fmla="*/ 544 w 641"/>
                  <a:gd name="T51" fmla="*/ 351 h 399"/>
                  <a:gd name="T52" fmla="*/ 559 w 641"/>
                  <a:gd name="T53" fmla="*/ 344 h 399"/>
                  <a:gd name="T54" fmla="*/ 556 w 641"/>
                  <a:gd name="T55" fmla="*/ 191 h 399"/>
                  <a:gd name="T56" fmla="*/ 625 w 641"/>
                  <a:gd name="T57" fmla="*/ 198 h 399"/>
                  <a:gd name="T58" fmla="*/ 630 w 641"/>
                  <a:gd name="T59" fmla="*/ 337 h 399"/>
                  <a:gd name="T60" fmla="*/ 641 w 641"/>
                  <a:gd name="T61" fmla="*/ 341 h 399"/>
                  <a:gd name="T62" fmla="*/ 634 w 641"/>
                  <a:gd name="T63" fmla="*/ 119 h 399"/>
                  <a:gd name="T64" fmla="*/ 2 w 641"/>
                  <a:gd name="T65" fmla="*/ 0 h 3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1"/>
                  <a:gd name="T100" fmla="*/ 0 h 399"/>
                  <a:gd name="T101" fmla="*/ 641 w 641"/>
                  <a:gd name="T102" fmla="*/ 399 h 3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1" h="399">
                    <a:moveTo>
                      <a:pt x="2" y="0"/>
                    </a:moveTo>
                    <a:lnTo>
                      <a:pt x="0" y="399"/>
                    </a:lnTo>
                    <a:lnTo>
                      <a:pt x="29" y="397"/>
                    </a:lnTo>
                    <a:lnTo>
                      <a:pt x="29" y="112"/>
                    </a:lnTo>
                    <a:lnTo>
                      <a:pt x="152" y="132"/>
                    </a:lnTo>
                    <a:lnTo>
                      <a:pt x="153" y="382"/>
                    </a:lnTo>
                    <a:lnTo>
                      <a:pt x="178" y="382"/>
                    </a:lnTo>
                    <a:lnTo>
                      <a:pt x="178" y="289"/>
                    </a:lnTo>
                    <a:lnTo>
                      <a:pt x="287" y="293"/>
                    </a:lnTo>
                    <a:lnTo>
                      <a:pt x="286" y="233"/>
                    </a:lnTo>
                    <a:lnTo>
                      <a:pt x="178" y="227"/>
                    </a:lnTo>
                    <a:lnTo>
                      <a:pt x="178" y="132"/>
                    </a:lnTo>
                    <a:lnTo>
                      <a:pt x="286" y="146"/>
                    </a:lnTo>
                    <a:lnTo>
                      <a:pt x="286" y="372"/>
                    </a:lnTo>
                    <a:lnTo>
                      <a:pt x="306" y="371"/>
                    </a:lnTo>
                    <a:lnTo>
                      <a:pt x="303" y="153"/>
                    </a:lnTo>
                    <a:lnTo>
                      <a:pt x="422" y="167"/>
                    </a:lnTo>
                    <a:lnTo>
                      <a:pt x="427" y="361"/>
                    </a:lnTo>
                    <a:lnTo>
                      <a:pt x="440" y="357"/>
                    </a:lnTo>
                    <a:lnTo>
                      <a:pt x="440" y="306"/>
                    </a:lnTo>
                    <a:lnTo>
                      <a:pt x="542" y="306"/>
                    </a:lnTo>
                    <a:lnTo>
                      <a:pt x="542" y="262"/>
                    </a:lnTo>
                    <a:lnTo>
                      <a:pt x="440" y="258"/>
                    </a:lnTo>
                    <a:lnTo>
                      <a:pt x="439" y="171"/>
                    </a:lnTo>
                    <a:lnTo>
                      <a:pt x="540" y="187"/>
                    </a:lnTo>
                    <a:lnTo>
                      <a:pt x="544" y="351"/>
                    </a:lnTo>
                    <a:lnTo>
                      <a:pt x="559" y="344"/>
                    </a:lnTo>
                    <a:lnTo>
                      <a:pt x="556" y="191"/>
                    </a:lnTo>
                    <a:lnTo>
                      <a:pt x="625" y="198"/>
                    </a:lnTo>
                    <a:lnTo>
                      <a:pt x="630" y="337"/>
                    </a:lnTo>
                    <a:lnTo>
                      <a:pt x="641" y="341"/>
                    </a:lnTo>
                    <a:lnTo>
                      <a:pt x="634" y="119"/>
                    </a:lnTo>
                    <a:lnTo>
                      <a:pt x="2" y="0"/>
                    </a:lnTo>
                    <a:close/>
                  </a:path>
                </a:pathLst>
              </a:custGeom>
              <a:gradFill rotWithShape="0">
                <a:gsLst>
                  <a:gs pos="0">
                    <a:srgbClr val="00CC00"/>
                  </a:gs>
                  <a:gs pos="50000">
                    <a:srgbClr val="FF3300"/>
                  </a:gs>
                  <a:gs pos="100000">
                    <a:srgbClr val="00CC00"/>
                  </a:gs>
                </a:gsLst>
                <a:lin ang="5400000" scaled="1"/>
              </a:gradFill>
              <a:ln w="1588">
                <a:solidFill>
                  <a:srgbClr val="F2E3FF"/>
                </a:solidFill>
                <a:round/>
                <a:headEnd/>
                <a:tailEnd/>
              </a:ln>
            </p:spPr>
            <p:txBody>
              <a:bodyPr/>
              <a:lstStyle/>
              <a:p>
                <a:endParaRPr lang="en-US"/>
              </a:p>
            </p:txBody>
          </p:sp>
          <p:sp>
            <p:nvSpPr>
              <p:cNvPr id="2556" name="Freeform 569"/>
              <p:cNvSpPr>
                <a:spLocks/>
              </p:cNvSpPr>
              <p:nvPr/>
            </p:nvSpPr>
            <p:spPr bwMode="auto">
              <a:xfrm>
                <a:off x="2778" y="2057"/>
                <a:ext cx="72" cy="36"/>
              </a:xfrm>
              <a:custGeom>
                <a:avLst/>
                <a:gdLst>
                  <a:gd name="T0" fmla="*/ 57 w 144"/>
                  <a:gd name="T1" fmla="*/ 0 h 70"/>
                  <a:gd name="T2" fmla="*/ 39 w 144"/>
                  <a:gd name="T3" fmla="*/ 1 h 70"/>
                  <a:gd name="T4" fmla="*/ 0 w 144"/>
                  <a:gd name="T5" fmla="*/ 20 h 70"/>
                  <a:gd name="T6" fmla="*/ 42 w 144"/>
                  <a:gd name="T7" fmla="*/ 70 h 70"/>
                  <a:gd name="T8" fmla="*/ 135 w 144"/>
                  <a:gd name="T9" fmla="*/ 61 h 70"/>
                  <a:gd name="T10" fmla="*/ 144 w 144"/>
                  <a:gd name="T11" fmla="*/ 36 h 70"/>
                  <a:gd name="T12" fmla="*/ 73 w 144"/>
                  <a:gd name="T13" fmla="*/ 9 h 70"/>
                  <a:gd name="T14" fmla="*/ 57 w 144"/>
                  <a:gd name="T15" fmla="*/ 0 h 70"/>
                  <a:gd name="T16" fmla="*/ 0 60000 65536"/>
                  <a:gd name="T17" fmla="*/ 0 60000 65536"/>
                  <a:gd name="T18" fmla="*/ 0 60000 65536"/>
                  <a:gd name="T19" fmla="*/ 0 60000 65536"/>
                  <a:gd name="T20" fmla="*/ 0 60000 65536"/>
                  <a:gd name="T21" fmla="*/ 0 60000 65536"/>
                  <a:gd name="T22" fmla="*/ 0 60000 65536"/>
                  <a:gd name="T23" fmla="*/ 0 60000 65536"/>
                  <a:gd name="T24" fmla="*/ 0 w 144"/>
                  <a:gd name="T25" fmla="*/ 0 h 70"/>
                  <a:gd name="T26" fmla="*/ 144 w 144"/>
                  <a:gd name="T27" fmla="*/ 70 h 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4" h="70">
                    <a:moveTo>
                      <a:pt x="57" y="0"/>
                    </a:moveTo>
                    <a:lnTo>
                      <a:pt x="39" y="1"/>
                    </a:lnTo>
                    <a:lnTo>
                      <a:pt x="0" y="20"/>
                    </a:lnTo>
                    <a:lnTo>
                      <a:pt x="42" y="70"/>
                    </a:lnTo>
                    <a:lnTo>
                      <a:pt x="135" y="61"/>
                    </a:lnTo>
                    <a:lnTo>
                      <a:pt x="144" y="36"/>
                    </a:lnTo>
                    <a:lnTo>
                      <a:pt x="73" y="9"/>
                    </a:lnTo>
                    <a:lnTo>
                      <a:pt x="57" y="0"/>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557" name="Freeform 570"/>
              <p:cNvSpPr>
                <a:spLocks/>
              </p:cNvSpPr>
              <p:nvPr/>
            </p:nvSpPr>
            <p:spPr bwMode="auto">
              <a:xfrm>
                <a:off x="2814" y="2030"/>
                <a:ext cx="10" cy="47"/>
              </a:xfrm>
              <a:custGeom>
                <a:avLst/>
                <a:gdLst>
                  <a:gd name="T0" fmla="*/ 7 w 21"/>
                  <a:gd name="T1" fmla="*/ 4 h 96"/>
                  <a:gd name="T2" fmla="*/ 3 w 21"/>
                  <a:gd name="T3" fmla="*/ 27 h 96"/>
                  <a:gd name="T4" fmla="*/ 3 w 21"/>
                  <a:gd name="T5" fmla="*/ 41 h 96"/>
                  <a:gd name="T6" fmla="*/ 3 w 21"/>
                  <a:gd name="T7" fmla="*/ 57 h 96"/>
                  <a:gd name="T8" fmla="*/ 1 w 21"/>
                  <a:gd name="T9" fmla="*/ 74 h 96"/>
                  <a:gd name="T10" fmla="*/ 0 w 21"/>
                  <a:gd name="T11" fmla="*/ 96 h 96"/>
                  <a:gd name="T12" fmla="*/ 17 w 21"/>
                  <a:gd name="T13" fmla="*/ 92 h 96"/>
                  <a:gd name="T14" fmla="*/ 17 w 21"/>
                  <a:gd name="T15" fmla="*/ 84 h 96"/>
                  <a:gd name="T16" fmla="*/ 17 w 21"/>
                  <a:gd name="T17" fmla="*/ 52 h 96"/>
                  <a:gd name="T18" fmla="*/ 17 w 21"/>
                  <a:gd name="T19" fmla="*/ 12 h 96"/>
                  <a:gd name="T20" fmla="*/ 21 w 21"/>
                  <a:gd name="T21" fmla="*/ 0 h 96"/>
                  <a:gd name="T22" fmla="*/ 7 w 21"/>
                  <a:gd name="T23" fmla="*/ 4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
                  <a:gd name="T37" fmla="*/ 0 h 96"/>
                  <a:gd name="T38" fmla="*/ 21 w 21"/>
                  <a:gd name="T39" fmla="*/ 96 h 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 h="96">
                    <a:moveTo>
                      <a:pt x="7" y="4"/>
                    </a:moveTo>
                    <a:lnTo>
                      <a:pt x="3" y="27"/>
                    </a:lnTo>
                    <a:lnTo>
                      <a:pt x="3" y="41"/>
                    </a:lnTo>
                    <a:lnTo>
                      <a:pt x="3" y="57"/>
                    </a:lnTo>
                    <a:lnTo>
                      <a:pt x="1" y="74"/>
                    </a:lnTo>
                    <a:lnTo>
                      <a:pt x="0" y="96"/>
                    </a:lnTo>
                    <a:lnTo>
                      <a:pt x="17" y="92"/>
                    </a:lnTo>
                    <a:lnTo>
                      <a:pt x="17" y="84"/>
                    </a:lnTo>
                    <a:lnTo>
                      <a:pt x="17" y="52"/>
                    </a:lnTo>
                    <a:lnTo>
                      <a:pt x="17" y="12"/>
                    </a:lnTo>
                    <a:lnTo>
                      <a:pt x="21" y="0"/>
                    </a:lnTo>
                    <a:lnTo>
                      <a:pt x="7" y="4"/>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58" name="Freeform 571"/>
              <p:cNvSpPr>
                <a:spLocks/>
              </p:cNvSpPr>
              <p:nvPr/>
            </p:nvSpPr>
            <p:spPr bwMode="auto">
              <a:xfrm>
                <a:off x="2786" y="1897"/>
                <a:ext cx="66" cy="146"/>
              </a:xfrm>
              <a:custGeom>
                <a:avLst/>
                <a:gdLst>
                  <a:gd name="T0" fmla="*/ 41 w 133"/>
                  <a:gd name="T1" fmla="*/ 22 h 292"/>
                  <a:gd name="T2" fmla="*/ 54 w 133"/>
                  <a:gd name="T3" fmla="*/ 16 h 292"/>
                  <a:gd name="T4" fmla="*/ 68 w 133"/>
                  <a:gd name="T5" fmla="*/ 0 h 292"/>
                  <a:gd name="T6" fmla="*/ 79 w 133"/>
                  <a:gd name="T7" fmla="*/ 18 h 292"/>
                  <a:gd name="T8" fmla="*/ 85 w 133"/>
                  <a:gd name="T9" fmla="*/ 26 h 292"/>
                  <a:gd name="T10" fmla="*/ 105 w 133"/>
                  <a:gd name="T11" fmla="*/ 40 h 292"/>
                  <a:gd name="T12" fmla="*/ 109 w 133"/>
                  <a:gd name="T13" fmla="*/ 40 h 292"/>
                  <a:gd name="T14" fmla="*/ 102 w 133"/>
                  <a:gd name="T15" fmla="*/ 67 h 292"/>
                  <a:gd name="T16" fmla="*/ 116 w 133"/>
                  <a:gd name="T17" fmla="*/ 67 h 292"/>
                  <a:gd name="T18" fmla="*/ 115 w 133"/>
                  <a:gd name="T19" fmla="*/ 90 h 292"/>
                  <a:gd name="T20" fmla="*/ 100 w 133"/>
                  <a:gd name="T21" fmla="*/ 108 h 292"/>
                  <a:gd name="T22" fmla="*/ 105 w 133"/>
                  <a:gd name="T23" fmla="*/ 119 h 292"/>
                  <a:gd name="T24" fmla="*/ 114 w 133"/>
                  <a:gd name="T25" fmla="*/ 121 h 292"/>
                  <a:gd name="T26" fmla="*/ 114 w 133"/>
                  <a:gd name="T27" fmla="*/ 132 h 292"/>
                  <a:gd name="T28" fmla="*/ 118 w 133"/>
                  <a:gd name="T29" fmla="*/ 135 h 292"/>
                  <a:gd name="T30" fmla="*/ 114 w 133"/>
                  <a:gd name="T31" fmla="*/ 155 h 292"/>
                  <a:gd name="T32" fmla="*/ 113 w 133"/>
                  <a:gd name="T33" fmla="*/ 161 h 292"/>
                  <a:gd name="T34" fmla="*/ 126 w 133"/>
                  <a:gd name="T35" fmla="*/ 168 h 292"/>
                  <a:gd name="T36" fmla="*/ 133 w 133"/>
                  <a:gd name="T37" fmla="*/ 184 h 292"/>
                  <a:gd name="T38" fmla="*/ 130 w 133"/>
                  <a:gd name="T39" fmla="*/ 194 h 292"/>
                  <a:gd name="T40" fmla="*/ 121 w 133"/>
                  <a:gd name="T41" fmla="*/ 205 h 292"/>
                  <a:gd name="T42" fmla="*/ 113 w 133"/>
                  <a:gd name="T43" fmla="*/ 213 h 292"/>
                  <a:gd name="T44" fmla="*/ 106 w 133"/>
                  <a:gd name="T45" fmla="*/ 227 h 292"/>
                  <a:gd name="T46" fmla="*/ 122 w 133"/>
                  <a:gd name="T47" fmla="*/ 227 h 292"/>
                  <a:gd name="T48" fmla="*/ 133 w 133"/>
                  <a:gd name="T49" fmla="*/ 234 h 292"/>
                  <a:gd name="T50" fmla="*/ 126 w 133"/>
                  <a:gd name="T51" fmla="*/ 253 h 292"/>
                  <a:gd name="T52" fmla="*/ 121 w 133"/>
                  <a:gd name="T53" fmla="*/ 273 h 292"/>
                  <a:gd name="T54" fmla="*/ 107 w 133"/>
                  <a:gd name="T55" fmla="*/ 283 h 292"/>
                  <a:gd name="T56" fmla="*/ 94 w 133"/>
                  <a:gd name="T57" fmla="*/ 292 h 292"/>
                  <a:gd name="T58" fmla="*/ 65 w 133"/>
                  <a:gd name="T59" fmla="*/ 292 h 292"/>
                  <a:gd name="T60" fmla="*/ 58 w 133"/>
                  <a:gd name="T61" fmla="*/ 287 h 292"/>
                  <a:gd name="T62" fmla="*/ 44 w 133"/>
                  <a:gd name="T63" fmla="*/ 286 h 292"/>
                  <a:gd name="T64" fmla="*/ 28 w 133"/>
                  <a:gd name="T65" fmla="*/ 274 h 292"/>
                  <a:gd name="T66" fmla="*/ 22 w 133"/>
                  <a:gd name="T67" fmla="*/ 266 h 292"/>
                  <a:gd name="T68" fmla="*/ 23 w 133"/>
                  <a:gd name="T69" fmla="*/ 263 h 292"/>
                  <a:gd name="T70" fmla="*/ 12 w 133"/>
                  <a:gd name="T71" fmla="*/ 265 h 292"/>
                  <a:gd name="T72" fmla="*/ 0 w 133"/>
                  <a:gd name="T73" fmla="*/ 227 h 292"/>
                  <a:gd name="T74" fmla="*/ 11 w 133"/>
                  <a:gd name="T75" fmla="*/ 220 h 292"/>
                  <a:gd name="T76" fmla="*/ 3 w 133"/>
                  <a:gd name="T77" fmla="*/ 155 h 292"/>
                  <a:gd name="T78" fmla="*/ 18 w 133"/>
                  <a:gd name="T79" fmla="*/ 152 h 292"/>
                  <a:gd name="T80" fmla="*/ 6 w 133"/>
                  <a:gd name="T81" fmla="*/ 112 h 292"/>
                  <a:gd name="T82" fmla="*/ 25 w 133"/>
                  <a:gd name="T83" fmla="*/ 115 h 292"/>
                  <a:gd name="T84" fmla="*/ 7 w 133"/>
                  <a:gd name="T85" fmla="*/ 87 h 292"/>
                  <a:gd name="T86" fmla="*/ 18 w 133"/>
                  <a:gd name="T87" fmla="*/ 80 h 292"/>
                  <a:gd name="T88" fmla="*/ 11 w 133"/>
                  <a:gd name="T89" fmla="*/ 60 h 292"/>
                  <a:gd name="T90" fmla="*/ 27 w 133"/>
                  <a:gd name="T91" fmla="*/ 62 h 292"/>
                  <a:gd name="T92" fmla="*/ 23 w 133"/>
                  <a:gd name="T93" fmla="*/ 33 h 292"/>
                  <a:gd name="T94" fmla="*/ 35 w 133"/>
                  <a:gd name="T95" fmla="*/ 27 h 292"/>
                  <a:gd name="T96" fmla="*/ 41 w 133"/>
                  <a:gd name="T97" fmla="*/ 22 h 2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3"/>
                  <a:gd name="T148" fmla="*/ 0 h 292"/>
                  <a:gd name="T149" fmla="*/ 133 w 133"/>
                  <a:gd name="T150" fmla="*/ 292 h 2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3" h="292">
                    <a:moveTo>
                      <a:pt x="41" y="22"/>
                    </a:moveTo>
                    <a:lnTo>
                      <a:pt x="54" y="16"/>
                    </a:lnTo>
                    <a:lnTo>
                      <a:pt x="68" y="0"/>
                    </a:lnTo>
                    <a:lnTo>
                      <a:pt x="79" y="18"/>
                    </a:lnTo>
                    <a:lnTo>
                      <a:pt x="85" y="26"/>
                    </a:lnTo>
                    <a:lnTo>
                      <a:pt x="105" y="40"/>
                    </a:lnTo>
                    <a:lnTo>
                      <a:pt x="109" y="40"/>
                    </a:lnTo>
                    <a:lnTo>
                      <a:pt x="102" y="67"/>
                    </a:lnTo>
                    <a:lnTo>
                      <a:pt x="116" y="67"/>
                    </a:lnTo>
                    <a:lnTo>
                      <a:pt x="115" y="90"/>
                    </a:lnTo>
                    <a:lnTo>
                      <a:pt x="100" y="108"/>
                    </a:lnTo>
                    <a:lnTo>
                      <a:pt x="105" y="119"/>
                    </a:lnTo>
                    <a:lnTo>
                      <a:pt x="114" y="121"/>
                    </a:lnTo>
                    <a:lnTo>
                      <a:pt x="114" y="132"/>
                    </a:lnTo>
                    <a:lnTo>
                      <a:pt x="118" y="135"/>
                    </a:lnTo>
                    <a:lnTo>
                      <a:pt x="114" y="155"/>
                    </a:lnTo>
                    <a:lnTo>
                      <a:pt x="113" y="161"/>
                    </a:lnTo>
                    <a:lnTo>
                      <a:pt x="126" y="168"/>
                    </a:lnTo>
                    <a:lnTo>
                      <a:pt x="133" y="184"/>
                    </a:lnTo>
                    <a:lnTo>
                      <a:pt x="130" y="194"/>
                    </a:lnTo>
                    <a:lnTo>
                      <a:pt x="121" y="205"/>
                    </a:lnTo>
                    <a:lnTo>
                      <a:pt x="113" y="213"/>
                    </a:lnTo>
                    <a:lnTo>
                      <a:pt x="106" y="227"/>
                    </a:lnTo>
                    <a:lnTo>
                      <a:pt x="122" y="227"/>
                    </a:lnTo>
                    <a:lnTo>
                      <a:pt x="133" y="234"/>
                    </a:lnTo>
                    <a:lnTo>
                      <a:pt x="126" y="253"/>
                    </a:lnTo>
                    <a:lnTo>
                      <a:pt x="121" y="273"/>
                    </a:lnTo>
                    <a:lnTo>
                      <a:pt x="107" y="283"/>
                    </a:lnTo>
                    <a:lnTo>
                      <a:pt x="94" y="292"/>
                    </a:lnTo>
                    <a:lnTo>
                      <a:pt x="65" y="292"/>
                    </a:lnTo>
                    <a:lnTo>
                      <a:pt x="58" y="287"/>
                    </a:lnTo>
                    <a:lnTo>
                      <a:pt x="44" y="286"/>
                    </a:lnTo>
                    <a:lnTo>
                      <a:pt x="28" y="274"/>
                    </a:lnTo>
                    <a:lnTo>
                      <a:pt x="22" y="266"/>
                    </a:lnTo>
                    <a:lnTo>
                      <a:pt x="23" y="263"/>
                    </a:lnTo>
                    <a:lnTo>
                      <a:pt x="12" y="265"/>
                    </a:lnTo>
                    <a:lnTo>
                      <a:pt x="0" y="227"/>
                    </a:lnTo>
                    <a:lnTo>
                      <a:pt x="11" y="220"/>
                    </a:lnTo>
                    <a:lnTo>
                      <a:pt x="3" y="155"/>
                    </a:lnTo>
                    <a:lnTo>
                      <a:pt x="18" y="152"/>
                    </a:lnTo>
                    <a:lnTo>
                      <a:pt x="6" y="112"/>
                    </a:lnTo>
                    <a:lnTo>
                      <a:pt x="25" y="115"/>
                    </a:lnTo>
                    <a:lnTo>
                      <a:pt x="7" y="87"/>
                    </a:lnTo>
                    <a:lnTo>
                      <a:pt x="18" y="80"/>
                    </a:lnTo>
                    <a:lnTo>
                      <a:pt x="11" y="60"/>
                    </a:lnTo>
                    <a:lnTo>
                      <a:pt x="27" y="62"/>
                    </a:lnTo>
                    <a:lnTo>
                      <a:pt x="23" y="33"/>
                    </a:lnTo>
                    <a:lnTo>
                      <a:pt x="35" y="27"/>
                    </a:lnTo>
                    <a:lnTo>
                      <a:pt x="41" y="22"/>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59" name="Freeform 572"/>
              <p:cNvSpPr>
                <a:spLocks/>
              </p:cNvSpPr>
              <p:nvPr/>
            </p:nvSpPr>
            <p:spPr bwMode="auto">
              <a:xfrm>
                <a:off x="2624" y="2073"/>
                <a:ext cx="60" cy="30"/>
              </a:xfrm>
              <a:custGeom>
                <a:avLst/>
                <a:gdLst>
                  <a:gd name="T0" fmla="*/ 51 w 119"/>
                  <a:gd name="T1" fmla="*/ 0 h 61"/>
                  <a:gd name="T2" fmla="*/ 45 w 119"/>
                  <a:gd name="T3" fmla="*/ 0 h 61"/>
                  <a:gd name="T4" fmla="*/ 0 w 119"/>
                  <a:gd name="T5" fmla="*/ 21 h 61"/>
                  <a:gd name="T6" fmla="*/ 42 w 119"/>
                  <a:gd name="T7" fmla="*/ 58 h 61"/>
                  <a:gd name="T8" fmla="*/ 110 w 119"/>
                  <a:gd name="T9" fmla="*/ 61 h 61"/>
                  <a:gd name="T10" fmla="*/ 119 w 119"/>
                  <a:gd name="T11" fmla="*/ 31 h 61"/>
                  <a:gd name="T12" fmla="*/ 64 w 119"/>
                  <a:gd name="T13" fmla="*/ 6 h 61"/>
                  <a:gd name="T14" fmla="*/ 51 w 119"/>
                  <a:gd name="T15" fmla="*/ 0 h 61"/>
                  <a:gd name="T16" fmla="*/ 0 60000 65536"/>
                  <a:gd name="T17" fmla="*/ 0 60000 65536"/>
                  <a:gd name="T18" fmla="*/ 0 60000 65536"/>
                  <a:gd name="T19" fmla="*/ 0 60000 65536"/>
                  <a:gd name="T20" fmla="*/ 0 60000 65536"/>
                  <a:gd name="T21" fmla="*/ 0 60000 65536"/>
                  <a:gd name="T22" fmla="*/ 0 60000 65536"/>
                  <a:gd name="T23" fmla="*/ 0 60000 65536"/>
                  <a:gd name="T24" fmla="*/ 0 w 119"/>
                  <a:gd name="T25" fmla="*/ 0 h 61"/>
                  <a:gd name="T26" fmla="*/ 119 w 119"/>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9" h="61">
                    <a:moveTo>
                      <a:pt x="51" y="0"/>
                    </a:moveTo>
                    <a:lnTo>
                      <a:pt x="45" y="0"/>
                    </a:lnTo>
                    <a:lnTo>
                      <a:pt x="0" y="21"/>
                    </a:lnTo>
                    <a:lnTo>
                      <a:pt x="42" y="58"/>
                    </a:lnTo>
                    <a:lnTo>
                      <a:pt x="110" y="61"/>
                    </a:lnTo>
                    <a:lnTo>
                      <a:pt x="119" y="31"/>
                    </a:lnTo>
                    <a:lnTo>
                      <a:pt x="64" y="6"/>
                    </a:lnTo>
                    <a:lnTo>
                      <a:pt x="51" y="0"/>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560" name="Freeform 573"/>
              <p:cNvSpPr>
                <a:spLocks/>
              </p:cNvSpPr>
              <p:nvPr/>
            </p:nvSpPr>
            <p:spPr bwMode="auto">
              <a:xfrm>
                <a:off x="2620" y="2073"/>
                <a:ext cx="60" cy="35"/>
              </a:xfrm>
              <a:custGeom>
                <a:avLst/>
                <a:gdLst>
                  <a:gd name="T0" fmla="*/ 51 w 120"/>
                  <a:gd name="T1" fmla="*/ 0 h 71"/>
                  <a:gd name="T2" fmla="*/ 16 w 120"/>
                  <a:gd name="T3" fmla="*/ 6 h 71"/>
                  <a:gd name="T4" fmla="*/ 0 w 120"/>
                  <a:gd name="T5" fmla="*/ 41 h 71"/>
                  <a:gd name="T6" fmla="*/ 28 w 120"/>
                  <a:gd name="T7" fmla="*/ 71 h 71"/>
                  <a:gd name="T8" fmla="*/ 110 w 120"/>
                  <a:gd name="T9" fmla="*/ 70 h 71"/>
                  <a:gd name="T10" fmla="*/ 120 w 120"/>
                  <a:gd name="T11" fmla="*/ 31 h 71"/>
                  <a:gd name="T12" fmla="*/ 98 w 120"/>
                  <a:gd name="T13" fmla="*/ 14 h 71"/>
                  <a:gd name="T14" fmla="*/ 51 w 120"/>
                  <a:gd name="T15" fmla="*/ 0 h 71"/>
                  <a:gd name="T16" fmla="*/ 0 60000 65536"/>
                  <a:gd name="T17" fmla="*/ 0 60000 65536"/>
                  <a:gd name="T18" fmla="*/ 0 60000 65536"/>
                  <a:gd name="T19" fmla="*/ 0 60000 65536"/>
                  <a:gd name="T20" fmla="*/ 0 60000 65536"/>
                  <a:gd name="T21" fmla="*/ 0 60000 65536"/>
                  <a:gd name="T22" fmla="*/ 0 60000 65536"/>
                  <a:gd name="T23" fmla="*/ 0 60000 65536"/>
                  <a:gd name="T24" fmla="*/ 0 w 120"/>
                  <a:gd name="T25" fmla="*/ 0 h 71"/>
                  <a:gd name="T26" fmla="*/ 120 w 120"/>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0" h="71">
                    <a:moveTo>
                      <a:pt x="51" y="0"/>
                    </a:moveTo>
                    <a:lnTo>
                      <a:pt x="16" y="6"/>
                    </a:lnTo>
                    <a:lnTo>
                      <a:pt x="0" y="41"/>
                    </a:lnTo>
                    <a:lnTo>
                      <a:pt x="28" y="71"/>
                    </a:lnTo>
                    <a:lnTo>
                      <a:pt x="110" y="70"/>
                    </a:lnTo>
                    <a:lnTo>
                      <a:pt x="120" y="31"/>
                    </a:lnTo>
                    <a:lnTo>
                      <a:pt x="98" y="14"/>
                    </a:lnTo>
                    <a:lnTo>
                      <a:pt x="51" y="0"/>
                    </a:lnTo>
                    <a:close/>
                  </a:path>
                </a:pathLst>
              </a:custGeom>
              <a:gradFill rotWithShape="0">
                <a:gsLst>
                  <a:gs pos="0">
                    <a:srgbClr val="00CC00"/>
                  </a:gs>
                  <a:gs pos="50000">
                    <a:srgbClr val="FF3300"/>
                  </a:gs>
                  <a:gs pos="100000">
                    <a:srgbClr val="00CC00"/>
                  </a:gs>
                </a:gsLst>
                <a:lin ang="5400000" scaled="1"/>
              </a:gradFill>
              <a:ln w="1588">
                <a:solidFill>
                  <a:srgbClr val="808080"/>
                </a:solidFill>
                <a:round/>
                <a:headEnd/>
                <a:tailEnd/>
              </a:ln>
            </p:spPr>
            <p:txBody>
              <a:bodyPr/>
              <a:lstStyle/>
              <a:p>
                <a:endParaRPr lang="en-US"/>
              </a:p>
            </p:txBody>
          </p:sp>
          <p:sp>
            <p:nvSpPr>
              <p:cNvPr id="2561" name="Freeform 574"/>
              <p:cNvSpPr>
                <a:spLocks/>
              </p:cNvSpPr>
              <p:nvPr/>
            </p:nvSpPr>
            <p:spPr bwMode="auto">
              <a:xfrm>
                <a:off x="2647" y="1956"/>
                <a:ext cx="30" cy="134"/>
              </a:xfrm>
              <a:custGeom>
                <a:avLst/>
                <a:gdLst>
                  <a:gd name="T0" fmla="*/ 27 w 59"/>
                  <a:gd name="T1" fmla="*/ 33 h 267"/>
                  <a:gd name="T2" fmla="*/ 26 w 59"/>
                  <a:gd name="T3" fmla="*/ 101 h 267"/>
                  <a:gd name="T4" fmla="*/ 18 w 59"/>
                  <a:gd name="T5" fmla="*/ 100 h 267"/>
                  <a:gd name="T6" fmla="*/ 5 w 59"/>
                  <a:gd name="T7" fmla="*/ 46 h 267"/>
                  <a:gd name="T8" fmla="*/ 0 w 59"/>
                  <a:gd name="T9" fmla="*/ 42 h 267"/>
                  <a:gd name="T10" fmla="*/ 11 w 59"/>
                  <a:gd name="T11" fmla="*/ 88 h 267"/>
                  <a:gd name="T12" fmla="*/ 22 w 59"/>
                  <a:gd name="T13" fmla="*/ 128 h 267"/>
                  <a:gd name="T14" fmla="*/ 21 w 59"/>
                  <a:gd name="T15" fmla="*/ 174 h 267"/>
                  <a:gd name="T16" fmla="*/ 18 w 59"/>
                  <a:gd name="T17" fmla="*/ 219 h 267"/>
                  <a:gd name="T18" fmla="*/ 14 w 59"/>
                  <a:gd name="T19" fmla="*/ 243 h 267"/>
                  <a:gd name="T20" fmla="*/ 9 w 59"/>
                  <a:gd name="T21" fmla="*/ 267 h 267"/>
                  <a:gd name="T22" fmla="*/ 28 w 59"/>
                  <a:gd name="T23" fmla="*/ 267 h 267"/>
                  <a:gd name="T24" fmla="*/ 28 w 59"/>
                  <a:gd name="T25" fmla="*/ 253 h 267"/>
                  <a:gd name="T26" fmla="*/ 32 w 59"/>
                  <a:gd name="T27" fmla="*/ 164 h 267"/>
                  <a:gd name="T28" fmla="*/ 34 w 59"/>
                  <a:gd name="T29" fmla="*/ 128 h 267"/>
                  <a:gd name="T30" fmla="*/ 37 w 59"/>
                  <a:gd name="T31" fmla="*/ 104 h 267"/>
                  <a:gd name="T32" fmla="*/ 59 w 59"/>
                  <a:gd name="T33" fmla="*/ 53 h 267"/>
                  <a:gd name="T34" fmla="*/ 54 w 59"/>
                  <a:gd name="T35" fmla="*/ 48 h 267"/>
                  <a:gd name="T36" fmla="*/ 31 w 59"/>
                  <a:gd name="T37" fmla="*/ 95 h 267"/>
                  <a:gd name="T38" fmla="*/ 28 w 59"/>
                  <a:gd name="T39" fmla="*/ 0 h 267"/>
                  <a:gd name="T40" fmla="*/ 27 w 59"/>
                  <a:gd name="T41" fmla="*/ 33 h 2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9"/>
                  <a:gd name="T64" fmla="*/ 0 h 267"/>
                  <a:gd name="T65" fmla="*/ 59 w 59"/>
                  <a:gd name="T66" fmla="*/ 267 h 26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9" h="267">
                    <a:moveTo>
                      <a:pt x="27" y="33"/>
                    </a:moveTo>
                    <a:lnTo>
                      <a:pt x="26" y="101"/>
                    </a:lnTo>
                    <a:lnTo>
                      <a:pt x="18" y="100"/>
                    </a:lnTo>
                    <a:lnTo>
                      <a:pt x="5" y="46"/>
                    </a:lnTo>
                    <a:lnTo>
                      <a:pt x="0" y="42"/>
                    </a:lnTo>
                    <a:lnTo>
                      <a:pt x="11" y="88"/>
                    </a:lnTo>
                    <a:lnTo>
                      <a:pt x="22" y="128"/>
                    </a:lnTo>
                    <a:lnTo>
                      <a:pt x="21" y="174"/>
                    </a:lnTo>
                    <a:lnTo>
                      <a:pt x="18" y="219"/>
                    </a:lnTo>
                    <a:lnTo>
                      <a:pt x="14" y="243"/>
                    </a:lnTo>
                    <a:lnTo>
                      <a:pt x="9" y="267"/>
                    </a:lnTo>
                    <a:lnTo>
                      <a:pt x="28" y="267"/>
                    </a:lnTo>
                    <a:lnTo>
                      <a:pt x="28" y="253"/>
                    </a:lnTo>
                    <a:lnTo>
                      <a:pt x="32" y="164"/>
                    </a:lnTo>
                    <a:lnTo>
                      <a:pt x="34" y="128"/>
                    </a:lnTo>
                    <a:lnTo>
                      <a:pt x="37" y="104"/>
                    </a:lnTo>
                    <a:lnTo>
                      <a:pt x="59" y="53"/>
                    </a:lnTo>
                    <a:lnTo>
                      <a:pt x="54" y="48"/>
                    </a:lnTo>
                    <a:lnTo>
                      <a:pt x="31" y="95"/>
                    </a:lnTo>
                    <a:lnTo>
                      <a:pt x="28" y="0"/>
                    </a:lnTo>
                    <a:lnTo>
                      <a:pt x="27" y="33"/>
                    </a:lnTo>
                    <a:close/>
                  </a:path>
                </a:pathLst>
              </a:custGeom>
              <a:gradFill rotWithShape="0">
                <a:gsLst>
                  <a:gs pos="0">
                    <a:srgbClr val="00CC00"/>
                  </a:gs>
                  <a:gs pos="50000">
                    <a:srgbClr val="FF3300"/>
                  </a:gs>
                  <a:gs pos="100000">
                    <a:srgbClr val="00CC00"/>
                  </a:gs>
                </a:gsLst>
                <a:lin ang="5400000" scaled="1"/>
              </a:gradFill>
              <a:ln w="1588">
                <a:solidFill>
                  <a:srgbClr val="960018"/>
                </a:solidFill>
                <a:round/>
                <a:headEnd/>
                <a:tailEnd/>
              </a:ln>
            </p:spPr>
            <p:txBody>
              <a:bodyPr/>
              <a:lstStyle/>
              <a:p>
                <a:endParaRPr lang="en-US"/>
              </a:p>
            </p:txBody>
          </p:sp>
          <p:sp>
            <p:nvSpPr>
              <p:cNvPr id="2562" name="Freeform 575"/>
              <p:cNvSpPr>
                <a:spLocks/>
              </p:cNvSpPr>
              <p:nvPr/>
            </p:nvSpPr>
            <p:spPr bwMode="auto">
              <a:xfrm>
                <a:off x="2642" y="1930"/>
                <a:ext cx="48" cy="107"/>
              </a:xfrm>
              <a:custGeom>
                <a:avLst/>
                <a:gdLst>
                  <a:gd name="T0" fmla="*/ 46 w 95"/>
                  <a:gd name="T1" fmla="*/ 34 h 215"/>
                  <a:gd name="T2" fmla="*/ 46 w 95"/>
                  <a:gd name="T3" fmla="*/ 8 h 215"/>
                  <a:gd name="T4" fmla="*/ 23 w 95"/>
                  <a:gd name="T5" fmla="*/ 11 h 215"/>
                  <a:gd name="T6" fmla="*/ 20 w 95"/>
                  <a:gd name="T7" fmla="*/ 20 h 215"/>
                  <a:gd name="T8" fmla="*/ 10 w 95"/>
                  <a:gd name="T9" fmla="*/ 0 h 215"/>
                  <a:gd name="T10" fmla="*/ 1 w 95"/>
                  <a:gd name="T11" fmla="*/ 19 h 215"/>
                  <a:gd name="T12" fmla="*/ 1 w 95"/>
                  <a:gd name="T13" fmla="*/ 41 h 215"/>
                  <a:gd name="T14" fmla="*/ 3 w 95"/>
                  <a:gd name="T15" fmla="*/ 52 h 215"/>
                  <a:gd name="T16" fmla="*/ 3 w 95"/>
                  <a:gd name="T17" fmla="*/ 68 h 215"/>
                  <a:gd name="T18" fmla="*/ 23 w 95"/>
                  <a:gd name="T19" fmla="*/ 52 h 215"/>
                  <a:gd name="T20" fmla="*/ 31 w 95"/>
                  <a:gd name="T21" fmla="*/ 61 h 215"/>
                  <a:gd name="T22" fmla="*/ 40 w 95"/>
                  <a:gd name="T23" fmla="*/ 74 h 215"/>
                  <a:gd name="T24" fmla="*/ 31 w 95"/>
                  <a:gd name="T25" fmla="*/ 98 h 215"/>
                  <a:gd name="T26" fmla="*/ 33 w 95"/>
                  <a:gd name="T27" fmla="*/ 118 h 215"/>
                  <a:gd name="T28" fmla="*/ 46 w 95"/>
                  <a:gd name="T29" fmla="*/ 121 h 215"/>
                  <a:gd name="T30" fmla="*/ 58 w 95"/>
                  <a:gd name="T31" fmla="*/ 107 h 215"/>
                  <a:gd name="T32" fmla="*/ 70 w 95"/>
                  <a:gd name="T33" fmla="*/ 136 h 215"/>
                  <a:gd name="T34" fmla="*/ 61 w 95"/>
                  <a:gd name="T35" fmla="*/ 153 h 215"/>
                  <a:gd name="T36" fmla="*/ 51 w 95"/>
                  <a:gd name="T37" fmla="*/ 172 h 215"/>
                  <a:gd name="T38" fmla="*/ 39 w 95"/>
                  <a:gd name="T39" fmla="*/ 198 h 215"/>
                  <a:gd name="T40" fmla="*/ 37 w 95"/>
                  <a:gd name="T41" fmla="*/ 176 h 215"/>
                  <a:gd name="T42" fmla="*/ 61 w 95"/>
                  <a:gd name="T43" fmla="*/ 160 h 215"/>
                  <a:gd name="T44" fmla="*/ 57 w 95"/>
                  <a:gd name="T45" fmla="*/ 147 h 215"/>
                  <a:gd name="T46" fmla="*/ 55 w 95"/>
                  <a:gd name="T47" fmla="*/ 127 h 215"/>
                  <a:gd name="T48" fmla="*/ 57 w 95"/>
                  <a:gd name="T49" fmla="*/ 112 h 215"/>
                  <a:gd name="T50" fmla="*/ 49 w 95"/>
                  <a:gd name="T51" fmla="*/ 132 h 215"/>
                  <a:gd name="T52" fmla="*/ 28 w 95"/>
                  <a:gd name="T53" fmla="*/ 121 h 215"/>
                  <a:gd name="T54" fmla="*/ 29 w 95"/>
                  <a:gd name="T55" fmla="*/ 87 h 215"/>
                  <a:gd name="T56" fmla="*/ 32 w 95"/>
                  <a:gd name="T57" fmla="*/ 79 h 215"/>
                  <a:gd name="T58" fmla="*/ 16 w 95"/>
                  <a:gd name="T59" fmla="*/ 74 h 215"/>
                  <a:gd name="T60" fmla="*/ 13 w 95"/>
                  <a:gd name="T61" fmla="*/ 94 h 215"/>
                  <a:gd name="T62" fmla="*/ 1 w 95"/>
                  <a:gd name="T63" fmla="*/ 107 h 215"/>
                  <a:gd name="T64" fmla="*/ 6 w 95"/>
                  <a:gd name="T65" fmla="*/ 127 h 215"/>
                  <a:gd name="T66" fmla="*/ 10 w 95"/>
                  <a:gd name="T67" fmla="*/ 147 h 215"/>
                  <a:gd name="T68" fmla="*/ 16 w 95"/>
                  <a:gd name="T69" fmla="*/ 163 h 215"/>
                  <a:gd name="T70" fmla="*/ 22 w 95"/>
                  <a:gd name="T71" fmla="*/ 187 h 215"/>
                  <a:gd name="T72" fmla="*/ 38 w 95"/>
                  <a:gd name="T73" fmla="*/ 209 h 215"/>
                  <a:gd name="T74" fmla="*/ 68 w 95"/>
                  <a:gd name="T75" fmla="*/ 215 h 215"/>
                  <a:gd name="T76" fmla="*/ 92 w 95"/>
                  <a:gd name="T77" fmla="*/ 183 h 215"/>
                  <a:gd name="T78" fmla="*/ 84 w 95"/>
                  <a:gd name="T79" fmla="*/ 153 h 215"/>
                  <a:gd name="T80" fmla="*/ 88 w 95"/>
                  <a:gd name="T81" fmla="*/ 127 h 215"/>
                  <a:gd name="T82" fmla="*/ 89 w 95"/>
                  <a:gd name="T83" fmla="*/ 105 h 215"/>
                  <a:gd name="T84" fmla="*/ 95 w 95"/>
                  <a:gd name="T85" fmla="*/ 74 h 215"/>
                  <a:gd name="T86" fmla="*/ 71 w 95"/>
                  <a:gd name="T87" fmla="*/ 71 h 215"/>
                  <a:gd name="T88" fmla="*/ 94 w 95"/>
                  <a:gd name="T89" fmla="*/ 39 h 215"/>
                  <a:gd name="T90" fmla="*/ 78 w 95"/>
                  <a:gd name="T91" fmla="*/ 33 h 215"/>
                  <a:gd name="T92" fmla="*/ 66 w 95"/>
                  <a:gd name="T93" fmla="*/ 47 h 215"/>
                  <a:gd name="T94" fmla="*/ 75 w 95"/>
                  <a:gd name="T95" fmla="*/ 13 h 215"/>
                  <a:gd name="T96" fmla="*/ 61 w 95"/>
                  <a:gd name="T97" fmla="*/ 0 h 215"/>
                  <a:gd name="T98" fmla="*/ 49 w 95"/>
                  <a:gd name="T99" fmla="*/ 28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5"/>
                  <a:gd name="T151" fmla="*/ 0 h 215"/>
                  <a:gd name="T152" fmla="*/ 95 w 95"/>
                  <a:gd name="T153" fmla="*/ 215 h 21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5" h="215">
                    <a:moveTo>
                      <a:pt x="47" y="34"/>
                    </a:moveTo>
                    <a:lnTo>
                      <a:pt x="46" y="34"/>
                    </a:lnTo>
                    <a:lnTo>
                      <a:pt x="45" y="20"/>
                    </a:lnTo>
                    <a:lnTo>
                      <a:pt x="46" y="8"/>
                    </a:lnTo>
                    <a:lnTo>
                      <a:pt x="39" y="6"/>
                    </a:lnTo>
                    <a:lnTo>
                      <a:pt x="23" y="11"/>
                    </a:lnTo>
                    <a:lnTo>
                      <a:pt x="23" y="19"/>
                    </a:lnTo>
                    <a:lnTo>
                      <a:pt x="20" y="20"/>
                    </a:lnTo>
                    <a:lnTo>
                      <a:pt x="16" y="11"/>
                    </a:lnTo>
                    <a:lnTo>
                      <a:pt x="10" y="0"/>
                    </a:lnTo>
                    <a:lnTo>
                      <a:pt x="1" y="8"/>
                    </a:lnTo>
                    <a:lnTo>
                      <a:pt x="1" y="19"/>
                    </a:lnTo>
                    <a:lnTo>
                      <a:pt x="1" y="33"/>
                    </a:lnTo>
                    <a:lnTo>
                      <a:pt x="1" y="41"/>
                    </a:lnTo>
                    <a:lnTo>
                      <a:pt x="0" y="45"/>
                    </a:lnTo>
                    <a:lnTo>
                      <a:pt x="3" y="52"/>
                    </a:lnTo>
                    <a:lnTo>
                      <a:pt x="3" y="59"/>
                    </a:lnTo>
                    <a:lnTo>
                      <a:pt x="3" y="68"/>
                    </a:lnTo>
                    <a:lnTo>
                      <a:pt x="16" y="61"/>
                    </a:lnTo>
                    <a:lnTo>
                      <a:pt x="23" y="52"/>
                    </a:lnTo>
                    <a:lnTo>
                      <a:pt x="39" y="52"/>
                    </a:lnTo>
                    <a:lnTo>
                      <a:pt x="31" y="61"/>
                    </a:lnTo>
                    <a:lnTo>
                      <a:pt x="28" y="68"/>
                    </a:lnTo>
                    <a:lnTo>
                      <a:pt x="40" y="74"/>
                    </a:lnTo>
                    <a:lnTo>
                      <a:pt x="37" y="92"/>
                    </a:lnTo>
                    <a:lnTo>
                      <a:pt x="31" y="98"/>
                    </a:lnTo>
                    <a:lnTo>
                      <a:pt x="33" y="105"/>
                    </a:lnTo>
                    <a:lnTo>
                      <a:pt x="33" y="118"/>
                    </a:lnTo>
                    <a:lnTo>
                      <a:pt x="39" y="126"/>
                    </a:lnTo>
                    <a:lnTo>
                      <a:pt x="46" y="121"/>
                    </a:lnTo>
                    <a:lnTo>
                      <a:pt x="51" y="112"/>
                    </a:lnTo>
                    <a:lnTo>
                      <a:pt x="58" y="107"/>
                    </a:lnTo>
                    <a:lnTo>
                      <a:pt x="65" y="118"/>
                    </a:lnTo>
                    <a:lnTo>
                      <a:pt x="70" y="136"/>
                    </a:lnTo>
                    <a:lnTo>
                      <a:pt x="65" y="147"/>
                    </a:lnTo>
                    <a:lnTo>
                      <a:pt x="61" y="153"/>
                    </a:lnTo>
                    <a:lnTo>
                      <a:pt x="67" y="167"/>
                    </a:lnTo>
                    <a:lnTo>
                      <a:pt x="51" y="172"/>
                    </a:lnTo>
                    <a:lnTo>
                      <a:pt x="40" y="187"/>
                    </a:lnTo>
                    <a:lnTo>
                      <a:pt x="39" y="198"/>
                    </a:lnTo>
                    <a:lnTo>
                      <a:pt x="33" y="191"/>
                    </a:lnTo>
                    <a:lnTo>
                      <a:pt x="37" y="176"/>
                    </a:lnTo>
                    <a:lnTo>
                      <a:pt x="45" y="160"/>
                    </a:lnTo>
                    <a:lnTo>
                      <a:pt x="61" y="160"/>
                    </a:lnTo>
                    <a:lnTo>
                      <a:pt x="56" y="153"/>
                    </a:lnTo>
                    <a:lnTo>
                      <a:pt x="57" y="147"/>
                    </a:lnTo>
                    <a:lnTo>
                      <a:pt x="58" y="140"/>
                    </a:lnTo>
                    <a:lnTo>
                      <a:pt x="55" y="127"/>
                    </a:lnTo>
                    <a:lnTo>
                      <a:pt x="65" y="121"/>
                    </a:lnTo>
                    <a:lnTo>
                      <a:pt x="57" y="112"/>
                    </a:lnTo>
                    <a:lnTo>
                      <a:pt x="50" y="114"/>
                    </a:lnTo>
                    <a:lnTo>
                      <a:pt x="49" y="132"/>
                    </a:lnTo>
                    <a:lnTo>
                      <a:pt x="38" y="138"/>
                    </a:lnTo>
                    <a:lnTo>
                      <a:pt x="28" y="121"/>
                    </a:lnTo>
                    <a:lnTo>
                      <a:pt x="31" y="111"/>
                    </a:lnTo>
                    <a:lnTo>
                      <a:pt x="29" y="87"/>
                    </a:lnTo>
                    <a:lnTo>
                      <a:pt x="22" y="91"/>
                    </a:lnTo>
                    <a:lnTo>
                      <a:pt x="32" y="79"/>
                    </a:lnTo>
                    <a:lnTo>
                      <a:pt x="22" y="71"/>
                    </a:lnTo>
                    <a:lnTo>
                      <a:pt x="16" y="74"/>
                    </a:lnTo>
                    <a:lnTo>
                      <a:pt x="16" y="87"/>
                    </a:lnTo>
                    <a:lnTo>
                      <a:pt x="13" y="94"/>
                    </a:lnTo>
                    <a:lnTo>
                      <a:pt x="3" y="100"/>
                    </a:lnTo>
                    <a:lnTo>
                      <a:pt x="1" y="107"/>
                    </a:lnTo>
                    <a:lnTo>
                      <a:pt x="10" y="120"/>
                    </a:lnTo>
                    <a:lnTo>
                      <a:pt x="6" y="127"/>
                    </a:lnTo>
                    <a:lnTo>
                      <a:pt x="1" y="140"/>
                    </a:lnTo>
                    <a:lnTo>
                      <a:pt x="10" y="147"/>
                    </a:lnTo>
                    <a:lnTo>
                      <a:pt x="13" y="153"/>
                    </a:lnTo>
                    <a:lnTo>
                      <a:pt x="16" y="163"/>
                    </a:lnTo>
                    <a:lnTo>
                      <a:pt x="20" y="166"/>
                    </a:lnTo>
                    <a:lnTo>
                      <a:pt x="22" y="187"/>
                    </a:lnTo>
                    <a:lnTo>
                      <a:pt x="27" y="206"/>
                    </a:lnTo>
                    <a:lnTo>
                      <a:pt x="38" y="209"/>
                    </a:lnTo>
                    <a:lnTo>
                      <a:pt x="50" y="215"/>
                    </a:lnTo>
                    <a:lnTo>
                      <a:pt x="68" y="215"/>
                    </a:lnTo>
                    <a:lnTo>
                      <a:pt x="78" y="199"/>
                    </a:lnTo>
                    <a:lnTo>
                      <a:pt x="92" y="183"/>
                    </a:lnTo>
                    <a:lnTo>
                      <a:pt x="92" y="163"/>
                    </a:lnTo>
                    <a:lnTo>
                      <a:pt x="84" y="153"/>
                    </a:lnTo>
                    <a:lnTo>
                      <a:pt x="92" y="144"/>
                    </a:lnTo>
                    <a:lnTo>
                      <a:pt x="88" y="127"/>
                    </a:lnTo>
                    <a:lnTo>
                      <a:pt x="94" y="112"/>
                    </a:lnTo>
                    <a:lnTo>
                      <a:pt x="89" y="105"/>
                    </a:lnTo>
                    <a:lnTo>
                      <a:pt x="92" y="87"/>
                    </a:lnTo>
                    <a:lnTo>
                      <a:pt x="95" y="74"/>
                    </a:lnTo>
                    <a:lnTo>
                      <a:pt x="79" y="79"/>
                    </a:lnTo>
                    <a:lnTo>
                      <a:pt x="71" y="71"/>
                    </a:lnTo>
                    <a:lnTo>
                      <a:pt x="83" y="52"/>
                    </a:lnTo>
                    <a:lnTo>
                      <a:pt x="94" y="39"/>
                    </a:lnTo>
                    <a:lnTo>
                      <a:pt x="88" y="28"/>
                    </a:lnTo>
                    <a:lnTo>
                      <a:pt x="78" y="33"/>
                    </a:lnTo>
                    <a:lnTo>
                      <a:pt x="70" y="45"/>
                    </a:lnTo>
                    <a:lnTo>
                      <a:pt x="66" y="47"/>
                    </a:lnTo>
                    <a:lnTo>
                      <a:pt x="67" y="34"/>
                    </a:lnTo>
                    <a:lnTo>
                      <a:pt x="75" y="13"/>
                    </a:lnTo>
                    <a:lnTo>
                      <a:pt x="69" y="6"/>
                    </a:lnTo>
                    <a:lnTo>
                      <a:pt x="61" y="0"/>
                    </a:lnTo>
                    <a:lnTo>
                      <a:pt x="49" y="18"/>
                    </a:lnTo>
                    <a:lnTo>
                      <a:pt x="49" y="28"/>
                    </a:lnTo>
                    <a:lnTo>
                      <a:pt x="47" y="34"/>
                    </a:lnTo>
                    <a:close/>
                  </a:path>
                </a:pathLst>
              </a:custGeom>
              <a:gradFill rotWithShape="0">
                <a:gsLst>
                  <a:gs pos="0">
                    <a:srgbClr val="00CC00"/>
                  </a:gs>
                  <a:gs pos="50000">
                    <a:srgbClr val="FF3300"/>
                  </a:gs>
                  <a:gs pos="100000">
                    <a:srgbClr val="00CC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217" name="Picture 576" descr="pe02622_"/>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8" y="1632"/>
              <a:ext cx="672" cy="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18" name="Line 577"/>
            <p:cNvSpPr>
              <a:spLocks noChangeShapeType="1"/>
            </p:cNvSpPr>
            <p:nvPr/>
          </p:nvSpPr>
          <p:spPr bwMode="auto">
            <a:xfrm rot="10800000">
              <a:off x="1488" y="3072"/>
              <a:ext cx="3936" cy="0"/>
            </a:xfrm>
            <a:prstGeom prst="line">
              <a:avLst/>
            </a:prstGeom>
            <a:noFill/>
            <a:ln w="19050">
              <a:solidFill>
                <a:srgbClr val="FF9933"/>
              </a:solidFill>
              <a:round/>
              <a:headEnd/>
              <a:tailEnd type="stealth" w="lg" len="lg"/>
            </a:ln>
            <a:extLst>
              <a:ext uri="{909E8E84-426E-40DD-AFC4-6F175D3DCCD1}">
                <a14:hiddenFill xmlns:a14="http://schemas.microsoft.com/office/drawing/2010/main">
                  <a:noFill/>
                </a14:hiddenFill>
              </a:ext>
            </a:extLst>
          </p:spPr>
          <p:txBody>
            <a:bodyPr>
              <a:spAutoFit/>
            </a:bodyPr>
            <a:lstStyle/>
            <a:p>
              <a:endParaRPr lang="en-US"/>
            </a:p>
          </p:txBody>
        </p:sp>
        <p:sp>
          <p:nvSpPr>
            <p:cNvPr id="2219" name="Line 578"/>
            <p:cNvSpPr>
              <a:spLocks noChangeShapeType="1"/>
            </p:cNvSpPr>
            <p:nvPr/>
          </p:nvSpPr>
          <p:spPr bwMode="auto">
            <a:xfrm flipV="1">
              <a:off x="5424" y="2352"/>
              <a:ext cx="0" cy="720"/>
            </a:xfrm>
            <a:prstGeom prst="line">
              <a:avLst/>
            </a:prstGeom>
            <a:noFill/>
            <a:ln w="9525">
              <a:solidFill>
                <a:srgbClr val="FF9933"/>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grpSp>
          <p:nvGrpSpPr>
            <p:cNvPr id="2220" name="Group 579"/>
            <p:cNvGrpSpPr>
              <a:grpSpLocks/>
            </p:cNvGrpSpPr>
            <p:nvPr/>
          </p:nvGrpSpPr>
          <p:grpSpPr bwMode="auto">
            <a:xfrm>
              <a:off x="4128" y="1584"/>
              <a:ext cx="737" cy="566"/>
              <a:chOff x="3202" y="1135"/>
              <a:chExt cx="737" cy="566"/>
            </a:xfrm>
          </p:grpSpPr>
          <p:sp>
            <p:nvSpPr>
              <p:cNvPr id="2222" name="Freeform 580"/>
              <p:cNvSpPr>
                <a:spLocks/>
              </p:cNvSpPr>
              <p:nvPr/>
            </p:nvSpPr>
            <p:spPr bwMode="auto">
              <a:xfrm>
                <a:off x="3202" y="1595"/>
                <a:ext cx="737" cy="106"/>
              </a:xfrm>
              <a:custGeom>
                <a:avLst/>
                <a:gdLst>
                  <a:gd name="T0" fmla="*/ 749 w 1475"/>
                  <a:gd name="T1" fmla="*/ 0 h 212"/>
                  <a:gd name="T2" fmla="*/ 0 w 1475"/>
                  <a:gd name="T3" fmla="*/ 62 h 212"/>
                  <a:gd name="T4" fmla="*/ 691 w 1475"/>
                  <a:gd name="T5" fmla="*/ 212 h 212"/>
                  <a:gd name="T6" fmla="*/ 1475 w 1475"/>
                  <a:gd name="T7" fmla="*/ 72 h 212"/>
                  <a:gd name="T8" fmla="*/ 749 w 1475"/>
                  <a:gd name="T9" fmla="*/ 0 h 212"/>
                  <a:gd name="T10" fmla="*/ 0 60000 65536"/>
                  <a:gd name="T11" fmla="*/ 0 60000 65536"/>
                  <a:gd name="T12" fmla="*/ 0 60000 65536"/>
                  <a:gd name="T13" fmla="*/ 0 60000 65536"/>
                  <a:gd name="T14" fmla="*/ 0 60000 65536"/>
                  <a:gd name="T15" fmla="*/ 0 w 1475"/>
                  <a:gd name="T16" fmla="*/ 0 h 212"/>
                  <a:gd name="T17" fmla="*/ 1475 w 1475"/>
                  <a:gd name="T18" fmla="*/ 212 h 212"/>
                </a:gdLst>
                <a:ahLst/>
                <a:cxnLst>
                  <a:cxn ang="T10">
                    <a:pos x="T0" y="T1"/>
                  </a:cxn>
                  <a:cxn ang="T11">
                    <a:pos x="T2" y="T3"/>
                  </a:cxn>
                  <a:cxn ang="T12">
                    <a:pos x="T4" y="T5"/>
                  </a:cxn>
                  <a:cxn ang="T13">
                    <a:pos x="T6" y="T7"/>
                  </a:cxn>
                  <a:cxn ang="T14">
                    <a:pos x="T8" y="T9"/>
                  </a:cxn>
                </a:cxnLst>
                <a:rect l="T15" t="T16" r="T17" b="T18"/>
                <a:pathLst>
                  <a:path w="1475" h="212">
                    <a:moveTo>
                      <a:pt x="749" y="0"/>
                    </a:moveTo>
                    <a:lnTo>
                      <a:pt x="0" y="62"/>
                    </a:lnTo>
                    <a:lnTo>
                      <a:pt x="691" y="212"/>
                    </a:lnTo>
                    <a:lnTo>
                      <a:pt x="1475" y="72"/>
                    </a:lnTo>
                    <a:lnTo>
                      <a:pt x="749" y="0"/>
                    </a:lnTo>
                    <a:close/>
                  </a:path>
                </a:pathLst>
              </a:custGeom>
              <a:gradFill rotWithShape="0">
                <a:gsLst>
                  <a:gs pos="0">
                    <a:srgbClr val="0000FF"/>
                  </a:gs>
                  <a:gs pos="100000">
                    <a:srgbClr val="DDDDDD"/>
                  </a:gs>
                </a:gsLst>
                <a:lin ang="5400000" scaled="1"/>
              </a:gradFill>
              <a:ln w="1588">
                <a:solidFill>
                  <a:srgbClr val="C0C0C0"/>
                </a:solidFill>
                <a:round/>
                <a:headEnd/>
                <a:tailEnd/>
              </a:ln>
            </p:spPr>
            <p:txBody>
              <a:bodyPr/>
              <a:lstStyle/>
              <a:p>
                <a:endParaRPr lang="en-US"/>
              </a:p>
            </p:txBody>
          </p:sp>
          <p:sp>
            <p:nvSpPr>
              <p:cNvPr id="2223" name="Freeform 581"/>
              <p:cNvSpPr>
                <a:spLocks/>
              </p:cNvSpPr>
              <p:nvPr/>
            </p:nvSpPr>
            <p:spPr bwMode="auto">
              <a:xfrm>
                <a:off x="3546" y="1135"/>
                <a:ext cx="253" cy="531"/>
              </a:xfrm>
              <a:custGeom>
                <a:avLst/>
                <a:gdLst>
                  <a:gd name="T0" fmla="*/ 3 w 505"/>
                  <a:gd name="T1" fmla="*/ 0 h 1063"/>
                  <a:gd name="T2" fmla="*/ 505 w 505"/>
                  <a:gd name="T3" fmla="*/ 201 h 1063"/>
                  <a:gd name="T4" fmla="*/ 503 w 505"/>
                  <a:gd name="T5" fmla="*/ 983 h 1063"/>
                  <a:gd name="T6" fmla="*/ 0 w 505"/>
                  <a:gd name="T7" fmla="*/ 1063 h 1063"/>
                  <a:gd name="T8" fmla="*/ 3 w 505"/>
                  <a:gd name="T9" fmla="*/ 0 h 1063"/>
                  <a:gd name="T10" fmla="*/ 0 60000 65536"/>
                  <a:gd name="T11" fmla="*/ 0 60000 65536"/>
                  <a:gd name="T12" fmla="*/ 0 60000 65536"/>
                  <a:gd name="T13" fmla="*/ 0 60000 65536"/>
                  <a:gd name="T14" fmla="*/ 0 60000 65536"/>
                  <a:gd name="T15" fmla="*/ 0 w 505"/>
                  <a:gd name="T16" fmla="*/ 0 h 1063"/>
                  <a:gd name="T17" fmla="*/ 505 w 505"/>
                  <a:gd name="T18" fmla="*/ 1063 h 1063"/>
                </a:gdLst>
                <a:ahLst/>
                <a:cxnLst>
                  <a:cxn ang="T10">
                    <a:pos x="T0" y="T1"/>
                  </a:cxn>
                  <a:cxn ang="T11">
                    <a:pos x="T2" y="T3"/>
                  </a:cxn>
                  <a:cxn ang="T12">
                    <a:pos x="T4" y="T5"/>
                  </a:cxn>
                  <a:cxn ang="T13">
                    <a:pos x="T6" y="T7"/>
                  </a:cxn>
                  <a:cxn ang="T14">
                    <a:pos x="T8" y="T9"/>
                  </a:cxn>
                </a:cxnLst>
                <a:rect l="T15" t="T16" r="T17" b="T18"/>
                <a:pathLst>
                  <a:path w="505" h="1063">
                    <a:moveTo>
                      <a:pt x="3" y="0"/>
                    </a:moveTo>
                    <a:lnTo>
                      <a:pt x="505" y="201"/>
                    </a:lnTo>
                    <a:lnTo>
                      <a:pt x="503" y="983"/>
                    </a:lnTo>
                    <a:lnTo>
                      <a:pt x="0" y="1063"/>
                    </a:lnTo>
                    <a:lnTo>
                      <a:pt x="3" y="0"/>
                    </a:lnTo>
                    <a:close/>
                  </a:path>
                </a:pathLst>
              </a:custGeom>
              <a:gradFill rotWithShape="0">
                <a:gsLst>
                  <a:gs pos="0">
                    <a:srgbClr val="0000FF"/>
                  </a:gs>
                  <a:gs pos="100000">
                    <a:srgbClr val="DDDDDD"/>
                  </a:gs>
                </a:gsLst>
                <a:lin ang="5400000" scaled="1"/>
              </a:gradFill>
              <a:ln w="1588">
                <a:solidFill>
                  <a:srgbClr val="FFCBCB"/>
                </a:solidFill>
                <a:round/>
                <a:headEnd/>
                <a:tailEnd/>
              </a:ln>
            </p:spPr>
            <p:txBody>
              <a:bodyPr/>
              <a:lstStyle/>
              <a:p>
                <a:endParaRPr lang="en-US"/>
              </a:p>
            </p:txBody>
          </p:sp>
          <p:sp>
            <p:nvSpPr>
              <p:cNvPr id="2224" name="Freeform 582"/>
              <p:cNvSpPr>
                <a:spLocks/>
              </p:cNvSpPr>
              <p:nvPr/>
            </p:nvSpPr>
            <p:spPr bwMode="auto">
              <a:xfrm>
                <a:off x="3308" y="1135"/>
                <a:ext cx="239" cy="531"/>
              </a:xfrm>
              <a:custGeom>
                <a:avLst/>
                <a:gdLst>
                  <a:gd name="T0" fmla="*/ 478 w 478"/>
                  <a:gd name="T1" fmla="*/ 0 h 1063"/>
                  <a:gd name="T2" fmla="*/ 475 w 478"/>
                  <a:gd name="T3" fmla="*/ 1063 h 1063"/>
                  <a:gd name="T4" fmla="*/ 0 w 478"/>
                  <a:gd name="T5" fmla="*/ 969 h 1063"/>
                  <a:gd name="T6" fmla="*/ 0 w 478"/>
                  <a:gd name="T7" fmla="*/ 205 h 1063"/>
                  <a:gd name="T8" fmla="*/ 478 w 478"/>
                  <a:gd name="T9" fmla="*/ 0 h 1063"/>
                  <a:gd name="T10" fmla="*/ 0 60000 65536"/>
                  <a:gd name="T11" fmla="*/ 0 60000 65536"/>
                  <a:gd name="T12" fmla="*/ 0 60000 65536"/>
                  <a:gd name="T13" fmla="*/ 0 60000 65536"/>
                  <a:gd name="T14" fmla="*/ 0 60000 65536"/>
                  <a:gd name="T15" fmla="*/ 0 w 478"/>
                  <a:gd name="T16" fmla="*/ 0 h 1063"/>
                  <a:gd name="T17" fmla="*/ 478 w 478"/>
                  <a:gd name="T18" fmla="*/ 1063 h 1063"/>
                </a:gdLst>
                <a:ahLst/>
                <a:cxnLst>
                  <a:cxn ang="T10">
                    <a:pos x="T0" y="T1"/>
                  </a:cxn>
                  <a:cxn ang="T11">
                    <a:pos x="T2" y="T3"/>
                  </a:cxn>
                  <a:cxn ang="T12">
                    <a:pos x="T4" y="T5"/>
                  </a:cxn>
                  <a:cxn ang="T13">
                    <a:pos x="T6" y="T7"/>
                  </a:cxn>
                  <a:cxn ang="T14">
                    <a:pos x="T8" y="T9"/>
                  </a:cxn>
                </a:cxnLst>
                <a:rect l="T15" t="T16" r="T17" b="T18"/>
                <a:pathLst>
                  <a:path w="478" h="1063">
                    <a:moveTo>
                      <a:pt x="478" y="0"/>
                    </a:moveTo>
                    <a:lnTo>
                      <a:pt x="475" y="1063"/>
                    </a:lnTo>
                    <a:lnTo>
                      <a:pt x="0" y="969"/>
                    </a:lnTo>
                    <a:lnTo>
                      <a:pt x="0" y="205"/>
                    </a:lnTo>
                    <a:lnTo>
                      <a:pt x="478" y="0"/>
                    </a:lnTo>
                    <a:close/>
                  </a:path>
                </a:pathLst>
              </a:custGeom>
              <a:gradFill rotWithShape="0">
                <a:gsLst>
                  <a:gs pos="0">
                    <a:srgbClr val="0000FF"/>
                  </a:gs>
                  <a:gs pos="100000">
                    <a:srgbClr val="DDDDDD"/>
                  </a:gs>
                </a:gsLst>
                <a:lin ang="5400000" scaled="1"/>
              </a:gradFill>
              <a:ln w="1588">
                <a:solidFill>
                  <a:srgbClr val="A6698E"/>
                </a:solidFill>
                <a:round/>
                <a:headEnd/>
                <a:tailEnd/>
              </a:ln>
            </p:spPr>
            <p:txBody>
              <a:bodyPr/>
              <a:lstStyle/>
              <a:p>
                <a:endParaRPr lang="en-US"/>
              </a:p>
            </p:txBody>
          </p:sp>
          <p:sp>
            <p:nvSpPr>
              <p:cNvPr id="2225" name="Freeform 583"/>
              <p:cNvSpPr>
                <a:spLocks/>
              </p:cNvSpPr>
              <p:nvPr/>
            </p:nvSpPr>
            <p:spPr bwMode="auto">
              <a:xfrm>
                <a:off x="3810" y="1612"/>
                <a:ext cx="88" cy="32"/>
              </a:xfrm>
              <a:custGeom>
                <a:avLst/>
                <a:gdLst>
                  <a:gd name="T0" fmla="*/ 28 w 176"/>
                  <a:gd name="T1" fmla="*/ 0 h 63"/>
                  <a:gd name="T2" fmla="*/ 0 w 176"/>
                  <a:gd name="T3" fmla="*/ 13 h 63"/>
                  <a:gd name="T4" fmla="*/ 0 w 176"/>
                  <a:gd name="T5" fmla="*/ 44 h 63"/>
                  <a:gd name="T6" fmla="*/ 40 w 176"/>
                  <a:gd name="T7" fmla="*/ 63 h 63"/>
                  <a:gd name="T8" fmla="*/ 92 w 176"/>
                  <a:gd name="T9" fmla="*/ 63 h 63"/>
                  <a:gd name="T10" fmla="*/ 176 w 176"/>
                  <a:gd name="T11" fmla="*/ 44 h 63"/>
                  <a:gd name="T12" fmla="*/ 160 w 176"/>
                  <a:gd name="T13" fmla="*/ 18 h 63"/>
                  <a:gd name="T14" fmla="*/ 28 w 176"/>
                  <a:gd name="T15" fmla="*/ 0 h 63"/>
                  <a:gd name="T16" fmla="*/ 0 60000 65536"/>
                  <a:gd name="T17" fmla="*/ 0 60000 65536"/>
                  <a:gd name="T18" fmla="*/ 0 60000 65536"/>
                  <a:gd name="T19" fmla="*/ 0 60000 65536"/>
                  <a:gd name="T20" fmla="*/ 0 60000 65536"/>
                  <a:gd name="T21" fmla="*/ 0 60000 65536"/>
                  <a:gd name="T22" fmla="*/ 0 60000 65536"/>
                  <a:gd name="T23" fmla="*/ 0 60000 65536"/>
                  <a:gd name="T24" fmla="*/ 0 w 176"/>
                  <a:gd name="T25" fmla="*/ 0 h 63"/>
                  <a:gd name="T26" fmla="*/ 176 w 176"/>
                  <a:gd name="T27" fmla="*/ 63 h 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6" h="63">
                    <a:moveTo>
                      <a:pt x="28" y="0"/>
                    </a:moveTo>
                    <a:lnTo>
                      <a:pt x="0" y="13"/>
                    </a:lnTo>
                    <a:lnTo>
                      <a:pt x="0" y="44"/>
                    </a:lnTo>
                    <a:lnTo>
                      <a:pt x="40" y="63"/>
                    </a:lnTo>
                    <a:lnTo>
                      <a:pt x="92" y="63"/>
                    </a:lnTo>
                    <a:lnTo>
                      <a:pt x="176" y="44"/>
                    </a:lnTo>
                    <a:lnTo>
                      <a:pt x="160" y="18"/>
                    </a:lnTo>
                    <a:lnTo>
                      <a:pt x="28" y="0"/>
                    </a:lnTo>
                    <a:close/>
                  </a:path>
                </a:pathLst>
              </a:custGeom>
              <a:gradFill rotWithShape="0">
                <a:gsLst>
                  <a:gs pos="0">
                    <a:srgbClr val="0000FF"/>
                  </a:gs>
                  <a:gs pos="100000">
                    <a:srgbClr val="DDDDDD"/>
                  </a:gs>
                </a:gsLst>
                <a:lin ang="5400000" scaled="1"/>
              </a:gradFill>
              <a:ln w="1588">
                <a:solidFill>
                  <a:srgbClr val="808080"/>
                </a:solidFill>
                <a:round/>
                <a:headEnd/>
                <a:tailEnd/>
              </a:ln>
            </p:spPr>
            <p:txBody>
              <a:bodyPr/>
              <a:lstStyle/>
              <a:p>
                <a:endParaRPr lang="en-US"/>
              </a:p>
            </p:txBody>
          </p:sp>
          <p:sp>
            <p:nvSpPr>
              <p:cNvPr id="2226" name="Freeform 584"/>
              <p:cNvSpPr>
                <a:spLocks/>
              </p:cNvSpPr>
              <p:nvPr/>
            </p:nvSpPr>
            <p:spPr bwMode="auto">
              <a:xfrm>
                <a:off x="3837" y="1459"/>
                <a:ext cx="62" cy="97"/>
              </a:xfrm>
              <a:custGeom>
                <a:avLst/>
                <a:gdLst>
                  <a:gd name="T0" fmla="*/ 115 w 124"/>
                  <a:gd name="T1" fmla="*/ 105 h 194"/>
                  <a:gd name="T2" fmla="*/ 101 w 124"/>
                  <a:gd name="T3" fmla="*/ 90 h 194"/>
                  <a:gd name="T4" fmla="*/ 108 w 124"/>
                  <a:gd name="T5" fmla="*/ 66 h 194"/>
                  <a:gd name="T6" fmla="*/ 92 w 124"/>
                  <a:gd name="T7" fmla="*/ 60 h 194"/>
                  <a:gd name="T8" fmla="*/ 92 w 124"/>
                  <a:gd name="T9" fmla="*/ 43 h 194"/>
                  <a:gd name="T10" fmla="*/ 78 w 124"/>
                  <a:gd name="T11" fmla="*/ 43 h 194"/>
                  <a:gd name="T12" fmla="*/ 78 w 124"/>
                  <a:gd name="T13" fmla="*/ 23 h 194"/>
                  <a:gd name="T14" fmla="*/ 57 w 124"/>
                  <a:gd name="T15" fmla="*/ 0 h 194"/>
                  <a:gd name="T16" fmla="*/ 46 w 124"/>
                  <a:gd name="T17" fmla="*/ 11 h 194"/>
                  <a:gd name="T18" fmla="*/ 32 w 124"/>
                  <a:gd name="T19" fmla="*/ 17 h 194"/>
                  <a:gd name="T20" fmla="*/ 20 w 124"/>
                  <a:gd name="T21" fmla="*/ 39 h 194"/>
                  <a:gd name="T22" fmla="*/ 6 w 124"/>
                  <a:gd name="T23" fmla="*/ 60 h 194"/>
                  <a:gd name="T24" fmla="*/ 6 w 124"/>
                  <a:gd name="T25" fmla="*/ 84 h 194"/>
                  <a:gd name="T26" fmla="*/ 0 w 124"/>
                  <a:gd name="T27" fmla="*/ 103 h 194"/>
                  <a:gd name="T28" fmla="*/ 6 w 124"/>
                  <a:gd name="T29" fmla="*/ 120 h 194"/>
                  <a:gd name="T30" fmla="*/ 6 w 124"/>
                  <a:gd name="T31" fmla="*/ 138 h 194"/>
                  <a:gd name="T32" fmla="*/ 2 w 124"/>
                  <a:gd name="T33" fmla="*/ 149 h 194"/>
                  <a:gd name="T34" fmla="*/ 14 w 124"/>
                  <a:gd name="T35" fmla="*/ 168 h 194"/>
                  <a:gd name="T36" fmla="*/ 11 w 124"/>
                  <a:gd name="T37" fmla="*/ 182 h 194"/>
                  <a:gd name="T38" fmla="*/ 24 w 124"/>
                  <a:gd name="T39" fmla="*/ 178 h 194"/>
                  <a:gd name="T40" fmla="*/ 24 w 124"/>
                  <a:gd name="T41" fmla="*/ 194 h 194"/>
                  <a:gd name="T42" fmla="*/ 41 w 124"/>
                  <a:gd name="T43" fmla="*/ 194 h 194"/>
                  <a:gd name="T44" fmla="*/ 60 w 124"/>
                  <a:gd name="T45" fmla="*/ 182 h 194"/>
                  <a:gd name="T46" fmla="*/ 86 w 124"/>
                  <a:gd name="T47" fmla="*/ 190 h 194"/>
                  <a:gd name="T48" fmla="*/ 100 w 124"/>
                  <a:gd name="T49" fmla="*/ 172 h 194"/>
                  <a:gd name="T50" fmla="*/ 122 w 124"/>
                  <a:gd name="T51" fmla="*/ 159 h 194"/>
                  <a:gd name="T52" fmla="*/ 124 w 124"/>
                  <a:gd name="T53" fmla="*/ 143 h 194"/>
                  <a:gd name="T54" fmla="*/ 112 w 124"/>
                  <a:gd name="T55" fmla="*/ 122 h 194"/>
                  <a:gd name="T56" fmla="*/ 115 w 124"/>
                  <a:gd name="T57" fmla="*/ 105 h 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4"/>
                  <a:gd name="T88" fmla="*/ 0 h 194"/>
                  <a:gd name="T89" fmla="*/ 124 w 124"/>
                  <a:gd name="T90" fmla="*/ 194 h 1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4" h="194">
                    <a:moveTo>
                      <a:pt x="115" y="105"/>
                    </a:moveTo>
                    <a:lnTo>
                      <a:pt x="101" y="90"/>
                    </a:lnTo>
                    <a:lnTo>
                      <a:pt x="108" y="66"/>
                    </a:lnTo>
                    <a:lnTo>
                      <a:pt x="92" y="60"/>
                    </a:lnTo>
                    <a:lnTo>
                      <a:pt x="92" y="43"/>
                    </a:lnTo>
                    <a:lnTo>
                      <a:pt x="78" y="43"/>
                    </a:lnTo>
                    <a:lnTo>
                      <a:pt x="78" y="23"/>
                    </a:lnTo>
                    <a:lnTo>
                      <a:pt x="57" y="0"/>
                    </a:lnTo>
                    <a:lnTo>
                      <a:pt x="46" y="11"/>
                    </a:lnTo>
                    <a:lnTo>
                      <a:pt x="32" y="17"/>
                    </a:lnTo>
                    <a:lnTo>
                      <a:pt x="20" y="39"/>
                    </a:lnTo>
                    <a:lnTo>
                      <a:pt x="6" y="60"/>
                    </a:lnTo>
                    <a:lnTo>
                      <a:pt x="6" y="84"/>
                    </a:lnTo>
                    <a:lnTo>
                      <a:pt x="0" y="103"/>
                    </a:lnTo>
                    <a:lnTo>
                      <a:pt x="6" y="120"/>
                    </a:lnTo>
                    <a:lnTo>
                      <a:pt x="6" y="138"/>
                    </a:lnTo>
                    <a:lnTo>
                      <a:pt x="2" y="149"/>
                    </a:lnTo>
                    <a:lnTo>
                      <a:pt x="14" y="168"/>
                    </a:lnTo>
                    <a:lnTo>
                      <a:pt x="11" y="182"/>
                    </a:lnTo>
                    <a:lnTo>
                      <a:pt x="24" y="178"/>
                    </a:lnTo>
                    <a:lnTo>
                      <a:pt x="24" y="194"/>
                    </a:lnTo>
                    <a:lnTo>
                      <a:pt x="41" y="194"/>
                    </a:lnTo>
                    <a:lnTo>
                      <a:pt x="60" y="182"/>
                    </a:lnTo>
                    <a:lnTo>
                      <a:pt x="86" y="190"/>
                    </a:lnTo>
                    <a:lnTo>
                      <a:pt x="100" y="172"/>
                    </a:lnTo>
                    <a:lnTo>
                      <a:pt x="122" y="159"/>
                    </a:lnTo>
                    <a:lnTo>
                      <a:pt x="124" y="143"/>
                    </a:lnTo>
                    <a:lnTo>
                      <a:pt x="112" y="122"/>
                    </a:lnTo>
                    <a:lnTo>
                      <a:pt x="115" y="10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27" name="Freeform 585"/>
              <p:cNvSpPr>
                <a:spLocks/>
              </p:cNvSpPr>
              <p:nvPr/>
            </p:nvSpPr>
            <p:spPr bwMode="auto">
              <a:xfrm>
                <a:off x="3843" y="1626"/>
                <a:ext cx="42" cy="14"/>
              </a:xfrm>
              <a:custGeom>
                <a:avLst/>
                <a:gdLst>
                  <a:gd name="T0" fmla="*/ 0 w 85"/>
                  <a:gd name="T1" fmla="*/ 7 h 28"/>
                  <a:gd name="T2" fmla="*/ 1 w 85"/>
                  <a:gd name="T3" fmla="*/ 4 h 28"/>
                  <a:gd name="T4" fmla="*/ 41 w 85"/>
                  <a:gd name="T5" fmla="*/ 0 h 28"/>
                  <a:gd name="T6" fmla="*/ 85 w 85"/>
                  <a:gd name="T7" fmla="*/ 17 h 28"/>
                  <a:gd name="T8" fmla="*/ 25 w 85"/>
                  <a:gd name="T9" fmla="*/ 28 h 28"/>
                  <a:gd name="T10" fmla="*/ 0 w 85"/>
                  <a:gd name="T11" fmla="*/ 7 h 28"/>
                  <a:gd name="T12" fmla="*/ 0 60000 65536"/>
                  <a:gd name="T13" fmla="*/ 0 60000 65536"/>
                  <a:gd name="T14" fmla="*/ 0 60000 65536"/>
                  <a:gd name="T15" fmla="*/ 0 60000 65536"/>
                  <a:gd name="T16" fmla="*/ 0 60000 65536"/>
                  <a:gd name="T17" fmla="*/ 0 60000 65536"/>
                  <a:gd name="T18" fmla="*/ 0 w 85"/>
                  <a:gd name="T19" fmla="*/ 0 h 28"/>
                  <a:gd name="T20" fmla="*/ 85 w 85"/>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85" h="28">
                    <a:moveTo>
                      <a:pt x="0" y="7"/>
                    </a:moveTo>
                    <a:lnTo>
                      <a:pt x="1" y="4"/>
                    </a:lnTo>
                    <a:lnTo>
                      <a:pt x="41" y="0"/>
                    </a:lnTo>
                    <a:lnTo>
                      <a:pt x="85" y="17"/>
                    </a:lnTo>
                    <a:lnTo>
                      <a:pt x="25" y="28"/>
                    </a:lnTo>
                    <a:lnTo>
                      <a:pt x="0" y="7"/>
                    </a:lnTo>
                    <a:close/>
                  </a:path>
                </a:pathLst>
              </a:custGeom>
              <a:gradFill rotWithShape="0">
                <a:gsLst>
                  <a:gs pos="0">
                    <a:srgbClr val="0000FF"/>
                  </a:gs>
                  <a:gs pos="100000">
                    <a:srgbClr val="DDDDDD"/>
                  </a:gs>
                </a:gsLst>
                <a:lin ang="5400000" scaled="1"/>
              </a:gradFill>
              <a:ln w="1588">
                <a:solidFill>
                  <a:srgbClr val="000000"/>
                </a:solidFill>
                <a:round/>
                <a:headEnd/>
                <a:tailEnd/>
              </a:ln>
            </p:spPr>
            <p:txBody>
              <a:bodyPr/>
              <a:lstStyle/>
              <a:p>
                <a:endParaRPr lang="en-US"/>
              </a:p>
            </p:txBody>
          </p:sp>
          <p:sp>
            <p:nvSpPr>
              <p:cNvPr id="2228" name="Freeform 586"/>
              <p:cNvSpPr>
                <a:spLocks/>
              </p:cNvSpPr>
              <p:nvPr/>
            </p:nvSpPr>
            <p:spPr bwMode="auto">
              <a:xfrm>
                <a:off x="3845" y="1527"/>
                <a:ext cx="29" cy="101"/>
              </a:xfrm>
              <a:custGeom>
                <a:avLst/>
                <a:gdLst>
                  <a:gd name="T0" fmla="*/ 9 w 58"/>
                  <a:gd name="T1" fmla="*/ 23 h 202"/>
                  <a:gd name="T2" fmla="*/ 27 w 58"/>
                  <a:gd name="T3" fmla="*/ 76 h 202"/>
                  <a:gd name="T4" fmla="*/ 29 w 58"/>
                  <a:gd name="T5" fmla="*/ 128 h 202"/>
                  <a:gd name="T6" fmla="*/ 25 w 58"/>
                  <a:gd name="T7" fmla="*/ 198 h 202"/>
                  <a:gd name="T8" fmla="*/ 25 w 58"/>
                  <a:gd name="T9" fmla="*/ 202 h 202"/>
                  <a:gd name="T10" fmla="*/ 39 w 58"/>
                  <a:gd name="T11" fmla="*/ 202 h 202"/>
                  <a:gd name="T12" fmla="*/ 39 w 58"/>
                  <a:gd name="T13" fmla="*/ 103 h 202"/>
                  <a:gd name="T14" fmla="*/ 39 w 58"/>
                  <a:gd name="T15" fmla="*/ 58 h 202"/>
                  <a:gd name="T16" fmla="*/ 57 w 58"/>
                  <a:gd name="T17" fmla="*/ 0 h 202"/>
                  <a:gd name="T18" fmla="*/ 58 w 58"/>
                  <a:gd name="T19" fmla="*/ 15 h 202"/>
                  <a:gd name="T20" fmla="*/ 35 w 58"/>
                  <a:gd name="T21" fmla="*/ 46 h 202"/>
                  <a:gd name="T22" fmla="*/ 34 w 58"/>
                  <a:gd name="T23" fmla="*/ 68 h 202"/>
                  <a:gd name="T24" fmla="*/ 0 w 58"/>
                  <a:gd name="T25" fmla="*/ 10 h 202"/>
                  <a:gd name="T26" fmla="*/ 9 w 58"/>
                  <a:gd name="T27" fmla="*/ 23 h 2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
                  <a:gd name="T43" fmla="*/ 0 h 202"/>
                  <a:gd name="T44" fmla="*/ 58 w 58"/>
                  <a:gd name="T45" fmla="*/ 202 h 2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 h="202">
                    <a:moveTo>
                      <a:pt x="9" y="23"/>
                    </a:moveTo>
                    <a:lnTo>
                      <a:pt x="27" y="76"/>
                    </a:lnTo>
                    <a:lnTo>
                      <a:pt x="29" y="128"/>
                    </a:lnTo>
                    <a:lnTo>
                      <a:pt x="25" y="198"/>
                    </a:lnTo>
                    <a:lnTo>
                      <a:pt x="25" y="202"/>
                    </a:lnTo>
                    <a:lnTo>
                      <a:pt x="39" y="202"/>
                    </a:lnTo>
                    <a:lnTo>
                      <a:pt x="39" y="103"/>
                    </a:lnTo>
                    <a:lnTo>
                      <a:pt x="39" y="58"/>
                    </a:lnTo>
                    <a:lnTo>
                      <a:pt x="57" y="0"/>
                    </a:lnTo>
                    <a:lnTo>
                      <a:pt x="58" y="15"/>
                    </a:lnTo>
                    <a:lnTo>
                      <a:pt x="35" y="46"/>
                    </a:lnTo>
                    <a:lnTo>
                      <a:pt x="34" y="68"/>
                    </a:lnTo>
                    <a:lnTo>
                      <a:pt x="0" y="10"/>
                    </a:lnTo>
                    <a:lnTo>
                      <a:pt x="9" y="23"/>
                    </a:lnTo>
                    <a:close/>
                  </a:path>
                </a:pathLst>
              </a:custGeom>
              <a:gradFill rotWithShape="0">
                <a:gsLst>
                  <a:gs pos="0">
                    <a:srgbClr val="0000FF"/>
                  </a:gs>
                  <a:gs pos="100000">
                    <a:srgbClr val="DDDDDD"/>
                  </a:gs>
                </a:gsLst>
                <a:lin ang="5400000" scaled="1"/>
              </a:gradFill>
              <a:ln w="1588">
                <a:solidFill>
                  <a:srgbClr val="8F460D"/>
                </a:solidFill>
                <a:round/>
                <a:headEnd/>
                <a:tailEnd/>
              </a:ln>
            </p:spPr>
            <p:txBody>
              <a:bodyPr/>
              <a:lstStyle/>
              <a:p>
                <a:endParaRPr lang="en-US"/>
              </a:p>
            </p:txBody>
          </p:sp>
          <p:sp>
            <p:nvSpPr>
              <p:cNvPr id="2229" name="Freeform 587"/>
              <p:cNvSpPr>
                <a:spLocks/>
              </p:cNvSpPr>
              <p:nvPr/>
            </p:nvSpPr>
            <p:spPr bwMode="auto">
              <a:xfrm>
                <a:off x="3227" y="1612"/>
                <a:ext cx="68" cy="24"/>
              </a:xfrm>
              <a:custGeom>
                <a:avLst/>
                <a:gdLst>
                  <a:gd name="T0" fmla="*/ 0 w 137"/>
                  <a:gd name="T1" fmla="*/ 18 h 48"/>
                  <a:gd name="T2" fmla="*/ 57 w 137"/>
                  <a:gd name="T3" fmla="*/ 48 h 48"/>
                  <a:gd name="T4" fmla="*/ 130 w 137"/>
                  <a:gd name="T5" fmla="*/ 37 h 48"/>
                  <a:gd name="T6" fmla="*/ 137 w 137"/>
                  <a:gd name="T7" fmla="*/ 9 h 48"/>
                  <a:gd name="T8" fmla="*/ 109 w 137"/>
                  <a:gd name="T9" fmla="*/ 0 h 48"/>
                  <a:gd name="T10" fmla="*/ 24 w 137"/>
                  <a:gd name="T11" fmla="*/ 17 h 48"/>
                  <a:gd name="T12" fmla="*/ 0 w 137"/>
                  <a:gd name="T13" fmla="*/ 18 h 48"/>
                  <a:gd name="T14" fmla="*/ 0 60000 65536"/>
                  <a:gd name="T15" fmla="*/ 0 60000 65536"/>
                  <a:gd name="T16" fmla="*/ 0 60000 65536"/>
                  <a:gd name="T17" fmla="*/ 0 60000 65536"/>
                  <a:gd name="T18" fmla="*/ 0 60000 65536"/>
                  <a:gd name="T19" fmla="*/ 0 60000 65536"/>
                  <a:gd name="T20" fmla="*/ 0 60000 65536"/>
                  <a:gd name="T21" fmla="*/ 0 w 137"/>
                  <a:gd name="T22" fmla="*/ 0 h 48"/>
                  <a:gd name="T23" fmla="*/ 137 w 137"/>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7" h="48">
                    <a:moveTo>
                      <a:pt x="0" y="18"/>
                    </a:moveTo>
                    <a:lnTo>
                      <a:pt x="57" y="48"/>
                    </a:lnTo>
                    <a:lnTo>
                      <a:pt x="130" y="37"/>
                    </a:lnTo>
                    <a:lnTo>
                      <a:pt x="137" y="9"/>
                    </a:lnTo>
                    <a:lnTo>
                      <a:pt x="109" y="0"/>
                    </a:lnTo>
                    <a:lnTo>
                      <a:pt x="24" y="17"/>
                    </a:lnTo>
                    <a:lnTo>
                      <a:pt x="0" y="18"/>
                    </a:lnTo>
                    <a:close/>
                  </a:path>
                </a:pathLst>
              </a:custGeom>
              <a:gradFill rotWithShape="0">
                <a:gsLst>
                  <a:gs pos="0">
                    <a:srgbClr val="0000FF"/>
                  </a:gs>
                  <a:gs pos="100000">
                    <a:srgbClr val="DDDDDD"/>
                  </a:gs>
                </a:gsLst>
                <a:lin ang="5400000" scaled="1"/>
              </a:gradFill>
              <a:ln w="1588">
                <a:solidFill>
                  <a:srgbClr val="808080"/>
                </a:solidFill>
                <a:round/>
                <a:headEnd/>
                <a:tailEnd/>
              </a:ln>
            </p:spPr>
            <p:txBody>
              <a:bodyPr/>
              <a:lstStyle/>
              <a:p>
                <a:endParaRPr lang="en-US"/>
              </a:p>
            </p:txBody>
          </p:sp>
          <p:sp>
            <p:nvSpPr>
              <p:cNvPr id="2230" name="Freeform 588"/>
              <p:cNvSpPr>
                <a:spLocks/>
              </p:cNvSpPr>
              <p:nvPr/>
            </p:nvSpPr>
            <p:spPr bwMode="auto">
              <a:xfrm>
                <a:off x="3238" y="1492"/>
                <a:ext cx="46" cy="76"/>
              </a:xfrm>
              <a:custGeom>
                <a:avLst/>
                <a:gdLst>
                  <a:gd name="T0" fmla="*/ 86 w 91"/>
                  <a:gd name="T1" fmla="*/ 85 h 151"/>
                  <a:gd name="T2" fmla="*/ 76 w 91"/>
                  <a:gd name="T3" fmla="*/ 72 h 151"/>
                  <a:gd name="T4" fmla="*/ 83 w 91"/>
                  <a:gd name="T5" fmla="*/ 54 h 151"/>
                  <a:gd name="T6" fmla="*/ 67 w 91"/>
                  <a:gd name="T7" fmla="*/ 47 h 151"/>
                  <a:gd name="T8" fmla="*/ 67 w 91"/>
                  <a:gd name="T9" fmla="*/ 37 h 151"/>
                  <a:gd name="T10" fmla="*/ 57 w 91"/>
                  <a:gd name="T11" fmla="*/ 34 h 151"/>
                  <a:gd name="T12" fmla="*/ 57 w 91"/>
                  <a:gd name="T13" fmla="*/ 18 h 151"/>
                  <a:gd name="T14" fmla="*/ 44 w 91"/>
                  <a:gd name="T15" fmla="*/ 0 h 151"/>
                  <a:gd name="T16" fmla="*/ 35 w 91"/>
                  <a:gd name="T17" fmla="*/ 11 h 151"/>
                  <a:gd name="T18" fmla="*/ 29 w 91"/>
                  <a:gd name="T19" fmla="*/ 18 h 151"/>
                  <a:gd name="T20" fmla="*/ 10 w 91"/>
                  <a:gd name="T21" fmla="*/ 34 h 151"/>
                  <a:gd name="T22" fmla="*/ 0 w 91"/>
                  <a:gd name="T23" fmla="*/ 54 h 151"/>
                  <a:gd name="T24" fmla="*/ 3 w 91"/>
                  <a:gd name="T25" fmla="*/ 70 h 151"/>
                  <a:gd name="T26" fmla="*/ 0 w 91"/>
                  <a:gd name="T27" fmla="*/ 83 h 151"/>
                  <a:gd name="T28" fmla="*/ 0 w 91"/>
                  <a:gd name="T29" fmla="*/ 98 h 151"/>
                  <a:gd name="T30" fmla="*/ 3 w 91"/>
                  <a:gd name="T31" fmla="*/ 107 h 151"/>
                  <a:gd name="T32" fmla="*/ 1 w 91"/>
                  <a:gd name="T33" fmla="*/ 116 h 151"/>
                  <a:gd name="T34" fmla="*/ 0 w 91"/>
                  <a:gd name="T35" fmla="*/ 128 h 151"/>
                  <a:gd name="T36" fmla="*/ 7 w 91"/>
                  <a:gd name="T37" fmla="*/ 143 h 151"/>
                  <a:gd name="T38" fmla="*/ 19 w 91"/>
                  <a:gd name="T39" fmla="*/ 140 h 151"/>
                  <a:gd name="T40" fmla="*/ 19 w 91"/>
                  <a:gd name="T41" fmla="*/ 151 h 151"/>
                  <a:gd name="T42" fmla="*/ 31 w 91"/>
                  <a:gd name="T43" fmla="*/ 151 h 151"/>
                  <a:gd name="T44" fmla="*/ 45 w 91"/>
                  <a:gd name="T45" fmla="*/ 146 h 151"/>
                  <a:gd name="T46" fmla="*/ 63 w 91"/>
                  <a:gd name="T47" fmla="*/ 151 h 151"/>
                  <a:gd name="T48" fmla="*/ 78 w 91"/>
                  <a:gd name="T49" fmla="*/ 138 h 151"/>
                  <a:gd name="T50" fmla="*/ 91 w 91"/>
                  <a:gd name="T51" fmla="*/ 128 h 151"/>
                  <a:gd name="T52" fmla="*/ 91 w 91"/>
                  <a:gd name="T53" fmla="*/ 111 h 151"/>
                  <a:gd name="T54" fmla="*/ 84 w 91"/>
                  <a:gd name="T55" fmla="*/ 98 h 151"/>
                  <a:gd name="T56" fmla="*/ 86 w 91"/>
                  <a:gd name="T57" fmla="*/ 85 h 15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1"/>
                  <a:gd name="T88" fmla="*/ 0 h 151"/>
                  <a:gd name="T89" fmla="*/ 91 w 91"/>
                  <a:gd name="T90" fmla="*/ 151 h 15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1" h="151">
                    <a:moveTo>
                      <a:pt x="86" y="85"/>
                    </a:moveTo>
                    <a:lnTo>
                      <a:pt x="76" y="72"/>
                    </a:lnTo>
                    <a:lnTo>
                      <a:pt x="83" y="54"/>
                    </a:lnTo>
                    <a:lnTo>
                      <a:pt x="67" y="47"/>
                    </a:lnTo>
                    <a:lnTo>
                      <a:pt x="67" y="37"/>
                    </a:lnTo>
                    <a:lnTo>
                      <a:pt x="57" y="34"/>
                    </a:lnTo>
                    <a:lnTo>
                      <a:pt x="57" y="18"/>
                    </a:lnTo>
                    <a:lnTo>
                      <a:pt x="44" y="0"/>
                    </a:lnTo>
                    <a:lnTo>
                      <a:pt x="35" y="11"/>
                    </a:lnTo>
                    <a:lnTo>
                      <a:pt x="29" y="18"/>
                    </a:lnTo>
                    <a:lnTo>
                      <a:pt x="10" y="34"/>
                    </a:lnTo>
                    <a:lnTo>
                      <a:pt x="0" y="54"/>
                    </a:lnTo>
                    <a:lnTo>
                      <a:pt x="3" y="70"/>
                    </a:lnTo>
                    <a:lnTo>
                      <a:pt x="0" y="83"/>
                    </a:lnTo>
                    <a:lnTo>
                      <a:pt x="0" y="98"/>
                    </a:lnTo>
                    <a:lnTo>
                      <a:pt x="3" y="107"/>
                    </a:lnTo>
                    <a:lnTo>
                      <a:pt x="1" y="116"/>
                    </a:lnTo>
                    <a:lnTo>
                      <a:pt x="0" y="128"/>
                    </a:lnTo>
                    <a:lnTo>
                      <a:pt x="7" y="143"/>
                    </a:lnTo>
                    <a:lnTo>
                      <a:pt x="19" y="140"/>
                    </a:lnTo>
                    <a:lnTo>
                      <a:pt x="19" y="151"/>
                    </a:lnTo>
                    <a:lnTo>
                      <a:pt x="31" y="151"/>
                    </a:lnTo>
                    <a:lnTo>
                      <a:pt x="45" y="146"/>
                    </a:lnTo>
                    <a:lnTo>
                      <a:pt x="63" y="151"/>
                    </a:lnTo>
                    <a:lnTo>
                      <a:pt x="78" y="138"/>
                    </a:lnTo>
                    <a:lnTo>
                      <a:pt x="91" y="128"/>
                    </a:lnTo>
                    <a:lnTo>
                      <a:pt x="91" y="111"/>
                    </a:lnTo>
                    <a:lnTo>
                      <a:pt x="84" y="98"/>
                    </a:lnTo>
                    <a:lnTo>
                      <a:pt x="86" y="8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1" name="Freeform 589"/>
              <p:cNvSpPr>
                <a:spLocks/>
              </p:cNvSpPr>
              <p:nvPr/>
            </p:nvSpPr>
            <p:spPr bwMode="auto">
              <a:xfrm>
                <a:off x="3245" y="1548"/>
                <a:ext cx="22" cy="80"/>
              </a:xfrm>
              <a:custGeom>
                <a:avLst/>
                <a:gdLst>
                  <a:gd name="T0" fmla="*/ 9 w 44"/>
                  <a:gd name="T1" fmla="*/ 17 h 161"/>
                  <a:gd name="T2" fmla="*/ 21 w 44"/>
                  <a:gd name="T3" fmla="*/ 58 h 161"/>
                  <a:gd name="T4" fmla="*/ 24 w 44"/>
                  <a:gd name="T5" fmla="*/ 95 h 161"/>
                  <a:gd name="T6" fmla="*/ 21 w 44"/>
                  <a:gd name="T7" fmla="*/ 148 h 161"/>
                  <a:gd name="T8" fmla="*/ 21 w 44"/>
                  <a:gd name="T9" fmla="*/ 161 h 161"/>
                  <a:gd name="T10" fmla="*/ 31 w 44"/>
                  <a:gd name="T11" fmla="*/ 157 h 161"/>
                  <a:gd name="T12" fmla="*/ 31 w 44"/>
                  <a:gd name="T13" fmla="*/ 81 h 161"/>
                  <a:gd name="T14" fmla="*/ 35 w 44"/>
                  <a:gd name="T15" fmla="*/ 32 h 161"/>
                  <a:gd name="T16" fmla="*/ 44 w 44"/>
                  <a:gd name="T17" fmla="*/ 0 h 161"/>
                  <a:gd name="T18" fmla="*/ 40 w 44"/>
                  <a:gd name="T19" fmla="*/ 9 h 161"/>
                  <a:gd name="T20" fmla="*/ 28 w 44"/>
                  <a:gd name="T21" fmla="*/ 32 h 161"/>
                  <a:gd name="T22" fmla="*/ 26 w 44"/>
                  <a:gd name="T23" fmla="*/ 49 h 161"/>
                  <a:gd name="T24" fmla="*/ 0 w 44"/>
                  <a:gd name="T25" fmla="*/ 5 h 161"/>
                  <a:gd name="T26" fmla="*/ 9 w 44"/>
                  <a:gd name="T27" fmla="*/ 17 h 16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
                  <a:gd name="T43" fmla="*/ 0 h 161"/>
                  <a:gd name="T44" fmla="*/ 44 w 44"/>
                  <a:gd name="T45" fmla="*/ 161 h 16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 h="161">
                    <a:moveTo>
                      <a:pt x="9" y="17"/>
                    </a:moveTo>
                    <a:lnTo>
                      <a:pt x="21" y="58"/>
                    </a:lnTo>
                    <a:lnTo>
                      <a:pt x="24" y="95"/>
                    </a:lnTo>
                    <a:lnTo>
                      <a:pt x="21" y="148"/>
                    </a:lnTo>
                    <a:lnTo>
                      <a:pt x="21" y="161"/>
                    </a:lnTo>
                    <a:lnTo>
                      <a:pt x="31" y="157"/>
                    </a:lnTo>
                    <a:lnTo>
                      <a:pt x="31" y="81"/>
                    </a:lnTo>
                    <a:lnTo>
                      <a:pt x="35" y="32"/>
                    </a:lnTo>
                    <a:lnTo>
                      <a:pt x="44" y="0"/>
                    </a:lnTo>
                    <a:lnTo>
                      <a:pt x="40" y="9"/>
                    </a:lnTo>
                    <a:lnTo>
                      <a:pt x="28" y="32"/>
                    </a:lnTo>
                    <a:lnTo>
                      <a:pt x="26" y="49"/>
                    </a:lnTo>
                    <a:lnTo>
                      <a:pt x="0" y="5"/>
                    </a:lnTo>
                    <a:lnTo>
                      <a:pt x="9" y="17"/>
                    </a:lnTo>
                    <a:close/>
                  </a:path>
                </a:pathLst>
              </a:custGeom>
              <a:gradFill rotWithShape="0">
                <a:gsLst>
                  <a:gs pos="0">
                    <a:srgbClr val="0000FF"/>
                  </a:gs>
                  <a:gs pos="100000">
                    <a:srgbClr val="DDDDDD"/>
                  </a:gs>
                </a:gsLst>
                <a:lin ang="5400000" scaled="1"/>
              </a:gradFill>
              <a:ln w="1588">
                <a:solidFill>
                  <a:srgbClr val="8F460D"/>
                </a:solidFill>
                <a:round/>
                <a:headEnd/>
                <a:tailEnd/>
              </a:ln>
            </p:spPr>
            <p:txBody>
              <a:bodyPr/>
              <a:lstStyle/>
              <a:p>
                <a:endParaRPr lang="en-US"/>
              </a:p>
            </p:txBody>
          </p:sp>
          <p:sp>
            <p:nvSpPr>
              <p:cNvPr id="2232" name="Freeform 590"/>
              <p:cNvSpPr>
                <a:spLocks/>
              </p:cNvSpPr>
              <p:nvPr/>
            </p:nvSpPr>
            <p:spPr bwMode="auto">
              <a:xfrm>
                <a:off x="3238" y="1619"/>
                <a:ext cx="37" cy="12"/>
              </a:xfrm>
              <a:custGeom>
                <a:avLst/>
                <a:gdLst>
                  <a:gd name="T0" fmla="*/ 0 w 74"/>
                  <a:gd name="T1" fmla="*/ 8 h 24"/>
                  <a:gd name="T2" fmla="*/ 29 w 74"/>
                  <a:gd name="T3" fmla="*/ 4 h 24"/>
                  <a:gd name="T4" fmla="*/ 45 w 74"/>
                  <a:gd name="T5" fmla="*/ 0 h 24"/>
                  <a:gd name="T6" fmla="*/ 74 w 74"/>
                  <a:gd name="T7" fmla="*/ 14 h 24"/>
                  <a:gd name="T8" fmla="*/ 42 w 74"/>
                  <a:gd name="T9" fmla="*/ 24 h 24"/>
                  <a:gd name="T10" fmla="*/ 0 w 74"/>
                  <a:gd name="T11" fmla="*/ 8 h 24"/>
                  <a:gd name="T12" fmla="*/ 0 60000 65536"/>
                  <a:gd name="T13" fmla="*/ 0 60000 65536"/>
                  <a:gd name="T14" fmla="*/ 0 60000 65536"/>
                  <a:gd name="T15" fmla="*/ 0 60000 65536"/>
                  <a:gd name="T16" fmla="*/ 0 60000 65536"/>
                  <a:gd name="T17" fmla="*/ 0 60000 65536"/>
                  <a:gd name="T18" fmla="*/ 0 w 74"/>
                  <a:gd name="T19" fmla="*/ 0 h 24"/>
                  <a:gd name="T20" fmla="*/ 74 w 74"/>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74" h="24">
                    <a:moveTo>
                      <a:pt x="0" y="8"/>
                    </a:moveTo>
                    <a:lnTo>
                      <a:pt x="29" y="4"/>
                    </a:lnTo>
                    <a:lnTo>
                      <a:pt x="45" y="0"/>
                    </a:lnTo>
                    <a:lnTo>
                      <a:pt x="74" y="14"/>
                    </a:lnTo>
                    <a:lnTo>
                      <a:pt x="42" y="24"/>
                    </a:lnTo>
                    <a:lnTo>
                      <a:pt x="0" y="8"/>
                    </a:lnTo>
                    <a:close/>
                  </a:path>
                </a:pathLst>
              </a:custGeom>
              <a:gradFill rotWithShape="0">
                <a:gsLst>
                  <a:gs pos="0">
                    <a:srgbClr val="0000FF"/>
                  </a:gs>
                  <a:gs pos="100000">
                    <a:srgbClr val="DDDDDD"/>
                  </a:gs>
                </a:gsLst>
                <a:lin ang="5400000" scaled="1"/>
              </a:gradFill>
              <a:ln w="1588">
                <a:solidFill>
                  <a:srgbClr val="000000"/>
                </a:solidFill>
                <a:round/>
                <a:headEnd/>
                <a:tailEnd/>
              </a:ln>
            </p:spPr>
            <p:txBody>
              <a:bodyPr/>
              <a:lstStyle/>
              <a:p>
                <a:endParaRPr lang="en-US"/>
              </a:p>
            </p:txBody>
          </p:sp>
          <p:sp>
            <p:nvSpPr>
              <p:cNvPr id="2233" name="Freeform 591"/>
              <p:cNvSpPr>
                <a:spLocks/>
              </p:cNvSpPr>
              <p:nvPr/>
            </p:nvSpPr>
            <p:spPr bwMode="auto">
              <a:xfrm>
                <a:off x="3308" y="1395"/>
                <a:ext cx="239" cy="43"/>
              </a:xfrm>
              <a:custGeom>
                <a:avLst/>
                <a:gdLst>
                  <a:gd name="T0" fmla="*/ 0 w 478"/>
                  <a:gd name="T1" fmla="*/ 56 h 86"/>
                  <a:gd name="T2" fmla="*/ 478 w 478"/>
                  <a:gd name="T3" fmla="*/ 0 h 86"/>
                  <a:gd name="T4" fmla="*/ 478 w 478"/>
                  <a:gd name="T5" fmla="*/ 35 h 86"/>
                  <a:gd name="T6" fmla="*/ 0 w 478"/>
                  <a:gd name="T7" fmla="*/ 86 h 86"/>
                  <a:gd name="T8" fmla="*/ 0 w 478"/>
                  <a:gd name="T9" fmla="*/ 56 h 86"/>
                  <a:gd name="T10" fmla="*/ 0 60000 65536"/>
                  <a:gd name="T11" fmla="*/ 0 60000 65536"/>
                  <a:gd name="T12" fmla="*/ 0 60000 65536"/>
                  <a:gd name="T13" fmla="*/ 0 60000 65536"/>
                  <a:gd name="T14" fmla="*/ 0 60000 65536"/>
                  <a:gd name="T15" fmla="*/ 0 w 478"/>
                  <a:gd name="T16" fmla="*/ 0 h 86"/>
                  <a:gd name="T17" fmla="*/ 478 w 478"/>
                  <a:gd name="T18" fmla="*/ 86 h 86"/>
                </a:gdLst>
                <a:ahLst/>
                <a:cxnLst>
                  <a:cxn ang="T10">
                    <a:pos x="T0" y="T1"/>
                  </a:cxn>
                  <a:cxn ang="T11">
                    <a:pos x="T2" y="T3"/>
                  </a:cxn>
                  <a:cxn ang="T12">
                    <a:pos x="T4" y="T5"/>
                  </a:cxn>
                  <a:cxn ang="T13">
                    <a:pos x="T6" y="T7"/>
                  </a:cxn>
                  <a:cxn ang="T14">
                    <a:pos x="T8" y="T9"/>
                  </a:cxn>
                </a:cxnLst>
                <a:rect l="T15" t="T16" r="T17" b="T18"/>
                <a:pathLst>
                  <a:path w="478" h="86">
                    <a:moveTo>
                      <a:pt x="0" y="56"/>
                    </a:moveTo>
                    <a:lnTo>
                      <a:pt x="478" y="0"/>
                    </a:lnTo>
                    <a:lnTo>
                      <a:pt x="478" y="35"/>
                    </a:lnTo>
                    <a:lnTo>
                      <a:pt x="0" y="86"/>
                    </a:lnTo>
                    <a:lnTo>
                      <a:pt x="0" y="5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4" name="Freeform 592"/>
              <p:cNvSpPr>
                <a:spLocks/>
              </p:cNvSpPr>
              <p:nvPr/>
            </p:nvSpPr>
            <p:spPr bwMode="auto">
              <a:xfrm>
                <a:off x="3310" y="1261"/>
                <a:ext cx="239" cy="77"/>
              </a:xfrm>
              <a:custGeom>
                <a:avLst/>
                <a:gdLst>
                  <a:gd name="T0" fmla="*/ 0 w 478"/>
                  <a:gd name="T1" fmla="*/ 129 h 154"/>
                  <a:gd name="T2" fmla="*/ 476 w 478"/>
                  <a:gd name="T3" fmla="*/ 0 h 154"/>
                  <a:gd name="T4" fmla="*/ 478 w 478"/>
                  <a:gd name="T5" fmla="*/ 25 h 154"/>
                  <a:gd name="T6" fmla="*/ 0 w 478"/>
                  <a:gd name="T7" fmla="*/ 154 h 154"/>
                  <a:gd name="T8" fmla="*/ 0 w 478"/>
                  <a:gd name="T9" fmla="*/ 129 h 154"/>
                  <a:gd name="T10" fmla="*/ 0 60000 65536"/>
                  <a:gd name="T11" fmla="*/ 0 60000 65536"/>
                  <a:gd name="T12" fmla="*/ 0 60000 65536"/>
                  <a:gd name="T13" fmla="*/ 0 60000 65536"/>
                  <a:gd name="T14" fmla="*/ 0 60000 65536"/>
                  <a:gd name="T15" fmla="*/ 0 w 478"/>
                  <a:gd name="T16" fmla="*/ 0 h 154"/>
                  <a:gd name="T17" fmla="*/ 478 w 478"/>
                  <a:gd name="T18" fmla="*/ 154 h 154"/>
                </a:gdLst>
                <a:ahLst/>
                <a:cxnLst>
                  <a:cxn ang="T10">
                    <a:pos x="T0" y="T1"/>
                  </a:cxn>
                  <a:cxn ang="T11">
                    <a:pos x="T2" y="T3"/>
                  </a:cxn>
                  <a:cxn ang="T12">
                    <a:pos x="T4" y="T5"/>
                  </a:cxn>
                  <a:cxn ang="T13">
                    <a:pos x="T6" y="T7"/>
                  </a:cxn>
                  <a:cxn ang="T14">
                    <a:pos x="T8" y="T9"/>
                  </a:cxn>
                </a:cxnLst>
                <a:rect l="T15" t="T16" r="T17" b="T18"/>
                <a:pathLst>
                  <a:path w="478" h="154">
                    <a:moveTo>
                      <a:pt x="0" y="129"/>
                    </a:moveTo>
                    <a:lnTo>
                      <a:pt x="476" y="0"/>
                    </a:lnTo>
                    <a:lnTo>
                      <a:pt x="478" y="25"/>
                    </a:lnTo>
                    <a:lnTo>
                      <a:pt x="0" y="154"/>
                    </a:lnTo>
                    <a:lnTo>
                      <a:pt x="0" y="12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5" name="Freeform 593"/>
              <p:cNvSpPr>
                <a:spLocks/>
              </p:cNvSpPr>
              <p:nvPr/>
            </p:nvSpPr>
            <p:spPr bwMode="auto">
              <a:xfrm>
                <a:off x="3308" y="1528"/>
                <a:ext cx="239" cy="27"/>
              </a:xfrm>
              <a:custGeom>
                <a:avLst/>
                <a:gdLst>
                  <a:gd name="T0" fmla="*/ 0 w 478"/>
                  <a:gd name="T1" fmla="*/ 0 h 53"/>
                  <a:gd name="T2" fmla="*/ 475 w 478"/>
                  <a:gd name="T3" fmla="*/ 19 h 53"/>
                  <a:gd name="T4" fmla="*/ 478 w 478"/>
                  <a:gd name="T5" fmla="*/ 53 h 53"/>
                  <a:gd name="T6" fmla="*/ 0 w 478"/>
                  <a:gd name="T7" fmla="*/ 26 h 53"/>
                  <a:gd name="T8" fmla="*/ 0 w 478"/>
                  <a:gd name="T9" fmla="*/ 0 h 53"/>
                  <a:gd name="T10" fmla="*/ 0 60000 65536"/>
                  <a:gd name="T11" fmla="*/ 0 60000 65536"/>
                  <a:gd name="T12" fmla="*/ 0 60000 65536"/>
                  <a:gd name="T13" fmla="*/ 0 60000 65536"/>
                  <a:gd name="T14" fmla="*/ 0 60000 65536"/>
                  <a:gd name="T15" fmla="*/ 0 w 478"/>
                  <a:gd name="T16" fmla="*/ 0 h 53"/>
                  <a:gd name="T17" fmla="*/ 478 w 478"/>
                  <a:gd name="T18" fmla="*/ 53 h 53"/>
                </a:gdLst>
                <a:ahLst/>
                <a:cxnLst>
                  <a:cxn ang="T10">
                    <a:pos x="T0" y="T1"/>
                  </a:cxn>
                  <a:cxn ang="T11">
                    <a:pos x="T2" y="T3"/>
                  </a:cxn>
                  <a:cxn ang="T12">
                    <a:pos x="T4" y="T5"/>
                  </a:cxn>
                  <a:cxn ang="T13">
                    <a:pos x="T6" y="T7"/>
                  </a:cxn>
                  <a:cxn ang="T14">
                    <a:pos x="T8" y="T9"/>
                  </a:cxn>
                </a:cxnLst>
                <a:rect l="T15" t="T16" r="T17" b="T18"/>
                <a:pathLst>
                  <a:path w="478" h="53">
                    <a:moveTo>
                      <a:pt x="0" y="0"/>
                    </a:moveTo>
                    <a:lnTo>
                      <a:pt x="475" y="19"/>
                    </a:lnTo>
                    <a:lnTo>
                      <a:pt x="478" y="53"/>
                    </a:lnTo>
                    <a:lnTo>
                      <a:pt x="0" y="2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6" name="Line 594"/>
              <p:cNvSpPr>
                <a:spLocks noChangeShapeType="1"/>
              </p:cNvSpPr>
              <p:nvPr/>
            </p:nvSpPr>
            <p:spPr bwMode="auto">
              <a:xfrm>
                <a:off x="3547" y="1135"/>
                <a:ext cx="1" cy="531"/>
              </a:xfrm>
              <a:prstGeom prst="line">
                <a:avLst/>
              </a:prstGeom>
              <a:noFill/>
              <a:ln w="1588">
                <a:solidFill>
                  <a:srgbClr val="FFCBC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37" name="Freeform 595"/>
              <p:cNvSpPr>
                <a:spLocks/>
              </p:cNvSpPr>
              <p:nvPr/>
            </p:nvSpPr>
            <p:spPr bwMode="auto">
              <a:xfrm>
                <a:off x="3566" y="1162"/>
                <a:ext cx="39" cy="52"/>
              </a:xfrm>
              <a:custGeom>
                <a:avLst/>
                <a:gdLst>
                  <a:gd name="T0" fmla="*/ 0 w 78"/>
                  <a:gd name="T1" fmla="*/ 0 h 102"/>
                  <a:gd name="T2" fmla="*/ 78 w 78"/>
                  <a:gd name="T3" fmla="*/ 28 h 102"/>
                  <a:gd name="T4" fmla="*/ 73 w 78"/>
                  <a:gd name="T5" fmla="*/ 102 h 102"/>
                  <a:gd name="T6" fmla="*/ 0 w 78"/>
                  <a:gd name="T7" fmla="*/ 80 h 102"/>
                  <a:gd name="T8" fmla="*/ 0 w 78"/>
                  <a:gd name="T9" fmla="*/ 0 h 102"/>
                  <a:gd name="T10" fmla="*/ 0 60000 65536"/>
                  <a:gd name="T11" fmla="*/ 0 60000 65536"/>
                  <a:gd name="T12" fmla="*/ 0 60000 65536"/>
                  <a:gd name="T13" fmla="*/ 0 60000 65536"/>
                  <a:gd name="T14" fmla="*/ 0 60000 65536"/>
                  <a:gd name="T15" fmla="*/ 0 w 78"/>
                  <a:gd name="T16" fmla="*/ 0 h 102"/>
                  <a:gd name="T17" fmla="*/ 78 w 78"/>
                  <a:gd name="T18" fmla="*/ 102 h 102"/>
                </a:gdLst>
                <a:ahLst/>
                <a:cxnLst>
                  <a:cxn ang="T10">
                    <a:pos x="T0" y="T1"/>
                  </a:cxn>
                  <a:cxn ang="T11">
                    <a:pos x="T2" y="T3"/>
                  </a:cxn>
                  <a:cxn ang="T12">
                    <a:pos x="T4" y="T5"/>
                  </a:cxn>
                  <a:cxn ang="T13">
                    <a:pos x="T6" y="T7"/>
                  </a:cxn>
                  <a:cxn ang="T14">
                    <a:pos x="T8" y="T9"/>
                  </a:cxn>
                </a:cxnLst>
                <a:rect l="T15" t="T16" r="T17" b="T18"/>
                <a:pathLst>
                  <a:path w="78" h="102">
                    <a:moveTo>
                      <a:pt x="0" y="0"/>
                    </a:moveTo>
                    <a:lnTo>
                      <a:pt x="78" y="28"/>
                    </a:lnTo>
                    <a:lnTo>
                      <a:pt x="73" y="102"/>
                    </a:lnTo>
                    <a:lnTo>
                      <a:pt x="0" y="8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8" name="Freeform 596"/>
              <p:cNvSpPr>
                <a:spLocks/>
              </p:cNvSpPr>
              <p:nvPr/>
            </p:nvSpPr>
            <p:spPr bwMode="auto">
              <a:xfrm>
                <a:off x="3612" y="1179"/>
                <a:ext cx="35" cy="49"/>
              </a:xfrm>
              <a:custGeom>
                <a:avLst/>
                <a:gdLst>
                  <a:gd name="T0" fmla="*/ 0 w 70"/>
                  <a:gd name="T1" fmla="*/ 0 h 98"/>
                  <a:gd name="T2" fmla="*/ 0 w 70"/>
                  <a:gd name="T3" fmla="*/ 72 h 98"/>
                  <a:gd name="T4" fmla="*/ 70 w 70"/>
                  <a:gd name="T5" fmla="*/ 98 h 98"/>
                  <a:gd name="T6" fmla="*/ 70 w 70"/>
                  <a:gd name="T7" fmla="*/ 25 h 98"/>
                  <a:gd name="T8" fmla="*/ 0 w 70"/>
                  <a:gd name="T9" fmla="*/ 0 h 98"/>
                  <a:gd name="T10" fmla="*/ 0 60000 65536"/>
                  <a:gd name="T11" fmla="*/ 0 60000 65536"/>
                  <a:gd name="T12" fmla="*/ 0 60000 65536"/>
                  <a:gd name="T13" fmla="*/ 0 60000 65536"/>
                  <a:gd name="T14" fmla="*/ 0 60000 65536"/>
                  <a:gd name="T15" fmla="*/ 0 w 70"/>
                  <a:gd name="T16" fmla="*/ 0 h 98"/>
                  <a:gd name="T17" fmla="*/ 70 w 70"/>
                  <a:gd name="T18" fmla="*/ 98 h 98"/>
                </a:gdLst>
                <a:ahLst/>
                <a:cxnLst>
                  <a:cxn ang="T10">
                    <a:pos x="T0" y="T1"/>
                  </a:cxn>
                  <a:cxn ang="T11">
                    <a:pos x="T2" y="T3"/>
                  </a:cxn>
                  <a:cxn ang="T12">
                    <a:pos x="T4" y="T5"/>
                  </a:cxn>
                  <a:cxn ang="T13">
                    <a:pos x="T6" y="T7"/>
                  </a:cxn>
                  <a:cxn ang="T14">
                    <a:pos x="T8" y="T9"/>
                  </a:cxn>
                </a:cxnLst>
                <a:rect l="T15" t="T16" r="T17" b="T18"/>
                <a:pathLst>
                  <a:path w="70" h="98">
                    <a:moveTo>
                      <a:pt x="0" y="0"/>
                    </a:moveTo>
                    <a:lnTo>
                      <a:pt x="0" y="72"/>
                    </a:lnTo>
                    <a:lnTo>
                      <a:pt x="70" y="98"/>
                    </a:lnTo>
                    <a:lnTo>
                      <a:pt x="70" y="2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39" name="Freeform 597"/>
              <p:cNvSpPr>
                <a:spLocks/>
              </p:cNvSpPr>
              <p:nvPr/>
            </p:nvSpPr>
            <p:spPr bwMode="auto">
              <a:xfrm>
                <a:off x="3654" y="1196"/>
                <a:ext cx="33" cy="46"/>
              </a:xfrm>
              <a:custGeom>
                <a:avLst/>
                <a:gdLst>
                  <a:gd name="T0" fmla="*/ 0 w 67"/>
                  <a:gd name="T1" fmla="*/ 0 h 92"/>
                  <a:gd name="T2" fmla="*/ 4 w 67"/>
                  <a:gd name="T3" fmla="*/ 69 h 92"/>
                  <a:gd name="T4" fmla="*/ 67 w 67"/>
                  <a:gd name="T5" fmla="*/ 92 h 92"/>
                  <a:gd name="T6" fmla="*/ 67 w 67"/>
                  <a:gd name="T7" fmla="*/ 23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4" y="69"/>
                    </a:lnTo>
                    <a:lnTo>
                      <a:pt x="67" y="92"/>
                    </a:lnTo>
                    <a:lnTo>
                      <a:pt x="67" y="2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40" name="Group 598"/>
              <p:cNvGrpSpPr>
                <a:grpSpLocks/>
              </p:cNvGrpSpPr>
              <p:nvPr/>
            </p:nvGrpSpPr>
            <p:grpSpPr bwMode="auto">
              <a:xfrm>
                <a:off x="3316" y="1162"/>
                <a:ext cx="481" cy="487"/>
                <a:chOff x="3316" y="1617"/>
                <a:chExt cx="481" cy="487"/>
              </a:xfrm>
            </p:grpSpPr>
            <p:sp>
              <p:nvSpPr>
                <p:cNvPr id="2289" name="Freeform 599"/>
                <p:cNvSpPr>
                  <a:spLocks/>
                </p:cNvSpPr>
                <p:nvPr/>
              </p:nvSpPr>
              <p:spPr bwMode="auto">
                <a:xfrm>
                  <a:off x="3695" y="1668"/>
                  <a:ext cx="31" cy="40"/>
                </a:xfrm>
                <a:custGeom>
                  <a:avLst/>
                  <a:gdLst>
                    <a:gd name="T0" fmla="*/ 0 w 61"/>
                    <a:gd name="T1" fmla="*/ 0 h 80"/>
                    <a:gd name="T2" fmla="*/ 0 w 61"/>
                    <a:gd name="T3" fmla="*/ 61 h 80"/>
                    <a:gd name="T4" fmla="*/ 61 w 61"/>
                    <a:gd name="T5" fmla="*/ 80 h 80"/>
                    <a:gd name="T6" fmla="*/ 61 w 61"/>
                    <a:gd name="T7" fmla="*/ 18 h 80"/>
                    <a:gd name="T8" fmla="*/ 0 w 61"/>
                    <a:gd name="T9" fmla="*/ 0 h 80"/>
                    <a:gd name="T10" fmla="*/ 0 60000 65536"/>
                    <a:gd name="T11" fmla="*/ 0 60000 65536"/>
                    <a:gd name="T12" fmla="*/ 0 60000 65536"/>
                    <a:gd name="T13" fmla="*/ 0 60000 65536"/>
                    <a:gd name="T14" fmla="*/ 0 60000 65536"/>
                    <a:gd name="T15" fmla="*/ 0 w 61"/>
                    <a:gd name="T16" fmla="*/ 0 h 80"/>
                    <a:gd name="T17" fmla="*/ 61 w 61"/>
                    <a:gd name="T18" fmla="*/ 80 h 80"/>
                  </a:gdLst>
                  <a:ahLst/>
                  <a:cxnLst>
                    <a:cxn ang="T10">
                      <a:pos x="T0" y="T1"/>
                    </a:cxn>
                    <a:cxn ang="T11">
                      <a:pos x="T2" y="T3"/>
                    </a:cxn>
                    <a:cxn ang="T12">
                      <a:pos x="T4" y="T5"/>
                    </a:cxn>
                    <a:cxn ang="T13">
                      <a:pos x="T6" y="T7"/>
                    </a:cxn>
                    <a:cxn ang="T14">
                      <a:pos x="T8" y="T9"/>
                    </a:cxn>
                  </a:cxnLst>
                  <a:rect l="T15" t="T16" r="T17" b="T18"/>
                  <a:pathLst>
                    <a:path w="61" h="80">
                      <a:moveTo>
                        <a:pt x="0" y="0"/>
                      </a:moveTo>
                      <a:lnTo>
                        <a:pt x="0" y="61"/>
                      </a:lnTo>
                      <a:lnTo>
                        <a:pt x="61" y="80"/>
                      </a:lnTo>
                      <a:lnTo>
                        <a:pt x="61" y="1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 name="Freeform 600"/>
                <p:cNvSpPr>
                  <a:spLocks/>
                </p:cNvSpPr>
                <p:nvPr/>
              </p:nvSpPr>
              <p:spPr bwMode="auto">
                <a:xfrm>
                  <a:off x="3733" y="1678"/>
                  <a:ext cx="27" cy="42"/>
                </a:xfrm>
                <a:custGeom>
                  <a:avLst/>
                  <a:gdLst>
                    <a:gd name="T0" fmla="*/ 0 w 55"/>
                    <a:gd name="T1" fmla="*/ 0 h 84"/>
                    <a:gd name="T2" fmla="*/ 0 w 55"/>
                    <a:gd name="T3" fmla="*/ 66 h 84"/>
                    <a:gd name="T4" fmla="*/ 55 w 55"/>
                    <a:gd name="T5" fmla="*/ 84 h 84"/>
                    <a:gd name="T6" fmla="*/ 55 w 55"/>
                    <a:gd name="T7" fmla="*/ 24 h 84"/>
                    <a:gd name="T8" fmla="*/ 0 w 55"/>
                    <a:gd name="T9" fmla="*/ 0 h 84"/>
                    <a:gd name="T10" fmla="*/ 0 60000 65536"/>
                    <a:gd name="T11" fmla="*/ 0 60000 65536"/>
                    <a:gd name="T12" fmla="*/ 0 60000 65536"/>
                    <a:gd name="T13" fmla="*/ 0 60000 65536"/>
                    <a:gd name="T14" fmla="*/ 0 60000 65536"/>
                    <a:gd name="T15" fmla="*/ 0 w 55"/>
                    <a:gd name="T16" fmla="*/ 0 h 84"/>
                    <a:gd name="T17" fmla="*/ 55 w 55"/>
                    <a:gd name="T18" fmla="*/ 84 h 84"/>
                  </a:gdLst>
                  <a:ahLst/>
                  <a:cxnLst>
                    <a:cxn ang="T10">
                      <a:pos x="T0" y="T1"/>
                    </a:cxn>
                    <a:cxn ang="T11">
                      <a:pos x="T2" y="T3"/>
                    </a:cxn>
                    <a:cxn ang="T12">
                      <a:pos x="T4" y="T5"/>
                    </a:cxn>
                    <a:cxn ang="T13">
                      <a:pos x="T6" y="T7"/>
                    </a:cxn>
                    <a:cxn ang="T14">
                      <a:pos x="T8" y="T9"/>
                    </a:cxn>
                  </a:cxnLst>
                  <a:rect l="T15" t="T16" r="T17" b="T18"/>
                  <a:pathLst>
                    <a:path w="55" h="84">
                      <a:moveTo>
                        <a:pt x="0" y="0"/>
                      </a:moveTo>
                      <a:lnTo>
                        <a:pt x="0" y="66"/>
                      </a:lnTo>
                      <a:lnTo>
                        <a:pt x="55" y="84"/>
                      </a:lnTo>
                      <a:lnTo>
                        <a:pt x="55" y="2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 name="Freeform 601"/>
                <p:cNvSpPr>
                  <a:spLocks/>
                </p:cNvSpPr>
                <p:nvPr/>
              </p:nvSpPr>
              <p:spPr bwMode="auto">
                <a:xfrm>
                  <a:off x="3767" y="1690"/>
                  <a:ext cx="23" cy="39"/>
                </a:xfrm>
                <a:custGeom>
                  <a:avLst/>
                  <a:gdLst>
                    <a:gd name="T0" fmla="*/ 0 w 48"/>
                    <a:gd name="T1" fmla="*/ 0 h 78"/>
                    <a:gd name="T2" fmla="*/ 0 w 48"/>
                    <a:gd name="T3" fmla="*/ 61 h 78"/>
                    <a:gd name="T4" fmla="*/ 48 w 48"/>
                    <a:gd name="T5" fmla="*/ 78 h 78"/>
                    <a:gd name="T6" fmla="*/ 48 w 48"/>
                    <a:gd name="T7" fmla="*/ 18 h 78"/>
                    <a:gd name="T8" fmla="*/ 0 w 48"/>
                    <a:gd name="T9" fmla="*/ 0 h 78"/>
                    <a:gd name="T10" fmla="*/ 0 60000 65536"/>
                    <a:gd name="T11" fmla="*/ 0 60000 65536"/>
                    <a:gd name="T12" fmla="*/ 0 60000 65536"/>
                    <a:gd name="T13" fmla="*/ 0 60000 65536"/>
                    <a:gd name="T14" fmla="*/ 0 60000 65536"/>
                    <a:gd name="T15" fmla="*/ 0 w 48"/>
                    <a:gd name="T16" fmla="*/ 0 h 78"/>
                    <a:gd name="T17" fmla="*/ 48 w 48"/>
                    <a:gd name="T18" fmla="*/ 78 h 78"/>
                  </a:gdLst>
                  <a:ahLst/>
                  <a:cxnLst>
                    <a:cxn ang="T10">
                      <a:pos x="T0" y="T1"/>
                    </a:cxn>
                    <a:cxn ang="T11">
                      <a:pos x="T2" y="T3"/>
                    </a:cxn>
                    <a:cxn ang="T12">
                      <a:pos x="T4" y="T5"/>
                    </a:cxn>
                    <a:cxn ang="T13">
                      <a:pos x="T6" y="T7"/>
                    </a:cxn>
                    <a:cxn ang="T14">
                      <a:pos x="T8" y="T9"/>
                    </a:cxn>
                  </a:cxnLst>
                  <a:rect l="T15" t="T16" r="T17" b="T18"/>
                  <a:pathLst>
                    <a:path w="48" h="78">
                      <a:moveTo>
                        <a:pt x="0" y="0"/>
                      </a:moveTo>
                      <a:lnTo>
                        <a:pt x="0" y="61"/>
                      </a:lnTo>
                      <a:lnTo>
                        <a:pt x="48" y="78"/>
                      </a:lnTo>
                      <a:lnTo>
                        <a:pt x="48" y="1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 name="Freeform 602"/>
                <p:cNvSpPr>
                  <a:spLocks/>
                </p:cNvSpPr>
                <p:nvPr/>
              </p:nvSpPr>
              <p:spPr bwMode="auto">
                <a:xfrm>
                  <a:off x="3567" y="1669"/>
                  <a:ext cx="38" cy="50"/>
                </a:xfrm>
                <a:custGeom>
                  <a:avLst/>
                  <a:gdLst>
                    <a:gd name="T0" fmla="*/ 0 w 75"/>
                    <a:gd name="T1" fmla="*/ 0 h 100"/>
                    <a:gd name="T2" fmla="*/ 0 w 75"/>
                    <a:gd name="T3" fmla="*/ 83 h 100"/>
                    <a:gd name="T4" fmla="*/ 75 w 75"/>
                    <a:gd name="T5" fmla="*/ 100 h 100"/>
                    <a:gd name="T6" fmla="*/ 75 w 75"/>
                    <a:gd name="T7" fmla="*/ 19 h 100"/>
                    <a:gd name="T8" fmla="*/ 0 w 75"/>
                    <a:gd name="T9" fmla="*/ 0 h 100"/>
                    <a:gd name="T10" fmla="*/ 0 60000 65536"/>
                    <a:gd name="T11" fmla="*/ 0 60000 65536"/>
                    <a:gd name="T12" fmla="*/ 0 60000 65536"/>
                    <a:gd name="T13" fmla="*/ 0 60000 65536"/>
                    <a:gd name="T14" fmla="*/ 0 60000 65536"/>
                    <a:gd name="T15" fmla="*/ 0 w 75"/>
                    <a:gd name="T16" fmla="*/ 0 h 100"/>
                    <a:gd name="T17" fmla="*/ 75 w 75"/>
                    <a:gd name="T18" fmla="*/ 100 h 100"/>
                  </a:gdLst>
                  <a:ahLst/>
                  <a:cxnLst>
                    <a:cxn ang="T10">
                      <a:pos x="T0" y="T1"/>
                    </a:cxn>
                    <a:cxn ang="T11">
                      <a:pos x="T2" y="T3"/>
                    </a:cxn>
                    <a:cxn ang="T12">
                      <a:pos x="T4" y="T5"/>
                    </a:cxn>
                    <a:cxn ang="T13">
                      <a:pos x="T6" y="T7"/>
                    </a:cxn>
                    <a:cxn ang="T14">
                      <a:pos x="T8" y="T9"/>
                    </a:cxn>
                  </a:cxnLst>
                  <a:rect l="T15" t="T16" r="T17" b="T18"/>
                  <a:pathLst>
                    <a:path w="75" h="100">
                      <a:moveTo>
                        <a:pt x="0" y="0"/>
                      </a:moveTo>
                      <a:lnTo>
                        <a:pt x="0" y="83"/>
                      </a:lnTo>
                      <a:lnTo>
                        <a:pt x="75" y="100"/>
                      </a:lnTo>
                      <a:lnTo>
                        <a:pt x="75" y="1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 name="Freeform 603"/>
                <p:cNvSpPr>
                  <a:spLocks/>
                </p:cNvSpPr>
                <p:nvPr/>
              </p:nvSpPr>
              <p:spPr bwMode="auto">
                <a:xfrm>
                  <a:off x="3612" y="1682"/>
                  <a:ext cx="35" cy="47"/>
                </a:xfrm>
                <a:custGeom>
                  <a:avLst/>
                  <a:gdLst>
                    <a:gd name="T0" fmla="*/ 0 w 69"/>
                    <a:gd name="T1" fmla="*/ 0 h 94"/>
                    <a:gd name="T2" fmla="*/ 69 w 69"/>
                    <a:gd name="T3" fmla="*/ 20 h 94"/>
                    <a:gd name="T4" fmla="*/ 69 w 69"/>
                    <a:gd name="T5" fmla="*/ 94 h 94"/>
                    <a:gd name="T6" fmla="*/ 0 w 69"/>
                    <a:gd name="T7" fmla="*/ 77 h 94"/>
                    <a:gd name="T8" fmla="*/ 0 w 69"/>
                    <a:gd name="T9" fmla="*/ 0 h 94"/>
                    <a:gd name="T10" fmla="*/ 0 60000 65536"/>
                    <a:gd name="T11" fmla="*/ 0 60000 65536"/>
                    <a:gd name="T12" fmla="*/ 0 60000 65536"/>
                    <a:gd name="T13" fmla="*/ 0 60000 65536"/>
                    <a:gd name="T14" fmla="*/ 0 60000 65536"/>
                    <a:gd name="T15" fmla="*/ 0 w 69"/>
                    <a:gd name="T16" fmla="*/ 0 h 94"/>
                    <a:gd name="T17" fmla="*/ 69 w 69"/>
                    <a:gd name="T18" fmla="*/ 94 h 94"/>
                  </a:gdLst>
                  <a:ahLst/>
                  <a:cxnLst>
                    <a:cxn ang="T10">
                      <a:pos x="T0" y="T1"/>
                    </a:cxn>
                    <a:cxn ang="T11">
                      <a:pos x="T2" y="T3"/>
                    </a:cxn>
                    <a:cxn ang="T12">
                      <a:pos x="T4" y="T5"/>
                    </a:cxn>
                    <a:cxn ang="T13">
                      <a:pos x="T6" y="T7"/>
                    </a:cxn>
                    <a:cxn ang="T14">
                      <a:pos x="T8" y="T9"/>
                    </a:cxn>
                  </a:cxnLst>
                  <a:rect l="T15" t="T16" r="T17" b="T18"/>
                  <a:pathLst>
                    <a:path w="69" h="94">
                      <a:moveTo>
                        <a:pt x="0" y="0"/>
                      </a:moveTo>
                      <a:lnTo>
                        <a:pt x="69" y="20"/>
                      </a:lnTo>
                      <a:lnTo>
                        <a:pt x="69" y="94"/>
                      </a:lnTo>
                      <a:lnTo>
                        <a:pt x="0" y="7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 name="Freeform 604"/>
                <p:cNvSpPr>
                  <a:spLocks/>
                </p:cNvSpPr>
                <p:nvPr/>
              </p:nvSpPr>
              <p:spPr bwMode="auto">
                <a:xfrm>
                  <a:off x="3654" y="1694"/>
                  <a:ext cx="33" cy="49"/>
                </a:xfrm>
                <a:custGeom>
                  <a:avLst/>
                  <a:gdLst>
                    <a:gd name="T0" fmla="*/ 0 w 67"/>
                    <a:gd name="T1" fmla="*/ 0 h 98"/>
                    <a:gd name="T2" fmla="*/ 0 w 67"/>
                    <a:gd name="T3" fmla="*/ 77 h 98"/>
                    <a:gd name="T4" fmla="*/ 67 w 67"/>
                    <a:gd name="T5" fmla="*/ 98 h 98"/>
                    <a:gd name="T6" fmla="*/ 67 w 67"/>
                    <a:gd name="T7" fmla="*/ 18 h 98"/>
                    <a:gd name="T8" fmla="*/ 0 w 67"/>
                    <a:gd name="T9" fmla="*/ 0 h 98"/>
                    <a:gd name="T10" fmla="*/ 0 60000 65536"/>
                    <a:gd name="T11" fmla="*/ 0 60000 65536"/>
                    <a:gd name="T12" fmla="*/ 0 60000 65536"/>
                    <a:gd name="T13" fmla="*/ 0 60000 65536"/>
                    <a:gd name="T14" fmla="*/ 0 60000 65536"/>
                    <a:gd name="T15" fmla="*/ 0 w 67"/>
                    <a:gd name="T16" fmla="*/ 0 h 98"/>
                    <a:gd name="T17" fmla="*/ 67 w 67"/>
                    <a:gd name="T18" fmla="*/ 98 h 98"/>
                  </a:gdLst>
                  <a:ahLst/>
                  <a:cxnLst>
                    <a:cxn ang="T10">
                      <a:pos x="T0" y="T1"/>
                    </a:cxn>
                    <a:cxn ang="T11">
                      <a:pos x="T2" y="T3"/>
                    </a:cxn>
                    <a:cxn ang="T12">
                      <a:pos x="T4" y="T5"/>
                    </a:cxn>
                    <a:cxn ang="T13">
                      <a:pos x="T6" y="T7"/>
                    </a:cxn>
                    <a:cxn ang="T14">
                      <a:pos x="T8" y="T9"/>
                    </a:cxn>
                  </a:cxnLst>
                  <a:rect l="T15" t="T16" r="T17" b="T18"/>
                  <a:pathLst>
                    <a:path w="67" h="98">
                      <a:moveTo>
                        <a:pt x="0" y="0"/>
                      </a:moveTo>
                      <a:lnTo>
                        <a:pt x="0" y="77"/>
                      </a:lnTo>
                      <a:lnTo>
                        <a:pt x="67" y="98"/>
                      </a:lnTo>
                      <a:lnTo>
                        <a:pt x="67" y="1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 name="Freeform 605"/>
                <p:cNvSpPr>
                  <a:spLocks/>
                </p:cNvSpPr>
                <p:nvPr/>
              </p:nvSpPr>
              <p:spPr bwMode="auto">
                <a:xfrm>
                  <a:off x="3695" y="1707"/>
                  <a:ext cx="31" cy="43"/>
                </a:xfrm>
                <a:custGeom>
                  <a:avLst/>
                  <a:gdLst>
                    <a:gd name="T0" fmla="*/ 0 w 61"/>
                    <a:gd name="T1" fmla="*/ 0 h 87"/>
                    <a:gd name="T2" fmla="*/ 0 w 61"/>
                    <a:gd name="T3" fmla="*/ 74 h 87"/>
                    <a:gd name="T4" fmla="*/ 61 w 61"/>
                    <a:gd name="T5" fmla="*/ 87 h 87"/>
                    <a:gd name="T6" fmla="*/ 61 w 61"/>
                    <a:gd name="T7" fmla="*/ 19 h 87"/>
                    <a:gd name="T8" fmla="*/ 0 w 61"/>
                    <a:gd name="T9" fmla="*/ 0 h 87"/>
                    <a:gd name="T10" fmla="*/ 0 60000 65536"/>
                    <a:gd name="T11" fmla="*/ 0 60000 65536"/>
                    <a:gd name="T12" fmla="*/ 0 60000 65536"/>
                    <a:gd name="T13" fmla="*/ 0 60000 65536"/>
                    <a:gd name="T14" fmla="*/ 0 60000 65536"/>
                    <a:gd name="T15" fmla="*/ 0 w 61"/>
                    <a:gd name="T16" fmla="*/ 0 h 87"/>
                    <a:gd name="T17" fmla="*/ 61 w 61"/>
                    <a:gd name="T18" fmla="*/ 87 h 87"/>
                  </a:gdLst>
                  <a:ahLst/>
                  <a:cxnLst>
                    <a:cxn ang="T10">
                      <a:pos x="T0" y="T1"/>
                    </a:cxn>
                    <a:cxn ang="T11">
                      <a:pos x="T2" y="T3"/>
                    </a:cxn>
                    <a:cxn ang="T12">
                      <a:pos x="T4" y="T5"/>
                    </a:cxn>
                    <a:cxn ang="T13">
                      <a:pos x="T6" y="T7"/>
                    </a:cxn>
                    <a:cxn ang="T14">
                      <a:pos x="T8" y="T9"/>
                    </a:cxn>
                  </a:cxnLst>
                  <a:rect l="T15" t="T16" r="T17" b="T18"/>
                  <a:pathLst>
                    <a:path w="61" h="87">
                      <a:moveTo>
                        <a:pt x="0" y="0"/>
                      </a:moveTo>
                      <a:lnTo>
                        <a:pt x="0" y="74"/>
                      </a:lnTo>
                      <a:lnTo>
                        <a:pt x="61" y="87"/>
                      </a:lnTo>
                      <a:lnTo>
                        <a:pt x="61" y="1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 name="Freeform 606"/>
                <p:cNvSpPr>
                  <a:spLocks/>
                </p:cNvSpPr>
                <p:nvPr/>
              </p:nvSpPr>
              <p:spPr bwMode="auto">
                <a:xfrm>
                  <a:off x="3733" y="1719"/>
                  <a:ext cx="27" cy="42"/>
                </a:xfrm>
                <a:custGeom>
                  <a:avLst/>
                  <a:gdLst>
                    <a:gd name="T0" fmla="*/ 0 w 55"/>
                    <a:gd name="T1" fmla="*/ 0 h 85"/>
                    <a:gd name="T2" fmla="*/ 0 w 55"/>
                    <a:gd name="T3" fmla="*/ 69 h 85"/>
                    <a:gd name="T4" fmla="*/ 55 w 55"/>
                    <a:gd name="T5" fmla="*/ 85 h 85"/>
                    <a:gd name="T6" fmla="*/ 54 w 55"/>
                    <a:gd name="T7" fmla="*/ 18 h 85"/>
                    <a:gd name="T8" fmla="*/ 0 w 55"/>
                    <a:gd name="T9" fmla="*/ 0 h 85"/>
                    <a:gd name="T10" fmla="*/ 0 60000 65536"/>
                    <a:gd name="T11" fmla="*/ 0 60000 65536"/>
                    <a:gd name="T12" fmla="*/ 0 60000 65536"/>
                    <a:gd name="T13" fmla="*/ 0 60000 65536"/>
                    <a:gd name="T14" fmla="*/ 0 60000 65536"/>
                    <a:gd name="T15" fmla="*/ 0 w 55"/>
                    <a:gd name="T16" fmla="*/ 0 h 85"/>
                    <a:gd name="T17" fmla="*/ 55 w 55"/>
                    <a:gd name="T18" fmla="*/ 85 h 85"/>
                  </a:gdLst>
                  <a:ahLst/>
                  <a:cxnLst>
                    <a:cxn ang="T10">
                      <a:pos x="T0" y="T1"/>
                    </a:cxn>
                    <a:cxn ang="T11">
                      <a:pos x="T2" y="T3"/>
                    </a:cxn>
                    <a:cxn ang="T12">
                      <a:pos x="T4" y="T5"/>
                    </a:cxn>
                    <a:cxn ang="T13">
                      <a:pos x="T6" y="T7"/>
                    </a:cxn>
                    <a:cxn ang="T14">
                      <a:pos x="T8" y="T9"/>
                    </a:cxn>
                  </a:cxnLst>
                  <a:rect l="T15" t="T16" r="T17" b="T18"/>
                  <a:pathLst>
                    <a:path w="55" h="85">
                      <a:moveTo>
                        <a:pt x="0" y="0"/>
                      </a:moveTo>
                      <a:lnTo>
                        <a:pt x="0" y="69"/>
                      </a:lnTo>
                      <a:lnTo>
                        <a:pt x="55" y="85"/>
                      </a:lnTo>
                      <a:lnTo>
                        <a:pt x="54" y="1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 name="Freeform 607"/>
                <p:cNvSpPr>
                  <a:spLocks/>
                </p:cNvSpPr>
                <p:nvPr/>
              </p:nvSpPr>
              <p:spPr bwMode="auto">
                <a:xfrm>
                  <a:off x="3767" y="1729"/>
                  <a:ext cx="23" cy="39"/>
                </a:xfrm>
                <a:custGeom>
                  <a:avLst/>
                  <a:gdLst>
                    <a:gd name="T0" fmla="*/ 0 w 48"/>
                    <a:gd name="T1" fmla="*/ 0 h 77"/>
                    <a:gd name="T2" fmla="*/ 0 w 48"/>
                    <a:gd name="T3" fmla="*/ 68 h 77"/>
                    <a:gd name="T4" fmla="*/ 48 w 48"/>
                    <a:gd name="T5" fmla="*/ 77 h 77"/>
                    <a:gd name="T6" fmla="*/ 48 w 48"/>
                    <a:gd name="T7" fmla="*/ 16 h 77"/>
                    <a:gd name="T8" fmla="*/ 0 w 48"/>
                    <a:gd name="T9" fmla="*/ 0 h 77"/>
                    <a:gd name="T10" fmla="*/ 0 60000 65536"/>
                    <a:gd name="T11" fmla="*/ 0 60000 65536"/>
                    <a:gd name="T12" fmla="*/ 0 60000 65536"/>
                    <a:gd name="T13" fmla="*/ 0 60000 65536"/>
                    <a:gd name="T14" fmla="*/ 0 60000 65536"/>
                    <a:gd name="T15" fmla="*/ 0 w 48"/>
                    <a:gd name="T16" fmla="*/ 0 h 77"/>
                    <a:gd name="T17" fmla="*/ 48 w 48"/>
                    <a:gd name="T18" fmla="*/ 77 h 77"/>
                  </a:gdLst>
                  <a:ahLst/>
                  <a:cxnLst>
                    <a:cxn ang="T10">
                      <a:pos x="T0" y="T1"/>
                    </a:cxn>
                    <a:cxn ang="T11">
                      <a:pos x="T2" y="T3"/>
                    </a:cxn>
                    <a:cxn ang="T12">
                      <a:pos x="T4" y="T5"/>
                    </a:cxn>
                    <a:cxn ang="T13">
                      <a:pos x="T6" y="T7"/>
                    </a:cxn>
                    <a:cxn ang="T14">
                      <a:pos x="T8" y="T9"/>
                    </a:cxn>
                  </a:cxnLst>
                  <a:rect l="T15" t="T16" r="T17" b="T18"/>
                  <a:pathLst>
                    <a:path w="48" h="77">
                      <a:moveTo>
                        <a:pt x="0" y="0"/>
                      </a:moveTo>
                      <a:lnTo>
                        <a:pt x="0" y="68"/>
                      </a:lnTo>
                      <a:lnTo>
                        <a:pt x="48" y="77"/>
                      </a:lnTo>
                      <a:lnTo>
                        <a:pt x="48" y="1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 name="Freeform 608"/>
                <p:cNvSpPr>
                  <a:spLocks/>
                </p:cNvSpPr>
                <p:nvPr/>
              </p:nvSpPr>
              <p:spPr bwMode="auto">
                <a:xfrm>
                  <a:off x="3567" y="1743"/>
                  <a:ext cx="38" cy="50"/>
                </a:xfrm>
                <a:custGeom>
                  <a:avLst/>
                  <a:gdLst>
                    <a:gd name="T0" fmla="*/ 0 w 75"/>
                    <a:gd name="T1" fmla="*/ 0 h 100"/>
                    <a:gd name="T2" fmla="*/ 75 w 75"/>
                    <a:gd name="T3" fmla="*/ 19 h 100"/>
                    <a:gd name="T4" fmla="*/ 75 w 75"/>
                    <a:gd name="T5" fmla="*/ 100 h 100"/>
                    <a:gd name="T6" fmla="*/ 0 w 75"/>
                    <a:gd name="T7" fmla="*/ 82 h 100"/>
                    <a:gd name="T8" fmla="*/ 0 w 75"/>
                    <a:gd name="T9" fmla="*/ 0 h 100"/>
                    <a:gd name="T10" fmla="*/ 0 60000 65536"/>
                    <a:gd name="T11" fmla="*/ 0 60000 65536"/>
                    <a:gd name="T12" fmla="*/ 0 60000 65536"/>
                    <a:gd name="T13" fmla="*/ 0 60000 65536"/>
                    <a:gd name="T14" fmla="*/ 0 60000 65536"/>
                    <a:gd name="T15" fmla="*/ 0 w 75"/>
                    <a:gd name="T16" fmla="*/ 0 h 100"/>
                    <a:gd name="T17" fmla="*/ 75 w 75"/>
                    <a:gd name="T18" fmla="*/ 100 h 100"/>
                  </a:gdLst>
                  <a:ahLst/>
                  <a:cxnLst>
                    <a:cxn ang="T10">
                      <a:pos x="T0" y="T1"/>
                    </a:cxn>
                    <a:cxn ang="T11">
                      <a:pos x="T2" y="T3"/>
                    </a:cxn>
                    <a:cxn ang="T12">
                      <a:pos x="T4" y="T5"/>
                    </a:cxn>
                    <a:cxn ang="T13">
                      <a:pos x="T6" y="T7"/>
                    </a:cxn>
                    <a:cxn ang="T14">
                      <a:pos x="T8" y="T9"/>
                    </a:cxn>
                  </a:cxnLst>
                  <a:rect l="T15" t="T16" r="T17" b="T18"/>
                  <a:pathLst>
                    <a:path w="75" h="100">
                      <a:moveTo>
                        <a:pt x="0" y="0"/>
                      </a:moveTo>
                      <a:lnTo>
                        <a:pt x="75" y="19"/>
                      </a:lnTo>
                      <a:lnTo>
                        <a:pt x="75" y="100"/>
                      </a:lnTo>
                      <a:lnTo>
                        <a:pt x="0" y="8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 name="Freeform 609"/>
                <p:cNvSpPr>
                  <a:spLocks/>
                </p:cNvSpPr>
                <p:nvPr/>
              </p:nvSpPr>
              <p:spPr bwMode="auto">
                <a:xfrm>
                  <a:off x="3612" y="1753"/>
                  <a:ext cx="35" cy="46"/>
                </a:xfrm>
                <a:custGeom>
                  <a:avLst/>
                  <a:gdLst>
                    <a:gd name="T0" fmla="*/ 0 w 69"/>
                    <a:gd name="T1" fmla="*/ 0 h 91"/>
                    <a:gd name="T2" fmla="*/ 69 w 69"/>
                    <a:gd name="T3" fmla="*/ 17 h 91"/>
                    <a:gd name="T4" fmla="*/ 69 w 69"/>
                    <a:gd name="T5" fmla="*/ 91 h 91"/>
                    <a:gd name="T6" fmla="*/ 0 w 69"/>
                    <a:gd name="T7" fmla="*/ 81 h 91"/>
                    <a:gd name="T8" fmla="*/ 0 w 69"/>
                    <a:gd name="T9" fmla="*/ 0 h 91"/>
                    <a:gd name="T10" fmla="*/ 0 60000 65536"/>
                    <a:gd name="T11" fmla="*/ 0 60000 65536"/>
                    <a:gd name="T12" fmla="*/ 0 60000 65536"/>
                    <a:gd name="T13" fmla="*/ 0 60000 65536"/>
                    <a:gd name="T14" fmla="*/ 0 60000 65536"/>
                    <a:gd name="T15" fmla="*/ 0 w 69"/>
                    <a:gd name="T16" fmla="*/ 0 h 91"/>
                    <a:gd name="T17" fmla="*/ 69 w 69"/>
                    <a:gd name="T18" fmla="*/ 91 h 91"/>
                  </a:gdLst>
                  <a:ahLst/>
                  <a:cxnLst>
                    <a:cxn ang="T10">
                      <a:pos x="T0" y="T1"/>
                    </a:cxn>
                    <a:cxn ang="T11">
                      <a:pos x="T2" y="T3"/>
                    </a:cxn>
                    <a:cxn ang="T12">
                      <a:pos x="T4" y="T5"/>
                    </a:cxn>
                    <a:cxn ang="T13">
                      <a:pos x="T6" y="T7"/>
                    </a:cxn>
                    <a:cxn ang="T14">
                      <a:pos x="T8" y="T9"/>
                    </a:cxn>
                  </a:cxnLst>
                  <a:rect l="T15" t="T16" r="T17" b="T18"/>
                  <a:pathLst>
                    <a:path w="69" h="91">
                      <a:moveTo>
                        <a:pt x="0" y="0"/>
                      </a:moveTo>
                      <a:lnTo>
                        <a:pt x="69" y="17"/>
                      </a:lnTo>
                      <a:lnTo>
                        <a:pt x="69" y="91"/>
                      </a:lnTo>
                      <a:lnTo>
                        <a:pt x="0" y="8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 name="Freeform 610"/>
                <p:cNvSpPr>
                  <a:spLocks/>
                </p:cNvSpPr>
                <p:nvPr/>
              </p:nvSpPr>
              <p:spPr bwMode="auto">
                <a:xfrm>
                  <a:off x="3654" y="1763"/>
                  <a:ext cx="33" cy="42"/>
                </a:xfrm>
                <a:custGeom>
                  <a:avLst/>
                  <a:gdLst>
                    <a:gd name="T0" fmla="*/ 0 w 67"/>
                    <a:gd name="T1" fmla="*/ 0 h 84"/>
                    <a:gd name="T2" fmla="*/ 67 w 67"/>
                    <a:gd name="T3" fmla="*/ 14 h 84"/>
                    <a:gd name="T4" fmla="*/ 67 w 67"/>
                    <a:gd name="T5" fmla="*/ 84 h 84"/>
                    <a:gd name="T6" fmla="*/ 0 w 67"/>
                    <a:gd name="T7" fmla="*/ 77 h 84"/>
                    <a:gd name="T8" fmla="*/ 0 w 67"/>
                    <a:gd name="T9" fmla="*/ 0 h 84"/>
                    <a:gd name="T10" fmla="*/ 0 60000 65536"/>
                    <a:gd name="T11" fmla="*/ 0 60000 65536"/>
                    <a:gd name="T12" fmla="*/ 0 60000 65536"/>
                    <a:gd name="T13" fmla="*/ 0 60000 65536"/>
                    <a:gd name="T14" fmla="*/ 0 60000 65536"/>
                    <a:gd name="T15" fmla="*/ 0 w 67"/>
                    <a:gd name="T16" fmla="*/ 0 h 84"/>
                    <a:gd name="T17" fmla="*/ 67 w 67"/>
                    <a:gd name="T18" fmla="*/ 84 h 84"/>
                  </a:gdLst>
                  <a:ahLst/>
                  <a:cxnLst>
                    <a:cxn ang="T10">
                      <a:pos x="T0" y="T1"/>
                    </a:cxn>
                    <a:cxn ang="T11">
                      <a:pos x="T2" y="T3"/>
                    </a:cxn>
                    <a:cxn ang="T12">
                      <a:pos x="T4" y="T5"/>
                    </a:cxn>
                    <a:cxn ang="T13">
                      <a:pos x="T6" y="T7"/>
                    </a:cxn>
                    <a:cxn ang="T14">
                      <a:pos x="T8" y="T9"/>
                    </a:cxn>
                  </a:cxnLst>
                  <a:rect l="T15" t="T16" r="T17" b="T18"/>
                  <a:pathLst>
                    <a:path w="67" h="84">
                      <a:moveTo>
                        <a:pt x="0" y="0"/>
                      </a:moveTo>
                      <a:lnTo>
                        <a:pt x="67" y="14"/>
                      </a:lnTo>
                      <a:lnTo>
                        <a:pt x="67" y="84"/>
                      </a:lnTo>
                      <a:lnTo>
                        <a:pt x="0" y="7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 name="Freeform 611"/>
                <p:cNvSpPr>
                  <a:spLocks/>
                </p:cNvSpPr>
                <p:nvPr/>
              </p:nvSpPr>
              <p:spPr bwMode="auto">
                <a:xfrm>
                  <a:off x="3695" y="1772"/>
                  <a:ext cx="31" cy="41"/>
                </a:xfrm>
                <a:custGeom>
                  <a:avLst/>
                  <a:gdLst>
                    <a:gd name="T0" fmla="*/ 0 w 61"/>
                    <a:gd name="T1" fmla="*/ 0 h 83"/>
                    <a:gd name="T2" fmla="*/ 61 w 61"/>
                    <a:gd name="T3" fmla="*/ 14 h 83"/>
                    <a:gd name="T4" fmla="*/ 61 w 61"/>
                    <a:gd name="T5" fmla="*/ 83 h 83"/>
                    <a:gd name="T6" fmla="*/ 0 w 61"/>
                    <a:gd name="T7" fmla="*/ 73 h 83"/>
                    <a:gd name="T8" fmla="*/ 0 w 61"/>
                    <a:gd name="T9" fmla="*/ 0 h 83"/>
                    <a:gd name="T10" fmla="*/ 0 60000 65536"/>
                    <a:gd name="T11" fmla="*/ 0 60000 65536"/>
                    <a:gd name="T12" fmla="*/ 0 60000 65536"/>
                    <a:gd name="T13" fmla="*/ 0 60000 65536"/>
                    <a:gd name="T14" fmla="*/ 0 60000 65536"/>
                    <a:gd name="T15" fmla="*/ 0 w 61"/>
                    <a:gd name="T16" fmla="*/ 0 h 83"/>
                    <a:gd name="T17" fmla="*/ 61 w 61"/>
                    <a:gd name="T18" fmla="*/ 83 h 83"/>
                  </a:gdLst>
                  <a:ahLst/>
                  <a:cxnLst>
                    <a:cxn ang="T10">
                      <a:pos x="T0" y="T1"/>
                    </a:cxn>
                    <a:cxn ang="T11">
                      <a:pos x="T2" y="T3"/>
                    </a:cxn>
                    <a:cxn ang="T12">
                      <a:pos x="T4" y="T5"/>
                    </a:cxn>
                    <a:cxn ang="T13">
                      <a:pos x="T6" y="T7"/>
                    </a:cxn>
                    <a:cxn ang="T14">
                      <a:pos x="T8" y="T9"/>
                    </a:cxn>
                  </a:cxnLst>
                  <a:rect l="T15" t="T16" r="T17" b="T18"/>
                  <a:pathLst>
                    <a:path w="61" h="83">
                      <a:moveTo>
                        <a:pt x="0" y="0"/>
                      </a:moveTo>
                      <a:lnTo>
                        <a:pt x="61" y="14"/>
                      </a:lnTo>
                      <a:lnTo>
                        <a:pt x="61" y="83"/>
                      </a:lnTo>
                      <a:lnTo>
                        <a:pt x="0" y="7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 name="Freeform 612"/>
                <p:cNvSpPr>
                  <a:spLocks/>
                </p:cNvSpPr>
                <p:nvPr/>
              </p:nvSpPr>
              <p:spPr bwMode="auto">
                <a:xfrm>
                  <a:off x="3733" y="1781"/>
                  <a:ext cx="27" cy="38"/>
                </a:xfrm>
                <a:custGeom>
                  <a:avLst/>
                  <a:gdLst>
                    <a:gd name="T0" fmla="*/ 0 w 55"/>
                    <a:gd name="T1" fmla="*/ 0 h 77"/>
                    <a:gd name="T2" fmla="*/ 55 w 55"/>
                    <a:gd name="T3" fmla="*/ 10 h 77"/>
                    <a:gd name="T4" fmla="*/ 55 w 55"/>
                    <a:gd name="T5" fmla="*/ 77 h 77"/>
                    <a:gd name="T6" fmla="*/ 0 w 55"/>
                    <a:gd name="T7" fmla="*/ 68 h 77"/>
                    <a:gd name="T8" fmla="*/ 0 w 55"/>
                    <a:gd name="T9" fmla="*/ 0 h 77"/>
                    <a:gd name="T10" fmla="*/ 0 60000 65536"/>
                    <a:gd name="T11" fmla="*/ 0 60000 65536"/>
                    <a:gd name="T12" fmla="*/ 0 60000 65536"/>
                    <a:gd name="T13" fmla="*/ 0 60000 65536"/>
                    <a:gd name="T14" fmla="*/ 0 60000 65536"/>
                    <a:gd name="T15" fmla="*/ 0 w 55"/>
                    <a:gd name="T16" fmla="*/ 0 h 77"/>
                    <a:gd name="T17" fmla="*/ 55 w 55"/>
                    <a:gd name="T18" fmla="*/ 77 h 77"/>
                  </a:gdLst>
                  <a:ahLst/>
                  <a:cxnLst>
                    <a:cxn ang="T10">
                      <a:pos x="T0" y="T1"/>
                    </a:cxn>
                    <a:cxn ang="T11">
                      <a:pos x="T2" y="T3"/>
                    </a:cxn>
                    <a:cxn ang="T12">
                      <a:pos x="T4" y="T5"/>
                    </a:cxn>
                    <a:cxn ang="T13">
                      <a:pos x="T6" y="T7"/>
                    </a:cxn>
                    <a:cxn ang="T14">
                      <a:pos x="T8" y="T9"/>
                    </a:cxn>
                  </a:cxnLst>
                  <a:rect l="T15" t="T16" r="T17" b="T18"/>
                  <a:pathLst>
                    <a:path w="55" h="77">
                      <a:moveTo>
                        <a:pt x="0" y="0"/>
                      </a:moveTo>
                      <a:lnTo>
                        <a:pt x="55" y="10"/>
                      </a:lnTo>
                      <a:lnTo>
                        <a:pt x="55" y="77"/>
                      </a:lnTo>
                      <a:lnTo>
                        <a:pt x="0" y="6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 name="Freeform 613"/>
                <p:cNvSpPr>
                  <a:spLocks/>
                </p:cNvSpPr>
                <p:nvPr/>
              </p:nvSpPr>
              <p:spPr bwMode="auto">
                <a:xfrm>
                  <a:off x="3767" y="1789"/>
                  <a:ext cx="23" cy="37"/>
                </a:xfrm>
                <a:custGeom>
                  <a:avLst/>
                  <a:gdLst>
                    <a:gd name="T0" fmla="*/ 0 w 48"/>
                    <a:gd name="T1" fmla="*/ 0 h 74"/>
                    <a:gd name="T2" fmla="*/ 48 w 48"/>
                    <a:gd name="T3" fmla="*/ 9 h 74"/>
                    <a:gd name="T4" fmla="*/ 48 w 48"/>
                    <a:gd name="T5" fmla="*/ 74 h 74"/>
                    <a:gd name="T6" fmla="*/ 0 w 48"/>
                    <a:gd name="T7" fmla="*/ 68 h 74"/>
                    <a:gd name="T8" fmla="*/ 0 w 48"/>
                    <a:gd name="T9" fmla="*/ 0 h 74"/>
                    <a:gd name="T10" fmla="*/ 0 60000 65536"/>
                    <a:gd name="T11" fmla="*/ 0 60000 65536"/>
                    <a:gd name="T12" fmla="*/ 0 60000 65536"/>
                    <a:gd name="T13" fmla="*/ 0 60000 65536"/>
                    <a:gd name="T14" fmla="*/ 0 60000 65536"/>
                    <a:gd name="T15" fmla="*/ 0 w 48"/>
                    <a:gd name="T16" fmla="*/ 0 h 74"/>
                    <a:gd name="T17" fmla="*/ 48 w 48"/>
                    <a:gd name="T18" fmla="*/ 74 h 74"/>
                  </a:gdLst>
                  <a:ahLst/>
                  <a:cxnLst>
                    <a:cxn ang="T10">
                      <a:pos x="T0" y="T1"/>
                    </a:cxn>
                    <a:cxn ang="T11">
                      <a:pos x="T2" y="T3"/>
                    </a:cxn>
                    <a:cxn ang="T12">
                      <a:pos x="T4" y="T5"/>
                    </a:cxn>
                    <a:cxn ang="T13">
                      <a:pos x="T6" y="T7"/>
                    </a:cxn>
                    <a:cxn ang="T14">
                      <a:pos x="T8" y="T9"/>
                    </a:cxn>
                  </a:cxnLst>
                  <a:rect l="T15" t="T16" r="T17" b="T18"/>
                  <a:pathLst>
                    <a:path w="48" h="74">
                      <a:moveTo>
                        <a:pt x="0" y="0"/>
                      </a:moveTo>
                      <a:lnTo>
                        <a:pt x="48" y="9"/>
                      </a:lnTo>
                      <a:lnTo>
                        <a:pt x="48" y="74"/>
                      </a:lnTo>
                      <a:lnTo>
                        <a:pt x="0" y="6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4" name="Freeform 614"/>
                <p:cNvSpPr>
                  <a:spLocks/>
                </p:cNvSpPr>
                <p:nvPr/>
              </p:nvSpPr>
              <p:spPr bwMode="auto">
                <a:xfrm>
                  <a:off x="3567" y="1794"/>
                  <a:ext cx="38" cy="49"/>
                </a:xfrm>
                <a:custGeom>
                  <a:avLst/>
                  <a:gdLst>
                    <a:gd name="T0" fmla="*/ 0 w 75"/>
                    <a:gd name="T1" fmla="*/ 0 h 99"/>
                    <a:gd name="T2" fmla="*/ 75 w 75"/>
                    <a:gd name="T3" fmla="*/ 15 h 99"/>
                    <a:gd name="T4" fmla="*/ 75 w 75"/>
                    <a:gd name="T5" fmla="*/ 99 h 99"/>
                    <a:gd name="T6" fmla="*/ 0 w 75"/>
                    <a:gd name="T7" fmla="*/ 88 h 99"/>
                    <a:gd name="T8" fmla="*/ 0 w 75"/>
                    <a:gd name="T9" fmla="*/ 0 h 99"/>
                    <a:gd name="T10" fmla="*/ 0 60000 65536"/>
                    <a:gd name="T11" fmla="*/ 0 60000 65536"/>
                    <a:gd name="T12" fmla="*/ 0 60000 65536"/>
                    <a:gd name="T13" fmla="*/ 0 60000 65536"/>
                    <a:gd name="T14" fmla="*/ 0 60000 65536"/>
                    <a:gd name="T15" fmla="*/ 0 w 75"/>
                    <a:gd name="T16" fmla="*/ 0 h 99"/>
                    <a:gd name="T17" fmla="*/ 75 w 75"/>
                    <a:gd name="T18" fmla="*/ 99 h 99"/>
                  </a:gdLst>
                  <a:ahLst/>
                  <a:cxnLst>
                    <a:cxn ang="T10">
                      <a:pos x="T0" y="T1"/>
                    </a:cxn>
                    <a:cxn ang="T11">
                      <a:pos x="T2" y="T3"/>
                    </a:cxn>
                    <a:cxn ang="T12">
                      <a:pos x="T4" y="T5"/>
                    </a:cxn>
                    <a:cxn ang="T13">
                      <a:pos x="T6" y="T7"/>
                    </a:cxn>
                    <a:cxn ang="T14">
                      <a:pos x="T8" y="T9"/>
                    </a:cxn>
                  </a:cxnLst>
                  <a:rect l="T15" t="T16" r="T17" b="T18"/>
                  <a:pathLst>
                    <a:path w="75" h="99">
                      <a:moveTo>
                        <a:pt x="0" y="0"/>
                      </a:moveTo>
                      <a:lnTo>
                        <a:pt x="75" y="15"/>
                      </a:lnTo>
                      <a:lnTo>
                        <a:pt x="75" y="99"/>
                      </a:lnTo>
                      <a:lnTo>
                        <a:pt x="0" y="8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5" name="Freeform 615"/>
                <p:cNvSpPr>
                  <a:spLocks/>
                </p:cNvSpPr>
                <p:nvPr/>
              </p:nvSpPr>
              <p:spPr bwMode="auto">
                <a:xfrm>
                  <a:off x="3612" y="1803"/>
                  <a:ext cx="35" cy="47"/>
                </a:xfrm>
                <a:custGeom>
                  <a:avLst/>
                  <a:gdLst>
                    <a:gd name="T0" fmla="*/ 0 w 69"/>
                    <a:gd name="T1" fmla="*/ 0 h 94"/>
                    <a:gd name="T2" fmla="*/ 69 w 69"/>
                    <a:gd name="T3" fmla="*/ 15 h 94"/>
                    <a:gd name="T4" fmla="*/ 69 w 69"/>
                    <a:gd name="T5" fmla="*/ 94 h 94"/>
                    <a:gd name="T6" fmla="*/ 0 w 69"/>
                    <a:gd name="T7" fmla="*/ 83 h 94"/>
                    <a:gd name="T8" fmla="*/ 0 w 69"/>
                    <a:gd name="T9" fmla="*/ 0 h 94"/>
                    <a:gd name="T10" fmla="*/ 0 60000 65536"/>
                    <a:gd name="T11" fmla="*/ 0 60000 65536"/>
                    <a:gd name="T12" fmla="*/ 0 60000 65536"/>
                    <a:gd name="T13" fmla="*/ 0 60000 65536"/>
                    <a:gd name="T14" fmla="*/ 0 60000 65536"/>
                    <a:gd name="T15" fmla="*/ 0 w 69"/>
                    <a:gd name="T16" fmla="*/ 0 h 94"/>
                    <a:gd name="T17" fmla="*/ 69 w 69"/>
                    <a:gd name="T18" fmla="*/ 94 h 94"/>
                  </a:gdLst>
                  <a:ahLst/>
                  <a:cxnLst>
                    <a:cxn ang="T10">
                      <a:pos x="T0" y="T1"/>
                    </a:cxn>
                    <a:cxn ang="T11">
                      <a:pos x="T2" y="T3"/>
                    </a:cxn>
                    <a:cxn ang="T12">
                      <a:pos x="T4" y="T5"/>
                    </a:cxn>
                    <a:cxn ang="T13">
                      <a:pos x="T6" y="T7"/>
                    </a:cxn>
                    <a:cxn ang="T14">
                      <a:pos x="T8" y="T9"/>
                    </a:cxn>
                  </a:cxnLst>
                  <a:rect l="T15" t="T16" r="T17" b="T18"/>
                  <a:pathLst>
                    <a:path w="69" h="94">
                      <a:moveTo>
                        <a:pt x="0" y="0"/>
                      </a:moveTo>
                      <a:lnTo>
                        <a:pt x="69" y="15"/>
                      </a:lnTo>
                      <a:lnTo>
                        <a:pt x="69" y="94"/>
                      </a:lnTo>
                      <a:lnTo>
                        <a:pt x="0" y="8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6" name="Freeform 616"/>
                <p:cNvSpPr>
                  <a:spLocks/>
                </p:cNvSpPr>
                <p:nvPr/>
              </p:nvSpPr>
              <p:spPr bwMode="auto">
                <a:xfrm>
                  <a:off x="3654" y="1811"/>
                  <a:ext cx="33" cy="44"/>
                </a:xfrm>
                <a:custGeom>
                  <a:avLst/>
                  <a:gdLst>
                    <a:gd name="T0" fmla="*/ 0 w 67"/>
                    <a:gd name="T1" fmla="*/ 0 h 88"/>
                    <a:gd name="T2" fmla="*/ 67 w 67"/>
                    <a:gd name="T3" fmla="*/ 13 h 88"/>
                    <a:gd name="T4" fmla="*/ 67 w 67"/>
                    <a:gd name="T5" fmla="*/ 88 h 88"/>
                    <a:gd name="T6" fmla="*/ 0 w 67"/>
                    <a:gd name="T7" fmla="*/ 79 h 88"/>
                    <a:gd name="T8" fmla="*/ 0 w 67"/>
                    <a:gd name="T9" fmla="*/ 0 h 88"/>
                    <a:gd name="T10" fmla="*/ 0 60000 65536"/>
                    <a:gd name="T11" fmla="*/ 0 60000 65536"/>
                    <a:gd name="T12" fmla="*/ 0 60000 65536"/>
                    <a:gd name="T13" fmla="*/ 0 60000 65536"/>
                    <a:gd name="T14" fmla="*/ 0 60000 65536"/>
                    <a:gd name="T15" fmla="*/ 0 w 67"/>
                    <a:gd name="T16" fmla="*/ 0 h 88"/>
                    <a:gd name="T17" fmla="*/ 67 w 67"/>
                    <a:gd name="T18" fmla="*/ 88 h 88"/>
                  </a:gdLst>
                  <a:ahLst/>
                  <a:cxnLst>
                    <a:cxn ang="T10">
                      <a:pos x="T0" y="T1"/>
                    </a:cxn>
                    <a:cxn ang="T11">
                      <a:pos x="T2" y="T3"/>
                    </a:cxn>
                    <a:cxn ang="T12">
                      <a:pos x="T4" y="T5"/>
                    </a:cxn>
                    <a:cxn ang="T13">
                      <a:pos x="T6" y="T7"/>
                    </a:cxn>
                    <a:cxn ang="T14">
                      <a:pos x="T8" y="T9"/>
                    </a:cxn>
                  </a:cxnLst>
                  <a:rect l="T15" t="T16" r="T17" b="T18"/>
                  <a:pathLst>
                    <a:path w="67" h="88">
                      <a:moveTo>
                        <a:pt x="0" y="0"/>
                      </a:moveTo>
                      <a:lnTo>
                        <a:pt x="67" y="13"/>
                      </a:lnTo>
                      <a:lnTo>
                        <a:pt x="67" y="88"/>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7" name="Freeform 617"/>
                <p:cNvSpPr>
                  <a:spLocks/>
                </p:cNvSpPr>
                <p:nvPr/>
              </p:nvSpPr>
              <p:spPr bwMode="auto">
                <a:xfrm>
                  <a:off x="3695" y="1819"/>
                  <a:ext cx="31" cy="41"/>
                </a:xfrm>
                <a:custGeom>
                  <a:avLst/>
                  <a:gdLst>
                    <a:gd name="T0" fmla="*/ 0 w 61"/>
                    <a:gd name="T1" fmla="*/ 0 h 81"/>
                    <a:gd name="T2" fmla="*/ 61 w 61"/>
                    <a:gd name="T3" fmla="*/ 8 h 81"/>
                    <a:gd name="T4" fmla="*/ 61 w 61"/>
                    <a:gd name="T5" fmla="*/ 81 h 81"/>
                    <a:gd name="T6" fmla="*/ 0 w 61"/>
                    <a:gd name="T7" fmla="*/ 70 h 81"/>
                    <a:gd name="T8" fmla="*/ 0 w 61"/>
                    <a:gd name="T9" fmla="*/ 0 h 81"/>
                    <a:gd name="T10" fmla="*/ 0 60000 65536"/>
                    <a:gd name="T11" fmla="*/ 0 60000 65536"/>
                    <a:gd name="T12" fmla="*/ 0 60000 65536"/>
                    <a:gd name="T13" fmla="*/ 0 60000 65536"/>
                    <a:gd name="T14" fmla="*/ 0 60000 65536"/>
                    <a:gd name="T15" fmla="*/ 0 w 61"/>
                    <a:gd name="T16" fmla="*/ 0 h 81"/>
                    <a:gd name="T17" fmla="*/ 61 w 61"/>
                    <a:gd name="T18" fmla="*/ 81 h 81"/>
                  </a:gdLst>
                  <a:ahLst/>
                  <a:cxnLst>
                    <a:cxn ang="T10">
                      <a:pos x="T0" y="T1"/>
                    </a:cxn>
                    <a:cxn ang="T11">
                      <a:pos x="T2" y="T3"/>
                    </a:cxn>
                    <a:cxn ang="T12">
                      <a:pos x="T4" y="T5"/>
                    </a:cxn>
                    <a:cxn ang="T13">
                      <a:pos x="T6" y="T7"/>
                    </a:cxn>
                    <a:cxn ang="T14">
                      <a:pos x="T8" y="T9"/>
                    </a:cxn>
                  </a:cxnLst>
                  <a:rect l="T15" t="T16" r="T17" b="T18"/>
                  <a:pathLst>
                    <a:path w="61" h="81">
                      <a:moveTo>
                        <a:pt x="0" y="0"/>
                      </a:moveTo>
                      <a:lnTo>
                        <a:pt x="61" y="8"/>
                      </a:lnTo>
                      <a:lnTo>
                        <a:pt x="61" y="81"/>
                      </a:lnTo>
                      <a:lnTo>
                        <a:pt x="0" y="7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8" name="Freeform 618"/>
                <p:cNvSpPr>
                  <a:spLocks/>
                </p:cNvSpPr>
                <p:nvPr/>
              </p:nvSpPr>
              <p:spPr bwMode="auto">
                <a:xfrm>
                  <a:off x="3733" y="1824"/>
                  <a:ext cx="27" cy="41"/>
                </a:xfrm>
                <a:custGeom>
                  <a:avLst/>
                  <a:gdLst>
                    <a:gd name="T0" fmla="*/ 0 w 55"/>
                    <a:gd name="T1" fmla="*/ 0 h 81"/>
                    <a:gd name="T2" fmla="*/ 55 w 55"/>
                    <a:gd name="T3" fmla="*/ 10 h 81"/>
                    <a:gd name="T4" fmla="*/ 55 w 55"/>
                    <a:gd name="T5" fmla="*/ 81 h 81"/>
                    <a:gd name="T6" fmla="*/ 3 w 55"/>
                    <a:gd name="T7" fmla="*/ 72 h 81"/>
                    <a:gd name="T8" fmla="*/ 0 w 55"/>
                    <a:gd name="T9" fmla="*/ 0 h 81"/>
                    <a:gd name="T10" fmla="*/ 0 60000 65536"/>
                    <a:gd name="T11" fmla="*/ 0 60000 65536"/>
                    <a:gd name="T12" fmla="*/ 0 60000 65536"/>
                    <a:gd name="T13" fmla="*/ 0 60000 65536"/>
                    <a:gd name="T14" fmla="*/ 0 60000 65536"/>
                    <a:gd name="T15" fmla="*/ 0 w 55"/>
                    <a:gd name="T16" fmla="*/ 0 h 81"/>
                    <a:gd name="T17" fmla="*/ 55 w 55"/>
                    <a:gd name="T18" fmla="*/ 81 h 81"/>
                  </a:gdLst>
                  <a:ahLst/>
                  <a:cxnLst>
                    <a:cxn ang="T10">
                      <a:pos x="T0" y="T1"/>
                    </a:cxn>
                    <a:cxn ang="T11">
                      <a:pos x="T2" y="T3"/>
                    </a:cxn>
                    <a:cxn ang="T12">
                      <a:pos x="T4" y="T5"/>
                    </a:cxn>
                    <a:cxn ang="T13">
                      <a:pos x="T6" y="T7"/>
                    </a:cxn>
                    <a:cxn ang="T14">
                      <a:pos x="T8" y="T9"/>
                    </a:cxn>
                  </a:cxnLst>
                  <a:rect l="T15" t="T16" r="T17" b="T18"/>
                  <a:pathLst>
                    <a:path w="55" h="81">
                      <a:moveTo>
                        <a:pt x="0" y="0"/>
                      </a:moveTo>
                      <a:lnTo>
                        <a:pt x="55" y="10"/>
                      </a:lnTo>
                      <a:lnTo>
                        <a:pt x="55" y="81"/>
                      </a:lnTo>
                      <a:lnTo>
                        <a:pt x="3" y="7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9" name="Freeform 619"/>
                <p:cNvSpPr>
                  <a:spLocks/>
                </p:cNvSpPr>
                <p:nvPr/>
              </p:nvSpPr>
              <p:spPr bwMode="auto">
                <a:xfrm>
                  <a:off x="3767" y="1832"/>
                  <a:ext cx="23" cy="37"/>
                </a:xfrm>
                <a:custGeom>
                  <a:avLst/>
                  <a:gdLst>
                    <a:gd name="T0" fmla="*/ 0 w 48"/>
                    <a:gd name="T1" fmla="*/ 0 h 75"/>
                    <a:gd name="T2" fmla="*/ 48 w 48"/>
                    <a:gd name="T3" fmla="*/ 3 h 75"/>
                    <a:gd name="T4" fmla="*/ 48 w 48"/>
                    <a:gd name="T5" fmla="*/ 75 h 75"/>
                    <a:gd name="T6" fmla="*/ 0 w 48"/>
                    <a:gd name="T7" fmla="*/ 70 h 75"/>
                    <a:gd name="T8" fmla="*/ 0 w 48"/>
                    <a:gd name="T9" fmla="*/ 0 h 75"/>
                    <a:gd name="T10" fmla="*/ 0 60000 65536"/>
                    <a:gd name="T11" fmla="*/ 0 60000 65536"/>
                    <a:gd name="T12" fmla="*/ 0 60000 65536"/>
                    <a:gd name="T13" fmla="*/ 0 60000 65536"/>
                    <a:gd name="T14" fmla="*/ 0 60000 65536"/>
                    <a:gd name="T15" fmla="*/ 0 w 48"/>
                    <a:gd name="T16" fmla="*/ 0 h 75"/>
                    <a:gd name="T17" fmla="*/ 48 w 48"/>
                    <a:gd name="T18" fmla="*/ 75 h 75"/>
                  </a:gdLst>
                  <a:ahLst/>
                  <a:cxnLst>
                    <a:cxn ang="T10">
                      <a:pos x="T0" y="T1"/>
                    </a:cxn>
                    <a:cxn ang="T11">
                      <a:pos x="T2" y="T3"/>
                    </a:cxn>
                    <a:cxn ang="T12">
                      <a:pos x="T4" y="T5"/>
                    </a:cxn>
                    <a:cxn ang="T13">
                      <a:pos x="T6" y="T7"/>
                    </a:cxn>
                    <a:cxn ang="T14">
                      <a:pos x="T8" y="T9"/>
                    </a:cxn>
                  </a:cxnLst>
                  <a:rect l="T15" t="T16" r="T17" b="T18"/>
                  <a:pathLst>
                    <a:path w="48" h="75">
                      <a:moveTo>
                        <a:pt x="0" y="0"/>
                      </a:moveTo>
                      <a:lnTo>
                        <a:pt x="48" y="3"/>
                      </a:lnTo>
                      <a:lnTo>
                        <a:pt x="48" y="75"/>
                      </a:lnTo>
                      <a:lnTo>
                        <a:pt x="0" y="7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0" name="Freeform 620"/>
                <p:cNvSpPr>
                  <a:spLocks/>
                </p:cNvSpPr>
                <p:nvPr/>
              </p:nvSpPr>
              <p:spPr bwMode="auto">
                <a:xfrm>
                  <a:off x="3567" y="1880"/>
                  <a:ext cx="38" cy="45"/>
                </a:xfrm>
                <a:custGeom>
                  <a:avLst/>
                  <a:gdLst>
                    <a:gd name="T0" fmla="*/ 0 w 75"/>
                    <a:gd name="T1" fmla="*/ 0 h 90"/>
                    <a:gd name="T2" fmla="*/ 0 w 75"/>
                    <a:gd name="T3" fmla="*/ 85 h 90"/>
                    <a:gd name="T4" fmla="*/ 75 w 75"/>
                    <a:gd name="T5" fmla="*/ 90 h 90"/>
                    <a:gd name="T6" fmla="*/ 75 w 75"/>
                    <a:gd name="T7" fmla="*/ 7 h 90"/>
                    <a:gd name="T8" fmla="*/ 0 w 75"/>
                    <a:gd name="T9" fmla="*/ 0 h 90"/>
                    <a:gd name="T10" fmla="*/ 0 60000 65536"/>
                    <a:gd name="T11" fmla="*/ 0 60000 65536"/>
                    <a:gd name="T12" fmla="*/ 0 60000 65536"/>
                    <a:gd name="T13" fmla="*/ 0 60000 65536"/>
                    <a:gd name="T14" fmla="*/ 0 60000 65536"/>
                    <a:gd name="T15" fmla="*/ 0 w 75"/>
                    <a:gd name="T16" fmla="*/ 0 h 90"/>
                    <a:gd name="T17" fmla="*/ 75 w 75"/>
                    <a:gd name="T18" fmla="*/ 90 h 90"/>
                  </a:gdLst>
                  <a:ahLst/>
                  <a:cxnLst>
                    <a:cxn ang="T10">
                      <a:pos x="T0" y="T1"/>
                    </a:cxn>
                    <a:cxn ang="T11">
                      <a:pos x="T2" y="T3"/>
                    </a:cxn>
                    <a:cxn ang="T12">
                      <a:pos x="T4" y="T5"/>
                    </a:cxn>
                    <a:cxn ang="T13">
                      <a:pos x="T6" y="T7"/>
                    </a:cxn>
                    <a:cxn ang="T14">
                      <a:pos x="T8" y="T9"/>
                    </a:cxn>
                  </a:cxnLst>
                  <a:rect l="T15" t="T16" r="T17" b="T18"/>
                  <a:pathLst>
                    <a:path w="75" h="90">
                      <a:moveTo>
                        <a:pt x="0" y="0"/>
                      </a:moveTo>
                      <a:lnTo>
                        <a:pt x="0" y="85"/>
                      </a:lnTo>
                      <a:lnTo>
                        <a:pt x="75" y="90"/>
                      </a:lnTo>
                      <a:lnTo>
                        <a:pt x="75" y="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1" name="Freeform 621"/>
                <p:cNvSpPr>
                  <a:spLocks/>
                </p:cNvSpPr>
                <p:nvPr/>
              </p:nvSpPr>
              <p:spPr bwMode="auto">
                <a:xfrm>
                  <a:off x="3612" y="1884"/>
                  <a:ext cx="35" cy="44"/>
                </a:xfrm>
                <a:custGeom>
                  <a:avLst/>
                  <a:gdLst>
                    <a:gd name="T0" fmla="*/ 0 w 69"/>
                    <a:gd name="T1" fmla="*/ 0 h 87"/>
                    <a:gd name="T2" fmla="*/ 69 w 69"/>
                    <a:gd name="T3" fmla="*/ 9 h 87"/>
                    <a:gd name="T4" fmla="*/ 69 w 69"/>
                    <a:gd name="T5" fmla="*/ 87 h 87"/>
                    <a:gd name="T6" fmla="*/ 0 w 69"/>
                    <a:gd name="T7" fmla="*/ 84 h 87"/>
                    <a:gd name="T8" fmla="*/ 0 w 69"/>
                    <a:gd name="T9" fmla="*/ 0 h 87"/>
                    <a:gd name="T10" fmla="*/ 0 60000 65536"/>
                    <a:gd name="T11" fmla="*/ 0 60000 65536"/>
                    <a:gd name="T12" fmla="*/ 0 60000 65536"/>
                    <a:gd name="T13" fmla="*/ 0 60000 65536"/>
                    <a:gd name="T14" fmla="*/ 0 60000 65536"/>
                    <a:gd name="T15" fmla="*/ 0 w 69"/>
                    <a:gd name="T16" fmla="*/ 0 h 87"/>
                    <a:gd name="T17" fmla="*/ 69 w 69"/>
                    <a:gd name="T18" fmla="*/ 87 h 87"/>
                  </a:gdLst>
                  <a:ahLst/>
                  <a:cxnLst>
                    <a:cxn ang="T10">
                      <a:pos x="T0" y="T1"/>
                    </a:cxn>
                    <a:cxn ang="T11">
                      <a:pos x="T2" y="T3"/>
                    </a:cxn>
                    <a:cxn ang="T12">
                      <a:pos x="T4" y="T5"/>
                    </a:cxn>
                    <a:cxn ang="T13">
                      <a:pos x="T6" y="T7"/>
                    </a:cxn>
                    <a:cxn ang="T14">
                      <a:pos x="T8" y="T9"/>
                    </a:cxn>
                  </a:cxnLst>
                  <a:rect l="T15" t="T16" r="T17" b="T18"/>
                  <a:pathLst>
                    <a:path w="69" h="87">
                      <a:moveTo>
                        <a:pt x="0" y="0"/>
                      </a:moveTo>
                      <a:lnTo>
                        <a:pt x="69" y="9"/>
                      </a:lnTo>
                      <a:lnTo>
                        <a:pt x="69" y="87"/>
                      </a:lnTo>
                      <a:lnTo>
                        <a:pt x="0" y="8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2" name="Freeform 622"/>
                <p:cNvSpPr>
                  <a:spLocks/>
                </p:cNvSpPr>
                <p:nvPr/>
              </p:nvSpPr>
              <p:spPr bwMode="auto">
                <a:xfrm>
                  <a:off x="3654" y="1889"/>
                  <a:ext cx="33" cy="40"/>
                </a:xfrm>
                <a:custGeom>
                  <a:avLst/>
                  <a:gdLst>
                    <a:gd name="T0" fmla="*/ 0 w 67"/>
                    <a:gd name="T1" fmla="*/ 0 h 81"/>
                    <a:gd name="T2" fmla="*/ 67 w 67"/>
                    <a:gd name="T3" fmla="*/ 7 h 81"/>
                    <a:gd name="T4" fmla="*/ 67 w 67"/>
                    <a:gd name="T5" fmla="*/ 81 h 81"/>
                    <a:gd name="T6" fmla="*/ 0 w 67"/>
                    <a:gd name="T7" fmla="*/ 76 h 81"/>
                    <a:gd name="T8" fmla="*/ 0 w 67"/>
                    <a:gd name="T9" fmla="*/ 0 h 81"/>
                    <a:gd name="T10" fmla="*/ 0 60000 65536"/>
                    <a:gd name="T11" fmla="*/ 0 60000 65536"/>
                    <a:gd name="T12" fmla="*/ 0 60000 65536"/>
                    <a:gd name="T13" fmla="*/ 0 60000 65536"/>
                    <a:gd name="T14" fmla="*/ 0 60000 65536"/>
                    <a:gd name="T15" fmla="*/ 0 w 67"/>
                    <a:gd name="T16" fmla="*/ 0 h 81"/>
                    <a:gd name="T17" fmla="*/ 67 w 67"/>
                    <a:gd name="T18" fmla="*/ 81 h 81"/>
                  </a:gdLst>
                  <a:ahLst/>
                  <a:cxnLst>
                    <a:cxn ang="T10">
                      <a:pos x="T0" y="T1"/>
                    </a:cxn>
                    <a:cxn ang="T11">
                      <a:pos x="T2" y="T3"/>
                    </a:cxn>
                    <a:cxn ang="T12">
                      <a:pos x="T4" y="T5"/>
                    </a:cxn>
                    <a:cxn ang="T13">
                      <a:pos x="T6" y="T7"/>
                    </a:cxn>
                    <a:cxn ang="T14">
                      <a:pos x="T8" y="T9"/>
                    </a:cxn>
                  </a:cxnLst>
                  <a:rect l="T15" t="T16" r="T17" b="T18"/>
                  <a:pathLst>
                    <a:path w="67" h="81">
                      <a:moveTo>
                        <a:pt x="0" y="0"/>
                      </a:moveTo>
                      <a:lnTo>
                        <a:pt x="67" y="7"/>
                      </a:lnTo>
                      <a:lnTo>
                        <a:pt x="67" y="81"/>
                      </a:lnTo>
                      <a:lnTo>
                        <a:pt x="0" y="7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3" name="Freeform 623"/>
                <p:cNvSpPr>
                  <a:spLocks/>
                </p:cNvSpPr>
                <p:nvPr/>
              </p:nvSpPr>
              <p:spPr bwMode="auto">
                <a:xfrm>
                  <a:off x="3695" y="1893"/>
                  <a:ext cx="31" cy="39"/>
                </a:xfrm>
                <a:custGeom>
                  <a:avLst/>
                  <a:gdLst>
                    <a:gd name="T0" fmla="*/ 0 w 61"/>
                    <a:gd name="T1" fmla="*/ 0 h 79"/>
                    <a:gd name="T2" fmla="*/ 0 w 61"/>
                    <a:gd name="T3" fmla="*/ 76 h 79"/>
                    <a:gd name="T4" fmla="*/ 61 w 61"/>
                    <a:gd name="T5" fmla="*/ 79 h 79"/>
                    <a:gd name="T6" fmla="*/ 61 w 61"/>
                    <a:gd name="T7" fmla="*/ 5 h 79"/>
                    <a:gd name="T8" fmla="*/ 0 w 61"/>
                    <a:gd name="T9" fmla="*/ 0 h 79"/>
                    <a:gd name="T10" fmla="*/ 0 60000 65536"/>
                    <a:gd name="T11" fmla="*/ 0 60000 65536"/>
                    <a:gd name="T12" fmla="*/ 0 60000 65536"/>
                    <a:gd name="T13" fmla="*/ 0 60000 65536"/>
                    <a:gd name="T14" fmla="*/ 0 60000 65536"/>
                    <a:gd name="T15" fmla="*/ 0 w 61"/>
                    <a:gd name="T16" fmla="*/ 0 h 79"/>
                    <a:gd name="T17" fmla="*/ 61 w 61"/>
                    <a:gd name="T18" fmla="*/ 79 h 79"/>
                  </a:gdLst>
                  <a:ahLst/>
                  <a:cxnLst>
                    <a:cxn ang="T10">
                      <a:pos x="T0" y="T1"/>
                    </a:cxn>
                    <a:cxn ang="T11">
                      <a:pos x="T2" y="T3"/>
                    </a:cxn>
                    <a:cxn ang="T12">
                      <a:pos x="T4" y="T5"/>
                    </a:cxn>
                    <a:cxn ang="T13">
                      <a:pos x="T6" y="T7"/>
                    </a:cxn>
                    <a:cxn ang="T14">
                      <a:pos x="T8" y="T9"/>
                    </a:cxn>
                  </a:cxnLst>
                  <a:rect l="T15" t="T16" r="T17" b="T18"/>
                  <a:pathLst>
                    <a:path w="61" h="79">
                      <a:moveTo>
                        <a:pt x="0" y="0"/>
                      </a:moveTo>
                      <a:lnTo>
                        <a:pt x="0" y="76"/>
                      </a:lnTo>
                      <a:lnTo>
                        <a:pt x="61" y="79"/>
                      </a:lnTo>
                      <a:lnTo>
                        <a:pt x="61" y="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4" name="Freeform 624"/>
                <p:cNvSpPr>
                  <a:spLocks/>
                </p:cNvSpPr>
                <p:nvPr/>
              </p:nvSpPr>
              <p:spPr bwMode="auto">
                <a:xfrm>
                  <a:off x="3733" y="1898"/>
                  <a:ext cx="27" cy="34"/>
                </a:xfrm>
                <a:custGeom>
                  <a:avLst/>
                  <a:gdLst>
                    <a:gd name="T0" fmla="*/ 0 w 55"/>
                    <a:gd name="T1" fmla="*/ 0 h 70"/>
                    <a:gd name="T2" fmla="*/ 55 w 55"/>
                    <a:gd name="T3" fmla="*/ 4 h 70"/>
                    <a:gd name="T4" fmla="*/ 55 w 55"/>
                    <a:gd name="T5" fmla="*/ 70 h 70"/>
                    <a:gd name="T6" fmla="*/ 0 w 55"/>
                    <a:gd name="T7" fmla="*/ 70 h 70"/>
                    <a:gd name="T8" fmla="*/ 0 w 55"/>
                    <a:gd name="T9" fmla="*/ 0 h 70"/>
                    <a:gd name="T10" fmla="*/ 0 60000 65536"/>
                    <a:gd name="T11" fmla="*/ 0 60000 65536"/>
                    <a:gd name="T12" fmla="*/ 0 60000 65536"/>
                    <a:gd name="T13" fmla="*/ 0 60000 65536"/>
                    <a:gd name="T14" fmla="*/ 0 60000 65536"/>
                    <a:gd name="T15" fmla="*/ 0 w 55"/>
                    <a:gd name="T16" fmla="*/ 0 h 70"/>
                    <a:gd name="T17" fmla="*/ 55 w 55"/>
                    <a:gd name="T18" fmla="*/ 70 h 70"/>
                  </a:gdLst>
                  <a:ahLst/>
                  <a:cxnLst>
                    <a:cxn ang="T10">
                      <a:pos x="T0" y="T1"/>
                    </a:cxn>
                    <a:cxn ang="T11">
                      <a:pos x="T2" y="T3"/>
                    </a:cxn>
                    <a:cxn ang="T12">
                      <a:pos x="T4" y="T5"/>
                    </a:cxn>
                    <a:cxn ang="T13">
                      <a:pos x="T6" y="T7"/>
                    </a:cxn>
                    <a:cxn ang="T14">
                      <a:pos x="T8" y="T9"/>
                    </a:cxn>
                  </a:cxnLst>
                  <a:rect l="T15" t="T16" r="T17" b="T18"/>
                  <a:pathLst>
                    <a:path w="55" h="70">
                      <a:moveTo>
                        <a:pt x="0" y="0"/>
                      </a:moveTo>
                      <a:lnTo>
                        <a:pt x="55" y="4"/>
                      </a:lnTo>
                      <a:lnTo>
                        <a:pt x="55" y="70"/>
                      </a:lnTo>
                      <a:lnTo>
                        <a:pt x="0" y="7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5" name="Freeform 625"/>
                <p:cNvSpPr>
                  <a:spLocks/>
                </p:cNvSpPr>
                <p:nvPr/>
              </p:nvSpPr>
              <p:spPr bwMode="auto">
                <a:xfrm>
                  <a:off x="3767" y="1901"/>
                  <a:ext cx="23" cy="34"/>
                </a:xfrm>
                <a:custGeom>
                  <a:avLst/>
                  <a:gdLst>
                    <a:gd name="T0" fmla="*/ 0 w 48"/>
                    <a:gd name="T1" fmla="*/ 0 h 69"/>
                    <a:gd name="T2" fmla="*/ 48 w 48"/>
                    <a:gd name="T3" fmla="*/ 2 h 69"/>
                    <a:gd name="T4" fmla="*/ 48 w 48"/>
                    <a:gd name="T5" fmla="*/ 69 h 69"/>
                    <a:gd name="T6" fmla="*/ 0 w 48"/>
                    <a:gd name="T7" fmla="*/ 65 h 69"/>
                    <a:gd name="T8" fmla="*/ 0 w 48"/>
                    <a:gd name="T9" fmla="*/ 0 h 69"/>
                    <a:gd name="T10" fmla="*/ 0 60000 65536"/>
                    <a:gd name="T11" fmla="*/ 0 60000 65536"/>
                    <a:gd name="T12" fmla="*/ 0 60000 65536"/>
                    <a:gd name="T13" fmla="*/ 0 60000 65536"/>
                    <a:gd name="T14" fmla="*/ 0 60000 65536"/>
                    <a:gd name="T15" fmla="*/ 0 w 48"/>
                    <a:gd name="T16" fmla="*/ 0 h 69"/>
                    <a:gd name="T17" fmla="*/ 48 w 48"/>
                    <a:gd name="T18" fmla="*/ 69 h 69"/>
                  </a:gdLst>
                  <a:ahLst/>
                  <a:cxnLst>
                    <a:cxn ang="T10">
                      <a:pos x="T0" y="T1"/>
                    </a:cxn>
                    <a:cxn ang="T11">
                      <a:pos x="T2" y="T3"/>
                    </a:cxn>
                    <a:cxn ang="T12">
                      <a:pos x="T4" y="T5"/>
                    </a:cxn>
                    <a:cxn ang="T13">
                      <a:pos x="T6" y="T7"/>
                    </a:cxn>
                    <a:cxn ang="T14">
                      <a:pos x="T8" y="T9"/>
                    </a:cxn>
                  </a:cxnLst>
                  <a:rect l="T15" t="T16" r="T17" b="T18"/>
                  <a:pathLst>
                    <a:path w="48" h="69">
                      <a:moveTo>
                        <a:pt x="0" y="0"/>
                      </a:moveTo>
                      <a:lnTo>
                        <a:pt x="48" y="2"/>
                      </a:lnTo>
                      <a:lnTo>
                        <a:pt x="48" y="69"/>
                      </a:lnTo>
                      <a:lnTo>
                        <a:pt x="0" y="6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6" name="Rectangle 626"/>
                <p:cNvSpPr>
                  <a:spLocks noChangeArrowheads="1"/>
                </p:cNvSpPr>
                <p:nvPr/>
              </p:nvSpPr>
              <p:spPr bwMode="auto">
                <a:xfrm>
                  <a:off x="3567" y="1935"/>
                  <a:ext cx="38" cy="40"/>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17" name="Freeform 627"/>
                <p:cNvSpPr>
                  <a:spLocks/>
                </p:cNvSpPr>
                <p:nvPr/>
              </p:nvSpPr>
              <p:spPr bwMode="auto">
                <a:xfrm>
                  <a:off x="3612" y="1935"/>
                  <a:ext cx="35" cy="40"/>
                </a:xfrm>
                <a:custGeom>
                  <a:avLst/>
                  <a:gdLst>
                    <a:gd name="T0" fmla="*/ 0 w 69"/>
                    <a:gd name="T1" fmla="*/ 0 h 79"/>
                    <a:gd name="T2" fmla="*/ 69 w 69"/>
                    <a:gd name="T3" fmla="*/ 4 h 79"/>
                    <a:gd name="T4" fmla="*/ 69 w 69"/>
                    <a:gd name="T5" fmla="*/ 79 h 79"/>
                    <a:gd name="T6" fmla="*/ 0 w 69"/>
                    <a:gd name="T7" fmla="*/ 79 h 79"/>
                    <a:gd name="T8" fmla="*/ 0 w 69"/>
                    <a:gd name="T9" fmla="*/ 0 h 79"/>
                    <a:gd name="T10" fmla="*/ 0 60000 65536"/>
                    <a:gd name="T11" fmla="*/ 0 60000 65536"/>
                    <a:gd name="T12" fmla="*/ 0 60000 65536"/>
                    <a:gd name="T13" fmla="*/ 0 60000 65536"/>
                    <a:gd name="T14" fmla="*/ 0 60000 65536"/>
                    <a:gd name="T15" fmla="*/ 0 w 69"/>
                    <a:gd name="T16" fmla="*/ 0 h 79"/>
                    <a:gd name="T17" fmla="*/ 69 w 69"/>
                    <a:gd name="T18" fmla="*/ 79 h 79"/>
                  </a:gdLst>
                  <a:ahLst/>
                  <a:cxnLst>
                    <a:cxn ang="T10">
                      <a:pos x="T0" y="T1"/>
                    </a:cxn>
                    <a:cxn ang="T11">
                      <a:pos x="T2" y="T3"/>
                    </a:cxn>
                    <a:cxn ang="T12">
                      <a:pos x="T4" y="T5"/>
                    </a:cxn>
                    <a:cxn ang="T13">
                      <a:pos x="T6" y="T7"/>
                    </a:cxn>
                    <a:cxn ang="T14">
                      <a:pos x="T8" y="T9"/>
                    </a:cxn>
                  </a:cxnLst>
                  <a:rect l="T15" t="T16" r="T17" b="T18"/>
                  <a:pathLst>
                    <a:path w="69" h="79">
                      <a:moveTo>
                        <a:pt x="0" y="0"/>
                      </a:moveTo>
                      <a:lnTo>
                        <a:pt x="69" y="4"/>
                      </a:lnTo>
                      <a:lnTo>
                        <a:pt x="69" y="79"/>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8" name="Freeform 628"/>
                <p:cNvSpPr>
                  <a:spLocks/>
                </p:cNvSpPr>
                <p:nvPr/>
              </p:nvSpPr>
              <p:spPr bwMode="auto">
                <a:xfrm>
                  <a:off x="3654" y="1938"/>
                  <a:ext cx="33" cy="37"/>
                </a:xfrm>
                <a:custGeom>
                  <a:avLst/>
                  <a:gdLst>
                    <a:gd name="T0" fmla="*/ 0 w 67"/>
                    <a:gd name="T1" fmla="*/ 0 h 75"/>
                    <a:gd name="T2" fmla="*/ 67 w 67"/>
                    <a:gd name="T3" fmla="*/ 4 h 75"/>
                    <a:gd name="T4" fmla="*/ 67 w 67"/>
                    <a:gd name="T5" fmla="*/ 75 h 75"/>
                    <a:gd name="T6" fmla="*/ 0 w 67"/>
                    <a:gd name="T7" fmla="*/ 75 h 75"/>
                    <a:gd name="T8" fmla="*/ 0 w 67"/>
                    <a:gd name="T9" fmla="*/ 0 h 75"/>
                    <a:gd name="T10" fmla="*/ 0 60000 65536"/>
                    <a:gd name="T11" fmla="*/ 0 60000 65536"/>
                    <a:gd name="T12" fmla="*/ 0 60000 65536"/>
                    <a:gd name="T13" fmla="*/ 0 60000 65536"/>
                    <a:gd name="T14" fmla="*/ 0 60000 65536"/>
                    <a:gd name="T15" fmla="*/ 0 w 67"/>
                    <a:gd name="T16" fmla="*/ 0 h 75"/>
                    <a:gd name="T17" fmla="*/ 67 w 67"/>
                    <a:gd name="T18" fmla="*/ 75 h 75"/>
                  </a:gdLst>
                  <a:ahLst/>
                  <a:cxnLst>
                    <a:cxn ang="T10">
                      <a:pos x="T0" y="T1"/>
                    </a:cxn>
                    <a:cxn ang="T11">
                      <a:pos x="T2" y="T3"/>
                    </a:cxn>
                    <a:cxn ang="T12">
                      <a:pos x="T4" y="T5"/>
                    </a:cxn>
                    <a:cxn ang="T13">
                      <a:pos x="T6" y="T7"/>
                    </a:cxn>
                    <a:cxn ang="T14">
                      <a:pos x="T8" y="T9"/>
                    </a:cxn>
                  </a:cxnLst>
                  <a:rect l="T15" t="T16" r="T17" b="T18"/>
                  <a:pathLst>
                    <a:path w="67" h="75">
                      <a:moveTo>
                        <a:pt x="0" y="0"/>
                      </a:moveTo>
                      <a:lnTo>
                        <a:pt x="67" y="4"/>
                      </a:lnTo>
                      <a:lnTo>
                        <a:pt x="67" y="75"/>
                      </a:lnTo>
                      <a:lnTo>
                        <a:pt x="0" y="7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19" name="Freeform 629"/>
                <p:cNvSpPr>
                  <a:spLocks/>
                </p:cNvSpPr>
                <p:nvPr/>
              </p:nvSpPr>
              <p:spPr bwMode="auto">
                <a:xfrm>
                  <a:off x="3695" y="1939"/>
                  <a:ext cx="31" cy="36"/>
                </a:xfrm>
                <a:custGeom>
                  <a:avLst/>
                  <a:gdLst>
                    <a:gd name="T0" fmla="*/ 0 w 61"/>
                    <a:gd name="T1" fmla="*/ 0 h 71"/>
                    <a:gd name="T2" fmla="*/ 61 w 61"/>
                    <a:gd name="T3" fmla="*/ 1 h 71"/>
                    <a:gd name="T4" fmla="*/ 61 w 61"/>
                    <a:gd name="T5" fmla="*/ 71 h 71"/>
                    <a:gd name="T6" fmla="*/ 0 w 61"/>
                    <a:gd name="T7" fmla="*/ 71 h 71"/>
                    <a:gd name="T8" fmla="*/ 0 w 61"/>
                    <a:gd name="T9" fmla="*/ 0 h 71"/>
                    <a:gd name="T10" fmla="*/ 0 60000 65536"/>
                    <a:gd name="T11" fmla="*/ 0 60000 65536"/>
                    <a:gd name="T12" fmla="*/ 0 60000 65536"/>
                    <a:gd name="T13" fmla="*/ 0 60000 65536"/>
                    <a:gd name="T14" fmla="*/ 0 60000 65536"/>
                    <a:gd name="T15" fmla="*/ 0 w 61"/>
                    <a:gd name="T16" fmla="*/ 0 h 71"/>
                    <a:gd name="T17" fmla="*/ 61 w 61"/>
                    <a:gd name="T18" fmla="*/ 71 h 71"/>
                  </a:gdLst>
                  <a:ahLst/>
                  <a:cxnLst>
                    <a:cxn ang="T10">
                      <a:pos x="T0" y="T1"/>
                    </a:cxn>
                    <a:cxn ang="T11">
                      <a:pos x="T2" y="T3"/>
                    </a:cxn>
                    <a:cxn ang="T12">
                      <a:pos x="T4" y="T5"/>
                    </a:cxn>
                    <a:cxn ang="T13">
                      <a:pos x="T6" y="T7"/>
                    </a:cxn>
                    <a:cxn ang="T14">
                      <a:pos x="T8" y="T9"/>
                    </a:cxn>
                  </a:cxnLst>
                  <a:rect l="T15" t="T16" r="T17" b="T18"/>
                  <a:pathLst>
                    <a:path w="61" h="71">
                      <a:moveTo>
                        <a:pt x="0" y="0"/>
                      </a:moveTo>
                      <a:lnTo>
                        <a:pt x="61" y="1"/>
                      </a:lnTo>
                      <a:lnTo>
                        <a:pt x="61" y="71"/>
                      </a:lnTo>
                      <a:lnTo>
                        <a:pt x="0" y="7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0" name="Freeform 630"/>
                <p:cNvSpPr>
                  <a:spLocks/>
                </p:cNvSpPr>
                <p:nvPr/>
              </p:nvSpPr>
              <p:spPr bwMode="auto">
                <a:xfrm>
                  <a:off x="3733" y="1942"/>
                  <a:ext cx="27" cy="33"/>
                </a:xfrm>
                <a:custGeom>
                  <a:avLst/>
                  <a:gdLst>
                    <a:gd name="T0" fmla="*/ 0 w 55"/>
                    <a:gd name="T1" fmla="*/ 0 h 65"/>
                    <a:gd name="T2" fmla="*/ 55 w 55"/>
                    <a:gd name="T3" fmla="*/ 1 h 65"/>
                    <a:gd name="T4" fmla="*/ 55 w 55"/>
                    <a:gd name="T5" fmla="*/ 65 h 65"/>
                    <a:gd name="T6" fmla="*/ 0 w 55"/>
                    <a:gd name="T7" fmla="*/ 65 h 65"/>
                    <a:gd name="T8" fmla="*/ 0 w 55"/>
                    <a:gd name="T9" fmla="*/ 0 h 65"/>
                    <a:gd name="T10" fmla="*/ 0 60000 65536"/>
                    <a:gd name="T11" fmla="*/ 0 60000 65536"/>
                    <a:gd name="T12" fmla="*/ 0 60000 65536"/>
                    <a:gd name="T13" fmla="*/ 0 60000 65536"/>
                    <a:gd name="T14" fmla="*/ 0 60000 65536"/>
                    <a:gd name="T15" fmla="*/ 0 w 55"/>
                    <a:gd name="T16" fmla="*/ 0 h 65"/>
                    <a:gd name="T17" fmla="*/ 55 w 55"/>
                    <a:gd name="T18" fmla="*/ 65 h 65"/>
                  </a:gdLst>
                  <a:ahLst/>
                  <a:cxnLst>
                    <a:cxn ang="T10">
                      <a:pos x="T0" y="T1"/>
                    </a:cxn>
                    <a:cxn ang="T11">
                      <a:pos x="T2" y="T3"/>
                    </a:cxn>
                    <a:cxn ang="T12">
                      <a:pos x="T4" y="T5"/>
                    </a:cxn>
                    <a:cxn ang="T13">
                      <a:pos x="T6" y="T7"/>
                    </a:cxn>
                    <a:cxn ang="T14">
                      <a:pos x="T8" y="T9"/>
                    </a:cxn>
                  </a:cxnLst>
                  <a:rect l="T15" t="T16" r="T17" b="T18"/>
                  <a:pathLst>
                    <a:path w="55" h="65">
                      <a:moveTo>
                        <a:pt x="0" y="0"/>
                      </a:moveTo>
                      <a:lnTo>
                        <a:pt x="55" y="1"/>
                      </a:lnTo>
                      <a:lnTo>
                        <a:pt x="55" y="65"/>
                      </a:lnTo>
                      <a:lnTo>
                        <a:pt x="0" y="6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1" name="Freeform 631"/>
                <p:cNvSpPr>
                  <a:spLocks/>
                </p:cNvSpPr>
                <p:nvPr/>
              </p:nvSpPr>
              <p:spPr bwMode="auto">
                <a:xfrm>
                  <a:off x="3767" y="1943"/>
                  <a:ext cx="23" cy="32"/>
                </a:xfrm>
                <a:custGeom>
                  <a:avLst/>
                  <a:gdLst>
                    <a:gd name="T0" fmla="*/ 0 w 48"/>
                    <a:gd name="T1" fmla="*/ 0 h 64"/>
                    <a:gd name="T2" fmla="*/ 48 w 48"/>
                    <a:gd name="T3" fmla="*/ 2 h 64"/>
                    <a:gd name="T4" fmla="*/ 48 w 48"/>
                    <a:gd name="T5" fmla="*/ 64 h 64"/>
                    <a:gd name="T6" fmla="*/ 0 w 48"/>
                    <a:gd name="T7" fmla="*/ 64 h 64"/>
                    <a:gd name="T8" fmla="*/ 0 w 48"/>
                    <a:gd name="T9" fmla="*/ 0 h 64"/>
                    <a:gd name="T10" fmla="*/ 0 60000 65536"/>
                    <a:gd name="T11" fmla="*/ 0 60000 65536"/>
                    <a:gd name="T12" fmla="*/ 0 60000 65536"/>
                    <a:gd name="T13" fmla="*/ 0 60000 65536"/>
                    <a:gd name="T14" fmla="*/ 0 60000 65536"/>
                    <a:gd name="T15" fmla="*/ 0 w 48"/>
                    <a:gd name="T16" fmla="*/ 0 h 64"/>
                    <a:gd name="T17" fmla="*/ 48 w 48"/>
                    <a:gd name="T18" fmla="*/ 64 h 64"/>
                  </a:gdLst>
                  <a:ahLst/>
                  <a:cxnLst>
                    <a:cxn ang="T10">
                      <a:pos x="T0" y="T1"/>
                    </a:cxn>
                    <a:cxn ang="T11">
                      <a:pos x="T2" y="T3"/>
                    </a:cxn>
                    <a:cxn ang="T12">
                      <a:pos x="T4" y="T5"/>
                    </a:cxn>
                    <a:cxn ang="T13">
                      <a:pos x="T6" y="T7"/>
                    </a:cxn>
                    <a:cxn ang="T14">
                      <a:pos x="T8" y="T9"/>
                    </a:cxn>
                  </a:cxnLst>
                  <a:rect l="T15" t="T16" r="T17" b="T18"/>
                  <a:pathLst>
                    <a:path w="48" h="64">
                      <a:moveTo>
                        <a:pt x="0" y="0"/>
                      </a:moveTo>
                      <a:lnTo>
                        <a:pt x="48" y="2"/>
                      </a:lnTo>
                      <a:lnTo>
                        <a:pt x="48" y="64"/>
                      </a:lnTo>
                      <a:lnTo>
                        <a:pt x="0" y="6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2" name="Rectangle 632"/>
                <p:cNvSpPr>
                  <a:spLocks noChangeArrowheads="1"/>
                </p:cNvSpPr>
                <p:nvPr/>
              </p:nvSpPr>
              <p:spPr bwMode="auto">
                <a:xfrm>
                  <a:off x="3319" y="1935"/>
                  <a:ext cx="23" cy="35"/>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23" name="Freeform 633"/>
                <p:cNvSpPr>
                  <a:spLocks/>
                </p:cNvSpPr>
                <p:nvPr/>
              </p:nvSpPr>
              <p:spPr bwMode="auto">
                <a:xfrm>
                  <a:off x="3348" y="1935"/>
                  <a:ext cx="28" cy="36"/>
                </a:xfrm>
                <a:custGeom>
                  <a:avLst/>
                  <a:gdLst>
                    <a:gd name="T0" fmla="*/ 0 w 56"/>
                    <a:gd name="T1" fmla="*/ 0 h 70"/>
                    <a:gd name="T2" fmla="*/ 56 w 56"/>
                    <a:gd name="T3" fmla="*/ 0 h 70"/>
                    <a:gd name="T4" fmla="*/ 56 w 56"/>
                    <a:gd name="T5" fmla="*/ 70 h 70"/>
                    <a:gd name="T6" fmla="*/ 0 w 56"/>
                    <a:gd name="T7" fmla="*/ 69 h 70"/>
                    <a:gd name="T8" fmla="*/ 0 w 56"/>
                    <a:gd name="T9" fmla="*/ 0 h 70"/>
                    <a:gd name="T10" fmla="*/ 0 60000 65536"/>
                    <a:gd name="T11" fmla="*/ 0 60000 65536"/>
                    <a:gd name="T12" fmla="*/ 0 60000 65536"/>
                    <a:gd name="T13" fmla="*/ 0 60000 65536"/>
                    <a:gd name="T14" fmla="*/ 0 60000 65536"/>
                    <a:gd name="T15" fmla="*/ 0 w 56"/>
                    <a:gd name="T16" fmla="*/ 0 h 70"/>
                    <a:gd name="T17" fmla="*/ 56 w 56"/>
                    <a:gd name="T18" fmla="*/ 70 h 70"/>
                  </a:gdLst>
                  <a:ahLst/>
                  <a:cxnLst>
                    <a:cxn ang="T10">
                      <a:pos x="T0" y="T1"/>
                    </a:cxn>
                    <a:cxn ang="T11">
                      <a:pos x="T2" y="T3"/>
                    </a:cxn>
                    <a:cxn ang="T12">
                      <a:pos x="T4" y="T5"/>
                    </a:cxn>
                    <a:cxn ang="T13">
                      <a:pos x="T6" y="T7"/>
                    </a:cxn>
                    <a:cxn ang="T14">
                      <a:pos x="T8" y="T9"/>
                    </a:cxn>
                  </a:cxnLst>
                  <a:rect l="T15" t="T16" r="T17" b="T18"/>
                  <a:pathLst>
                    <a:path w="56" h="70">
                      <a:moveTo>
                        <a:pt x="0" y="0"/>
                      </a:moveTo>
                      <a:lnTo>
                        <a:pt x="56" y="0"/>
                      </a:lnTo>
                      <a:lnTo>
                        <a:pt x="56" y="70"/>
                      </a:lnTo>
                      <a:lnTo>
                        <a:pt x="0" y="6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4" name="Rectangle 634"/>
                <p:cNvSpPr>
                  <a:spLocks noChangeArrowheads="1"/>
                </p:cNvSpPr>
                <p:nvPr/>
              </p:nvSpPr>
              <p:spPr bwMode="auto">
                <a:xfrm>
                  <a:off x="3382" y="1935"/>
                  <a:ext cx="29" cy="36"/>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25" name="Freeform 635"/>
                <p:cNvSpPr>
                  <a:spLocks/>
                </p:cNvSpPr>
                <p:nvPr/>
              </p:nvSpPr>
              <p:spPr bwMode="auto">
                <a:xfrm>
                  <a:off x="3418" y="1935"/>
                  <a:ext cx="32" cy="37"/>
                </a:xfrm>
                <a:custGeom>
                  <a:avLst/>
                  <a:gdLst>
                    <a:gd name="T0" fmla="*/ 0 w 62"/>
                    <a:gd name="T1" fmla="*/ 0 h 73"/>
                    <a:gd name="T2" fmla="*/ 62 w 62"/>
                    <a:gd name="T3" fmla="*/ 0 h 73"/>
                    <a:gd name="T4" fmla="*/ 62 w 62"/>
                    <a:gd name="T5" fmla="*/ 73 h 73"/>
                    <a:gd name="T6" fmla="*/ 0 w 62"/>
                    <a:gd name="T7" fmla="*/ 70 h 73"/>
                    <a:gd name="T8" fmla="*/ 0 w 62"/>
                    <a:gd name="T9" fmla="*/ 0 h 73"/>
                    <a:gd name="T10" fmla="*/ 0 60000 65536"/>
                    <a:gd name="T11" fmla="*/ 0 60000 65536"/>
                    <a:gd name="T12" fmla="*/ 0 60000 65536"/>
                    <a:gd name="T13" fmla="*/ 0 60000 65536"/>
                    <a:gd name="T14" fmla="*/ 0 60000 65536"/>
                    <a:gd name="T15" fmla="*/ 0 w 62"/>
                    <a:gd name="T16" fmla="*/ 0 h 73"/>
                    <a:gd name="T17" fmla="*/ 62 w 62"/>
                    <a:gd name="T18" fmla="*/ 73 h 73"/>
                  </a:gdLst>
                  <a:ahLst/>
                  <a:cxnLst>
                    <a:cxn ang="T10">
                      <a:pos x="T0" y="T1"/>
                    </a:cxn>
                    <a:cxn ang="T11">
                      <a:pos x="T2" y="T3"/>
                    </a:cxn>
                    <a:cxn ang="T12">
                      <a:pos x="T4" y="T5"/>
                    </a:cxn>
                    <a:cxn ang="T13">
                      <a:pos x="T6" y="T7"/>
                    </a:cxn>
                    <a:cxn ang="T14">
                      <a:pos x="T8" y="T9"/>
                    </a:cxn>
                  </a:cxnLst>
                  <a:rect l="T15" t="T16" r="T17" b="T18"/>
                  <a:pathLst>
                    <a:path w="62" h="73">
                      <a:moveTo>
                        <a:pt x="0" y="0"/>
                      </a:moveTo>
                      <a:lnTo>
                        <a:pt x="62" y="0"/>
                      </a:lnTo>
                      <a:lnTo>
                        <a:pt x="62" y="73"/>
                      </a:lnTo>
                      <a:lnTo>
                        <a:pt x="0" y="7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6" name="Freeform 636"/>
                <p:cNvSpPr>
                  <a:spLocks/>
                </p:cNvSpPr>
                <p:nvPr/>
              </p:nvSpPr>
              <p:spPr bwMode="auto">
                <a:xfrm>
                  <a:off x="3456" y="1932"/>
                  <a:ext cx="34" cy="41"/>
                </a:xfrm>
                <a:custGeom>
                  <a:avLst/>
                  <a:gdLst>
                    <a:gd name="T0" fmla="*/ 0 w 69"/>
                    <a:gd name="T1" fmla="*/ 0 h 81"/>
                    <a:gd name="T2" fmla="*/ 69 w 69"/>
                    <a:gd name="T3" fmla="*/ 0 h 81"/>
                    <a:gd name="T4" fmla="*/ 69 w 69"/>
                    <a:gd name="T5" fmla="*/ 81 h 81"/>
                    <a:gd name="T6" fmla="*/ 0 w 69"/>
                    <a:gd name="T7" fmla="*/ 79 h 81"/>
                    <a:gd name="T8" fmla="*/ 0 w 69"/>
                    <a:gd name="T9" fmla="*/ 0 h 81"/>
                    <a:gd name="T10" fmla="*/ 0 60000 65536"/>
                    <a:gd name="T11" fmla="*/ 0 60000 65536"/>
                    <a:gd name="T12" fmla="*/ 0 60000 65536"/>
                    <a:gd name="T13" fmla="*/ 0 60000 65536"/>
                    <a:gd name="T14" fmla="*/ 0 60000 65536"/>
                    <a:gd name="T15" fmla="*/ 0 w 69"/>
                    <a:gd name="T16" fmla="*/ 0 h 81"/>
                    <a:gd name="T17" fmla="*/ 69 w 69"/>
                    <a:gd name="T18" fmla="*/ 81 h 81"/>
                  </a:gdLst>
                  <a:ahLst/>
                  <a:cxnLst>
                    <a:cxn ang="T10">
                      <a:pos x="T0" y="T1"/>
                    </a:cxn>
                    <a:cxn ang="T11">
                      <a:pos x="T2" y="T3"/>
                    </a:cxn>
                    <a:cxn ang="T12">
                      <a:pos x="T4" y="T5"/>
                    </a:cxn>
                    <a:cxn ang="T13">
                      <a:pos x="T6" y="T7"/>
                    </a:cxn>
                    <a:cxn ang="T14">
                      <a:pos x="T8" y="T9"/>
                    </a:cxn>
                  </a:cxnLst>
                  <a:rect l="T15" t="T16" r="T17" b="T18"/>
                  <a:pathLst>
                    <a:path w="69" h="81">
                      <a:moveTo>
                        <a:pt x="0" y="0"/>
                      </a:moveTo>
                      <a:lnTo>
                        <a:pt x="69" y="0"/>
                      </a:lnTo>
                      <a:lnTo>
                        <a:pt x="69" y="81"/>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7" name="Rectangle 637"/>
                <p:cNvSpPr>
                  <a:spLocks noChangeArrowheads="1"/>
                </p:cNvSpPr>
                <p:nvPr/>
              </p:nvSpPr>
              <p:spPr bwMode="auto">
                <a:xfrm>
                  <a:off x="3495" y="1932"/>
                  <a:ext cx="38" cy="41"/>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28" name="Freeform 638"/>
                <p:cNvSpPr>
                  <a:spLocks/>
                </p:cNvSpPr>
                <p:nvPr/>
              </p:nvSpPr>
              <p:spPr bwMode="auto">
                <a:xfrm>
                  <a:off x="3319" y="1895"/>
                  <a:ext cx="23" cy="34"/>
                </a:xfrm>
                <a:custGeom>
                  <a:avLst/>
                  <a:gdLst>
                    <a:gd name="T0" fmla="*/ 0 w 45"/>
                    <a:gd name="T1" fmla="*/ 2 h 67"/>
                    <a:gd name="T2" fmla="*/ 45 w 45"/>
                    <a:gd name="T3" fmla="*/ 0 h 67"/>
                    <a:gd name="T4" fmla="*/ 45 w 45"/>
                    <a:gd name="T5" fmla="*/ 67 h 67"/>
                    <a:gd name="T6" fmla="*/ 0 w 45"/>
                    <a:gd name="T7" fmla="*/ 67 h 67"/>
                    <a:gd name="T8" fmla="*/ 0 w 45"/>
                    <a:gd name="T9" fmla="*/ 2 h 67"/>
                    <a:gd name="T10" fmla="*/ 0 60000 65536"/>
                    <a:gd name="T11" fmla="*/ 0 60000 65536"/>
                    <a:gd name="T12" fmla="*/ 0 60000 65536"/>
                    <a:gd name="T13" fmla="*/ 0 60000 65536"/>
                    <a:gd name="T14" fmla="*/ 0 60000 65536"/>
                    <a:gd name="T15" fmla="*/ 0 w 45"/>
                    <a:gd name="T16" fmla="*/ 0 h 67"/>
                    <a:gd name="T17" fmla="*/ 45 w 45"/>
                    <a:gd name="T18" fmla="*/ 67 h 67"/>
                  </a:gdLst>
                  <a:ahLst/>
                  <a:cxnLst>
                    <a:cxn ang="T10">
                      <a:pos x="T0" y="T1"/>
                    </a:cxn>
                    <a:cxn ang="T11">
                      <a:pos x="T2" y="T3"/>
                    </a:cxn>
                    <a:cxn ang="T12">
                      <a:pos x="T4" y="T5"/>
                    </a:cxn>
                    <a:cxn ang="T13">
                      <a:pos x="T6" y="T7"/>
                    </a:cxn>
                    <a:cxn ang="T14">
                      <a:pos x="T8" y="T9"/>
                    </a:cxn>
                  </a:cxnLst>
                  <a:rect l="T15" t="T16" r="T17" b="T18"/>
                  <a:pathLst>
                    <a:path w="45" h="67">
                      <a:moveTo>
                        <a:pt x="0" y="2"/>
                      </a:moveTo>
                      <a:lnTo>
                        <a:pt x="45" y="0"/>
                      </a:lnTo>
                      <a:lnTo>
                        <a:pt x="45" y="67"/>
                      </a:lnTo>
                      <a:lnTo>
                        <a:pt x="0" y="67"/>
                      </a:lnTo>
                      <a:lnTo>
                        <a:pt x="0" y="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29" name="Freeform 639"/>
                <p:cNvSpPr>
                  <a:spLocks/>
                </p:cNvSpPr>
                <p:nvPr/>
              </p:nvSpPr>
              <p:spPr bwMode="auto">
                <a:xfrm>
                  <a:off x="3348" y="1892"/>
                  <a:ext cx="28" cy="36"/>
                </a:xfrm>
                <a:custGeom>
                  <a:avLst/>
                  <a:gdLst>
                    <a:gd name="T0" fmla="*/ 0 w 56"/>
                    <a:gd name="T1" fmla="*/ 6 h 70"/>
                    <a:gd name="T2" fmla="*/ 56 w 56"/>
                    <a:gd name="T3" fmla="*/ 0 h 70"/>
                    <a:gd name="T4" fmla="*/ 56 w 56"/>
                    <a:gd name="T5" fmla="*/ 69 h 70"/>
                    <a:gd name="T6" fmla="*/ 0 w 56"/>
                    <a:gd name="T7" fmla="*/ 70 h 70"/>
                    <a:gd name="T8" fmla="*/ 0 w 56"/>
                    <a:gd name="T9" fmla="*/ 6 h 70"/>
                    <a:gd name="T10" fmla="*/ 0 60000 65536"/>
                    <a:gd name="T11" fmla="*/ 0 60000 65536"/>
                    <a:gd name="T12" fmla="*/ 0 60000 65536"/>
                    <a:gd name="T13" fmla="*/ 0 60000 65536"/>
                    <a:gd name="T14" fmla="*/ 0 60000 65536"/>
                    <a:gd name="T15" fmla="*/ 0 w 56"/>
                    <a:gd name="T16" fmla="*/ 0 h 70"/>
                    <a:gd name="T17" fmla="*/ 56 w 56"/>
                    <a:gd name="T18" fmla="*/ 70 h 70"/>
                  </a:gdLst>
                  <a:ahLst/>
                  <a:cxnLst>
                    <a:cxn ang="T10">
                      <a:pos x="T0" y="T1"/>
                    </a:cxn>
                    <a:cxn ang="T11">
                      <a:pos x="T2" y="T3"/>
                    </a:cxn>
                    <a:cxn ang="T12">
                      <a:pos x="T4" y="T5"/>
                    </a:cxn>
                    <a:cxn ang="T13">
                      <a:pos x="T6" y="T7"/>
                    </a:cxn>
                    <a:cxn ang="T14">
                      <a:pos x="T8" y="T9"/>
                    </a:cxn>
                  </a:cxnLst>
                  <a:rect l="T15" t="T16" r="T17" b="T18"/>
                  <a:pathLst>
                    <a:path w="56" h="70">
                      <a:moveTo>
                        <a:pt x="0" y="6"/>
                      </a:moveTo>
                      <a:lnTo>
                        <a:pt x="56" y="0"/>
                      </a:lnTo>
                      <a:lnTo>
                        <a:pt x="56" y="69"/>
                      </a:lnTo>
                      <a:lnTo>
                        <a:pt x="0" y="70"/>
                      </a:lnTo>
                      <a:lnTo>
                        <a:pt x="0" y="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0" name="Freeform 640"/>
                <p:cNvSpPr>
                  <a:spLocks/>
                </p:cNvSpPr>
                <p:nvPr/>
              </p:nvSpPr>
              <p:spPr bwMode="auto">
                <a:xfrm>
                  <a:off x="3382" y="1888"/>
                  <a:ext cx="29" cy="38"/>
                </a:xfrm>
                <a:custGeom>
                  <a:avLst/>
                  <a:gdLst>
                    <a:gd name="T0" fmla="*/ 0 w 59"/>
                    <a:gd name="T1" fmla="*/ 8 h 75"/>
                    <a:gd name="T2" fmla="*/ 59 w 59"/>
                    <a:gd name="T3" fmla="*/ 0 h 75"/>
                    <a:gd name="T4" fmla="*/ 59 w 59"/>
                    <a:gd name="T5" fmla="*/ 75 h 75"/>
                    <a:gd name="T6" fmla="*/ 0 w 59"/>
                    <a:gd name="T7" fmla="*/ 75 h 75"/>
                    <a:gd name="T8" fmla="*/ 0 w 59"/>
                    <a:gd name="T9" fmla="*/ 8 h 75"/>
                    <a:gd name="T10" fmla="*/ 0 60000 65536"/>
                    <a:gd name="T11" fmla="*/ 0 60000 65536"/>
                    <a:gd name="T12" fmla="*/ 0 60000 65536"/>
                    <a:gd name="T13" fmla="*/ 0 60000 65536"/>
                    <a:gd name="T14" fmla="*/ 0 60000 65536"/>
                    <a:gd name="T15" fmla="*/ 0 w 59"/>
                    <a:gd name="T16" fmla="*/ 0 h 75"/>
                    <a:gd name="T17" fmla="*/ 59 w 59"/>
                    <a:gd name="T18" fmla="*/ 75 h 75"/>
                  </a:gdLst>
                  <a:ahLst/>
                  <a:cxnLst>
                    <a:cxn ang="T10">
                      <a:pos x="T0" y="T1"/>
                    </a:cxn>
                    <a:cxn ang="T11">
                      <a:pos x="T2" y="T3"/>
                    </a:cxn>
                    <a:cxn ang="T12">
                      <a:pos x="T4" y="T5"/>
                    </a:cxn>
                    <a:cxn ang="T13">
                      <a:pos x="T6" y="T7"/>
                    </a:cxn>
                    <a:cxn ang="T14">
                      <a:pos x="T8" y="T9"/>
                    </a:cxn>
                  </a:cxnLst>
                  <a:rect l="T15" t="T16" r="T17" b="T18"/>
                  <a:pathLst>
                    <a:path w="59" h="75">
                      <a:moveTo>
                        <a:pt x="0" y="8"/>
                      </a:moveTo>
                      <a:lnTo>
                        <a:pt x="59" y="0"/>
                      </a:lnTo>
                      <a:lnTo>
                        <a:pt x="59" y="75"/>
                      </a:lnTo>
                      <a:lnTo>
                        <a:pt x="0" y="75"/>
                      </a:lnTo>
                      <a:lnTo>
                        <a:pt x="0" y="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1" name="Freeform 641"/>
                <p:cNvSpPr>
                  <a:spLocks/>
                </p:cNvSpPr>
                <p:nvPr/>
              </p:nvSpPr>
              <p:spPr bwMode="auto">
                <a:xfrm>
                  <a:off x="3418" y="1886"/>
                  <a:ext cx="32" cy="40"/>
                </a:xfrm>
                <a:custGeom>
                  <a:avLst/>
                  <a:gdLst>
                    <a:gd name="T0" fmla="*/ 0 w 62"/>
                    <a:gd name="T1" fmla="*/ 5 h 80"/>
                    <a:gd name="T2" fmla="*/ 62 w 62"/>
                    <a:gd name="T3" fmla="*/ 0 h 80"/>
                    <a:gd name="T4" fmla="*/ 62 w 62"/>
                    <a:gd name="T5" fmla="*/ 78 h 80"/>
                    <a:gd name="T6" fmla="*/ 0 w 62"/>
                    <a:gd name="T7" fmla="*/ 80 h 80"/>
                    <a:gd name="T8" fmla="*/ 0 w 62"/>
                    <a:gd name="T9" fmla="*/ 5 h 80"/>
                    <a:gd name="T10" fmla="*/ 0 60000 65536"/>
                    <a:gd name="T11" fmla="*/ 0 60000 65536"/>
                    <a:gd name="T12" fmla="*/ 0 60000 65536"/>
                    <a:gd name="T13" fmla="*/ 0 60000 65536"/>
                    <a:gd name="T14" fmla="*/ 0 60000 65536"/>
                    <a:gd name="T15" fmla="*/ 0 w 62"/>
                    <a:gd name="T16" fmla="*/ 0 h 80"/>
                    <a:gd name="T17" fmla="*/ 62 w 62"/>
                    <a:gd name="T18" fmla="*/ 80 h 80"/>
                  </a:gdLst>
                  <a:ahLst/>
                  <a:cxnLst>
                    <a:cxn ang="T10">
                      <a:pos x="T0" y="T1"/>
                    </a:cxn>
                    <a:cxn ang="T11">
                      <a:pos x="T2" y="T3"/>
                    </a:cxn>
                    <a:cxn ang="T12">
                      <a:pos x="T4" y="T5"/>
                    </a:cxn>
                    <a:cxn ang="T13">
                      <a:pos x="T6" y="T7"/>
                    </a:cxn>
                    <a:cxn ang="T14">
                      <a:pos x="T8" y="T9"/>
                    </a:cxn>
                  </a:cxnLst>
                  <a:rect l="T15" t="T16" r="T17" b="T18"/>
                  <a:pathLst>
                    <a:path w="62" h="80">
                      <a:moveTo>
                        <a:pt x="0" y="5"/>
                      </a:moveTo>
                      <a:lnTo>
                        <a:pt x="62" y="0"/>
                      </a:lnTo>
                      <a:lnTo>
                        <a:pt x="62" y="78"/>
                      </a:lnTo>
                      <a:lnTo>
                        <a:pt x="0" y="80"/>
                      </a:lnTo>
                      <a:lnTo>
                        <a:pt x="0" y="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2" name="Freeform 642"/>
                <p:cNvSpPr>
                  <a:spLocks/>
                </p:cNvSpPr>
                <p:nvPr/>
              </p:nvSpPr>
              <p:spPr bwMode="auto">
                <a:xfrm>
                  <a:off x="3456" y="1884"/>
                  <a:ext cx="34" cy="38"/>
                </a:xfrm>
                <a:custGeom>
                  <a:avLst/>
                  <a:gdLst>
                    <a:gd name="T0" fmla="*/ 0 w 69"/>
                    <a:gd name="T1" fmla="*/ 5 h 78"/>
                    <a:gd name="T2" fmla="*/ 69 w 69"/>
                    <a:gd name="T3" fmla="*/ 0 h 78"/>
                    <a:gd name="T4" fmla="*/ 69 w 69"/>
                    <a:gd name="T5" fmla="*/ 78 h 78"/>
                    <a:gd name="T6" fmla="*/ 0 w 69"/>
                    <a:gd name="T7" fmla="*/ 78 h 78"/>
                    <a:gd name="T8" fmla="*/ 0 w 69"/>
                    <a:gd name="T9" fmla="*/ 5 h 78"/>
                    <a:gd name="T10" fmla="*/ 0 60000 65536"/>
                    <a:gd name="T11" fmla="*/ 0 60000 65536"/>
                    <a:gd name="T12" fmla="*/ 0 60000 65536"/>
                    <a:gd name="T13" fmla="*/ 0 60000 65536"/>
                    <a:gd name="T14" fmla="*/ 0 60000 65536"/>
                    <a:gd name="T15" fmla="*/ 0 w 69"/>
                    <a:gd name="T16" fmla="*/ 0 h 78"/>
                    <a:gd name="T17" fmla="*/ 69 w 69"/>
                    <a:gd name="T18" fmla="*/ 78 h 78"/>
                  </a:gdLst>
                  <a:ahLst/>
                  <a:cxnLst>
                    <a:cxn ang="T10">
                      <a:pos x="T0" y="T1"/>
                    </a:cxn>
                    <a:cxn ang="T11">
                      <a:pos x="T2" y="T3"/>
                    </a:cxn>
                    <a:cxn ang="T12">
                      <a:pos x="T4" y="T5"/>
                    </a:cxn>
                    <a:cxn ang="T13">
                      <a:pos x="T6" y="T7"/>
                    </a:cxn>
                    <a:cxn ang="T14">
                      <a:pos x="T8" y="T9"/>
                    </a:cxn>
                  </a:cxnLst>
                  <a:rect l="T15" t="T16" r="T17" b="T18"/>
                  <a:pathLst>
                    <a:path w="69" h="78">
                      <a:moveTo>
                        <a:pt x="0" y="5"/>
                      </a:moveTo>
                      <a:lnTo>
                        <a:pt x="69" y="0"/>
                      </a:lnTo>
                      <a:lnTo>
                        <a:pt x="69" y="78"/>
                      </a:lnTo>
                      <a:lnTo>
                        <a:pt x="0" y="78"/>
                      </a:lnTo>
                      <a:lnTo>
                        <a:pt x="0" y="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3" name="Freeform 643"/>
                <p:cNvSpPr>
                  <a:spLocks/>
                </p:cNvSpPr>
                <p:nvPr/>
              </p:nvSpPr>
              <p:spPr bwMode="auto">
                <a:xfrm>
                  <a:off x="3495" y="1878"/>
                  <a:ext cx="38" cy="44"/>
                </a:xfrm>
                <a:custGeom>
                  <a:avLst/>
                  <a:gdLst>
                    <a:gd name="T0" fmla="*/ 0 w 74"/>
                    <a:gd name="T1" fmla="*/ 11 h 89"/>
                    <a:gd name="T2" fmla="*/ 74 w 74"/>
                    <a:gd name="T3" fmla="*/ 0 h 89"/>
                    <a:gd name="T4" fmla="*/ 74 w 74"/>
                    <a:gd name="T5" fmla="*/ 89 h 89"/>
                    <a:gd name="T6" fmla="*/ 0 w 74"/>
                    <a:gd name="T7" fmla="*/ 89 h 89"/>
                    <a:gd name="T8" fmla="*/ 0 w 74"/>
                    <a:gd name="T9" fmla="*/ 11 h 89"/>
                    <a:gd name="T10" fmla="*/ 0 60000 65536"/>
                    <a:gd name="T11" fmla="*/ 0 60000 65536"/>
                    <a:gd name="T12" fmla="*/ 0 60000 65536"/>
                    <a:gd name="T13" fmla="*/ 0 60000 65536"/>
                    <a:gd name="T14" fmla="*/ 0 60000 65536"/>
                    <a:gd name="T15" fmla="*/ 0 w 74"/>
                    <a:gd name="T16" fmla="*/ 0 h 89"/>
                    <a:gd name="T17" fmla="*/ 74 w 74"/>
                    <a:gd name="T18" fmla="*/ 89 h 89"/>
                  </a:gdLst>
                  <a:ahLst/>
                  <a:cxnLst>
                    <a:cxn ang="T10">
                      <a:pos x="T0" y="T1"/>
                    </a:cxn>
                    <a:cxn ang="T11">
                      <a:pos x="T2" y="T3"/>
                    </a:cxn>
                    <a:cxn ang="T12">
                      <a:pos x="T4" y="T5"/>
                    </a:cxn>
                    <a:cxn ang="T13">
                      <a:pos x="T6" y="T7"/>
                    </a:cxn>
                    <a:cxn ang="T14">
                      <a:pos x="T8" y="T9"/>
                    </a:cxn>
                  </a:cxnLst>
                  <a:rect l="T15" t="T16" r="T17" b="T18"/>
                  <a:pathLst>
                    <a:path w="74" h="89">
                      <a:moveTo>
                        <a:pt x="0" y="11"/>
                      </a:moveTo>
                      <a:lnTo>
                        <a:pt x="74" y="0"/>
                      </a:lnTo>
                      <a:lnTo>
                        <a:pt x="74" y="89"/>
                      </a:lnTo>
                      <a:lnTo>
                        <a:pt x="0" y="89"/>
                      </a:lnTo>
                      <a:lnTo>
                        <a:pt x="0" y="1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4" name="Freeform 644"/>
                <p:cNvSpPr>
                  <a:spLocks/>
                </p:cNvSpPr>
                <p:nvPr/>
              </p:nvSpPr>
              <p:spPr bwMode="auto">
                <a:xfrm>
                  <a:off x="3319" y="1832"/>
                  <a:ext cx="22" cy="33"/>
                </a:xfrm>
                <a:custGeom>
                  <a:avLst/>
                  <a:gdLst>
                    <a:gd name="T0" fmla="*/ 0 w 44"/>
                    <a:gd name="T1" fmla="*/ 3 h 66"/>
                    <a:gd name="T2" fmla="*/ 44 w 44"/>
                    <a:gd name="T3" fmla="*/ 0 h 66"/>
                    <a:gd name="T4" fmla="*/ 44 w 44"/>
                    <a:gd name="T5" fmla="*/ 62 h 66"/>
                    <a:gd name="T6" fmla="*/ 0 w 44"/>
                    <a:gd name="T7" fmla="*/ 66 h 66"/>
                    <a:gd name="T8" fmla="*/ 0 w 44"/>
                    <a:gd name="T9" fmla="*/ 3 h 66"/>
                    <a:gd name="T10" fmla="*/ 0 60000 65536"/>
                    <a:gd name="T11" fmla="*/ 0 60000 65536"/>
                    <a:gd name="T12" fmla="*/ 0 60000 65536"/>
                    <a:gd name="T13" fmla="*/ 0 60000 65536"/>
                    <a:gd name="T14" fmla="*/ 0 60000 65536"/>
                    <a:gd name="T15" fmla="*/ 0 w 44"/>
                    <a:gd name="T16" fmla="*/ 0 h 66"/>
                    <a:gd name="T17" fmla="*/ 44 w 44"/>
                    <a:gd name="T18" fmla="*/ 66 h 66"/>
                  </a:gdLst>
                  <a:ahLst/>
                  <a:cxnLst>
                    <a:cxn ang="T10">
                      <a:pos x="T0" y="T1"/>
                    </a:cxn>
                    <a:cxn ang="T11">
                      <a:pos x="T2" y="T3"/>
                    </a:cxn>
                    <a:cxn ang="T12">
                      <a:pos x="T4" y="T5"/>
                    </a:cxn>
                    <a:cxn ang="T13">
                      <a:pos x="T6" y="T7"/>
                    </a:cxn>
                    <a:cxn ang="T14">
                      <a:pos x="T8" y="T9"/>
                    </a:cxn>
                  </a:cxnLst>
                  <a:rect l="T15" t="T16" r="T17" b="T18"/>
                  <a:pathLst>
                    <a:path w="44" h="66">
                      <a:moveTo>
                        <a:pt x="0" y="3"/>
                      </a:moveTo>
                      <a:lnTo>
                        <a:pt x="44" y="0"/>
                      </a:lnTo>
                      <a:lnTo>
                        <a:pt x="44" y="62"/>
                      </a:lnTo>
                      <a:lnTo>
                        <a:pt x="0" y="66"/>
                      </a:lnTo>
                      <a:lnTo>
                        <a:pt x="0" y="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5" name="Freeform 645"/>
                <p:cNvSpPr>
                  <a:spLocks/>
                </p:cNvSpPr>
                <p:nvPr/>
              </p:nvSpPr>
              <p:spPr bwMode="auto">
                <a:xfrm>
                  <a:off x="3348" y="1823"/>
                  <a:ext cx="28" cy="37"/>
                </a:xfrm>
                <a:custGeom>
                  <a:avLst/>
                  <a:gdLst>
                    <a:gd name="T0" fmla="*/ 0 w 56"/>
                    <a:gd name="T1" fmla="*/ 11 h 73"/>
                    <a:gd name="T2" fmla="*/ 56 w 56"/>
                    <a:gd name="T3" fmla="*/ 0 h 73"/>
                    <a:gd name="T4" fmla="*/ 56 w 56"/>
                    <a:gd name="T5" fmla="*/ 68 h 73"/>
                    <a:gd name="T6" fmla="*/ 0 w 56"/>
                    <a:gd name="T7" fmla="*/ 73 h 73"/>
                    <a:gd name="T8" fmla="*/ 0 w 56"/>
                    <a:gd name="T9" fmla="*/ 11 h 73"/>
                    <a:gd name="T10" fmla="*/ 0 60000 65536"/>
                    <a:gd name="T11" fmla="*/ 0 60000 65536"/>
                    <a:gd name="T12" fmla="*/ 0 60000 65536"/>
                    <a:gd name="T13" fmla="*/ 0 60000 65536"/>
                    <a:gd name="T14" fmla="*/ 0 60000 65536"/>
                    <a:gd name="T15" fmla="*/ 0 w 56"/>
                    <a:gd name="T16" fmla="*/ 0 h 73"/>
                    <a:gd name="T17" fmla="*/ 56 w 56"/>
                    <a:gd name="T18" fmla="*/ 73 h 73"/>
                  </a:gdLst>
                  <a:ahLst/>
                  <a:cxnLst>
                    <a:cxn ang="T10">
                      <a:pos x="T0" y="T1"/>
                    </a:cxn>
                    <a:cxn ang="T11">
                      <a:pos x="T2" y="T3"/>
                    </a:cxn>
                    <a:cxn ang="T12">
                      <a:pos x="T4" y="T5"/>
                    </a:cxn>
                    <a:cxn ang="T13">
                      <a:pos x="T6" y="T7"/>
                    </a:cxn>
                    <a:cxn ang="T14">
                      <a:pos x="T8" y="T9"/>
                    </a:cxn>
                  </a:cxnLst>
                  <a:rect l="T15" t="T16" r="T17" b="T18"/>
                  <a:pathLst>
                    <a:path w="56" h="73">
                      <a:moveTo>
                        <a:pt x="0" y="11"/>
                      </a:moveTo>
                      <a:lnTo>
                        <a:pt x="56" y="0"/>
                      </a:lnTo>
                      <a:lnTo>
                        <a:pt x="56" y="68"/>
                      </a:lnTo>
                      <a:lnTo>
                        <a:pt x="0" y="73"/>
                      </a:lnTo>
                      <a:lnTo>
                        <a:pt x="0" y="1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6" name="Freeform 646"/>
                <p:cNvSpPr>
                  <a:spLocks/>
                </p:cNvSpPr>
                <p:nvPr/>
              </p:nvSpPr>
              <p:spPr bwMode="auto">
                <a:xfrm>
                  <a:off x="3382" y="1819"/>
                  <a:ext cx="29" cy="36"/>
                </a:xfrm>
                <a:custGeom>
                  <a:avLst/>
                  <a:gdLst>
                    <a:gd name="T0" fmla="*/ 0 w 59"/>
                    <a:gd name="T1" fmla="*/ 8 h 70"/>
                    <a:gd name="T2" fmla="*/ 59 w 59"/>
                    <a:gd name="T3" fmla="*/ 0 h 70"/>
                    <a:gd name="T4" fmla="*/ 59 w 59"/>
                    <a:gd name="T5" fmla="*/ 63 h 70"/>
                    <a:gd name="T6" fmla="*/ 0 w 59"/>
                    <a:gd name="T7" fmla="*/ 70 h 70"/>
                    <a:gd name="T8" fmla="*/ 0 w 59"/>
                    <a:gd name="T9" fmla="*/ 8 h 70"/>
                    <a:gd name="T10" fmla="*/ 0 60000 65536"/>
                    <a:gd name="T11" fmla="*/ 0 60000 65536"/>
                    <a:gd name="T12" fmla="*/ 0 60000 65536"/>
                    <a:gd name="T13" fmla="*/ 0 60000 65536"/>
                    <a:gd name="T14" fmla="*/ 0 60000 65536"/>
                    <a:gd name="T15" fmla="*/ 0 w 59"/>
                    <a:gd name="T16" fmla="*/ 0 h 70"/>
                    <a:gd name="T17" fmla="*/ 59 w 59"/>
                    <a:gd name="T18" fmla="*/ 70 h 70"/>
                  </a:gdLst>
                  <a:ahLst/>
                  <a:cxnLst>
                    <a:cxn ang="T10">
                      <a:pos x="T0" y="T1"/>
                    </a:cxn>
                    <a:cxn ang="T11">
                      <a:pos x="T2" y="T3"/>
                    </a:cxn>
                    <a:cxn ang="T12">
                      <a:pos x="T4" y="T5"/>
                    </a:cxn>
                    <a:cxn ang="T13">
                      <a:pos x="T6" y="T7"/>
                    </a:cxn>
                    <a:cxn ang="T14">
                      <a:pos x="T8" y="T9"/>
                    </a:cxn>
                  </a:cxnLst>
                  <a:rect l="T15" t="T16" r="T17" b="T18"/>
                  <a:pathLst>
                    <a:path w="59" h="70">
                      <a:moveTo>
                        <a:pt x="0" y="8"/>
                      </a:moveTo>
                      <a:lnTo>
                        <a:pt x="59" y="0"/>
                      </a:lnTo>
                      <a:lnTo>
                        <a:pt x="59" y="63"/>
                      </a:lnTo>
                      <a:lnTo>
                        <a:pt x="0" y="70"/>
                      </a:lnTo>
                      <a:lnTo>
                        <a:pt x="0" y="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7" name="Freeform 647"/>
                <p:cNvSpPr>
                  <a:spLocks/>
                </p:cNvSpPr>
                <p:nvPr/>
              </p:nvSpPr>
              <p:spPr bwMode="auto">
                <a:xfrm>
                  <a:off x="3418" y="1811"/>
                  <a:ext cx="32" cy="39"/>
                </a:xfrm>
                <a:custGeom>
                  <a:avLst/>
                  <a:gdLst>
                    <a:gd name="T0" fmla="*/ 0 w 62"/>
                    <a:gd name="T1" fmla="*/ 13 h 79"/>
                    <a:gd name="T2" fmla="*/ 62 w 62"/>
                    <a:gd name="T3" fmla="*/ 0 h 79"/>
                    <a:gd name="T4" fmla="*/ 62 w 62"/>
                    <a:gd name="T5" fmla="*/ 71 h 79"/>
                    <a:gd name="T6" fmla="*/ 0 w 62"/>
                    <a:gd name="T7" fmla="*/ 79 h 79"/>
                    <a:gd name="T8" fmla="*/ 0 w 62"/>
                    <a:gd name="T9" fmla="*/ 13 h 79"/>
                    <a:gd name="T10" fmla="*/ 0 60000 65536"/>
                    <a:gd name="T11" fmla="*/ 0 60000 65536"/>
                    <a:gd name="T12" fmla="*/ 0 60000 65536"/>
                    <a:gd name="T13" fmla="*/ 0 60000 65536"/>
                    <a:gd name="T14" fmla="*/ 0 60000 65536"/>
                    <a:gd name="T15" fmla="*/ 0 w 62"/>
                    <a:gd name="T16" fmla="*/ 0 h 79"/>
                    <a:gd name="T17" fmla="*/ 62 w 62"/>
                    <a:gd name="T18" fmla="*/ 79 h 79"/>
                  </a:gdLst>
                  <a:ahLst/>
                  <a:cxnLst>
                    <a:cxn ang="T10">
                      <a:pos x="T0" y="T1"/>
                    </a:cxn>
                    <a:cxn ang="T11">
                      <a:pos x="T2" y="T3"/>
                    </a:cxn>
                    <a:cxn ang="T12">
                      <a:pos x="T4" y="T5"/>
                    </a:cxn>
                    <a:cxn ang="T13">
                      <a:pos x="T6" y="T7"/>
                    </a:cxn>
                    <a:cxn ang="T14">
                      <a:pos x="T8" y="T9"/>
                    </a:cxn>
                  </a:cxnLst>
                  <a:rect l="T15" t="T16" r="T17" b="T18"/>
                  <a:pathLst>
                    <a:path w="62" h="79">
                      <a:moveTo>
                        <a:pt x="0" y="13"/>
                      </a:moveTo>
                      <a:lnTo>
                        <a:pt x="62" y="0"/>
                      </a:lnTo>
                      <a:lnTo>
                        <a:pt x="62" y="71"/>
                      </a:lnTo>
                      <a:lnTo>
                        <a:pt x="0" y="79"/>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8" name="Freeform 648"/>
                <p:cNvSpPr>
                  <a:spLocks/>
                </p:cNvSpPr>
                <p:nvPr/>
              </p:nvSpPr>
              <p:spPr bwMode="auto">
                <a:xfrm>
                  <a:off x="3456" y="1803"/>
                  <a:ext cx="34" cy="42"/>
                </a:xfrm>
                <a:custGeom>
                  <a:avLst/>
                  <a:gdLst>
                    <a:gd name="T0" fmla="*/ 0 w 69"/>
                    <a:gd name="T1" fmla="*/ 15 h 85"/>
                    <a:gd name="T2" fmla="*/ 69 w 69"/>
                    <a:gd name="T3" fmla="*/ 0 h 85"/>
                    <a:gd name="T4" fmla="*/ 69 w 69"/>
                    <a:gd name="T5" fmla="*/ 75 h 85"/>
                    <a:gd name="T6" fmla="*/ 0 w 69"/>
                    <a:gd name="T7" fmla="*/ 85 h 85"/>
                    <a:gd name="T8" fmla="*/ 0 w 69"/>
                    <a:gd name="T9" fmla="*/ 15 h 85"/>
                    <a:gd name="T10" fmla="*/ 0 60000 65536"/>
                    <a:gd name="T11" fmla="*/ 0 60000 65536"/>
                    <a:gd name="T12" fmla="*/ 0 60000 65536"/>
                    <a:gd name="T13" fmla="*/ 0 60000 65536"/>
                    <a:gd name="T14" fmla="*/ 0 60000 65536"/>
                    <a:gd name="T15" fmla="*/ 0 w 69"/>
                    <a:gd name="T16" fmla="*/ 0 h 85"/>
                    <a:gd name="T17" fmla="*/ 69 w 69"/>
                    <a:gd name="T18" fmla="*/ 85 h 85"/>
                  </a:gdLst>
                  <a:ahLst/>
                  <a:cxnLst>
                    <a:cxn ang="T10">
                      <a:pos x="T0" y="T1"/>
                    </a:cxn>
                    <a:cxn ang="T11">
                      <a:pos x="T2" y="T3"/>
                    </a:cxn>
                    <a:cxn ang="T12">
                      <a:pos x="T4" y="T5"/>
                    </a:cxn>
                    <a:cxn ang="T13">
                      <a:pos x="T6" y="T7"/>
                    </a:cxn>
                    <a:cxn ang="T14">
                      <a:pos x="T8" y="T9"/>
                    </a:cxn>
                  </a:cxnLst>
                  <a:rect l="T15" t="T16" r="T17" b="T18"/>
                  <a:pathLst>
                    <a:path w="69" h="85">
                      <a:moveTo>
                        <a:pt x="0" y="15"/>
                      </a:moveTo>
                      <a:lnTo>
                        <a:pt x="69" y="0"/>
                      </a:lnTo>
                      <a:lnTo>
                        <a:pt x="69" y="75"/>
                      </a:lnTo>
                      <a:lnTo>
                        <a:pt x="0" y="85"/>
                      </a:lnTo>
                      <a:lnTo>
                        <a:pt x="0" y="1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39" name="Freeform 649"/>
                <p:cNvSpPr>
                  <a:spLocks/>
                </p:cNvSpPr>
                <p:nvPr/>
              </p:nvSpPr>
              <p:spPr bwMode="auto">
                <a:xfrm>
                  <a:off x="3497" y="1795"/>
                  <a:ext cx="36" cy="46"/>
                </a:xfrm>
                <a:custGeom>
                  <a:avLst/>
                  <a:gdLst>
                    <a:gd name="T0" fmla="*/ 0 w 71"/>
                    <a:gd name="T1" fmla="*/ 16 h 91"/>
                    <a:gd name="T2" fmla="*/ 71 w 71"/>
                    <a:gd name="T3" fmla="*/ 0 h 91"/>
                    <a:gd name="T4" fmla="*/ 71 w 71"/>
                    <a:gd name="T5" fmla="*/ 76 h 91"/>
                    <a:gd name="T6" fmla="*/ 0 w 71"/>
                    <a:gd name="T7" fmla="*/ 91 h 91"/>
                    <a:gd name="T8" fmla="*/ 0 w 71"/>
                    <a:gd name="T9" fmla="*/ 16 h 91"/>
                    <a:gd name="T10" fmla="*/ 0 60000 65536"/>
                    <a:gd name="T11" fmla="*/ 0 60000 65536"/>
                    <a:gd name="T12" fmla="*/ 0 60000 65536"/>
                    <a:gd name="T13" fmla="*/ 0 60000 65536"/>
                    <a:gd name="T14" fmla="*/ 0 60000 65536"/>
                    <a:gd name="T15" fmla="*/ 0 w 71"/>
                    <a:gd name="T16" fmla="*/ 0 h 91"/>
                    <a:gd name="T17" fmla="*/ 71 w 71"/>
                    <a:gd name="T18" fmla="*/ 91 h 91"/>
                  </a:gdLst>
                  <a:ahLst/>
                  <a:cxnLst>
                    <a:cxn ang="T10">
                      <a:pos x="T0" y="T1"/>
                    </a:cxn>
                    <a:cxn ang="T11">
                      <a:pos x="T2" y="T3"/>
                    </a:cxn>
                    <a:cxn ang="T12">
                      <a:pos x="T4" y="T5"/>
                    </a:cxn>
                    <a:cxn ang="T13">
                      <a:pos x="T6" y="T7"/>
                    </a:cxn>
                    <a:cxn ang="T14">
                      <a:pos x="T8" y="T9"/>
                    </a:cxn>
                  </a:cxnLst>
                  <a:rect l="T15" t="T16" r="T17" b="T18"/>
                  <a:pathLst>
                    <a:path w="71" h="91">
                      <a:moveTo>
                        <a:pt x="0" y="16"/>
                      </a:moveTo>
                      <a:lnTo>
                        <a:pt x="71" y="0"/>
                      </a:lnTo>
                      <a:lnTo>
                        <a:pt x="71" y="76"/>
                      </a:lnTo>
                      <a:lnTo>
                        <a:pt x="0" y="91"/>
                      </a:lnTo>
                      <a:lnTo>
                        <a:pt x="0" y="1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0" name="Freeform 650"/>
                <p:cNvSpPr>
                  <a:spLocks/>
                </p:cNvSpPr>
                <p:nvPr/>
              </p:nvSpPr>
              <p:spPr bwMode="auto">
                <a:xfrm>
                  <a:off x="3319" y="1788"/>
                  <a:ext cx="23" cy="40"/>
                </a:xfrm>
                <a:custGeom>
                  <a:avLst/>
                  <a:gdLst>
                    <a:gd name="T0" fmla="*/ 0 w 45"/>
                    <a:gd name="T1" fmla="*/ 13 h 80"/>
                    <a:gd name="T2" fmla="*/ 45 w 45"/>
                    <a:gd name="T3" fmla="*/ 0 h 80"/>
                    <a:gd name="T4" fmla="*/ 45 w 45"/>
                    <a:gd name="T5" fmla="*/ 72 h 80"/>
                    <a:gd name="T6" fmla="*/ 0 w 45"/>
                    <a:gd name="T7" fmla="*/ 80 h 80"/>
                    <a:gd name="T8" fmla="*/ 0 w 45"/>
                    <a:gd name="T9" fmla="*/ 13 h 80"/>
                    <a:gd name="T10" fmla="*/ 0 60000 65536"/>
                    <a:gd name="T11" fmla="*/ 0 60000 65536"/>
                    <a:gd name="T12" fmla="*/ 0 60000 65536"/>
                    <a:gd name="T13" fmla="*/ 0 60000 65536"/>
                    <a:gd name="T14" fmla="*/ 0 60000 65536"/>
                    <a:gd name="T15" fmla="*/ 0 w 45"/>
                    <a:gd name="T16" fmla="*/ 0 h 80"/>
                    <a:gd name="T17" fmla="*/ 45 w 45"/>
                    <a:gd name="T18" fmla="*/ 80 h 80"/>
                  </a:gdLst>
                  <a:ahLst/>
                  <a:cxnLst>
                    <a:cxn ang="T10">
                      <a:pos x="T0" y="T1"/>
                    </a:cxn>
                    <a:cxn ang="T11">
                      <a:pos x="T2" y="T3"/>
                    </a:cxn>
                    <a:cxn ang="T12">
                      <a:pos x="T4" y="T5"/>
                    </a:cxn>
                    <a:cxn ang="T13">
                      <a:pos x="T6" y="T7"/>
                    </a:cxn>
                    <a:cxn ang="T14">
                      <a:pos x="T8" y="T9"/>
                    </a:cxn>
                  </a:cxnLst>
                  <a:rect l="T15" t="T16" r="T17" b="T18"/>
                  <a:pathLst>
                    <a:path w="45" h="80">
                      <a:moveTo>
                        <a:pt x="0" y="13"/>
                      </a:moveTo>
                      <a:lnTo>
                        <a:pt x="45" y="0"/>
                      </a:lnTo>
                      <a:lnTo>
                        <a:pt x="45" y="72"/>
                      </a:lnTo>
                      <a:lnTo>
                        <a:pt x="0" y="80"/>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1" name="Freeform 651"/>
                <p:cNvSpPr>
                  <a:spLocks/>
                </p:cNvSpPr>
                <p:nvPr/>
              </p:nvSpPr>
              <p:spPr bwMode="auto">
                <a:xfrm>
                  <a:off x="3348" y="1779"/>
                  <a:ext cx="28" cy="40"/>
                </a:xfrm>
                <a:custGeom>
                  <a:avLst/>
                  <a:gdLst>
                    <a:gd name="T0" fmla="*/ 0 w 56"/>
                    <a:gd name="T1" fmla="*/ 13 h 80"/>
                    <a:gd name="T2" fmla="*/ 56 w 56"/>
                    <a:gd name="T3" fmla="*/ 0 h 80"/>
                    <a:gd name="T4" fmla="*/ 56 w 56"/>
                    <a:gd name="T5" fmla="*/ 71 h 80"/>
                    <a:gd name="T6" fmla="*/ 0 w 56"/>
                    <a:gd name="T7" fmla="*/ 80 h 80"/>
                    <a:gd name="T8" fmla="*/ 0 w 56"/>
                    <a:gd name="T9" fmla="*/ 13 h 80"/>
                    <a:gd name="T10" fmla="*/ 0 60000 65536"/>
                    <a:gd name="T11" fmla="*/ 0 60000 65536"/>
                    <a:gd name="T12" fmla="*/ 0 60000 65536"/>
                    <a:gd name="T13" fmla="*/ 0 60000 65536"/>
                    <a:gd name="T14" fmla="*/ 0 60000 65536"/>
                    <a:gd name="T15" fmla="*/ 0 w 56"/>
                    <a:gd name="T16" fmla="*/ 0 h 80"/>
                    <a:gd name="T17" fmla="*/ 56 w 56"/>
                    <a:gd name="T18" fmla="*/ 80 h 80"/>
                  </a:gdLst>
                  <a:ahLst/>
                  <a:cxnLst>
                    <a:cxn ang="T10">
                      <a:pos x="T0" y="T1"/>
                    </a:cxn>
                    <a:cxn ang="T11">
                      <a:pos x="T2" y="T3"/>
                    </a:cxn>
                    <a:cxn ang="T12">
                      <a:pos x="T4" y="T5"/>
                    </a:cxn>
                    <a:cxn ang="T13">
                      <a:pos x="T6" y="T7"/>
                    </a:cxn>
                    <a:cxn ang="T14">
                      <a:pos x="T8" y="T9"/>
                    </a:cxn>
                  </a:cxnLst>
                  <a:rect l="T15" t="T16" r="T17" b="T18"/>
                  <a:pathLst>
                    <a:path w="56" h="80">
                      <a:moveTo>
                        <a:pt x="0" y="13"/>
                      </a:moveTo>
                      <a:lnTo>
                        <a:pt x="56" y="0"/>
                      </a:lnTo>
                      <a:lnTo>
                        <a:pt x="56" y="71"/>
                      </a:lnTo>
                      <a:lnTo>
                        <a:pt x="0" y="80"/>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2" name="Freeform 652"/>
                <p:cNvSpPr>
                  <a:spLocks/>
                </p:cNvSpPr>
                <p:nvPr/>
              </p:nvSpPr>
              <p:spPr bwMode="auto">
                <a:xfrm>
                  <a:off x="3382" y="1770"/>
                  <a:ext cx="29" cy="45"/>
                </a:xfrm>
                <a:custGeom>
                  <a:avLst/>
                  <a:gdLst>
                    <a:gd name="T0" fmla="*/ 0 w 59"/>
                    <a:gd name="T1" fmla="*/ 16 h 88"/>
                    <a:gd name="T2" fmla="*/ 59 w 59"/>
                    <a:gd name="T3" fmla="*/ 0 h 88"/>
                    <a:gd name="T4" fmla="*/ 59 w 59"/>
                    <a:gd name="T5" fmla="*/ 75 h 88"/>
                    <a:gd name="T6" fmla="*/ 0 w 59"/>
                    <a:gd name="T7" fmla="*/ 88 h 88"/>
                    <a:gd name="T8" fmla="*/ 0 w 59"/>
                    <a:gd name="T9" fmla="*/ 16 h 88"/>
                    <a:gd name="T10" fmla="*/ 0 60000 65536"/>
                    <a:gd name="T11" fmla="*/ 0 60000 65536"/>
                    <a:gd name="T12" fmla="*/ 0 60000 65536"/>
                    <a:gd name="T13" fmla="*/ 0 60000 65536"/>
                    <a:gd name="T14" fmla="*/ 0 60000 65536"/>
                    <a:gd name="T15" fmla="*/ 0 w 59"/>
                    <a:gd name="T16" fmla="*/ 0 h 88"/>
                    <a:gd name="T17" fmla="*/ 59 w 59"/>
                    <a:gd name="T18" fmla="*/ 88 h 88"/>
                  </a:gdLst>
                  <a:ahLst/>
                  <a:cxnLst>
                    <a:cxn ang="T10">
                      <a:pos x="T0" y="T1"/>
                    </a:cxn>
                    <a:cxn ang="T11">
                      <a:pos x="T2" y="T3"/>
                    </a:cxn>
                    <a:cxn ang="T12">
                      <a:pos x="T4" y="T5"/>
                    </a:cxn>
                    <a:cxn ang="T13">
                      <a:pos x="T6" y="T7"/>
                    </a:cxn>
                    <a:cxn ang="T14">
                      <a:pos x="T8" y="T9"/>
                    </a:cxn>
                  </a:cxnLst>
                  <a:rect l="T15" t="T16" r="T17" b="T18"/>
                  <a:pathLst>
                    <a:path w="59" h="88">
                      <a:moveTo>
                        <a:pt x="0" y="16"/>
                      </a:moveTo>
                      <a:lnTo>
                        <a:pt x="59" y="0"/>
                      </a:lnTo>
                      <a:lnTo>
                        <a:pt x="59" y="75"/>
                      </a:lnTo>
                      <a:lnTo>
                        <a:pt x="0" y="88"/>
                      </a:lnTo>
                      <a:lnTo>
                        <a:pt x="0" y="1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3" name="Freeform 653"/>
                <p:cNvSpPr>
                  <a:spLocks/>
                </p:cNvSpPr>
                <p:nvPr/>
              </p:nvSpPr>
              <p:spPr bwMode="auto">
                <a:xfrm>
                  <a:off x="3418" y="1762"/>
                  <a:ext cx="32" cy="46"/>
                </a:xfrm>
                <a:custGeom>
                  <a:avLst/>
                  <a:gdLst>
                    <a:gd name="T0" fmla="*/ 0 w 62"/>
                    <a:gd name="T1" fmla="*/ 13 h 93"/>
                    <a:gd name="T2" fmla="*/ 62 w 62"/>
                    <a:gd name="T3" fmla="*/ 0 h 93"/>
                    <a:gd name="T4" fmla="*/ 62 w 62"/>
                    <a:gd name="T5" fmla="*/ 77 h 93"/>
                    <a:gd name="T6" fmla="*/ 0 w 62"/>
                    <a:gd name="T7" fmla="*/ 93 h 93"/>
                    <a:gd name="T8" fmla="*/ 0 w 62"/>
                    <a:gd name="T9" fmla="*/ 13 h 93"/>
                    <a:gd name="T10" fmla="*/ 0 60000 65536"/>
                    <a:gd name="T11" fmla="*/ 0 60000 65536"/>
                    <a:gd name="T12" fmla="*/ 0 60000 65536"/>
                    <a:gd name="T13" fmla="*/ 0 60000 65536"/>
                    <a:gd name="T14" fmla="*/ 0 60000 65536"/>
                    <a:gd name="T15" fmla="*/ 0 w 62"/>
                    <a:gd name="T16" fmla="*/ 0 h 93"/>
                    <a:gd name="T17" fmla="*/ 62 w 62"/>
                    <a:gd name="T18" fmla="*/ 93 h 93"/>
                  </a:gdLst>
                  <a:ahLst/>
                  <a:cxnLst>
                    <a:cxn ang="T10">
                      <a:pos x="T0" y="T1"/>
                    </a:cxn>
                    <a:cxn ang="T11">
                      <a:pos x="T2" y="T3"/>
                    </a:cxn>
                    <a:cxn ang="T12">
                      <a:pos x="T4" y="T5"/>
                    </a:cxn>
                    <a:cxn ang="T13">
                      <a:pos x="T6" y="T7"/>
                    </a:cxn>
                    <a:cxn ang="T14">
                      <a:pos x="T8" y="T9"/>
                    </a:cxn>
                  </a:cxnLst>
                  <a:rect l="T15" t="T16" r="T17" b="T18"/>
                  <a:pathLst>
                    <a:path w="62" h="93">
                      <a:moveTo>
                        <a:pt x="0" y="13"/>
                      </a:moveTo>
                      <a:lnTo>
                        <a:pt x="62" y="0"/>
                      </a:lnTo>
                      <a:lnTo>
                        <a:pt x="62" y="77"/>
                      </a:lnTo>
                      <a:lnTo>
                        <a:pt x="0" y="93"/>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4" name="Freeform 654"/>
                <p:cNvSpPr>
                  <a:spLocks/>
                </p:cNvSpPr>
                <p:nvPr/>
              </p:nvSpPr>
              <p:spPr bwMode="auto">
                <a:xfrm>
                  <a:off x="3456" y="1750"/>
                  <a:ext cx="34" cy="49"/>
                </a:xfrm>
                <a:custGeom>
                  <a:avLst/>
                  <a:gdLst>
                    <a:gd name="T0" fmla="*/ 0 w 69"/>
                    <a:gd name="T1" fmla="*/ 21 h 96"/>
                    <a:gd name="T2" fmla="*/ 69 w 69"/>
                    <a:gd name="T3" fmla="*/ 0 h 96"/>
                    <a:gd name="T4" fmla="*/ 69 w 69"/>
                    <a:gd name="T5" fmla="*/ 86 h 96"/>
                    <a:gd name="T6" fmla="*/ 0 w 69"/>
                    <a:gd name="T7" fmla="*/ 96 h 96"/>
                    <a:gd name="T8" fmla="*/ 0 w 69"/>
                    <a:gd name="T9" fmla="*/ 21 h 96"/>
                    <a:gd name="T10" fmla="*/ 0 60000 65536"/>
                    <a:gd name="T11" fmla="*/ 0 60000 65536"/>
                    <a:gd name="T12" fmla="*/ 0 60000 65536"/>
                    <a:gd name="T13" fmla="*/ 0 60000 65536"/>
                    <a:gd name="T14" fmla="*/ 0 60000 65536"/>
                    <a:gd name="T15" fmla="*/ 0 w 69"/>
                    <a:gd name="T16" fmla="*/ 0 h 96"/>
                    <a:gd name="T17" fmla="*/ 69 w 69"/>
                    <a:gd name="T18" fmla="*/ 96 h 96"/>
                  </a:gdLst>
                  <a:ahLst/>
                  <a:cxnLst>
                    <a:cxn ang="T10">
                      <a:pos x="T0" y="T1"/>
                    </a:cxn>
                    <a:cxn ang="T11">
                      <a:pos x="T2" y="T3"/>
                    </a:cxn>
                    <a:cxn ang="T12">
                      <a:pos x="T4" y="T5"/>
                    </a:cxn>
                    <a:cxn ang="T13">
                      <a:pos x="T6" y="T7"/>
                    </a:cxn>
                    <a:cxn ang="T14">
                      <a:pos x="T8" y="T9"/>
                    </a:cxn>
                  </a:cxnLst>
                  <a:rect l="T15" t="T16" r="T17" b="T18"/>
                  <a:pathLst>
                    <a:path w="69" h="96">
                      <a:moveTo>
                        <a:pt x="0" y="21"/>
                      </a:moveTo>
                      <a:lnTo>
                        <a:pt x="69" y="0"/>
                      </a:lnTo>
                      <a:lnTo>
                        <a:pt x="69" y="86"/>
                      </a:lnTo>
                      <a:lnTo>
                        <a:pt x="0" y="96"/>
                      </a:lnTo>
                      <a:lnTo>
                        <a:pt x="0" y="2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5" name="Freeform 655"/>
                <p:cNvSpPr>
                  <a:spLocks/>
                </p:cNvSpPr>
                <p:nvPr/>
              </p:nvSpPr>
              <p:spPr bwMode="auto">
                <a:xfrm>
                  <a:off x="3497" y="1743"/>
                  <a:ext cx="36" cy="47"/>
                </a:xfrm>
                <a:custGeom>
                  <a:avLst/>
                  <a:gdLst>
                    <a:gd name="T0" fmla="*/ 0 w 71"/>
                    <a:gd name="T1" fmla="*/ 13 h 93"/>
                    <a:gd name="T2" fmla="*/ 71 w 71"/>
                    <a:gd name="T3" fmla="*/ 0 h 93"/>
                    <a:gd name="T4" fmla="*/ 71 w 71"/>
                    <a:gd name="T5" fmla="*/ 82 h 93"/>
                    <a:gd name="T6" fmla="*/ 0 w 71"/>
                    <a:gd name="T7" fmla="*/ 93 h 93"/>
                    <a:gd name="T8" fmla="*/ 0 w 71"/>
                    <a:gd name="T9" fmla="*/ 13 h 93"/>
                    <a:gd name="T10" fmla="*/ 0 60000 65536"/>
                    <a:gd name="T11" fmla="*/ 0 60000 65536"/>
                    <a:gd name="T12" fmla="*/ 0 60000 65536"/>
                    <a:gd name="T13" fmla="*/ 0 60000 65536"/>
                    <a:gd name="T14" fmla="*/ 0 60000 65536"/>
                    <a:gd name="T15" fmla="*/ 0 w 71"/>
                    <a:gd name="T16" fmla="*/ 0 h 93"/>
                    <a:gd name="T17" fmla="*/ 71 w 71"/>
                    <a:gd name="T18" fmla="*/ 93 h 93"/>
                  </a:gdLst>
                  <a:ahLst/>
                  <a:cxnLst>
                    <a:cxn ang="T10">
                      <a:pos x="T0" y="T1"/>
                    </a:cxn>
                    <a:cxn ang="T11">
                      <a:pos x="T2" y="T3"/>
                    </a:cxn>
                    <a:cxn ang="T12">
                      <a:pos x="T4" y="T5"/>
                    </a:cxn>
                    <a:cxn ang="T13">
                      <a:pos x="T6" y="T7"/>
                    </a:cxn>
                    <a:cxn ang="T14">
                      <a:pos x="T8" y="T9"/>
                    </a:cxn>
                  </a:cxnLst>
                  <a:rect l="T15" t="T16" r="T17" b="T18"/>
                  <a:pathLst>
                    <a:path w="71" h="93">
                      <a:moveTo>
                        <a:pt x="0" y="13"/>
                      </a:moveTo>
                      <a:lnTo>
                        <a:pt x="71" y="0"/>
                      </a:lnTo>
                      <a:lnTo>
                        <a:pt x="71" y="82"/>
                      </a:lnTo>
                      <a:lnTo>
                        <a:pt x="0" y="93"/>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6" name="Freeform 656"/>
                <p:cNvSpPr>
                  <a:spLocks/>
                </p:cNvSpPr>
                <p:nvPr/>
              </p:nvSpPr>
              <p:spPr bwMode="auto">
                <a:xfrm>
                  <a:off x="3319" y="1733"/>
                  <a:ext cx="23" cy="37"/>
                </a:xfrm>
                <a:custGeom>
                  <a:avLst/>
                  <a:gdLst>
                    <a:gd name="T0" fmla="*/ 0 w 45"/>
                    <a:gd name="T1" fmla="*/ 15 h 75"/>
                    <a:gd name="T2" fmla="*/ 45 w 45"/>
                    <a:gd name="T3" fmla="*/ 0 h 75"/>
                    <a:gd name="T4" fmla="*/ 45 w 45"/>
                    <a:gd name="T5" fmla="*/ 62 h 75"/>
                    <a:gd name="T6" fmla="*/ 0 w 45"/>
                    <a:gd name="T7" fmla="*/ 75 h 75"/>
                    <a:gd name="T8" fmla="*/ 0 w 45"/>
                    <a:gd name="T9" fmla="*/ 15 h 75"/>
                    <a:gd name="T10" fmla="*/ 0 60000 65536"/>
                    <a:gd name="T11" fmla="*/ 0 60000 65536"/>
                    <a:gd name="T12" fmla="*/ 0 60000 65536"/>
                    <a:gd name="T13" fmla="*/ 0 60000 65536"/>
                    <a:gd name="T14" fmla="*/ 0 60000 65536"/>
                    <a:gd name="T15" fmla="*/ 0 w 45"/>
                    <a:gd name="T16" fmla="*/ 0 h 75"/>
                    <a:gd name="T17" fmla="*/ 45 w 45"/>
                    <a:gd name="T18" fmla="*/ 75 h 75"/>
                  </a:gdLst>
                  <a:ahLst/>
                  <a:cxnLst>
                    <a:cxn ang="T10">
                      <a:pos x="T0" y="T1"/>
                    </a:cxn>
                    <a:cxn ang="T11">
                      <a:pos x="T2" y="T3"/>
                    </a:cxn>
                    <a:cxn ang="T12">
                      <a:pos x="T4" y="T5"/>
                    </a:cxn>
                    <a:cxn ang="T13">
                      <a:pos x="T6" y="T7"/>
                    </a:cxn>
                    <a:cxn ang="T14">
                      <a:pos x="T8" y="T9"/>
                    </a:cxn>
                  </a:cxnLst>
                  <a:rect l="T15" t="T16" r="T17" b="T18"/>
                  <a:pathLst>
                    <a:path w="45" h="75">
                      <a:moveTo>
                        <a:pt x="0" y="15"/>
                      </a:moveTo>
                      <a:lnTo>
                        <a:pt x="45" y="0"/>
                      </a:lnTo>
                      <a:lnTo>
                        <a:pt x="45" y="62"/>
                      </a:lnTo>
                      <a:lnTo>
                        <a:pt x="0" y="75"/>
                      </a:lnTo>
                      <a:lnTo>
                        <a:pt x="0" y="1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7" name="Freeform 657"/>
                <p:cNvSpPr>
                  <a:spLocks/>
                </p:cNvSpPr>
                <p:nvPr/>
              </p:nvSpPr>
              <p:spPr bwMode="auto">
                <a:xfrm>
                  <a:off x="3348" y="1720"/>
                  <a:ext cx="28" cy="43"/>
                </a:xfrm>
                <a:custGeom>
                  <a:avLst/>
                  <a:gdLst>
                    <a:gd name="T0" fmla="*/ 0 w 56"/>
                    <a:gd name="T1" fmla="*/ 17 h 85"/>
                    <a:gd name="T2" fmla="*/ 56 w 56"/>
                    <a:gd name="T3" fmla="*/ 0 h 85"/>
                    <a:gd name="T4" fmla="*/ 56 w 56"/>
                    <a:gd name="T5" fmla="*/ 69 h 85"/>
                    <a:gd name="T6" fmla="*/ 0 w 56"/>
                    <a:gd name="T7" fmla="*/ 85 h 85"/>
                    <a:gd name="T8" fmla="*/ 0 w 56"/>
                    <a:gd name="T9" fmla="*/ 17 h 85"/>
                    <a:gd name="T10" fmla="*/ 0 60000 65536"/>
                    <a:gd name="T11" fmla="*/ 0 60000 65536"/>
                    <a:gd name="T12" fmla="*/ 0 60000 65536"/>
                    <a:gd name="T13" fmla="*/ 0 60000 65536"/>
                    <a:gd name="T14" fmla="*/ 0 60000 65536"/>
                    <a:gd name="T15" fmla="*/ 0 w 56"/>
                    <a:gd name="T16" fmla="*/ 0 h 85"/>
                    <a:gd name="T17" fmla="*/ 56 w 56"/>
                    <a:gd name="T18" fmla="*/ 85 h 85"/>
                  </a:gdLst>
                  <a:ahLst/>
                  <a:cxnLst>
                    <a:cxn ang="T10">
                      <a:pos x="T0" y="T1"/>
                    </a:cxn>
                    <a:cxn ang="T11">
                      <a:pos x="T2" y="T3"/>
                    </a:cxn>
                    <a:cxn ang="T12">
                      <a:pos x="T4" y="T5"/>
                    </a:cxn>
                    <a:cxn ang="T13">
                      <a:pos x="T6" y="T7"/>
                    </a:cxn>
                    <a:cxn ang="T14">
                      <a:pos x="T8" y="T9"/>
                    </a:cxn>
                  </a:cxnLst>
                  <a:rect l="T15" t="T16" r="T17" b="T18"/>
                  <a:pathLst>
                    <a:path w="56" h="85">
                      <a:moveTo>
                        <a:pt x="0" y="17"/>
                      </a:moveTo>
                      <a:lnTo>
                        <a:pt x="56" y="0"/>
                      </a:lnTo>
                      <a:lnTo>
                        <a:pt x="56" y="69"/>
                      </a:lnTo>
                      <a:lnTo>
                        <a:pt x="0" y="85"/>
                      </a:lnTo>
                      <a:lnTo>
                        <a:pt x="0" y="17"/>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8" name="Freeform 658"/>
                <p:cNvSpPr>
                  <a:spLocks/>
                </p:cNvSpPr>
                <p:nvPr/>
              </p:nvSpPr>
              <p:spPr bwMode="auto">
                <a:xfrm>
                  <a:off x="3382" y="1708"/>
                  <a:ext cx="29" cy="45"/>
                </a:xfrm>
                <a:custGeom>
                  <a:avLst/>
                  <a:gdLst>
                    <a:gd name="T0" fmla="*/ 0 w 59"/>
                    <a:gd name="T1" fmla="*/ 21 h 90"/>
                    <a:gd name="T2" fmla="*/ 59 w 59"/>
                    <a:gd name="T3" fmla="*/ 0 h 90"/>
                    <a:gd name="T4" fmla="*/ 59 w 59"/>
                    <a:gd name="T5" fmla="*/ 73 h 90"/>
                    <a:gd name="T6" fmla="*/ 0 w 59"/>
                    <a:gd name="T7" fmla="*/ 90 h 90"/>
                    <a:gd name="T8" fmla="*/ 0 w 59"/>
                    <a:gd name="T9" fmla="*/ 21 h 90"/>
                    <a:gd name="T10" fmla="*/ 0 60000 65536"/>
                    <a:gd name="T11" fmla="*/ 0 60000 65536"/>
                    <a:gd name="T12" fmla="*/ 0 60000 65536"/>
                    <a:gd name="T13" fmla="*/ 0 60000 65536"/>
                    <a:gd name="T14" fmla="*/ 0 60000 65536"/>
                    <a:gd name="T15" fmla="*/ 0 w 59"/>
                    <a:gd name="T16" fmla="*/ 0 h 90"/>
                    <a:gd name="T17" fmla="*/ 59 w 59"/>
                    <a:gd name="T18" fmla="*/ 90 h 90"/>
                  </a:gdLst>
                  <a:ahLst/>
                  <a:cxnLst>
                    <a:cxn ang="T10">
                      <a:pos x="T0" y="T1"/>
                    </a:cxn>
                    <a:cxn ang="T11">
                      <a:pos x="T2" y="T3"/>
                    </a:cxn>
                    <a:cxn ang="T12">
                      <a:pos x="T4" y="T5"/>
                    </a:cxn>
                    <a:cxn ang="T13">
                      <a:pos x="T6" y="T7"/>
                    </a:cxn>
                    <a:cxn ang="T14">
                      <a:pos x="T8" y="T9"/>
                    </a:cxn>
                  </a:cxnLst>
                  <a:rect l="T15" t="T16" r="T17" b="T18"/>
                  <a:pathLst>
                    <a:path w="59" h="90">
                      <a:moveTo>
                        <a:pt x="0" y="21"/>
                      </a:moveTo>
                      <a:lnTo>
                        <a:pt x="59" y="0"/>
                      </a:lnTo>
                      <a:lnTo>
                        <a:pt x="59" y="73"/>
                      </a:lnTo>
                      <a:lnTo>
                        <a:pt x="0" y="90"/>
                      </a:lnTo>
                      <a:lnTo>
                        <a:pt x="0" y="2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49" name="Freeform 659"/>
                <p:cNvSpPr>
                  <a:spLocks/>
                </p:cNvSpPr>
                <p:nvPr/>
              </p:nvSpPr>
              <p:spPr bwMode="auto">
                <a:xfrm>
                  <a:off x="3418" y="1694"/>
                  <a:ext cx="32" cy="49"/>
                </a:xfrm>
                <a:custGeom>
                  <a:avLst/>
                  <a:gdLst>
                    <a:gd name="T0" fmla="*/ 0 w 62"/>
                    <a:gd name="T1" fmla="*/ 25 h 98"/>
                    <a:gd name="T2" fmla="*/ 62 w 62"/>
                    <a:gd name="T3" fmla="*/ 0 h 98"/>
                    <a:gd name="T4" fmla="*/ 62 w 62"/>
                    <a:gd name="T5" fmla="*/ 79 h 98"/>
                    <a:gd name="T6" fmla="*/ 0 w 62"/>
                    <a:gd name="T7" fmla="*/ 98 h 98"/>
                    <a:gd name="T8" fmla="*/ 0 w 62"/>
                    <a:gd name="T9" fmla="*/ 25 h 98"/>
                    <a:gd name="T10" fmla="*/ 0 60000 65536"/>
                    <a:gd name="T11" fmla="*/ 0 60000 65536"/>
                    <a:gd name="T12" fmla="*/ 0 60000 65536"/>
                    <a:gd name="T13" fmla="*/ 0 60000 65536"/>
                    <a:gd name="T14" fmla="*/ 0 60000 65536"/>
                    <a:gd name="T15" fmla="*/ 0 w 62"/>
                    <a:gd name="T16" fmla="*/ 0 h 98"/>
                    <a:gd name="T17" fmla="*/ 62 w 62"/>
                    <a:gd name="T18" fmla="*/ 98 h 98"/>
                  </a:gdLst>
                  <a:ahLst/>
                  <a:cxnLst>
                    <a:cxn ang="T10">
                      <a:pos x="T0" y="T1"/>
                    </a:cxn>
                    <a:cxn ang="T11">
                      <a:pos x="T2" y="T3"/>
                    </a:cxn>
                    <a:cxn ang="T12">
                      <a:pos x="T4" y="T5"/>
                    </a:cxn>
                    <a:cxn ang="T13">
                      <a:pos x="T6" y="T7"/>
                    </a:cxn>
                    <a:cxn ang="T14">
                      <a:pos x="T8" y="T9"/>
                    </a:cxn>
                  </a:cxnLst>
                  <a:rect l="T15" t="T16" r="T17" b="T18"/>
                  <a:pathLst>
                    <a:path w="62" h="98">
                      <a:moveTo>
                        <a:pt x="0" y="25"/>
                      </a:moveTo>
                      <a:lnTo>
                        <a:pt x="62" y="0"/>
                      </a:lnTo>
                      <a:lnTo>
                        <a:pt x="62" y="79"/>
                      </a:lnTo>
                      <a:lnTo>
                        <a:pt x="0" y="98"/>
                      </a:lnTo>
                      <a:lnTo>
                        <a:pt x="0" y="2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0" name="Freeform 660"/>
                <p:cNvSpPr>
                  <a:spLocks/>
                </p:cNvSpPr>
                <p:nvPr/>
              </p:nvSpPr>
              <p:spPr bwMode="auto">
                <a:xfrm>
                  <a:off x="3456" y="1682"/>
                  <a:ext cx="34" cy="51"/>
                </a:xfrm>
                <a:custGeom>
                  <a:avLst/>
                  <a:gdLst>
                    <a:gd name="T0" fmla="*/ 0 w 69"/>
                    <a:gd name="T1" fmla="*/ 24 h 102"/>
                    <a:gd name="T2" fmla="*/ 69 w 69"/>
                    <a:gd name="T3" fmla="*/ 0 h 102"/>
                    <a:gd name="T4" fmla="*/ 69 w 69"/>
                    <a:gd name="T5" fmla="*/ 80 h 102"/>
                    <a:gd name="T6" fmla="*/ 0 w 69"/>
                    <a:gd name="T7" fmla="*/ 102 h 102"/>
                    <a:gd name="T8" fmla="*/ 0 w 69"/>
                    <a:gd name="T9" fmla="*/ 24 h 102"/>
                    <a:gd name="T10" fmla="*/ 0 60000 65536"/>
                    <a:gd name="T11" fmla="*/ 0 60000 65536"/>
                    <a:gd name="T12" fmla="*/ 0 60000 65536"/>
                    <a:gd name="T13" fmla="*/ 0 60000 65536"/>
                    <a:gd name="T14" fmla="*/ 0 60000 65536"/>
                    <a:gd name="T15" fmla="*/ 0 w 69"/>
                    <a:gd name="T16" fmla="*/ 0 h 102"/>
                    <a:gd name="T17" fmla="*/ 69 w 69"/>
                    <a:gd name="T18" fmla="*/ 102 h 102"/>
                  </a:gdLst>
                  <a:ahLst/>
                  <a:cxnLst>
                    <a:cxn ang="T10">
                      <a:pos x="T0" y="T1"/>
                    </a:cxn>
                    <a:cxn ang="T11">
                      <a:pos x="T2" y="T3"/>
                    </a:cxn>
                    <a:cxn ang="T12">
                      <a:pos x="T4" y="T5"/>
                    </a:cxn>
                    <a:cxn ang="T13">
                      <a:pos x="T6" y="T7"/>
                    </a:cxn>
                    <a:cxn ang="T14">
                      <a:pos x="T8" y="T9"/>
                    </a:cxn>
                  </a:cxnLst>
                  <a:rect l="T15" t="T16" r="T17" b="T18"/>
                  <a:pathLst>
                    <a:path w="69" h="102">
                      <a:moveTo>
                        <a:pt x="0" y="24"/>
                      </a:moveTo>
                      <a:lnTo>
                        <a:pt x="69" y="0"/>
                      </a:lnTo>
                      <a:lnTo>
                        <a:pt x="69" y="80"/>
                      </a:lnTo>
                      <a:lnTo>
                        <a:pt x="0" y="102"/>
                      </a:lnTo>
                      <a:lnTo>
                        <a:pt x="0" y="2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1" name="Freeform 661"/>
                <p:cNvSpPr>
                  <a:spLocks/>
                </p:cNvSpPr>
                <p:nvPr/>
              </p:nvSpPr>
              <p:spPr bwMode="auto">
                <a:xfrm>
                  <a:off x="3497" y="1669"/>
                  <a:ext cx="36" cy="51"/>
                </a:xfrm>
                <a:custGeom>
                  <a:avLst/>
                  <a:gdLst>
                    <a:gd name="T0" fmla="*/ 0 w 71"/>
                    <a:gd name="T1" fmla="*/ 19 h 104"/>
                    <a:gd name="T2" fmla="*/ 71 w 71"/>
                    <a:gd name="T3" fmla="*/ 0 h 104"/>
                    <a:gd name="T4" fmla="*/ 71 w 71"/>
                    <a:gd name="T5" fmla="*/ 83 h 104"/>
                    <a:gd name="T6" fmla="*/ 0 w 71"/>
                    <a:gd name="T7" fmla="*/ 104 h 104"/>
                    <a:gd name="T8" fmla="*/ 0 w 71"/>
                    <a:gd name="T9" fmla="*/ 19 h 104"/>
                    <a:gd name="T10" fmla="*/ 0 60000 65536"/>
                    <a:gd name="T11" fmla="*/ 0 60000 65536"/>
                    <a:gd name="T12" fmla="*/ 0 60000 65536"/>
                    <a:gd name="T13" fmla="*/ 0 60000 65536"/>
                    <a:gd name="T14" fmla="*/ 0 60000 65536"/>
                    <a:gd name="T15" fmla="*/ 0 w 71"/>
                    <a:gd name="T16" fmla="*/ 0 h 104"/>
                    <a:gd name="T17" fmla="*/ 71 w 71"/>
                    <a:gd name="T18" fmla="*/ 104 h 104"/>
                  </a:gdLst>
                  <a:ahLst/>
                  <a:cxnLst>
                    <a:cxn ang="T10">
                      <a:pos x="T0" y="T1"/>
                    </a:cxn>
                    <a:cxn ang="T11">
                      <a:pos x="T2" y="T3"/>
                    </a:cxn>
                    <a:cxn ang="T12">
                      <a:pos x="T4" y="T5"/>
                    </a:cxn>
                    <a:cxn ang="T13">
                      <a:pos x="T6" y="T7"/>
                    </a:cxn>
                    <a:cxn ang="T14">
                      <a:pos x="T8" y="T9"/>
                    </a:cxn>
                  </a:cxnLst>
                  <a:rect l="T15" t="T16" r="T17" b="T18"/>
                  <a:pathLst>
                    <a:path w="71" h="104">
                      <a:moveTo>
                        <a:pt x="0" y="19"/>
                      </a:moveTo>
                      <a:lnTo>
                        <a:pt x="71" y="0"/>
                      </a:lnTo>
                      <a:lnTo>
                        <a:pt x="71" y="83"/>
                      </a:lnTo>
                      <a:lnTo>
                        <a:pt x="0" y="104"/>
                      </a:lnTo>
                      <a:lnTo>
                        <a:pt x="0" y="1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2" name="Freeform 662"/>
                <p:cNvSpPr>
                  <a:spLocks/>
                </p:cNvSpPr>
                <p:nvPr/>
              </p:nvSpPr>
              <p:spPr bwMode="auto">
                <a:xfrm>
                  <a:off x="3319" y="1692"/>
                  <a:ext cx="23" cy="41"/>
                </a:xfrm>
                <a:custGeom>
                  <a:avLst/>
                  <a:gdLst>
                    <a:gd name="T0" fmla="*/ 0 w 45"/>
                    <a:gd name="T1" fmla="*/ 19 h 82"/>
                    <a:gd name="T2" fmla="*/ 45 w 45"/>
                    <a:gd name="T3" fmla="*/ 0 h 82"/>
                    <a:gd name="T4" fmla="*/ 45 w 45"/>
                    <a:gd name="T5" fmla="*/ 62 h 82"/>
                    <a:gd name="T6" fmla="*/ 0 w 45"/>
                    <a:gd name="T7" fmla="*/ 82 h 82"/>
                    <a:gd name="T8" fmla="*/ 0 w 45"/>
                    <a:gd name="T9" fmla="*/ 19 h 82"/>
                    <a:gd name="T10" fmla="*/ 0 60000 65536"/>
                    <a:gd name="T11" fmla="*/ 0 60000 65536"/>
                    <a:gd name="T12" fmla="*/ 0 60000 65536"/>
                    <a:gd name="T13" fmla="*/ 0 60000 65536"/>
                    <a:gd name="T14" fmla="*/ 0 60000 65536"/>
                    <a:gd name="T15" fmla="*/ 0 w 45"/>
                    <a:gd name="T16" fmla="*/ 0 h 82"/>
                    <a:gd name="T17" fmla="*/ 45 w 45"/>
                    <a:gd name="T18" fmla="*/ 82 h 82"/>
                  </a:gdLst>
                  <a:ahLst/>
                  <a:cxnLst>
                    <a:cxn ang="T10">
                      <a:pos x="T0" y="T1"/>
                    </a:cxn>
                    <a:cxn ang="T11">
                      <a:pos x="T2" y="T3"/>
                    </a:cxn>
                    <a:cxn ang="T12">
                      <a:pos x="T4" y="T5"/>
                    </a:cxn>
                    <a:cxn ang="T13">
                      <a:pos x="T6" y="T7"/>
                    </a:cxn>
                    <a:cxn ang="T14">
                      <a:pos x="T8" y="T9"/>
                    </a:cxn>
                  </a:cxnLst>
                  <a:rect l="T15" t="T16" r="T17" b="T18"/>
                  <a:pathLst>
                    <a:path w="45" h="82">
                      <a:moveTo>
                        <a:pt x="0" y="19"/>
                      </a:moveTo>
                      <a:lnTo>
                        <a:pt x="45" y="0"/>
                      </a:lnTo>
                      <a:lnTo>
                        <a:pt x="45" y="62"/>
                      </a:lnTo>
                      <a:lnTo>
                        <a:pt x="0" y="82"/>
                      </a:lnTo>
                      <a:lnTo>
                        <a:pt x="0" y="1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3" name="Freeform 663"/>
                <p:cNvSpPr>
                  <a:spLocks/>
                </p:cNvSpPr>
                <p:nvPr/>
              </p:nvSpPr>
              <p:spPr bwMode="auto">
                <a:xfrm>
                  <a:off x="3348" y="1678"/>
                  <a:ext cx="28" cy="42"/>
                </a:xfrm>
                <a:custGeom>
                  <a:avLst/>
                  <a:gdLst>
                    <a:gd name="T0" fmla="*/ 0 w 56"/>
                    <a:gd name="T1" fmla="*/ 28 h 85"/>
                    <a:gd name="T2" fmla="*/ 56 w 56"/>
                    <a:gd name="T3" fmla="*/ 0 h 85"/>
                    <a:gd name="T4" fmla="*/ 56 w 56"/>
                    <a:gd name="T5" fmla="*/ 66 h 85"/>
                    <a:gd name="T6" fmla="*/ 0 w 56"/>
                    <a:gd name="T7" fmla="*/ 85 h 85"/>
                    <a:gd name="T8" fmla="*/ 0 w 56"/>
                    <a:gd name="T9" fmla="*/ 28 h 85"/>
                    <a:gd name="T10" fmla="*/ 0 60000 65536"/>
                    <a:gd name="T11" fmla="*/ 0 60000 65536"/>
                    <a:gd name="T12" fmla="*/ 0 60000 65536"/>
                    <a:gd name="T13" fmla="*/ 0 60000 65536"/>
                    <a:gd name="T14" fmla="*/ 0 60000 65536"/>
                    <a:gd name="T15" fmla="*/ 0 w 56"/>
                    <a:gd name="T16" fmla="*/ 0 h 85"/>
                    <a:gd name="T17" fmla="*/ 56 w 56"/>
                    <a:gd name="T18" fmla="*/ 85 h 85"/>
                  </a:gdLst>
                  <a:ahLst/>
                  <a:cxnLst>
                    <a:cxn ang="T10">
                      <a:pos x="T0" y="T1"/>
                    </a:cxn>
                    <a:cxn ang="T11">
                      <a:pos x="T2" y="T3"/>
                    </a:cxn>
                    <a:cxn ang="T12">
                      <a:pos x="T4" y="T5"/>
                    </a:cxn>
                    <a:cxn ang="T13">
                      <a:pos x="T6" y="T7"/>
                    </a:cxn>
                    <a:cxn ang="T14">
                      <a:pos x="T8" y="T9"/>
                    </a:cxn>
                  </a:cxnLst>
                  <a:rect l="T15" t="T16" r="T17" b="T18"/>
                  <a:pathLst>
                    <a:path w="56" h="85">
                      <a:moveTo>
                        <a:pt x="0" y="28"/>
                      </a:moveTo>
                      <a:lnTo>
                        <a:pt x="56" y="0"/>
                      </a:lnTo>
                      <a:lnTo>
                        <a:pt x="56" y="66"/>
                      </a:lnTo>
                      <a:lnTo>
                        <a:pt x="0" y="85"/>
                      </a:lnTo>
                      <a:lnTo>
                        <a:pt x="0" y="2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4" name="Freeform 664"/>
                <p:cNvSpPr>
                  <a:spLocks/>
                </p:cNvSpPr>
                <p:nvPr/>
              </p:nvSpPr>
              <p:spPr bwMode="auto">
                <a:xfrm>
                  <a:off x="3382" y="1666"/>
                  <a:ext cx="29" cy="42"/>
                </a:xfrm>
                <a:custGeom>
                  <a:avLst/>
                  <a:gdLst>
                    <a:gd name="T0" fmla="*/ 0 w 59"/>
                    <a:gd name="T1" fmla="*/ 22 h 84"/>
                    <a:gd name="T2" fmla="*/ 59 w 59"/>
                    <a:gd name="T3" fmla="*/ 0 h 84"/>
                    <a:gd name="T4" fmla="*/ 59 w 59"/>
                    <a:gd name="T5" fmla="*/ 65 h 84"/>
                    <a:gd name="T6" fmla="*/ 0 w 59"/>
                    <a:gd name="T7" fmla="*/ 84 h 84"/>
                    <a:gd name="T8" fmla="*/ 0 w 59"/>
                    <a:gd name="T9" fmla="*/ 22 h 84"/>
                    <a:gd name="T10" fmla="*/ 0 60000 65536"/>
                    <a:gd name="T11" fmla="*/ 0 60000 65536"/>
                    <a:gd name="T12" fmla="*/ 0 60000 65536"/>
                    <a:gd name="T13" fmla="*/ 0 60000 65536"/>
                    <a:gd name="T14" fmla="*/ 0 60000 65536"/>
                    <a:gd name="T15" fmla="*/ 0 w 59"/>
                    <a:gd name="T16" fmla="*/ 0 h 84"/>
                    <a:gd name="T17" fmla="*/ 59 w 59"/>
                    <a:gd name="T18" fmla="*/ 84 h 84"/>
                  </a:gdLst>
                  <a:ahLst/>
                  <a:cxnLst>
                    <a:cxn ang="T10">
                      <a:pos x="T0" y="T1"/>
                    </a:cxn>
                    <a:cxn ang="T11">
                      <a:pos x="T2" y="T3"/>
                    </a:cxn>
                    <a:cxn ang="T12">
                      <a:pos x="T4" y="T5"/>
                    </a:cxn>
                    <a:cxn ang="T13">
                      <a:pos x="T6" y="T7"/>
                    </a:cxn>
                    <a:cxn ang="T14">
                      <a:pos x="T8" y="T9"/>
                    </a:cxn>
                  </a:cxnLst>
                  <a:rect l="T15" t="T16" r="T17" b="T18"/>
                  <a:pathLst>
                    <a:path w="59" h="84">
                      <a:moveTo>
                        <a:pt x="0" y="22"/>
                      </a:moveTo>
                      <a:lnTo>
                        <a:pt x="59" y="0"/>
                      </a:lnTo>
                      <a:lnTo>
                        <a:pt x="59" y="65"/>
                      </a:lnTo>
                      <a:lnTo>
                        <a:pt x="0" y="84"/>
                      </a:lnTo>
                      <a:lnTo>
                        <a:pt x="0" y="2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5" name="Freeform 665"/>
                <p:cNvSpPr>
                  <a:spLocks/>
                </p:cNvSpPr>
                <p:nvPr/>
              </p:nvSpPr>
              <p:spPr bwMode="auto">
                <a:xfrm>
                  <a:off x="3418" y="1650"/>
                  <a:ext cx="32" cy="47"/>
                </a:xfrm>
                <a:custGeom>
                  <a:avLst/>
                  <a:gdLst>
                    <a:gd name="T0" fmla="*/ 0 w 62"/>
                    <a:gd name="T1" fmla="*/ 30 h 95"/>
                    <a:gd name="T2" fmla="*/ 62 w 62"/>
                    <a:gd name="T3" fmla="*/ 0 h 95"/>
                    <a:gd name="T4" fmla="*/ 62 w 62"/>
                    <a:gd name="T5" fmla="*/ 72 h 95"/>
                    <a:gd name="T6" fmla="*/ 0 w 62"/>
                    <a:gd name="T7" fmla="*/ 95 h 95"/>
                    <a:gd name="T8" fmla="*/ 0 w 62"/>
                    <a:gd name="T9" fmla="*/ 30 h 95"/>
                    <a:gd name="T10" fmla="*/ 0 60000 65536"/>
                    <a:gd name="T11" fmla="*/ 0 60000 65536"/>
                    <a:gd name="T12" fmla="*/ 0 60000 65536"/>
                    <a:gd name="T13" fmla="*/ 0 60000 65536"/>
                    <a:gd name="T14" fmla="*/ 0 60000 65536"/>
                    <a:gd name="T15" fmla="*/ 0 w 62"/>
                    <a:gd name="T16" fmla="*/ 0 h 95"/>
                    <a:gd name="T17" fmla="*/ 62 w 62"/>
                    <a:gd name="T18" fmla="*/ 95 h 95"/>
                  </a:gdLst>
                  <a:ahLst/>
                  <a:cxnLst>
                    <a:cxn ang="T10">
                      <a:pos x="T0" y="T1"/>
                    </a:cxn>
                    <a:cxn ang="T11">
                      <a:pos x="T2" y="T3"/>
                    </a:cxn>
                    <a:cxn ang="T12">
                      <a:pos x="T4" y="T5"/>
                    </a:cxn>
                    <a:cxn ang="T13">
                      <a:pos x="T6" y="T7"/>
                    </a:cxn>
                    <a:cxn ang="T14">
                      <a:pos x="T8" y="T9"/>
                    </a:cxn>
                  </a:cxnLst>
                  <a:rect l="T15" t="T16" r="T17" b="T18"/>
                  <a:pathLst>
                    <a:path w="62" h="95">
                      <a:moveTo>
                        <a:pt x="0" y="30"/>
                      </a:moveTo>
                      <a:lnTo>
                        <a:pt x="62" y="0"/>
                      </a:lnTo>
                      <a:lnTo>
                        <a:pt x="62" y="72"/>
                      </a:lnTo>
                      <a:lnTo>
                        <a:pt x="0" y="95"/>
                      </a:lnTo>
                      <a:lnTo>
                        <a:pt x="0" y="3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6" name="Freeform 666"/>
                <p:cNvSpPr>
                  <a:spLocks/>
                </p:cNvSpPr>
                <p:nvPr/>
              </p:nvSpPr>
              <p:spPr bwMode="auto">
                <a:xfrm>
                  <a:off x="3456" y="1634"/>
                  <a:ext cx="34" cy="49"/>
                </a:xfrm>
                <a:custGeom>
                  <a:avLst/>
                  <a:gdLst>
                    <a:gd name="T0" fmla="*/ 0 w 69"/>
                    <a:gd name="T1" fmla="*/ 26 h 99"/>
                    <a:gd name="T2" fmla="*/ 69 w 69"/>
                    <a:gd name="T3" fmla="*/ 0 h 99"/>
                    <a:gd name="T4" fmla="*/ 69 w 69"/>
                    <a:gd name="T5" fmla="*/ 75 h 99"/>
                    <a:gd name="T6" fmla="*/ 0 w 69"/>
                    <a:gd name="T7" fmla="*/ 99 h 99"/>
                    <a:gd name="T8" fmla="*/ 0 w 69"/>
                    <a:gd name="T9" fmla="*/ 26 h 99"/>
                    <a:gd name="T10" fmla="*/ 0 60000 65536"/>
                    <a:gd name="T11" fmla="*/ 0 60000 65536"/>
                    <a:gd name="T12" fmla="*/ 0 60000 65536"/>
                    <a:gd name="T13" fmla="*/ 0 60000 65536"/>
                    <a:gd name="T14" fmla="*/ 0 60000 65536"/>
                    <a:gd name="T15" fmla="*/ 0 w 69"/>
                    <a:gd name="T16" fmla="*/ 0 h 99"/>
                    <a:gd name="T17" fmla="*/ 69 w 69"/>
                    <a:gd name="T18" fmla="*/ 99 h 99"/>
                  </a:gdLst>
                  <a:ahLst/>
                  <a:cxnLst>
                    <a:cxn ang="T10">
                      <a:pos x="T0" y="T1"/>
                    </a:cxn>
                    <a:cxn ang="T11">
                      <a:pos x="T2" y="T3"/>
                    </a:cxn>
                    <a:cxn ang="T12">
                      <a:pos x="T4" y="T5"/>
                    </a:cxn>
                    <a:cxn ang="T13">
                      <a:pos x="T6" y="T7"/>
                    </a:cxn>
                    <a:cxn ang="T14">
                      <a:pos x="T8" y="T9"/>
                    </a:cxn>
                  </a:cxnLst>
                  <a:rect l="T15" t="T16" r="T17" b="T18"/>
                  <a:pathLst>
                    <a:path w="69" h="99">
                      <a:moveTo>
                        <a:pt x="0" y="26"/>
                      </a:moveTo>
                      <a:lnTo>
                        <a:pt x="69" y="0"/>
                      </a:lnTo>
                      <a:lnTo>
                        <a:pt x="69" y="75"/>
                      </a:lnTo>
                      <a:lnTo>
                        <a:pt x="0" y="99"/>
                      </a:lnTo>
                      <a:lnTo>
                        <a:pt x="0" y="2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7" name="Freeform 667"/>
                <p:cNvSpPr>
                  <a:spLocks/>
                </p:cNvSpPr>
                <p:nvPr/>
              </p:nvSpPr>
              <p:spPr bwMode="auto">
                <a:xfrm>
                  <a:off x="3497" y="1617"/>
                  <a:ext cx="36" cy="52"/>
                </a:xfrm>
                <a:custGeom>
                  <a:avLst/>
                  <a:gdLst>
                    <a:gd name="T0" fmla="*/ 0 w 71"/>
                    <a:gd name="T1" fmla="*/ 30 h 103"/>
                    <a:gd name="T2" fmla="*/ 71 w 71"/>
                    <a:gd name="T3" fmla="*/ 0 h 103"/>
                    <a:gd name="T4" fmla="*/ 71 w 71"/>
                    <a:gd name="T5" fmla="*/ 81 h 103"/>
                    <a:gd name="T6" fmla="*/ 0 w 71"/>
                    <a:gd name="T7" fmla="*/ 103 h 103"/>
                    <a:gd name="T8" fmla="*/ 0 w 71"/>
                    <a:gd name="T9" fmla="*/ 30 h 103"/>
                    <a:gd name="T10" fmla="*/ 0 60000 65536"/>
                    <a:gd name="T11" fmla="*/ 0 60000 65536"/>
                    <a:gd name="T12" fmla="*/ 0 60000 65536"/>
                    <a:gd name="T13" fmla="*/ 0 60000 65536"/>
                    <a:gd name="T14" fmla="*/ 0 60000 65536"/>
                    <a:gd name="T15" fmla="*/ 0 w 71"/>
                    <a:gd name="T16" fmla="*/ 0 h 103"/>
                    <a:gd name="T17" fmla="*/ 71 w 71"/>
                    <a:gd name="T18" fmla="*/ 103 h 103"/>
                  </a:gdLst>
                  <a:ahLst/>
                  <a:cxnLst>
                    <a:cxn ang="T10">
                      <a:pos x="T0" y="T1"/>
                    </a:cxn>
                    <a:cxn ang="T11">
                      <a:pos x="T2" y="T3"/>
                    </a:cxn>
                    <a:cxn ang="T12">
                      <a:pos x="T4" y="T5"/>
                    </a:cxn>
                    <a:cxn ang="T13">
                      <a:pos x="T6" y="T7"/>
                    </a:cxn>
                    <a:cxn ang="T14">
                      <a:pos x="T8" y="T9"/>
                    </a:cxn>
                  </a:cxnLst>
                  <a:rect l="T15" t="T16" r="T17" b="T18"/>
                  <a:pathLst>
                    <a:path w="71" h="103">
                      <a:moveTo>
                        <a:pt x="0" y="30"/>
                      </a:moveTo>
                      <a:lnTo>
                        <a:pt x="71" y="0"/>
                      </a:lnTo>
                      <a:lnTo>
                        <a:pt x="71" y="81"/>
                      </a:lnTo>
                      <a:lnTo>
                        <a:pt x="0" y="103"/>
                      </a:lnTo>
                      <a:lnTo>
                        <a:pt x="0" y="3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8" name="Freeform 668"/>
                <p:cNvSpPr>
                  <a:spLocks/>
                </p:cNvSpPr>
                <p:nvPr/>
              </p:nvSpPr>
              <p:spPr bwMode="auto">
                <a:xfrm>
                  <a:off x="3612" y="1634"/>
                  <a:ext cx="35" cy="49"/>
                </a:xfrm>
                <a:custGeom>
                  <a:avLst/>
                  <a:gdLst>
                    <a:gd name="T0" fmla="*/ 0 w 70"/>
                    <a:gd name="T1" fmla="*/ 0 h 98"/>
                    <a:gd name="T2" fmla="*/ 0 w 70"/>
                    <a:gd name="T3" fmla="*/ 72 h 98"/>
                    <a:gd name="T4" fmla="*/ 70 w 70"/>
                    <a:gd name="T5" fmla="*/ 98 h 98"/>
                    <a:gd name="T6" fmla="*/ 70 w 70"/>
                    <a:gd name="T7" fmla="*/ 25 h 98"/>
                    <a:gd name="T8" fmla="*/ 0 60000 65536"/>
                    <a:gd name="T9" fmla="*/ 0 60000 65536"/>
                    <a:gd name="T10" fmla="*/ 0 60000 65536"/>
                    <a:gd name="T11" fmla="*/ 0 60000 65536"/>
                    <a:gd name="T12" fmla="*/ 0 w 70"/>
                    <a:gd name="T13" fmla="*/ 0 h 98"/>
                    <a:gd name="T14" fmla="*/ 70 w 70"/>
                    <a:gd name="T15" fmla="*/ 98 h 98"/>
                  </a:gdLst>
                  <a:ahLst/>
                  <a:cxnLst>
                    <a:cxn ang="T8">
                      <a:pos x="T0" y="T1"/>
                    </a:cxn>
                    <a:cxn ang="T9">
                      <a:pos x="T2" y="T3"/>
                    </a:cxn>
                    <a:cxn ang="T10">
                      <a:pos x="T4" y="T5"/>
                    </a:cxn>
                    <a:cxn ang="T11">
                      <a:pos x="T6" y="T7"/>
                    </a:cxn>
                  </a:cxnLst>
                  <a:rect l="T12" t="T13" r="T14" b="T15"/>
                  <a:pathLst>
                    <a:path w="70" h="98">
                      <a:moveTo>
                        <a:pt x="0" y="0"/>
                      </a:moveTo>
                      <a:lnTo>
                        <a:pt x="0" y="72"/>
                      </a:lnTo>
                      <a:lnTo>
                        <a:pt x="70" y="98"/>
                      </a:lnTo>
                      <a:lnTo>
                        <a:pt x="70" y="2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59" name="Freeform 669"/>
                <p:cNvSpPr>
                  <a:spLocks/>
                </p:cNvSpPr>
                <p:nvPr/>
              </p:nvSpPr>
              <p:spPr bwMode="auto">
                <a:xfrm>
                  <a:off x="3695" y="1668"/>
                  <a:ext cx="31" cy="40"/>
                </a:xfrm>
                <a:custGeom>
                  <a:avLst/>
                  <a:gdLst>
                    <a:gd name="T0" fmla="*/ 0 w 61"/>
                    <a:gd name="T1" fmla="*/ 0 h 80"/>
                    <a:gd name="T2" fmla="*/ 0 w 61"/>
                    <a:gd name="T3" fmla="*/ 61 h 80"/>
                    <a:gd name="T4" fmla="*/ 61 w 61"/>
                    <a:gd name="T5" fmla="*/ 80 h 80"/>
                    <a:gd name="T6" fmla="*/ 61 w 61"/>
                    <a:gd name="T7" fmla="*/ 18 h 80"/>
                    <a:gd name="T8" fmla="*/ 0 60000 65536"/>
                    <a:gd name="T9" fmla="*/ 0 60000 65536"/>
                    <a:gd name="T10" fmla="*/ 0 60000 65536"/>
                    <a:gd name="T11" fmla="*/ 0 60000 65536"/>
                    <a:gd name="T12" fmla="*/ 0 w 61"/>
                    <a:gd name="T13" fmla="*/ 0 h 80"/>
                    <a:gd name="T14" fmla="*/ 61 w 61"/>
                    <a:gd name="T15" fmla="*/ 80 h 80"/>
                  </a:gdLst>
                  <a:ahLst/>
                  <a:cxnLst>
                    <a:cxn ang="T8">
                      <a:pos x="T0" y="T1"/>
                    </a:cxn>
                    <a:cxn ang="T9">
                      <a:pos x="T2" y="T3"/>
                    </a:cxn>
                    <a:cxn ang="T10">
                      <a:pos x="T4" y="T5"/>
                    </a:cxn>
                    <a:cxn ang="T11">
                      <a:pos x="T6" y="T7"/>
                    </a:cxn>
                  </a:cxnLst>
                  <a:rect l="T12" t="T13" r="T14" b="T15"/>
                  <a:pathLst>
                    <a:path w="61" h="80">
                      <a:moveTo>
                        <a:pt x="0" y="0"/>
                      </a:moveTo>
                      <a:lnTo>
                        <a:pt x="0" y="61"/>
                      </a:lnTo>
                      <a:lnTo>
                        <a:pt x="61" y="80"/>
                      </a:lnTo>
                      <a:lnTo>
                        <a:pt x="61" y="1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0" name="Freeform 670"/>
                <p:cNvSpPr>
                  <a:spLocks/>
                </p:cNvSpPr>
                <p:nvPr/>
              </p:nvSpPr>
              <p:spPr bwMode="auto">
                <a:xfrm>
                  <a:off x="3767" y="1690"/>
                  <a:ext cx="23" cy="39"/>
                </a:xfrm>
                <a:custGeom>
                  <a:avLst/>
                  <a:gdLst>
                    <a:gd name="T0" fmla="*/ 0 w 48"/>
                    <a:gd name="T1" fmla="*/ 0 h 78"/>
                    <a:gd name="T2" fmla="*/ 0 w 48"/>
                    <a:gd name="T3" fmla="*/ 61 h 78"/>
                    <a:gd name="T4" fmla="*/ 48 w 48"/>
                    <a:gd name="T5" fmla="*/ 78 h 78"/>
                    <a:gd name="T6" fmla="*/ 48 w 48"/>
                    <a:gd name="T7" fmla="*/ 18 h 78"/>
                    <a:gd name="T8" fmla="*/ 0 60000 65536"/>
                    <a:gd name="T9" fmla="*/ 0 60000 65536"/>
                    <a:gd name="T10" fmla="*/ 0 60000 65536"/>
                    <a:gd name="T11" fmla="*/ 0 60000 65536"/>
                    <a:gd name="T12" fmla="*/ 0 w 48"/>
                    <a:gd name="T13" fmla="*/ 0 h 78"/>
                    <a:gd name="T14" fmla="*/ 48 w 48"/>
                    <a:gd name="T15" fmla="*/ 78 h 78"/>
                  </a:gdLst>
                  <a:ahLst/>
                  <a:cxnLst>
                    <a:cxn ang="T8">
                      <a:pos x="T0" y="T1"/>
                    </a:cxn>
                    <a:cxn ang="T9">
                      <a:pos x="T2" y="T3"/>
                    </a:cxn>
                    <a:cxn ang="T10">
                      <a:pos x="T4" y="T5"/>
                    </a:cxn>
                    <a:cxn ang="T11">
                      <a:pos x="T6" y="T7"/>
                    </a:cxn>
                  </a:cxnLst>
                  <a:rect l="T12" t="T13" r="T14" b="T15"/>
                  <a:pathLst>
                    <a:path w="48" h="78">
                      <a:moveTo>
                        <a:pt x="0" y="0"/>
                      </a:moveTo>
                      <a:lnTo>
                        <a:pt x="0" y="61"/>
                      </a:lnTo>
                      <a:lnTo>
                        <a:pt x="48" y="78"/>
                      </a:lnTo>
                      <a:lnTo>
                        <a:pt x="48" y="1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1" name="Freeform 671"/>
                <p:cNvSpPr>
                  <a:spLocks/>
                </p:cNvSpPr>
                <p:nvPr/>
              </p:nvSpPr>
              <p:spPr bwMode="auto">
                <a:xfrm>
                  <a:off x="3612" y="1682"/>
                  <a:ext cx="35" cy="47"/>
                </a:xfrm>
                <a:custGeom>
                  <a:avLst/>
                  <a:gdLst>
                    <a:gd name="T0" fmla="*/ 0 w 69"/>
                    <a:gd name="T1" fmla="*/ 0 h 94"/>
                    <a:gd name="T2" fmla="*/ 69 w 69"/>
                    <a:gd name="T3" fmla="*/ 20 h 94"/>
                    <a:gd name="T4" fmla="*/ 69 w 69"/>
                    <a:gd name="T5" fmla="*/ 94 h 94"/>
                    <a:gd name="T6" fmla="*/ 0 w 69"/>
                    <a:gd name="T7" fmla="*/ 77 h 94"/>
                    <a:gd name="T8" fmla="*/ 0 60000 65536"/>
                    <a:gd name="T9" fmla="*/ 0 60000 65536"/>
                    <a:gd name="T10" fmla="*/ 0 60000 65536"/>
                    <a:gd name="T11" fmla="*/ 0 60000 65536"/>
                    <a:gd name="T12" fmla="*/ 0 w 69"/>
                    <a:gd name="T13" fmla="*/ 0 h 94"/>
                    <a:gd name="T14" fmla="*/ 69 w 69"/>
                    <a:gd name="T15" fmla="*/ 94 h 94"/>
                  </a:gdLst>
                  <a:ahLst/>
                  <a:cxnLst>
                    <a:cxn ang="T8">
                      <a:pos x="T0" y="T1"/>
                    </a:cxn>
                    <a:cxn ang="T9">
                      <a:pos x="T2" y="T3"/>
                    </a:cxn>
                    <a:cxn ang="T10">
                      <a:pos x="T4" y="T5"/>
                    </a:cxn>
                    <a:cxn ang="T11">
                      <a:pos x="T6" y="T7"/>
                    </a:cxn>
                  </a:cxnLst>
                  <a:rect l="T12" t="T13" r="T14" b="T15"/>
                  <a:pathLst>
                    <a:path w="69" h="94">
                      <a:moveTo>
                        <a:pt x="0" y="0"/>
                      </a:moveTo>
                      <a:lnTo>
                        <a:pt x="69" y="20"/>
                      </a:lnTo>
                      <a:lnTo>
                        <a:pt x="69" y="94"/>
                      </a:lnTo>
                      <a:lnTo>
                        <a:pt x="0" y="77"/>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2" name="Freeform 672"/>
                <p:cNvSpPr>
                  <a:spLocks/>
                </p:cNvSpPr>
                <p:nvPr/>
              </p:nvSpPr>
              <p:spPr bwMode="auto">
                <a:xfrm>
                  <a:off x="3695" y="1707"/>
                  <a:ext cx="31" cy="43"/>
                </a:xfrm>
                <a:custGeom>
                  <a:avLst/>
                  <a:gdLst>
                    <a:gd name="T0" fmla="*/ 0 w 61"/>
                    <a:gd name="T1" fmla="*/ 0 h 87"/>
                    <a:gd name="T2" fmla="*/ 0 w 61"/>
                    <a:gd name="T3" fmla="*/ 74 h 87"/>
                    <a:gd name="T4" fmla="*/ 61 w 61"/>
                    <a:gd name="T5" fmla="*/ 87 h 87"/>
                    <a:gd name="T6" fmla="*/ 61 w 61"/>
                    <a:gd name="T7" fmla="*/ 19 h 87"/>
                    <a:gd name="T8" fmla="*/ 0 60000 65536"/>
                    <a:gd name="T9" fmla="*/ 0 60000 65536"/>
                    <a:gd name="T10" fmla="*/ 0 60000 65536"/>
                    <a:gd name="T11" fmla="*/ 0 60000 65536"/>
                    <a:gd name="T12" fmla="*/ 0 w 61"/>
                    <a:gd name="T13" fmla="*/ 0 h 87"/>
                    <a:gd name="T14" fmla="*/ 61 w 61"/>
                    <a:gd name="T15" fmla="*/ 87 h 87"/>
                  </a:gdLst>
                  <a:ahLst/>
                  <a:cxnLst>
                    <a:cxn ang="T8">
                      <a:pos x="T0" y="T1"/>
                    </a:cxn>
                    <a:cxn ang="T9">
                      <a:pos x="T2" y="T3"/>
                    </a:cxn>
                    <a:cxn ang="T10">
                      <a:pos x="T4" y="T5"/>
                    </a:cxn>
                    <a:cxn ang="T11">
                      <a:pos x="T6" y="T7"/>
                    </a:cxn>
                  </a:cxnLst>
                  <a:rect l="T12" t="T13" r="T14" b="T15"/>
                  <a:pathLst>
                    <a:path w="61" h="87">
                      <a:moveTo>
                        <a:pt x="0" y="0"/>
                      </a:moveTo>
                      <a:lnTo>
                        <a:pt x="0" y="74"/>
                      </a:lnTo>
                      <a:lnTo>
                        <a:pt x="61" y="87"/>
                      </a:lnTo>
                      <a:lnTo>
                        <a:pt x="61" y="1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3" name="Freeform 673"/>
                <p:cNvSpPr>
                  <a:spLocks/>
                </p:cNvSpPr>
                <p:nvPr/>
              </p:nvSpPr>
              <p:spPr bwMode="auto">
                <a:xfrm>
                  <a:off x="3767" y="1729"/>
                  <a:ext cx="23" cy="39"/>
                </a:xfrm>
                <a:custGeom>
                  <a:avLst/>
                  <a:gdLst>
                    <a:gd name="T0" fmla="*/ 0 w 48"/>
                    <a:gd name="T1" fmla="*/ 0 h 77"/>
                    <a:gd name="T2" fmla="*/ 0 w 48"/>
                    <a:gd name="T3" fmla="*/ 68 h 77"/>
                    <a:gd name="T4" fmla="*/ 48 w 48"/>
                    <a:gd name="T5" fmla="*/ 77 h 77"/>
                    <a:gd name="T6" fmla="*/ 48 w 48"/>
                    <a:gd name="T7" fmla="*/ 16 h 77"/>
                    <a:gd name="T8" fmla="*/ 0 60000 65536"/>
                    <a:gd name="T9" fmla="*/ 0 60000 65536"/>
                    <a:gd name="T10" fmla="*/ 0 60000 65536"/>
                    <a:gd name="T11" fmla="*/ 0 60000 65536"/>
                    <a:gd name="T12" fmla="*/ 0 w 48"/>
                    <a:gd name="T13" fmla="*/ 0 h 77"/>
                    <a:gd name="T14" fmla="*/ 48 w 48"/>
                    <a:gd name="T15" fmla="*/ 77 h 77"/>
                  </a:gdLst>
                  <a:ahLst/>
                  <a:cxnLst>
                    <a:cxn ang="T8">
                      <a:pos x="T0" y="T1"/>
                    </a:cxn>
                    <a:cxn ang="T9">
                      <a:pos x="T2" y="T3"/>
                    </a:cxn>
                    <a:cxn ang="T10">
                      <a:pos x="T4" y="T5"/>
                    </a:cxn>
                    <a:cxn ang="T11">
                      <a:pos x="T6" y="T7"/>
                    </a:cxn>
                  </a:cxnLst>
                  <a:rect l="T12" t="T13" r="T14" b="T15"/>
                  <a:pathLst>
                    <a:path w="48" h="77">
                      <a:moveTo>
                        <a:pt x="0" y="0"/>
                      </a:moveTo>
                      <a:lnTo>
                        <a:pt x="0" y="68"/>
                      </a:lnTo>
                      <a:lnTo>
                        <a:pt x="48" y="77"/>
                      </a:lnTo>
                      <a:lnTo>
                        <a:pt x="48" y="16"/>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4" name="Freeform 674"/>
                <p:cNvSpPr>
                  <a:spLocks/>
                </p:cNvSpPr>
                <p:nvPr/>
              </p:nvSpPr>
              <p:spPr bwMode="auto">
                <a:xfrm>
                  <a:off x="3612" y="1753"/>
                  <a:ext cx="35" cy="46"/>
                </a:xfrm>
                <a:custGeom>
                  <a:avLst/>
                  <a:gdLst>
                    <a:gd name="T0" fmla="*/ 0 w 69"/>
                    <a:gd name="T1" fmla="*/ 0 h 91"/>
                    <a:gd name="T2" fmla="*/ 69 w 69"/>
                    <a:gd name="T3" fmla="*/ 17 h 91"/>
                    <a:gd name="T4" fmla="*/ 69 w 69"/>
                    <a:gd name="T5" fmla="*/ 91 h 91"/>
                    <a:gd name="T6" fmla="*/ 0 w 69"/>
                    <a:gd name="T7" fmla="*/ 81 h 91"/>
                    <a:gd name="T8" fmla="*/ 0 60000 65536"/>
                    <a:gd name="T9" fmla="*/ 0 60000 65536"/>
                    <a:gd name="T10" fmla="*/ 0 60000 65536"/>
                    <a:gd name="T11" fmla="*/ 0 60000 65536"/>
                    <a:gd name="T12" fmla="*/ 0 w 69"/>
                    <a:gd name="T13" fmla="*/ 0 h 91"/>
                    <a:gd name="T14" fmla="*/ 69 w 69"/>
                    <a:gd name="T15" fmla="*/ 91 h 91"/>
                  </a:gdLst>
                  <a:ahLst/>
                  <a:cxnLst>
                    <a:cxn ang="T8">
                      <a:pos x="T0" y="T1"/>
                    </a:cxn>
                    <a:cxn ang="T9">
                      <a:pos x="T2" y="T3"/>
                    </a:cxn>
                    <a:cxn ang="T10">
                      <a:pos x="T4" y="T5"/>
                    </a:cxn>
                    <a:cxn ang="T11">
                      <a:pos x="T6" y="T7"/>
                    </a:cxn>
                  </a:cxnLst>
                  <a:rect l="T12" t="T13" r="T14" b="T15"/>
                  <a:pathLst>
                    <a:path w="69" h="91">
                      <a:moveTo>
                        <a:pt x="0" y="0"/>
                      </a:moveTo>
                      <a:lnTo>
                        <a:pt x="69" y="17"/>
                      </a:lnTo>
                      <a:lnTo>
                        <a:pt x="69" y="91"/>
                      </a:lnTo>
                      <a:lnTo>
                        <a:pt x="0" y="8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5" name="Freeform 675"/>
                <p:cNvSpPr>
                  <a:spLocks/>
                </p:cNvSpPr>
                <p:nvPr/>
              </p:nvSpPr>
              <p:spPr bwMode="auto">
                <a:xfrm>
                  <a:off x="3695" y="1772"/>
                  <a:ext cx="31" cy="41"/>
                </a:xfrm>
                <a:custGeom>
                  <a:avLst/>
                  <a:gdLst>
                    <a:gd name="T0" fmla="*/ 0 w 61"/>
                    <a:gd name="T1" fmla="*/ 0 h 83"/>
                    <a:gd name="T2" fmla="*/ 61 w 61"/>
                    <a:gd name="T3" fmla="*/ 14 h 83"/>
                    <a:gd name="T4" fmla="*/ 61 w 61"/>
                    <a:gd name="T5" fmla="*/ 83 h 83"/>
                    <a:gd name="T6" fmla="*/ 0 w 61"/>
                    <a:gd name="T7" fmla="*/ 73 h 83"/>
                    <a:gd name="T8" fmla="*/ 0 60000 65536"/>
                    <a:gd name="T9" fmla="*/ 0 60000 65536"/>
                    <a:gd name="T10" fmla="*/ 0 60000 65536"/>
                    <a:gd name="T11" fmla="*/ 0 60000 65536"/>
                    <a:gd name="T12" fmla="*/ 0 w 61"/>
                    <a:gd name="T13" fmla="*/ 0 h 83"/>
                    <a:gd name="T14" fmla="*/ 61 w 61"/>
                    <a:gd name="T15" fmla="*/ 83 h 83"/>
                  </a:gdLst>
                  <a:ahLst/>
                  <a:cxnLst>
                    <a:cxn ang="T8">
                      <a:pos x="T0" y="T1"/>
                    </a:cxn>
                    <a:cxn ang="T9">
                      <a:pos x="T2" y="T3"/>
                    </a:cxn>
                    <a:cxn ang="T10">
                      <a:pos x="T4" y="T5"/>
                    </a:cxn>
                    <a:cxn ang="T11">
                      <a:pos x="T6" y="T7"/>
                    </a:cxn>
                  </a:cxnLst>
                  <a:rect l="T12" t="T13" r="T14" b="T15"/>
                  <a:pathLst>
                    <a:path w="61" h="83">
                      <a:moveTo>
                        <a:pt x="0" y="0"/>
                      </a:moveTo>
                      <a:lnTo>
                        <a:pt x="61" y="14"/>
                      </a:lnTo>
                      <a:lnTo>
                        <a:pt x="61" y="83"/>
                      </a:lnTo>
                      <a:lnTo>
                        <a:pt x="0" y="7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6" name="Freeform 676"/>
                <p:cNvSpPr>
                  <a:spLocks/>
                </p:cNvSpPr>
                <p:nvPr/>
              </p:nvSpPr>
              <p:spPr bwMode="auto">
                <a:xfrm>
                  <a:off x="3767" y="1789"/>
                  <a:ext cx="23" cy="37"/>
                </a:xfrm>
                <a:custGeom>
                  <a:avLst/>
                  <a:gdLst>
                    <a:gd name="T0" fmla="*/ 0 w 48"/>
                    <a:gd name="T1" fmla="*/ 0 h 74"/>
                    <a:gd name="T2" fmla="*/ 48 w 48"/>
                    <a:gd name="T3" fmla="*/ 9 h 74"/>
                    <a:gd name="T4" fmla="*/ 48 w 48"/>
                    <a:gd name="T5" fmla="*/ 74 h 74"/>
                    <a:gd name="T6" fmla="*/ 0 w 48"/>
                    <a:gd name="T7" fmla="*/ 68 h 74"/>
                    <a:gd name="T8" fmla="*/ 0 60000 65536"/>
                    <a:gd name="T9" fmla="*/ 0 60000 65536"/>
                    <a:gd name="T10" fmla="*/ 0 60000 65536"/>
                    <a:gd name="T11" fmla="*/ 0 60000 65536"/>
                    <a:gd name="T12" fmla="*/ 0 w 48"/>
                    <a:gd name="T13" fmla="*/ 0 h 74"/>
                    <a:gd name="T14" fmla="*/ 48 w 48"/>
                    <a:gd name="T15" fmla="*/ 74 h 74"/>
                  </a:gdLst>
                  <a:ahLst/>
                  <a:cxnLst>
                    <a:cxn ang="T8">
                      <a:pos x="T0" y="T1"/>
                    </a:cxn>
                    <a:cxn ang="T9">
                      <a:pos x="T2" y="T3"/>
                    </a:cxn>
                    <a:cxn ang="T10">
                      <a:pos x="T4" y="T5"/>
                    </a:cxn>
                    <a:cxn ang="T11">
                      <a:pos x="T6" y="T7"/>
                    </a:cxn>
                  </a:cxnLst>
                  <a:rect l="T12" t="T13" r="T14" b="T15"/>
                  <a:pathLst>
                    <a:path w="48" h="74">
                      <a:moveTo>
                        <a:pt x="0" y="0"/>
                      </a:moveTo>
                      <a:lnTo>
                        <a:pt x="48" y="9"/>
                      </a:lnTo>
                      <a:lnTo>
                        <a:pt x="48" y="74"/>
                      </a:lnTo>
                      <a:lnTo>
                        <a:pt x="0" y="6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7" name="Freeform 677"/>
                <p:cNvSpPr>
                  <a:spLocks/>
                </p:cNvSpPr>
                <p:nvPr/>
              </p:nvSpPr>
              <p:spPr bwMode="auto">
                <a:xfrm>
                  <a:off x="3612" y="1803"/>
                  <a:ext cx="35" cy="47"/>
                </a:xfrm>
                <a:custGeom>
                  <a:avLst/>
                  <a:gdLst>
                    <a:gd name="T0" fmla="*/ 0 w 69"/>
                    <a:gd name="T1" fmla="*/ 0 h 94"/>
                    <a:gd name="T2" fmla="*/ 69 w 69"/>
                    <a:gd name="T3" fmla="*/ 15 h 94"/>
                    <a:gd name="T4" fmla="*/ 69 w 69"/>
                    <a:gd name="T5" fmla="*/ 94 h 94"/>
                    <a:gd name="T6" fmla="*/ 0 w 69"/>
                    <a:gd name="T7" fmla="*/ 83 h 94"/>
                    <a:gd name="T8" fmla="*/ 0 60000 65536"/>
                    <a:gd name="T9" fmla="*/ 0 60000 65536"/>
                    <a:gd name="T10" fmla="*/ 0 60000 65536"/>
                    <a:gd name="T11" fmla="*/ 0 60000 65536"/>
                    <a:gd name="T12" fmla="*/ 0 w 69"/>
                    <a:gd name="T13" fmla="*/ 0 h 94"/>
                    <a:gd name="T14" fmla="*/ 69 w 69"/>
                    <a:gd name="T15" fmla="*/ 94 h 94"/>
                  </a:gdLst>
                  <a:ahLst/>
                  <a:cxnLst>
                    <a:cxn ang="T8">
                      <a:pos x="T0" y="T1"/>
                    </a:cxn>
                    <a:cxn ang="T9">
                      <a:pos x="T2" y="T3"/>
                    </a:cxn>
                    <a:cxn ang="T10">
                      <a:pos x="T4" y="T5"/>
                    </a:cxn>
                    <a:cxn ang="T11">
                      <a:pos x="T6" y="T7"/>
                    </a:cxn>
                  </a:cxnLst>
                  <a:rect l="T12" t="T13" r="T14" b="T15"/>
                  <a:pathLst>
                    <a:path w="69" h="94">
                      <a:moveTo>
                        <a:pt x="0" y="0"/>
                      </a:moveTo>
                      <a:lnTo>
                        <a:pt x="69" y="15"/>
                      </a:lnTo>
                      <a:lnTo>
                        <a:pt x="69" y="94"/>
                      </a:lnTo>
                      <a:lnTo>
                        <a:pt x="0" y="8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8" name="Freeform 678"/>
                <p:cNvSpPr>
                  <a:spLocks/>
                </p:cNvSpPr>
                <p:nvPr/>
              </p:nvSpPr>
              <p:spPr bwMode="auto">
                <a:xfrm>
                  <a:off x="3695" y="1819"/>
                  <a:ext cx="31" cy="41"/>
                </a:xfrm>
                <a:custGeom>
                  <a:avLst/>
                  <a:gdLst>
                    <a:gd name="T0" fmla="*/ 0 w 61"/>
                    <a:gd name="T1" fmla="*/ 0 h 81"/>
                    <a:gd name="T2" fmla="*/ 61 w 61"/>
                    <a:gd name="T3" fmla="*/ 8 h 81"/>
                    <a:gd name="T4" fmla="*/ 61 w 61"/>
                    <a:gd name="T5" fmla="*/ 81 h 81"/>
                    <a:gd name="T6" fmla="*/ 0 w 61"/>
                    <a:gd name="T7" fmla="*/ 70 h 81"/>
                    <a:gd name="T8" fmla="*/ 0 60000 65536"/>
                    <a:gd name="T9" fmla="*/ 0 60000 65536"/>
                    <a:gd name="T10" fmla="*/ 0 60000 65536"/>
                    <a:gd name="T11" fmla="*/ 0 60000 65536"/>
                    <a:gd name="T12" fmla="*/ 0 w 61"/>
                    <a:gd name="T13" fmla="*/ 0 h 81"/>
                    <a:gd name="T14" fmla="*/ 61 w 61"/>
                    <a:gd name="T15" fmla="*/ 81 h 81"/>
                  </a:gdLst>
                  <a:ahLst/>
                  <a:cxnLst>
                    <a:cxn ang="T8">
                      <a:pos x="T0" y="T1"/>
                    </a:cxn>
                    <a:cxn ang="T9">
                      <a:pos x="T2" y="T3"/>
                    </a:cxn>
                    <a:cxn ang="T10">
                      <a:pos x="T4" y="T5"/>
                    </a:cxn>
                    <a:cxn ang="T11">
                      <a:pos x="T6" y="T7"/>
                    </a:cxn>
                  </a:cxnLst>
                  <a:rect l="T12" t="T13" r="T14" b="T15"/>
                  <a:pathLst>
                    <a:path w="61" h="81">
                      <a:moveTo>
                        <a:pt x="0" y="0"/>
                      </a:moveTo>
                      <a:lnTo>
                        <a:pt x="61" y="8"/>
                      </a:lnTo>
                      <a:lnTo>
                        <a:pt x="61" y="81"/>
                      </a:lnTo>
                      <a:lnTo>
                        <a:pt x="0" y="7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69" name="Freeform 679"/>
                <p:cNvSpPr>
                  <a:spLocks/>
                </p:cNvSpPr>
                <p:nvPr/>
              </p:nvSpPr>
              <p:spPr bwMode="auto">
                <a:xfrm>
                  <a:off x="3767" y="1832"/>
                  <a:ext cx="23" cy="37"/>
                </a:xfrm>
                <a:custGeom>
                  <a:avLst/>
                  <a:gdLst>
                    <a:gd name="T0" fmla="*/ 0 w 48"/>
                    <a:gd name="T1" fmla="*/ 0 h 75"/>
                    <a:gd name="T2" fmla="*/ 48 w 48"/>
                    <a:gd name="T3" fmla="*/ 3 h 75"/>
                    <a:gd name="T4" fmla="*/ 48 w 48"/>
                    <a:gd name="T5" fmla="*/ 75 h 75"/>
                    <a:gd name="T6" fmla="*/ 0 w 48"/>
                    <a:gd name="T7" fmla="*/ 70 h 75"/>
                    <a:gd name="T8" fmla="*/ 0 60000 65536"/>
                    <a:gd name="T9" fmla="*/ 0 60000 65536"/>
                    <a:gd name="T10" fmla="*/ 0 60000 65536"/>
                    <a:gd name="T11" fmla="*/ 0 60000 65536"/>
                    <a:gd name="T12" fmla="*/ 0 w 48"/>
                    <a:gd name="T13" fmla="*/ 0 h 75"/>
                    <a:gd name="T14" fmla="*/ 48 w 48"/>
                    <a:gd name="T15" fmla="*/ 75 h 75"/>
                  </a:gdLst>
                  <a:ahLst/>
                  <a:cxnLst>
                    <a:cxn ang="T8">
                      <a:pos x="T0" y="T1"/>
                    </a:cxn>
                    <a:cxn ang="T9">
                      <a:pos x="T2" y="T3"/>
                    </a:cxn>
                    <a:cxn ang="T10">
                      <a:pos x="T4" y="T5"/>
                    </a:cxn>
                    <a:cxn ang="T11">
                      <a:pos x="T6" y="T7"/>
                    </a:cxn>
                  </a:cxnLst>
                  <a:rect l="T12" t="T13" r="T14" b="T15"/>
                  <a:pathLst>
                    <a:path w="48" h="75">
                      <a:moveTo>
                        <a:pt x="0" y="0"/>
                      </a:moveTo>
                      <a:lnTo>
                        <a:pt x="48" y="3"/>
                      </a:lnTo>
                      <a:lnTo>
                        <a:pt x="48" y="75"/>
                      </a:lnTo>
                      <a:lnTo>
                        <a:pt x="0" y="7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0" name="Freeform 680"/>
                <p:cNvSpPr>
                  <a:spLocks/>
                </p:cNvSpPr>
                <p:nvPr/>
              </p:nvSpPr>
              <p:spPr bwMode="auto">
                <a:xfrm>
                  <a:off x="3612" y="1884"/>
                  <a:ext cx="35" cy="44"/>
                </a:xfrm>
                <a:custGeom>
                  <a:avLst/>
                  <a:gdLst>
                    <a:gd name="T0" fmla="*/ 0 w 69"/>
                    <a:gd name="T1" fmla="*/ 0 h 87"/>
                    <a:gd name="T2" fmla="*/ 69 w 69"/>
                    <a:gd name="T3" fmla="*/ 9 h 87"/>
                    <a:gd name="T4" fmla="*/ 69 w 69"/>
                    <a:gd name="T5" fmla="*/ 87 h 87"/>
                    <a:gd name="T6" fmla="*/ 0 w 69"/>
                    <a:gd name="T7" fmla="*/ 84 h 87"/>
                    <a:gd name="T8" fmla="*/ 0 60000 65536"/>
                    <a:gd name="T9" fmla="*/ 0 60000 65536"/>
                    <a:gd name="T10" fmla="*/ 0 60000 65536"/>
                    <a:gd name="T11" fmla="*/ 0 60000 65536"/>
                    <a:gd name="T12" fmla="*/ 0 w 69"/>
                    <a:gd name="T13" fmla="*/ 0 h 87"/>
                    <a:gd name="T14" fmla="*/ 69 w 69"/>
                    <a:gd name="T15" fmla="*/ 87 h 87"/>
                  </a:gdLst>
                  <a:ahLst/>
                  <a:cxnLst>
                    <a:cxn ang="T8">
                      <a:pos x="T0" y="T1"/>
                    </a:cxn>
                    <a:cxn ang="T9">
                      <a:pos x="T2" y="T3"/>
                    </a:cxn>
                    <a:cxn ang="T10">
                      <a:pos x="T4" y="T5"/>
                    </a:cxn>
                    <a:cxn ang="T11">
                      <a:pos x="T6" y="T7"/>
                    </a:cxn>
                  </a:cxnLst>
                  <a:rect l="T12" t="T13" r="T14" b="T15"/>
                  <a:pathLst>
                    <a:path w="69" h="87">
                      <a:moveTo>
                        <a:pt x="0" y="0"/>
                      </a:moveTo>
                      <a:lnTo>
                        <a:pt x="69" y="9"/>
                      </a:lnTo>
                      <a:lnTo>
                        <a:pt x="69" y="87"/>
                      </a:lnTo>
                      <a:lnTo>
                        <a:pt x="0" y="8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1" name="Freeform 681"/>
                <p:cNvSpPr>
                  <a:spLocks/>
                </p:cNvSpPr>
                <p:nvPr/>
              </p:nvSpPr>
              <p:spPr bwMode="auto">
                <a:xfrm>
                  <a:off x="3695" y="1893"/>
                  <a:ext cx="31" cy="39"/>
                </a:xfrm>
                <a:custGeom>
                  <a:avLst/>
                  <a:gdLst>
                    <a:gd name="T0" fmla="*/ 0 w 61"/>
                    <a:gd name="T1" fmla="*/ 0 h 79"/>
                    <a:gd name="T2" fmla="*/ 0 w 61"/>
                    <a:gd name="T3" fmla="*/ 76 h 79"/>
                    <a:gd name="T4" fmla="*/ 61 w 61"/>
                    <a:gd name="T5" fmla="*/ 79 h 79"/>
                    <a:gd name="T6" fmla="*/ 61 w 61"/>
                    <a:gd name="T7" fmla="*/ 5 h 79"/>
                    <a:gd name="T8" fmla="*/ 0 60000 65536"/>
                    <a:gd name="T9" fmla="*/ 0 60000 65536"/>
                    <a:gd name="T10" fmla="*/ 0 60000 65536"/>
                    <a:gd name="T11" fmla="*/ 0 60000 65536"/>
                    <a:gd name="T12" fmla="*/ 0 w 61"/>
                    <a:gd name="T13" fmla="*/ 0 h 79"/>
                    <a:gd name="T14" fmla="*/ 61 w 61"/>
                    <a:gd name="T15" fmla="*/ 79 h 79"/>
                  </a:gdLst>
                  <a:ahLst/>
                  <a:cxnLst>
                    <a:cxn ang="T8">
                      <a:pos x="T0" y="T1"/>
                    </a:cxn>
                    <a:cxn ang="T9">
                      <a:pos x="T2" y="T3"/>
                    </a:cxn>
                    <a:cxn ang="T10">
                      <a:pos x="T4" y="T5"/>
                    </a:cxn>
                    <a:cxn ang="T11">
                      <a:pos x="T6" y="T7"/>
                    </a:cxn>
                  </a:cxnLst>
                  <a:rect l="T12" t="T13" r="T14" b="T15"/>
                  <a:pathLst>
                    <a:path w="61" h="79">
                      <a:moveTo>
                        <a:pt x="0" y="0"/>
                      </a:moveTo>
                      <a:lnTo>
                        <a:pt x="0" y="76"/>
                      </a:lnTo>
                      <a:lnTo>
                        <a:pt x="61" y="79"/>
                      </a:lnTo>
                      <a:lnTo>
                        <a:pt x="61" y="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2" name="Freeform 682"/>
                <p:cNvSpPr>
                  <a:spLocks/>
                </p:cNvSpPr>
                <p:nvPr/>
              </p:nvSpPr>
              <p:spPr bwMode="auto">
                <a:xfrm>
                  <a:off x="3767" y="1901"/>
                  <a:ext cx="23" cy="34"/>
                </a:xfrm>
                <a:custGeom>
                  <a:avLst/>
                  <a:gdLst>
                    <a:gd name="T0" fmla="*/ 0 w 48"/>
                    <a:gd name="T1" fmla="*/ 0 h 69"/>
                    <a:gd name="T2" fmla="*/ 48 w 48"/>
                    <a:gd name="T3" fmla="*/ 2 h 69"/>
                    <a:gd name="T4" fmla="*/ 48 w 48"/>
                    <a:gd name="T5" fmla="*/ 69 h 69"/>
                    <a:gd name="T6" fmla="*/ 0 w 48"/>
                    <a:gd name="T7" fmla="*/ 65 h 69"/>
                    <a:gd name="T8" fmla="*/ 0 60000 65536"/>
                    <a:gd name="T9" fmla="*/ 0 60000 65536"/>
                    <a:gd name="T10" fmla="*/ 0 60000 65536"/>
                    <a:gd name="T11" fmla="*/ 0 60000 65536"/>
                    <a:gd name="T12" fmla="*/ 0 w 48"/>
                    <a:gd name="T13" fmla="*/ 0 h 69"/>
                    <a:gd name="T14" fmla="*/ 48 w 48"/>
                    <a:gd name="T15" fmla="*/ 69 h 69"/>
                  </a:gdLst>
                  <a:ahLst/>
                  <a:cxnLst>
                    <a:cxn ang="T8">
                      <a:pos x="T0" y="T1"/>
                    </a:cxn>
                    <a:cxn ang="T9">
                      <a:pos x="T2" y="T3"/>
                    </a:cxn>
                    <a:cxn ang="T10">
                      <a:pos x="T4" y="T5"/>
                    </a:cxn>
                    <a:cxn ang="T11">
                      <a:pos x="T6" y="T7"/>
                    </a:cxn>
                  </a:cxnLst>
                  <a:rect l="T12" t="T13" r="T14" b="T15"/>
                  <a:pathLst>
                    <a:path w="48" h="69">
                      <a:moveTo>
                        <a:pt x="0" y="0"/>
                      </a:moveTo>
                      <a:lnTo>
                        <a:pt x="48" y="2"/>
                      </a:lnTo>
                      <a:lnTo>
                        <a:pt x="48" y="69"/>
                      </a:lnTo>
                      <a:lnTo>
                        <a:pt x="0" y="6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3" name="Freeform 683"/>
                <p:cNvSpPr>
                  <a:spLocks/>
                </p:cNvSpPr>
                <p:nvPr/>
              </p:nvSpPr>
              <p:spPr bwMode="auto">
                <a:xfrm>
                  <a:off x="3612" y="1935"/>
                  <a:ext cx="35" cy="40"/>
                </a:xfrm>
                <a:custGeom>
                  <a:avLst/>
                  <a:gdLst>
                    <a:gd name="T0" fmla="*/ 0 w 69"/>
                    <a:gd name="T1" fmla="*/ 0 h 79"/>
                    <a:gd name="T2" fmla="*/ 69 w 69"/>
                    <a:gd name="T3" fmla="*/ 4 h 79"/>
                    <a:gd name="T4" fmla="*/ 69 w 69"/>
                    <a:gd name="T5" fmla="*/ 79 h 79"/>
                    <a:gd name="T6" fmla="*/ 0 w 69"/>
                    <a:gd name="T7" fmla="*/ 79 h 79"/>
                    <a:gd name="T8" fmla="*/ 0 60000 65536"/>
                    <a:gd name="T9" fmla="*/ 0 60000 65536"/>
                    <a:gd name="T10" fmla="*/ 0 60000 65536"/>
                    <a:gd name="T11" fmla="*/ 0 60000 65536"/>
                    <a:gd name="T12" fmla="*/ 0 w 69"/>
                    <a:gd name="T13" fmla="*/ 0 h 79"/>
                    <a:gd name="T14" fmla="*/ 69 w 69"/>
                    <a:gd name="T15" fmla="*/ 79 h 79"/>
                  </a:gdLst>
                  <a:ahLst/>
                  <a:cxnLst>
                    <a:cxn ang="T8">
                      <a:pos x="T0" y="T1"/>
                    </a:cxn>
                    <a:cxn ang="T9">
                      <a:pos x="T2" y="T3"/>
                    </a:cxn>
                    <a:cxn ang="T10">
                      <a:pos x="T4" y="T5"/>
                    </a:cxn>
                    <a:cxn ang="T11">
                      <a:pos x="T6" y="T7"/>
                    </a:cxn>
                  </a:cxnLst>
                  <a:rect l="T12" t="T13" r="T14" b="T15"/>
                  <a:pathLst>
                    <a:path w="69" h="79">
                      <a:moveTo>
                        <a:pt x="0" y="0"/>
                      </a:moveTo>
                      <a:lnTo>
                        <a:pt x="69" y="4"/>
                      </a:lnTo>
                      <a:lnTo>
                        <a:pt x="69" y="79"/>
                      </a:lnTo>
                      <a:lnTo>
                        <a:pt x="0" y="7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4" name="Freeform 684"/>
                <p:cNvSpPr>
                  <a:spLocks/>
                </p:cNvSpPr>
                <p:nvPr/>
              </p:nvSpPr>
              <p:spPr bwMode="auto">
                <a:xfrm>
                  <a:off x="3695" y="1939"/>
                  <a:ext cx="31" cy="36"/>
                </a:xfrm>
                <a:custGeom>
                  <a:avLst/>
                  <a:gdLst>
                    <a:gd name="T0" fmla="*/ 0 w 61"/>
                    <a:gd name="T1" fmla="*/ 0 h 71"/>
                    <a:gd name="T2" fmla="*/ 61 w 61"/>
                    <a:gd name="T3" fmla="*/ 1 h 71"/>
                    <a:gd name="T4" fmla="*/ 61 w 61"/>
                    <a:gd name="T5" fmla="*/ 71 h 71"/>
                    <a:gd name="T6" fmla="*/ 0 w 61"/>
                    <a:gd name="T7" fmla="*/ 71 h 71"/>
                    <a:gd name="T8" fmla="*/ 0 60000 65536"/>
                    <a:gd name="T9" fmla="*/ 0 60000 65536"/>
                    <a:gd name="T10" fmla="*/ 0 60000 65536"/>
                    <a:gd name="T11" fmla="*/ 0 60000 65536"/>
                    <a:gd name="T12" fmla="*/ 0 w 61"/>
                    <a:gd name="T13" fmla="*/ 0 h 71"/>
                    <a:gd name="T14" fmla="*/ 61 w 61"/>
                    <a:gd name="T15" fmla="*/ 71 h 71"/>
                  </a:gdLst>
                  <a:ahLst/>
                  <a:cxnLst>
                    <a:cxn ang="T8">
                      <a:pos x="T0" y="T1"/>
                    </a:cxn>
                    <a:cxn ang="T9">
                      <a:pos x="T2" y="T3"/>
                    </a:cxn>
                    <a:cxn ang="T10">
                      <a:pos x="T4" y="T5"/>
                    </a:cxn>
                    <a:cxn ang="T11">
                      <a:pos x="T6" y="T7"/>
                    </a:cxn>
                  </a:cxnLst>
                  <a:rect l="T12" t="T13" r="T14" b="T15"/>
                  <a:pathLst>
                    <a:path w="61" h="71">
                      <a:moveTo>
                        <a:pt x="0" y="0"/>
                      </a:moveTo>
                      <a:lnTo>
                        <a:pt x="61" y="1"/>
                      </a:lnTo>
                      <a:lnTo>
                        <a:pt x="61" y="71"/>
                      </a:lnTo>
                      <a:lnTo>
                        <a:pt x="0" y="7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5" name="Freeform 685"/>
                <p:cNvSpPr>
                  <a:spLocks/>
                </p:cNvSpPr>
                <p:nvPr/>
              </p:nvSpPr>
              <p:spPr bwMode="auto">
                <a:xfrm>
                  <a:off x="3767" y="1943"/>
                  <a:ext cx="23" cy="32"/>
                </a:xfrm>
                <a:custGeom>
                  <a:avLst/>
                  <a:gdLst>
                    <a:gd name="T0" fmla="*/ 0 w 48"/>
                    <a:gd name="T1" fmla="*/ 0 h 64"/>
                    <a:gd name="T2" fmla="*/ 48 w 48"/>
                    <a:gd name="T3" fmla="*/ 2 h 64"/>
                    <a:gd name="T4" fmla="*/ 48 w 48"/>
                    <a:gd name="T5" fmla="*/ 64 h 64"/>
                    <a:gd name="T6" fmla="*/ 0 w 48"/>
                    <a:gd name="T7" fmla="*/ 64 h 64"/>
                    <a:gd name="T8" fmla="*/ 0 60000 65536"/>
                    <a:gd name="T9" fmla="*/ 0 60000 65536"/>
                    <a:gd name="T10" fmla="*/ 0 60000 65536"/>
                    <a:gd name="T11" fmla="*/ 0 60000 65536"/>
                    <a:gd name="T12" fmla="*/ 0 w 48"/>
                    <a:gd name="T13" fmla="*/ 0 h 64"/>
                    <a:gd name="T14" fmla="*/ 48 w 48"/>
                    <a:gd name="T15" fmla="*/ 64 h 64"/>
                  </a:gdLst>
                  <a:ahLst/>
                  <a:cxnLst>
                    <a:cxn ang="T8">
                      <a:pos x="T0" y="T1"/>
                    </a:cxn>
                    <a:cxn ang="T9">
                      <a:pos x="T2" y="T3"/>
                    </a:cxn>
                    <a:cxn ang="T10">
                      <a:pos x="T4" y="T5"/>
                    </a:cxn>
                    <a:cxn ang="T11">
                      <a:pos x="T6" y="T7"/>
                    </a:cxn>
                  </a:cxnLst>
                  <a:rect l="T12" t="T13" r="T14" b="T15"/>
                  <a:pathLst>
                    <a:path w="48" h="64">
                      <a:moveTo>
                        <a:pt x="0" y="0"/>
                      </a:moveTo>
                      <a:lnTo>
                        <a:pt x="48" y="2"/>
                      </a:lnTo>
                      <a:lnTo>
                        <a:pt x="48" y="64"/>
                      </a:lnTo>
                      <a:lnTo>
                        <a:pt x="0" y="6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6" name="Freeform 686"/>
                <p:cNvSpPr>
                  <a:spLocks/>
                </p:cNvSpPr>
                <p:nvPr/>
              </p:nvSpPr>
              <p:spPr bwMode="auto">
                <a:xfrm>
                  <a:off x="3348" y="1935"/>
                  <a:ext cx="28" cy="36"/>
                </a:xfrm>
                <a:custGeom>
                  <a:avLst/>
                  <a:gdLst>
                    <a:gd name="T0" fmla="*/ 0 w 56"/>
                    <a:gd name="T1" fmla="*/ 0 h 70"/>
                    <a:gd name="T2" fmla="*/ 56 w 56"/>
                    <a:gd name="T3" fmla="*/ 0 h 70"/>
                    <a:gd name="T4" fmla="*/ 56 w 56"/>
                    <a:gd name="T5" fmla="*/ 70 h 70"/>
                    <a:gd name="T6" fmla="*/ 0 w 56"/>
                    <a:gd name="T7" fmla="*/ 69 h 70"/>
                    <a:gd name="T8" fmla="*/ 0 60000 65536"/>
                    <a:gd name="T9" fmla="*/ 0 60000 65536"/>
                    <a:gd name="T10" fmla="*/ 0 60000 65536"/>
                    <a:gd name="T11" fmla="*/ 0 60000 65536"/>
                    <a:gd name="T12" fmla="*/ 0 w 56"/>
                    <a:gd name="T13" fmla="*/ 0 h 70"/>
                    <a:gd name="T14" fmla="*/ 56 w 56"/>
                    <a:gd name="T15" fmla="*/ 70 h 70"/>
                  </a:gdLst>
                  <a:ahLst/>
                  <a:cxnLst>
                    <a:cxn ang="T8">
                      <a:pos x="T0" y="T1"/>
                    </a:cxn>
                    <a:cxn ang="T9">
                      <a:pos x="T2" y="T3"/>
                    </a:cxn>
                    <a:cxn ang="T10">
                      <a:pos x="T4" y="T5"/>
                    </a:cxn>
                    <a:cxn ang="T11">
                      <a:pos x="T6" y="T7"/>
                    </a:cxn>
                  </a:cxnLst>
                  <a:rect l="T12" t="T13" r="T14" b="T15"/>
                  <a:pathLst>
                    <a:path w="56" h="70">
                      <a:moveTo>
                        <a:pt x="0" y="0"/>
                      </a:moveTo>
                      <a:lnTo>
                        <a:pt x="56" y="0"/>
                      </a:lnTo>
                      <a:lnTo>
                        <a:pt x="56" y="70"/>
                      </a:lnTo>
                      <a:lnTo>
                        <a:pt x="0" y="6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7" name="Freeform 687"/>
                <p:cNvSpPr>
                  <a:spLocks/>
                </p:cNvSpPr>
                <p:nvPr/>
              </p:nvSpPr>
              <p:spPr bwMode="auto">
                <a:xfrm>
                  <a:off x="3418" y="1935"/>
                  <a:ext cx="32" cy="37"/>
                </a:xfrm>
                <a:custGeom>
                  <a:avLst/>
                  <a:gdLst>
                    <a:gd name="T0" fmla="*/ 0 w 62"/>
                    <a:gd name="T1" fmla="*/ 0 h 73"/>
                    <a:gd name="T2" fmla="*/ 62 w 62"/>
                    <a:gd name="T3" fmla="*/ 0 h 73"/>
                    <a:gd name="T4" fmla="*/ 62 w 62"/>
                    <a:gd name="T5" fmla="*/ 73 h 73"/>
                    <a:gd name="T6" fmla="*/ 0 w 62"/>
                    <a:gd name="T7" fmla="*/ 70 h 73"/>
                    <a:gd name="T8" fmla="*/ 0 60000 65536"/>
                    <a:gd name="T9" fmla="*/ 0 60000 65536"/>
                    <a:gd name="T10" fmla="*/ 0 60000 65536"/>
                    <a:gd name="T11" fmla="*/ 0 60000 65536"/>
                    <a:gd name="T12" fmla="*/ 0 w 62"/>
                    <a:gd name="T13" fmla="*/ 0 h 73"/>
                    <a:gd name="T14" fmla="*/ 62 w 62"/>
                    <a:gd name="T15" fmla="*/ 73 h 73"/>
                  </a:gdLst>
                  <a:ahLst/>
                  <a:cxnLst>
                    <a:cxn ang="T8">
                      <a:pos x="T0" y="T1"/>
                    </a:cxn>
                    <a:cxn ang="T9">
                      <a:pos x="T2" y="T3"/>
                    </a:cxn>
                    <a:cxn ang="T10">
                      <a:pos x="T4" y="T5"/>
                    </a:cxn>
                    <a:cxn ang="T11">
                      <a:pos x="T6" y="T7"/>
                    </a:cxn>
                  </a:cxnLst>
                  <a:rect l="T12" t="T13" r="T14" b="T15"/>
                  <a:pathLst>
                    <a:path w="62" h="73">
                      <a:moveTo>
                        <a:pt x="0" y="0"/>
                      </a:moveTo>
                      <a:lnTo>
                        <a:pt x="62" y="0"/>
                      </a:lnTo>
                      <a:lnTo>
                        <a:pt x="62" y="73"/>
                      </a:lnTo>
                      <a:lnTo>
                        <a:pt x="0" y="7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78" name="Rectangle 688"/>
                <p:cNvSpPr>
                  <a:spLocks noChangeArrowheads="1"/>
                </p:cNvSpPr>
                <p:nvPr/>
              </p:nvSpPr>
              <p:spPr bwMode="auto">
                <a:xfrm>
                  <a:off x="3495" y="1932"/>
                  <a:ext cx="38" cy="41"/>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79" name="Freeform 689"/>
                <p:cNvSpPr>
                  <a:spLocks/>
                </p:cNvSpPr>
                <p:nvPr/>
              </p:nvSpPr>
              <p:spPr bwMode="auto">
                <a:xfrm>
                  <a:off x="3348" y="1892"/>
                  <a:ext cx="28" cy="36"/>
                </a:xfrm>
                <a:custGeom>
                  <a:avLst/>
                  <a:gdLst>
                    <a:gd name="T0" fmla="*/ 0 w 56"/>
                    <a:gd name="T1" fmla="*/ 6 h 70"/>
                    <a:gd name="T2" fmla="*/ 56 w 56"/>
                    <a:gd name="T3" fmla="*/ 0 h 70"/>
                    <a:gd name="T4" fmla="*/ 56 w 56"/>
                    <a:gd name="T5" fmla="*/ 69 h 70"/>
                    <a:gd name="T6" fmla="*/ 0 w 56"/>
                    <a:gd name="T7" fmla="*/ 70 h 70"/>
                    <a:gd name="T8" fmla="*/ 0 60000 65536"/>
                    <a:gd name="T9" fmla="*/ 0 60000 65536"/>
                    <a:gd name="T10" fmla="*/ 0 60000 65536"/>
                    <a:gd name="T11" fmla="*/ 0 60000 65536"/>
                    <a:gd name="T12" fmla="*/ 0 w 56"/>
                    <a:gd name="T13" fmla="*/ 0 h 70"/>
                    <a:gd name="T14" fmla="*/ 56 w 56"/>
                    <a:gd name="T15" fmla="*/ 70 h 70"/>
                  </a:gdLst>
                  <a:ahLst/>
                  <a:cxnLst>
                    <a:cxn ang="T8">
                      <a:pos x="T0" y="T1"/>
                    </a:cxn>
                    <a:cxn ang="T9">
                      <a:pos x="T2" y="T3"/>
                    </a:cxn>
                    <a:cxn ang="T10">
                      <a:pos x="T4" y="T5"/>
                    </a:cxn>
                    <a:cxn ang="T11">
                      <a:pos x="T6" y="T7"/>
                    </a:cxn>
                  </a:cxnLst>
                  <a:rect l="T12" t="T13" r="T14" b="T15"/>
                  <a:pathLst>
                    <a:path w="56" h="70">
                      <a:moveTo>
                        <a:pt x="0" y="6"/>
                      </a:moveTo>
                      <a:lnTo>
                        <a:pt x="56" y="0"/>
                      </a:lnTo>
                      <a:lnTo>
                        <a:pt x="56" y="69"/>
                      </a:lnTo>
                      <a:lnTo>
                        <a:pt x="0" y="7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0" name="Freeform 690"/>
                <p:cNvSpPr>
                  <a:spLocks/>
                </p:cNvSpPr>
                <p:nvPr/>
              </p:nvSpPr>
              <p:spPr bwMode="auto">
                <a:xfrm>
                  <a:off x="3418" y="1886"/>
                  <a:ext cx="32" cy="40"/>
                </a:xfrm>
                <a:custGeom>
                  <a:avLst/>
                  <a:gdLst>
                    <a:gd name="T0" fmla="*/ 0 w 62"/>
                    <a:gd name="T1" fmla="*/ 5 h 80"/>
                    <a:gd name="T2" fmla="*/ 62 w 62"/>
                    <a:gd name="T3" fmla="*/ 0 h 80"/>
                    <a:gd name="T4" fmla="*/ 62 w 62"/>
                    <a:gd name="T5" fmla="*/ 78 h 80"/>
                    <a:gd name="T6" fmla="*/ 0 w 62"/>
                    <a:gd name="T7" fmla="*/ 80 h 80"/>
                    <a:gd name="T8" fmla="*/ 0 60000 65536"/>
                    <a:gd name="T9" fmla="*/ 0 60000 65536"/>
                    <a:gd name="T10" fmla="*/ 0 60000 65536"/>
                    <a:gd name="T11" fmla="*/ 0 60000 65536"/>
                    <a:gd name="T12" fmla="*/ 0 w 62"/>
                    <a:gd name="T13" fmla="*/ 0 h 80"/>
                    <a:gd name="T14" fmla="*/ 62 w 62"/>
                    <a:gd name="T15" fmla="*/ 80 h 80"/>
                  </a:gdLst>
                  <a:ahLst/>
                  <a:cxnLst>
                    <a:cxn ang="T8">
                      <a:pos x="T0" y="T1"/>
                    </a:cxn>
                    <a:cxn ang="T9">
                      <a:pos x="T2" y="T3"/>
                    </a:cxn>
                    <a:cxn ang="T10">
                      <a:pos x="T4" y="T5"/>
                    </a:cxn>
                    <a:cxn ang="T11">
                      <a:pos x="T6" y="T7"/>
                    </a:cxn>
                  </a:cxnLst>
                  <a:rect l="T12" t="T13" r="T14" b="T15"/>
                  <a:pathLst>
                    <a:path w="62" h="80">
                      <a:moveTo>
                        <a:pt x="0" y="5"/>
                      </a:moveTo>
                      <a:lnTo>
                        <a:pt x="62" y="0"/>
                      </a:lnTo>
                      <a:lnTo>
                        <a:pt x="62" y="78"/>
                      </a:lnTo>
                      <a:lnTo>
                        <a:pt x="0" y="8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1" name="Freeform 691"/>
                <p:cNvSpPr>
                  <a:spLocks/>
                </p:cNvSpPr>
                <p:nvPr/>
              </p:nvSpPr>
              <p:spPr bwMode="auto">
                <a:xfrm>
                  <a:off x="3495" y="1878"/>
                  <a:ext cx="38" cy="44"/>
                </a:xfrm>
                <a:custGeom>
                  <a:avLst/>
                  <a:gdLst>
                    <a:gd name="T0" fmla="*/ 0 w 74"/>
                    <a:gd name="T1" fmla="*/ 11 h 89"/>
                    <a:gd name="T2" fmla="*/ 74 w 74"/>
                    <a:gd name="T3" fmla="*/ 0 h 89"/>
                    <a:gd name="T4" fmla="*/ 74 w 74"/>
                    <a:gd name="T5" fmla="*/ 89 h 89"/>
                    <a:gd name="T6" fmla="*/ 0 w 74"/>
                    <a:gd name="T7" fmla="*/ 89 h 89"/>
                    <a:gd name="T8" fmla="*/ 0 60000 65536"/>
                    <a:gd name="T9" fmla="*/ 0 60000 65536"/>
                    <a:gd name="T10" fmla="*/ 0 60000 65536"/>
                    <a:gd name="T11" fmla="*/ 0 60000 65536"/>
                    <a:gd name="T12" fmla="*/ 0 w 74"/>
                    <a:gd name="T13" fmla="*/ 0 h 89"/>
                    <a:gd name="T14" fmla="*/ 74 w 74"/>
                    <a:gd name="T15" fmla="*/ 89 h 89"/>
                  </a:gdLst>
                  <a:ahLst/>
                  <a:cxnLst>
                    <a:cxn ang="T8">
                      <a:pos x="T0" y="T1"/>
                    </a:cxn>
                    <a:cxn ang="T9">
                      <a:pos x="T2" y="T3"/>
                    </a:cxn>
                    <a:cxn ang="T10">
                      <a:pos x="T4" y="T5"/>
                    </a:cxn>
                    <a:cxn ang="T11">
                      <a:pos x="T6" y="T7"/>
                    </a:cxn>
                  </a:cxnLst>
                  <a:rect l="T12" t="T13" r="T14" b="T15"/>
                  <a:pathLst>
                    <a:path w="74" h="89">
                      <a:moveTo>
                        <a:pt x="0" y="11"/>
                      </a:moveTo>
                      <a:lnTo>
                        <a:pt x="74" y="0"/>
                      </a:lnTo>
                      <a:lnTo>
                        <a:pt x="74" y="89"/>
                      </a:lnTo>
                      <a:lnTo>
                        <a:pt x="0" y="8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2" name="Freeform 692"/>
                <p:cNvSpPr>
                  <a:spLocks/>
                </p:cNvSpPr>
                <p:nvPr/>
              </p:nvSpPr>
              <p:spPr bwMode="auto">
                <a:xfrm>
                  <a:off x="3348" y="1823"/>
                  <a:ext cx="28" cy="35"/>
                </a:xfrm>
                <a:custGeom>
                  <a:avLst/>
                  <a:gdLst>
                    <a:gd name="T0" fmla="*/ 0 w 56"/>
                    <a:gd name="T1" fmla="*/ 11 h 68"/>
                    <a:gd name="T2" fmla="*/ 56 w 56"/>
                    <a:gd name="T3" fmla="*/ 0 h 68"/>
                    <a:gd name="T4" fmla="*/ 56 w 56"/>
                    <a:gd name="T5" fmla="*/ 68 h 68"/>
                    <a:gd name="T6" fmla="*/ 0 60000 65536"/>
                    <a:gd name="T7" fmla="*/ 0 60000 65536"/>
                    <a:gd name="T8" fmla="*/ 0 60000 65536"/>
                    <a:gd name="T9" fmla="*/ 0 w 56"/>
                    <a:gd name="T10" fmla="*/ 0 h 68"/>
                    <a:gd name="T11" fmla="*/ 56 w 56"/>
                    <a:gd name="T12" fmla="*/ 68 h 68"/>
                  </a:gdLst>
                  <a:ahLst/>
                  <a:cxnLst>
                    <a:cxn ang="T6">
                      <a:pos x="T0" y="T1"/>
                    </a:cxn>
                    <a:cxn ang="T7">
                      <a:pos x="T2" y="T3"/>
                    </a:cxn>
                    <a:cxn ang="T8">
                      <a:pos x="T4" y="T5"/>
                    </a:cxn>
                  </a:cxnLst>
                  <a:rect l="T9" t="T10" r="T11" b="T12"/>
                  <a:pathLst>
                    <a:path w="56" h="68">
                      <a:moveTo>
                        <a:pt x="0" y="11"/>
                      </a:moveTo>
                      <a:lnTo>
                        <a:pt x="56" y="0"/>
                      </a:lnTo>
                      <a:lnTo>
                        <a:pt x="56" y="6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3" name="Freeform 693"/>
                <p:cNvSpPr>
                  <a:spLocks/>
                </p:cNvSpPr>
                <p:nvPr/>
              </p:nvSpPr>
              <p:spPr bwMode="auto">
                <a:xfrm>
                  <a:off x="3418" y="1811"/>
                  <a:ext cx="32" cy="39"/>
                </a:xfrm>
                <a:custGeom>
                  <a:avLst/>
                  <a:gdLst>
                    <a:gd name="T0" fmla="*/ 0 w 62"/>
                    <a:gd name="T1" fmla="*/ 13 h 79"/>
                    <a:gd name="T2" fmla="*/ 62 w 62"/>
                    <a:gd name="T3" fmla="*/ 0 h 79"/>
                    <a:gd name="T4" fmla="*/ 62 w 62"/>
                    <a:gd name="T5" fmla="*/ 71 h 79"/>
                    <a:gd name="T6" fmla="*/ 0 w 62"/>
                    <a:gd name="T7" fmla="*/ 79 h 79"/>
                    <a:gd name="T8" fmla="*/ 0 60000 65536"/>
                    <a:gd name="T9" fmla="*/ 0 60000 65536"/>
                    <a:gd name="T10" fmla="*/ 0 60000 65536"/>
                    <a:gd name="T11" fmla="*/ 0 60000 65536"/>
                    <a:gd name="T12" fmla="*/ 0 w 62"/>
                    <a:gd name="T13" fmla="*/ 0 h 79"/>
                    <a:gd name="T14" fmla="*/ 62 w 62"/>
                    <a:gd name="T15" fmla="*/ 79 h 79"/>
                  </a:gdLst>
                  <a:ahLst/>
                  <a:cxnLst>
                    <a:cxn ang="T8">
                      <a:pos x="T0" y="T1"/>
                    </a:cxn>
                    <a:cxn ang="T9">
                      <a:pos x="T2" y="T3"/>
                    </a:cxn>
                    <a:cxn ang="T10">
                      <a:pos x="T4" y="T5"/>
                    </a:cxn>
                    <a:cxn ang="T11">
                      <a:pos x="T6" y="T7"/>
                    </a:cxn>
                  </a:cxnLst>
                  <a:rect l="T12" t="T13" r="T14" b="T15"/>
                  <a:pathLst>
                    <a:path w="62" h="79">
                      <a:moveTo>
                        <a:pt x="0" y="13"/>
                      </a:moveTo>
                      <a:lnTo>
                        <a:pt x="62" y="0"/>
                      </a:lnTo>
                      <a:lnTo>
                        <a:pt x="62" y="71"/>
                      </a:lnTo>
                      <a:lnTo>
                        <a:pt x="0" y="7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4" name="Freeform 694"/>
                <p:cNvSpPr>
                  <a:spLocks/>
                </p:cNvSpPr>
                <p:nvPr/>
              </p:nvSpPr>
              <p:spPr bwMode="auto">
                <a:xfrm>
                  <a:off x="3497" y="1795"/>
                  <a:ext cx="36" cy="46"/>
                </a:xfrm>
                <a:custGeom>
                  <a:avLst/>
                  <a:gdLst>
                    <a:gd name="T0" fmla="*/ 0 w 71"/>
                    <a:gd name="T1" fmla="*/ 16 h 91"/>
                    <a:gd name="T2" fmla="*/ 71 w 71"/>
                    <a:gd name="T3" fmla="*/ 0 h 91"/>
                    <a:gd name="T4" fmla="*/ 71 w 71"/>
                    <a:gd name="T5" fmla="*/ 76 h 91"/>
                    <a:gd name="T6" fmla="*/ 0 w 71"/>
                    <a:gd name="T7" fmla="*/ 91 h 91"/>
                    <a:gd name="T8" fmla="*/ 0 60000 65536"/>
                    <a:gd name="T9" fmla="*/ 0 60000 65536"/>
                    <a:gd name="T10" fmla="*/ 0 60000 65536"/>
                    <a:gd name="T11" fmla="*/ 0 60000 65536"/>
                    <a:gd name="T12" fmla="*/ 0 w 71"/>
                    <a:gd name="T13" fmla="*/ 0 h 91"/>
                    <a:gd name="T14" fmla="*/ 71 w 71"/>
                    <a:gd name="T15" fmla="*/ 91 h 91"/>
                  </a:gdLst>
                  <a:ahLst/>
                  <a:cxnLst>
                    <a:cxn ang="T8">
                      <a:pos x="T0" y="T1"/>
                    </a:cxn>
                    <a:cxn ang="T9">
                      <a:pos x="T2" y="T3"/>
                    </a:cxn>
                    <a:cxn ang="T10">
                      <a:pos x="T4" y="T5"/>
                    </a:cxn>
                    <a:cxn ang="T11">
                      <a:pos x="T6" y="T7"/>
                    </a:cxn>
                  </a:cxnLst>
                  <a:rect l="T12" t="T13" r="T14" b="T15"/>
                  <a:pathLst>
                    <a:path w="71" h="91">
                      <a:moveTo>
                        <a:pt x="0" y="16"/>
                      </a:moveTo>
                      <a:lnTo>
                        <a:pt x="71" y="0"/>
                      </a:lnTo>
                      <a:lnTo>
                        <a:pt x="71" y="76"/>
                      </a:lnTo>
                      <a:lnTo>
                        <a:pt x="0" y="9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5" name="Freeform 695"/>
                <p:cNvSpPr>
                  <a:spLocks/>
                </p:cNvSpPr>
                <p:nvPr/>
              </p:nvSpPr>
              <p:spPr bwMode="auto">
                <a:xfrm>
                  <a:off x="3348" y="1779"/>
                  <a:ext cx="28" cy="40"/>
                </a:xfrm>
                <a:custGeom>
                  <a:avLst/>
                  <a:gdLst>
                    <a:gd name="T0" fmla="*/ 0 w 56"/>
                    <a:gd name="T1" fmla="*/ 13 h 80"/>
                    <a:gd name="T2" fmla="*/ 56 w 56"/>
                    <a:gd name="T3" fmla="*/ 0 h 80"/>
                    <a:gd name="T4" fmla="*/ 56 w 56"/>
                    <a:gd name="T5" fmla="*/ 71 h 80"/>
                    <a:gd name="T6" fmla="*/ 0 w 56"/>
                    <a:gd name="T7" fmla="*/ 80 h 80"/>
                    <a:gd name="T8" fmla="*/ 0 60000 65536"/>
                    <a:gd name="T9" fmla="*/ 0 60000 65536"/>
                    <a:gd name="T10" fmla="*/ 0 60000 65536"/>
                    <a:gd name="T11" fmla="*/ 0 60000 65536"/>
                    <a:gd name="T12" fmla="*/ 0 w 56"/>
                    <a:gd name="T13" fmla="*/ 0 h 80"/>
                    <a:gd name="T14" fmla="*/ 56 w 56"/>
                    <a:gd name="T15" fmla="*/ 80 h 80"/>
                  </a:gdLst>
                  <a:ahLst/>
                  <a:cxnLst>
                    <a:cxn ang="T8">
                      <a:pos x="T0" y="T1"/>
                    </a:cxn>
                    <a:cxn ang="T9">
                      <a:pos x="T2" y="T3"/>
                    </a:cxn>
                    <a:cxn ang="T10">
                      <a:pos x="T4" y="T5"/>
                    </a:cxn>
                    <a:cxn ang="T11">
                      <a:pos x="T6" y="T7"/>
                    </a:cxn>
                  </a:cxnLst>
                  <a:rect l="T12" t="T13" r="T14" b="T15"/>
                  <a:pathLst>
                    <a:path w="56" h="80">
                      <a:moveTo>
                        <a:pt x="0" y="13"/>
                      </a:moveTo>
                      <a:lnTo>
                        <a:pt x="56" y="0"/>
                      </a:lnTo>
                      <a:lnTo>
                        <a:pt x="56" y="71"/>
                      </a:lnTo>
                      <a:lnTo>
                        <a:pt x="0" y="8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6" name="Freeform 696"/>
                <p:cNvSpPr>
                  <a:spLocks/>
                </p:cNvSpPr>
                <p:nvPr/>
              </p:nvSpPr>
              <p:spPr bwMode="auto">
                <a:xfrm>
                  <a:off x="3418" y="1762"/>
                  <a:ext cx="32" cy="46"/>
                </a:xfrm>
                <a:custGeom>
                  <a:avLst/>
                  <a:gdLst>
                    <a:gd name="T0" fmla="*/ 0 w 62"/>
                    <a:gd name="T1" fmla="*/ 13 h 93"/>
                    <a:gd name="T2" fmla="*/ 62 w 62"/>
                    <a:gd name="T3" fmla="*/ 0 h 93"/>
                    <a:gd name="T4" fmla="*/ 62 w 62"/>
                    <a:gd name="T5" fmla="*/ 77 h 93"/>
                    <a:gd name="T6" fmla="*/ 0 w 62"/>
                    <a:gd name="T7" fmla="*/ 93 h 93"/>
                    <a:gd name="T8" fmla="*/ 0 60000 65536"/>
                    <a:gd name="T9" fmla="*/ 0 60000 65536"/>
                    <a:gd name="T10" fmla="*/ 0 60000 65536"/>
                    <a:gd name="T11" fmla="*/ 0 60000 65536"/>
                    <a:gd name="T12" fmla="*/ 0 w 62"/>
                    <a:gd name="T13" fmla="*/ 0 h 93"/>
                    <a:gd name="T14" fmla="*/ 62 w 62"/>
                    <a:gd name="T15" fmla="*/ 93 h 93"/>
                  </a:gdLst>
                  <a:ahLst/>
                  <a:cxnLst>
                    <a:cxn ang="T8">
                      <a:pos x="T0" y="T1"/>
                    </a:cxn>
                    <a:cxn ang="T9">
                      <a:pos x="T2" y="T3"/>
                    </a:cxn>
                    <a:cxn ang="T10">
                      <a:pos x="T4" y="T5"/>
                    </a:cxn>
                    <a:cxn ang="T11">
                      <a:pos x="T6" y="T7"/>
                    </a:cxn>
                  </a:cxnLst>
                  <a:rect l="T12" t="T13" r="T14" b="T15"/>
                  <a:pathLst>
                    <a:path w="62" h="93">
                      <a:moveTo>
                        <a:pt x="0" y="13"/>
                      </a:moveTo>
                      <a:lnTo>
                        <a:pt x="62" y="0"/>
                      </a:lnTo>
                      <a:lnTo>
                        <a:pt x="62" y="77"/>
                      </a:lnTo>
                      <a:lnTo>
                        <a:pt x="0" y="9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7" name="Freeform 697"/>
                <p:cNvSpPr>
                  <a:spLocks/>
                </p:cNvSpPr>
                <p:nvPr/>
              </p:nvSpPr>
              <p:spPr bwMode="auto">
                <a:xfrm>
                  <a:off x="3497" y="1743"/>
                  <a:ext cx="36" cy="47"/>
                </a:xfrm>
                <a:custGeom>
                  <a:avLst/>
                  <a:gdLst>
                    <a:gd name="T0" fmla="*/ 0 w 71"/>
                    <a:gd name="T1" fmla="*/ 13 h 93"/>
                    <a:gd name="T2" fmla="*/ 71 w 71"/>
                    <a:gd name="T3" fmla="*/ 0 h 93"/>
                    <a:gd name="T4" fmla="*/ 71 w 71"/>
                    <a:gd name="T5" fmla="*/ 82 h 93"/>
                    <a:gd name="T6" fmla="*/ 0 w 71"/>
                    <a:gd name="T7" fmla="*/ 93 h 93"/>
                    <a:gd name="T8" fmla="*/ 0 60000 65536"/>
                    <a:gd name="T9" fmla="*/ 0 60000 65536"/>
                    <a:gd name="T10" fmla="*/ 0 60000 65536"/>
                    <a:gd name="T11" fmla="*/ 0 60000 65536"/>
                    <a:gd name="T12" fmla="*/ 0 w 71"/>
                    <a:gd name="T13" fmla="*/ 0 h 93"/>
                    <a:gd name="T14" fmla="*/ 71 w 71"/>
                    <a:gd name="T15" fmla="*/ 93 h 93"/>
                  </a:gdLst>
                  <a:ahLst/>
                  <a:cxnLst>
                    <a:cxn ang="T8">
                      <a:pos x="T0" y="T1"/>
                    </a:cxn>
                    <a:cxn ang="T9">
                      <a:pos x="T2" y="T3"/>
                    </a:cxn>
                    <a:cxn ang="T10">
                      <a:pos x="T4" y="T5"/>
                    </a:cxn>
                    <a:cxn ang="T11">
                      <a:pos x="T6" y="T7"/>
                    </a:cxn>
                  </a:cxnLst>
                  <a:rect l="T12" t="T13" r="T14" b="T15"/>
                  <a:pathLst>
                    <a:path w="71" h="93">
                      <a:moveTo>
                        <a:pt x="0" y="13"/>
                      </a:moveTo>
                      <a:lnTo>
                        <a:pt x="71" y="0"/>
                      </a:lnTo>
                      <a:lnTo>
                        <a:pt x="71" y="82"/>
                      </a:lnTo>
                      <a:lnTo>
                        <a:pt x="0" y="9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8" name="Freeform 698"/>
                <p:cNvSpPr>
                  <a:spLocks/>
                </p:cNvSpPr>
                <p:nvPr/>
              </p:nvSpPr>
              <p:spPr bwMode="auto">
                <a:xfrm>
                  <a:off x="3348" y="1720"/>
                  <a:ext cx="28" cy="43"/>
                </a:xfrm>
                <a:custGeom>
                  <a:avLst/>
                  <a:gdLst>
                    <a:gd name="T0" fmla="*/ 0 w 56"/>
                    <a:gd name="T1" fmla="*/ 17 h 85"/>
                    <a:gd name="T2" fmla="*/ 56 w 56"/>
                    <a:gd name="T3" fmla="*/ 0 h 85"/>
                    <a:gd name="T4" fmla="*/ 56 w 56"/>
                    <a:gd name="T5" fmla="*/ 69 h 85"/>
                    <a:gd name="T6" fmla="*/ 0 w 56"/>
                    <a:gd name="T7" fmla="*/ 85 h 85"/>
                    <a:gd name="T8" fmla="*/ 0 60000 65536"/>
                    <a:gd name="T9" fmla="*/ 0 60000 65536"/>
                    <a:gd name="T10" fmla="*/ 0 60000 65536"/>
                    <a:gd name="T11" fmla="*/ 0 60000 65536"/>
                    <a:gd name="T12" fmla="*/ 0 w 56"/>
                    <a:gd name="T13" fmla="*/ 0 h 85"/>
                    <a:gd name="T14" fmla="*/ 56 w 56"/>
                    <a:gd name="T15" fmla="*/ 85 h 85"/>
                  </a:gdLst>
                  <a:ahLst/>
                  <a:cxnLst>
                    <a:cxn ang="T8">
                      <a:pos x="T0" y="T1"/>
                    </a:cxn>
                    <a:cxn ang="T9">
                      <a:pos x="T2" y="T3"/>
                    </a:cxn>
                    <a:cxn ang="T10">
                      <a:pos x="T4" y="T5"/>
                    </a:cxn>
                    <a:cxn ang="T11">
                      <a:pos x="T6" y="T7"/>
                    </a:cxn>
                  </a:cxnLst>
                  <a:rect l="T12" t="T13" r="T14" b="T15"/>
                  <a:pathLst>
                    <a:path w="56" h="85">
                      <a:moveTo>
                        <a:pt x="0" y="17"/>
                      </a:moveTo>
                      <a:lnTo>
                        <a:pt x="56" y="0"/>
                      </a:lnTo>
                      <a:lnTo>
                        <a:pt x="56" y="69"/>
                      </a:lnTo>
                      <a:lnTo>
                        <a:pt x="0" y="8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89" name="Freeform 699"/>
                <p:cNvSpPr>
                  <a:spLocks/>
                </p:cNvSpPr>
                <p:nvPr/>
              </p:nvSpPr>
              <p:spPr bwMode="auto">
                <a:xfrm>
                  <a:off x="3418" y="1694"/>
                  <a:ext cx="32" cy="49"/>
                </a:xfrm>
                <a:custGeom>
                  <a:avLst/>
                  <a:gdLst>
                    <a:gd name="T0" fmla="*/ 0 w 62"/>
                    <a:gd name="T1" fmla="*/ 25 h 98"/>
                    <a:gd name="T2" fmla="*/ 62 w 62"/>
                    <a:gd name="T3" fmla="*/ 0 h 98"/>
                    <a:gd name="T4" fmla="*/ 62 w 62"/>
                    <a:gd name="T5" fmla="*/ 79 h 98"/>
                    <a:gd name="T6" fmla="*/ 0 w 62"/>
                    <a:gd name="T7" fmla="*/ 98 h 98"/>
                    <a:gd name="T8" fmla="*/ 0 60000 65536"/>
                    <a:gd name="T9" fmla="*/ 0 60000 65536"/>
                    <a:gd name="T10" fmla="*/ 0 60000 65536"/>
                    <a:gd name="T11" fmla="*/ 0 60000 65536"/>
                    <a:gd name="T12" fmla="*/ 0 w 62"/>
                    <a:gd name="T13" fmla="*/ 0 h 98"/>
                    <a:gd name="T14" fmla="*/ 62 w 62"/>
                    <a:gd name="T15" fmla="*/ 98 h 98"/>
                  </a:gdLst>
                  <a:ahLst/>
                  <a:cxnLst>
                    <a:cxn ang="T8">
                      <a:pos x="T0" y="T1"/>
                    </a:cxn>
                    <a:cxn ang="T9">
                      <a:pos x="T2" y="T3"/>
                    </a:cxn>
                    <a:cxn ang="T10">
                      <a:pos x="T4" y="T5"/>
                    </a:cxn>
                    <a:cxn ang="T11">
                      <a:pos x="T6" y="T7"/>
                    </a:cxn>
                  </a:cxnLst>
                  <a:rect l="T12" t="T13" r="T14" b="T15"/>
                  <a:pathLst>
                    <a:path w="62" h="98">
                      <a:moveTo>
                        <a:pt x="0" y="25"/>
                      </a:moveTo>
                      <a:lnTo>
                        <a:pt x="62" y="0"/>
                      </a:lnTo>
                      <a:lnTo>
                        <a:pt x="62" y="79"/>
                      </a:lnTo>
                      <a:lnTo>
                        <a:pt x="0" y="9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0" name="Freeform 700"/>
                <p:cNvSpPr>
                  <a:spLocks/>
                </p:cNvSpPr>
                <p:nvPr/>
              </p:nvSpPr>
              <p:spPr bwMode="auto">
                <a:xfrm>
                  <a:off x="3497" y="1669"/>
                  <a:ext cx="36" cy="51"/>
                </a:xfrm>
                <a:custGeom>
                  <a:avLst/>
                  <a:gdLst>
                    <a:gd name="T0" fmla="*/ 0 w 71"/>
                    <a:gd name="T1" fmla="*/ 19 h 104"/>
                    <a:gd name="T2" fmla="*/ 71 w 71"/>
                    <a:gd name="T3" fmla="*/ 0 h 104"/>
                    <a:gd name="T4" fmla="*/ 71 w 71"/>
                    <a:gd name="T5" fmla="*/ 83 h 104"/>
                    <a:gd name="T6" fmla="*/ 0 w 71"/>
                    <a:gd name="T7" fmla="*/ 104 h 104"/>
                    <a:gd name="T8" fmla="*/ 0 60000 65536"/>
                    <a:gd name="T9" fmla="*/ 0 60000 65536"/>
                    <a:gd name="T10" fmla="*/ 0 60000 65536"/>
                    <a:gd name="T11" fmla="*/ 0 60000 65536"/>
                    <a:gd name="T12" fmla="*/ 0 w 71"/>
                    <a:gd name="T13" fmla="*/ 0 h 104"/>
                    <a:gd name="T14" fmla="*/ 71 w 71"/>
                    <a:gd name="T15" fmla="*/ 104 h 104"/>
                  </a:gdLst>
                  <a:ahLst/>
                  <a:cxnLst>
                    <a:cxn ang="T8">
                      <a:pos x="T0" y="T1"/>
                    </a:cxn>
                    <a:cxn ang="T9">
                      <a:pos x="T2" y="T3"/>
                    </a:cxn>
                    <a:cxn ang="T10">
                      <a:pos x="T4" y="T5"/>
                    </a:cxn>
                    <a:cxn ang="T11">
                      <a:pos x="T6" y="T7"/>
                    </a:cxn>
                  </a:cxnLst>
                  <a:rect l="T12" t="T13" r="T14" b="T15"/>
                  <a:pathLst>
                    <a:path w="71" h="104">
                      <a:moveTo>
                        <a:pt x="0" y="19"/>
                      </a:moveTo>
                      <a:lnTo>
                        <a:pt x="71" y="0"/>
                      </a:lnTo>
                      <a:lnTo>
                        <a:pt x="71" y="83"/>
                      </a:lnTo>
                      <a:lnTo>
                        <a:pt x="0" y="10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1" name="Freeform 701"/>
                <p:cNvSpPr>
                  <a:spLocks/>
                </p:cNvSpPr>
                <p:nvPr/>
              </p:nvSpPr>
              <p:spPr bwMode="auto">
                <a:xfrm>
                  <a:off x="3348" y="1678"/>
                  <a:ext cx="28" cy="42"/>
                </a:xfrm>
                <a:custGeom>
                  <a:avLst/>
                  <a:gdLst>
                    <a:gd name="T0" fmla="*/ 0 w 56"/>
                    <a:gd name="T1" fmla="*/ 28 h 85"/>
                    <a:gd name="T2" fmla="*/ 56 w 56"/>
                    <a:gd name="T3" fmla="*/ 0 h 85"/>
                    <a:gd name="T4" fmla="*/ 56 w 56"/>
                    <a:gd name="T5" fmla="*/ 66 h 85"/>
                    <a:gd name="T6" fmla="*/ 0 w 56"/>
                    <a:gd name="T7" fmla="*/ 85 h 85"/>
                    <a:gd name="T8" fmla="*/ 0 60000 65536"/>
                    <a:gd name="T9" fmla="*/ 0 60000 65536"/>
                    <a:gd name="T10" fmla="*/ 0 60000 65536"/>
                    <a:gd name="T11" fmla="*/ 0 60000 65536"/>
                    <a:gd name="T12" fmla="*/ 0 w 56"/>
                    <a:gd name="T13" fmla="*/ 0 h 85"/>
                    <a:gd name="T14" fmla="*/ 56 w 56"/>
                    <a:gd name="T15" fmla="*/ 85 h 85"/>
                  </a:gdLst>
                  <a:ahLst/>
                  <a:cxnLst>
                    <a:cxn ang="T8">
                      <a:pos x="T0" y="T1"/>
                    </a:cxn>
                    <a:cxn ang="T9">
                      <a:pos x="T2" y="T3"/>
                    </a:cxn>
                    <a:cxn ang="T10">
                      <a:pos x="T4" y="T5"/>
                    </a:cxn>
                    <a:cxn ang="T11">
                      <a:pos x="T6" y="T7"/>
                    </a:cxn>
                  </a:cxnLst>
                  <a:rect l="T12" t="T13" r="T14" b="T15"/>
                  <a:pathLst>
                    <a:path w="56" h="85">
                      <a:moveTo>
                        <a:pt x="0" y="28"/>
                      </a:moveTo>
                      <a:lnTo>
                        <a:pt x="56" y="0"/>
                      </a:lnTo>
                      <a:lnTo>
                        <a:pt x="56" y="66"/>
                      </a:lnTo>
                      <a:lnTo>
                        <a:pt x="0" y="8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2" name="Freeform 702"/>
                <p:cNvSpPr>
                  <a:spLocks/>
                </p:cNvSpPr>
                <p:nvPr/>
              </p:nvSpPr>
              <p:spPr bwMode="auto">
                <a:xfrm>
                  <a:off x="3418" y="1650"/>
                  <a:ext cx="32" cy="47"/>
                </a:xfrm>
                <a:custGeom>
                  <a:avLst/>
                  <a:gdLst>
                    <a:gd name="T0" fmla="*/ 0 w 62"/>
                    <a:gd name="T1" fmla="*/ 30 h 95"/>
                    <a:gd name="T2" fmla="*/ 62 w 62"/>
                    <a:gd name="T3" fmla="*/ 0 h 95"/>
                    <a:gd name="T4" fmla="*/ 62 w 62"/>
                    <a:gd name="T5" fmla="*/ 72 h 95"/>
                    <a:gd name="T6" fmla="*/ 0 w 62"/>
                    <a:gd name="T7" fmla="*/ 95 h 95"/>
                    <a:gd name="T8" fmla="*/ 0 60000 65536"/>
                    <a:gd name="T9" fmla="*/ 0 60000 65536"/>
                    <a:gd name="T10" fmla="*/ 0 60000 65536"/>
                    <a:gd name="T11" fmla="*/ 0 60000 65536"/>
                    <a:gd name="T12" fmla="*/ 0 w 62"/>
                    <a:gd name="T13" fmla="*/ 0 h 95"/>
                    <a:gd name="T14" fmla="*/ 62 w 62"/>
                    <a:gd name="T15" fmla="*/ 95 h 95"/>
                  </a:gdLst>
                  <a:ahLst/>
                  <a:cxnLst>
                    <a:cxn ang="T8">
                      <a:pos x="T0" y="T1"/>
                    </a:cxn>
                    <a:cxn ang="T9">
                      <a:pos x="T2" y="T3"/>
                    </a:cxn>
                    <a:cxn ang="T10">
                      <a:pos x="T4" y="T5"/>
                    </a:cxn>
                    <a:cxn ang="T11">
                      <a:pos x="T6" y="T7"/>
                    </a:cxn>
                  </a:cxnLst>
                  <a:rect l="T12" t="T13" r="T14" b="T15"/>
                  <a:pathLst>
                    <a:path w="62" h="95">
                      <a:moveTo>
                        <a:pt x="0" y="30"/>
                      </a:moveTo>
                      <a:lnTo>
                        <a:pt x="62" y="0"/>
                      </a:lnTo>
                      <a:lnTo>
                        <a:pt x="62" y="72"/>
                      </a:lnTo>
                      <a:lnTo>
                        <a:pt x="0" y="9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3" name="Freeform 703"/>
                <p:cNvSpPr>
                  <a:spLocks/>
                </p:cNvSpPr>
                <p:nvPr/>
              </p:nvSpPr>
              <p:spPr bwMode="auto">
                <a:xfrm>
                  <a:off x="3497" y="1617"/>
                  <a:ext cx="36" cy="52"/>
                </a:xfrm>
                <a:custGeom>
                  <a:avLst/>
                  <a:gdLst>
                    <a:gd name="T0" fmla="*/ 0 w 71"/>
                    <a:gd name="T1" fmla="*/ 30 h 103"/>
                    <a:gd name="T2" fmla="*/ 71 w 71"/>
                    <a:gd name="T3" fmla="*/ 0 h 103"/>
                    <a:gd name="T4" fmla="*/ 71 w 71"/>
                    <a:gd name="T5" fmla="*/ 81 h 103"/>
                    <a:gd name="T6" fmla="*/ 0 w 71"/>
                    <a:gd name="T7" fmla="*/ 103 h 103"/>
                    <a:gd name="T8" fmla="*/ 0 60000 65536"/>
                    <a:gd name="T9" fmla="*/ 0 60000 65536"/>
                    <a:gd name="T10" fmla="*/ 0 60000 65536"/>
                    <a:gd name="T11" fmla="*/ 0 60000 65536"/>
                    <a:gd name="T12" fmla="*/ 0 w 71"/>
                    <a:gd name="T13" fmla="*/ 0 h 103"/>
                    <a:gd name="T14" fmla="*/ 71 w 71"/>
                    <a:gd name="T15" fmla="*/ 103 h 103"/>
                  </a:gdLst>
                  <a:ahLst/>
                  <a:cxnLst>
                    <a:cxn ang="T8">
                      <a:pos x="T0" y="T1"/>
                    </a:cxn>
                    <a:cxn ang="T9">
                      <a:pos x="T2" y="T3"/>
                    </a:cxn>
                    <a:cxn ang="T10">
                      <a:pos x="T4" y="T5"/>
                    </a:cxn>
                    <a:cxn ang="T11">
                      <a:pos x="T6" y="T7"/>
                    </a:cxn>
                  </a:cxnLst>
                  <a:rect l="T12" t="T13" r="T14" b="T15"/>
                  <a:pathLst>
                    <a:path w="71" h="103">
                      <a:moveTo>
                        <a:pt x="0" y="30"/>
                      </a:moveTo>
                      <a:lnTo>
                        <a:pt x="71" y="0"/>
                      </a:lnTo>
                      <a:lnTo>
                        <a:pt x="71" y="81"/>
                      </a:lnTo>
                      <a:lnTo>
                        <a:pt x="0" y="10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4" name="Freeform 704"/>
                <p:cNvSpPr>
                  <a:spLocks/>
                </p:cNvSpPr>
                <p:nvPr/>
              </p:nvSpPr>
              <p:spPr bwMode="auto">
                <a:xfrm>
                  <a:off x="3547" y="1850"/>
                  <a:ext cx="249" cy="47"/>
                </a:xfrm>
                <a:custGeom>
                  <a:avLst/>
                  <a:gdLst>
                    <a:gd name="T0" fmla="*/ 0 w 497"/>
                    <a:gd name="T1" fmla="*/ 0 h 93"/>
                    <a:gd name="T2" fmla="*/ 497 w 497"/>
                    <a:gd name="T3" fmla="*/ 67 h 93"/>
                    <a:gd name="T4" fmla="*/ 497 w 497"/>
                    <a:gd name="T5" fmla="*/ 93 h 93"/>
                    <a:gd name="T6" fmla="*/ 0 w 497"/>
                    <a:gd name="T7" fmla="*/ 35 h 93"/>
                    <a:gd name="T8" fmla="*/ 0 w 497"/>
                    <a:gd name="T9" fmla="*/ 0 h 93"/>
                    <a:gd name="T10" fmla="*/ 0 60000 65536"/>
                    <a:gd name="T11" fmla="*/ 0 60000 65536"/>
                    <a:gd name="T12" fmla="*/ 0 60000 65536"/>
                    <a:gd name="T13" fmla="*/ 0 60000 65536"/>
                    <a:gd name="T14" fmla="*/ 0 60000 65536"/>
                    <a:gd name="T15" fmla="*/ 0 w 497"/>
                    <a:gd name="T16" fmla="*/ 0 h 93"/>
                    <a:gd name="T17" fmla="*/ 497 w 497"/>
                    <a:gd name="T18" fmla="*/ 93 h 93"/>
                  </a:gdLst>
                  <a:ahLst/>
                  <a:cxnLst>
                    <a:cxn ang="T10">
                      <a:pos x="T0" y="T1"/>
                    </a:cxn>
                    <a:cxn ang="T11">
                      <a:pos x="T2" y="T3"/>
                    </a:cxn>
                    <a:cxn ang="T12">
                      <a:pos x="T4" y="T5"/>
                    </a:cxn>
                    <a:cxn ang="T13">
                      <a:pos x="T6" y="T7"/>
                    </a:cxn>
                    <a:cxn ang="T14">
                      <a:pos x="T8" y="T9"/>
                    </a:cxn>
                  </a:cxnLst>
                  <a:rect l="T15" t="T16" r="T17" b="T18"/>
                  <a:pathLst>
                    <a:path w="497" h="93">
                      <a:moveTo>
                        <a:pt x="0" y="0"/>
                      </a:moveTo>
                      <a:lnTo>
                        <a:pt x="497" y="67"/>
                      </a:lnTo>
                      <a:lnTo>
                        <a:pt x="497" y="93"/>
                      </a:lnTo>
                      <a:lnTo>
                        <a:pt x="0" y="3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5" name="Freeform 705"/>
                <p:cNvSpPr>
                  <a:spLocks/>
                </p:cNvSpPr>
                <p:nvPr/>
              </p:nvSpPr>
              <p:spPr bwMode="auto">
                <a:xfrm>
                  <a:off x="3547" y="1716"/>
                  <a:ext cx="249" cy="73"/>
                </a:xfrm>
                <a:custGeom>
                  <a:avLst/>
                  <a:gdLst>
                    <a:gd name="T0" fmla="*/ 0 w 497"/>
                    <a:gd name="T1" fmla="*/ 0 h 146"/>
                    <a:gd name="T2" fmla="*/ 497 w 497"/>
                    <a:gd name="T3" fmla="*/ 121 h 146"/>
                    <a:gd name="T4" fmla="*/ 497 w 497"/>
                    <a:gd name="T5" fmla="*/ 146 h 146"/>
                    <a:gd name="T6" fmla="*/ 2 w 497"/>
                    <a:gd name="T7" fmla="*/ 25 h 146"/>
                    <a:gd name="T8" fmla="*/ 0 w 497"/>
                    <a:gd name="T9" fmla="*/ 0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0"/>
                      </a:moveTo>
                      <a:lnTo>
                        <a:pt x="497" y="121"/>
                      </a:lnTo>
                      <a:lnTo>
                        <a:pt x="497" y="146"/>
                      </a:lnTo>
                      <a:lnTo>
                        <a:pt x="2" y="2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6" name="Freeform 706"/>
                <p:cNvSpPr>
                  <a:spLocks/>
                </p:cNvSpPr>
                <p:nvPr/>
              </p:nvSpPr>
              <p:spPr bwMode="auto">
                <a:xfrm>
                  <a:off x="3546" y="1990"/>
                  <a:ext cx="251" cy="20"/>
                </a:xfrm>
                <a:custGeom>
                  <a:avLst/>
                  <a:gdLst>
                    <a:gd name="T0" fmla="*/ 0 w 503"/>
                    <a:gd name="T1" fmla="*/ 6 h 40"/>
                    <a:gd name="T2" fmla="*/ 503 w 503"/>
                    <a:gd name="T3" fmla="*/ 0 h 40"/>
                    <a:gd name="T4" fmla="*/ 503 w 503"/>
                    <a:gd name="T5" fmla="*/ 21 h 40"/>
                    <a:gd name="T6" fmla="*/ 3 w 503"/>
                    <a:gd name="T7" fmla="*/ 40 h 40"/>
                    <a:gd name="T8" fmla="*/ 0 w 503"/>
                    <a:gd name="T9" fmla="*/ 6 h 40"/>
                    <a:gd name="T10" fmla="*/ 0 60000 65536"/>
                    <a:gd name="T11" fmla="*/ 0 60000 65536"/>
                    <a:gd name="T12" fmla="*/ 0 60000 65536"/>
                    <a:gd name="T13" fmla="*/ 0 60000 65536"/>
                    <a:gd name="T14" fmla="*/ 0 60000 65536"/>
                    <a:gd name="T15" fmla="*/ 0 w 503"/>
                    <a:gd name="T16" fmla="*/ 0 h 40"/>
                    <a:gd name="T17" fmla="*/ 503 w 503"/>
                    <a:gd name="T18" fmla="*/ 40 h 40"/>
                  </a:gdLst>
                  <a:ahLst/>
                  <a:cxnLst>
                    <a:cxn ang="T10">
                      <a:pos x="T0" y="T1"/>
                    </a:cxn>
                    <a:cxn ang="T11">
                      <a:pos x="T2" y="T3"/>
                    </a:cxn>
                    <a:cxn ang="T12">
                      <a:pos x="T4" y="T5"/>
                    </a:cxn>
                    <a:cxn ang="T13">
                      <a:pos x="T6" y="T7"/>
                    </a:cxn>
                    <a:cxn ang="T14">
                      <a:pos x="T8" y="T9"/>
                    </a:cxn>
                  </a:cxnLst>
                  <a:rect l="T15" t="T16" r="T17" b="T18"/>
                  <a:pathLst>
                    <a:path w="503" h="40">
                      <a:moveTo>
                        <a:pt x="0" y="6"/>
                      </a:moveTo>
                      <a:lnTo>
                        <a:pt x="503" y="0"/>
                      </a:lnTo>
                      <a:lnTo>
                        <a:pt x="503" y="21"/>
                      </a:lnTo>
                      <a:lnTo>
                        <a:pt x="3" y="40"/>
                      </a:lnTo>
                      <a:lnTo>
                        <a:pt x="0" y="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7" name="Freeform 707"/>
                <p:cNvSpPr>
                  <a:spLocks/>
                </p:cNvSpPr>
                <p:nvPr/>
              </p:nvSpPr>
              <p:spPr bwMode="auto">
                <a:xfrm>
                  <a:off x="3567" y="2017"/>
                  <a:ext cx="38" cy="80"/>
                </a:xfrm>
                <a:custGeom>
                  <a:avLst/>
                  <a:gdLst>
                    <a:gd name="T0" fmla="*/ 0 w 75"/>
                    <a:gd name="T1" fmla="*/ 161 h 161"/>
                    <a:gd name="T2" fmla="*/ 0 w 75"/>
                    <a:gd name="T3" fmla="*/ 156 h 161"/>
                    <a:gd name="T4" fmla="*/ 0 w 75"/>
                    <a:gd name="T5" fmla="*/ 3 h 161"/>
                    <a:gd name="T6" fmla="*/ 75 w 75"/>
                    <a:gd name="T7" fmla="*/ 0 h 161"/>
                    <a:gd name="T8" fmla="*/ 75 w 75"/>
                    <a:gd name="T9" fmla="*/ 151 h 161"/>
                    <a:gd name="T10" fmla="*/ 0 w 75"/>
                    <a:gd name="T11" fmla="*/ 161 h 161"/>
                    <a:gd name="T12" fmla="*/ 0 60000 65536"/>
                    <a:gd name="T13" fmla="*/ 0 60000 65536"/>
                    <a:gd name="T14" fmla="*/ 0 60000 65536"/>
                    <a:gd name="T15" fmla="*/ 0 60000 65536"/>
                    <a:gd name="T16" fmla="*/ 0 60000 65536"/>
                    <a:gd name="T17" fmla="*/ 0 60000 65536"/>
                    <a:gd name="T18" fmla="*/ 0 w 75"/>
                    <a:gd name="T19" fmla="*/ 0 h 161"/>
                    <a:gd name="T20" fmla="*/ 75 w 75"/>
                    <a:gd name="T21" fmla="*/ 161 h 161"/>
                  </a:gdLst>
                  <a:ahLst/>
                  <a:cxnLst>
                    <a:cxn ang="T12">
                      <a:pos x="T0" y="T1"/>
                    </a:cxn>
                    <a:cxn ang="T13">
                      <a:pos x="T2" y="T3"/>
                    </a:cxn>
                    <a:cxn ang="T14">
                      <a:pos x="T4" y="T5"/>
                    </a:cxn>
                    <a:cxn ang="T15">
                      <a:pos x="T6" y="T7"/>
                    </a:cxn>
                    <a:cxn ang="T16">
                      <a:pos x="T8" y="T9"/>
                    </a:cxn>
                    <a:cxn ang="T17">
                      <a:pos x="T10" y="T11"/>
                    </a:cxn>
                  </a:cxnLst>
                  <a:rect l="T18" t="T19" r="T20" b="T21"/>
                  <a:pathLst>
                    <a:path w="75" h="161">
                      <a:moveTo>
                        <a:pt x="0" y="161"/>
                      </a:moveTo>
                      <a:lnTo>
                        <a:pt x="0" y="156"/>
                      </a:lnTo>
                      <a:lnTo>
                        <a:pt x="0" y="3"/>
                      </a:lnTo>
                      <a:lnTo>
                        <a:pt x="75" y="0"/>
                      </a:lnTo>
                      <a:lnTo>
                        <a:pt x="75" y="151"/>
                      </a:lnTo>
                      <a:lnTo>
                        <a:pt x="0" y="16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8" name="Freeform 708"/>
                <p:cNvSpPr>
                  <a:spLocks/>
                </p:cNvSpPr>
                <p:nvPr/>
              </p:nvSpPr>
              <p:spPr bwMode="auto">
                <a:xfrm>
                  <a:off x="3612" y="2016"/>
                  <a:ext cx="35" cy="75"/>
                </a:xfrm>
                <a:custGeom>
                  <a:avLst/>
                  <a:gdLst>
                    <a:gd name="T0" fmla="*/ 0 w 69"/>
                    <a:gd name="T1" fmla="*/ 0 h 150"/>
                    <a:gd name="T2" fmla="*/ 69 w 69"/>
                    <a:gd name="T3" fmla="*/ 0 h 150"/>
                    <a:gd name="T4" fmla="*/ 69 w 69"/>
                    <a:gd name="T5" fmla="*/ 140 h 150"/>
                    <a:gd name="T6" fmla="*/ 0 w 69"/>
                    <a:gd name="T7" fmla="*/ 150 h 150"/>
                    <a:gd name="T8" fmla="*/ 0 w 69"/>
                    <a:gd name="T9" fmla="*/ 0 h 150"/>
                    <a:gd name="T10" fmla="*/ 0 60000 65536"/>
                    <a:gd name="T11" fmla="*/ 0 60000 65536"/>
                    <a:gd name="T12" fmla="*/ 0 60000 65536"/>
                    <a:gd name="T13" fmla="*/ 0 60000 65536"/>
                    <a:gd name="T14" fmla="*/ 0 60000 65536"/>
                    <a:gd name="T15" fmla="*/ 0 w 69"/>
                    <a:gd name="T16" fmla="*/ 0 h 150"/>
                    <a:gd name="T17" fmla="*/ 69 w 69"/>
                    <a:gd name="T18" fmla="*/ 150 h 150"/>
                  </a:gdLst>
                  <a:ahLst/>
                  <a:cxnLst>
                    <a:cxn ang="T10">
                      <a:pos x="T0" y="T1"/>
                    </a:cxn>
                    <a:cxn ang="T11">
                      <a:pos x="T2" y="T3"/>
                    </a:cxn>
                    <a:cxn ang="T12">
                      <a:pos x="T4" y="T5"/>
                    </a:cxn>
                    <a:cxn ang="T13">
                      <a:pos x="T6" y="T7"/>
                    </a:cxn>
                    <a:cxn ang="T14">
                      <a:pos x="T8" y="T9"/>
                    </a:cxn>
                  </a:cxnLst>
                  <a:rect l="T15" t="T16" r="T17" b="T18"/>
                  <a:pathLst>
                    <a:path w="69" h="150">
                      <a:moveTo>
                        <a:pt x="0" y="0"/>
                      </a:moveTo>
                      <a:lnTo>
                        <a:pt x="69" y="0"/>
                      </a:lnTo>
                      <a:lnTo>
                        <a:pt x="69" y="140"/>
                      </a:lnTo>
                      <a:lnTo>
                        <a:pt x="0" y="15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99" name="Freeform 709"/>
                <p:cNvSpPr>
                  <a:spLocks/>
                </p:cNvSpPr>
                <p:nvPr/>
              </p:nvSpPr>
              <p:spPr bwMode="auto">
                <a:xfrm>
                  <a:off x="3654" y="2013"/>
                  <a:ext cx="33" cy="88"/>
                </a:xfrm>
                <a:custGeom>
                  <a:avLst/>
                  <a:gdLst>
                    <a:gd name="T0" fmla="*/ 0 w 67"/>
                    <a:gd name="T1" fmla="*/ 6 h 177"/>
                    <a:gd name="T2" fmla="*/ 67 w 67"/>
                    <a:gd name="T3" fmla="*/ 0 h 177"/>
                    <a:gd name="T4" fmla="*/ 67 w 67"/>
                    <a:gd name="T5" fmla="*/ 165 h 177"/>
                    <a:gd name="T6" fmla="*/ 0 w 67"/>
                    <a:gd name="T7" fmla="*/ 177 h 177"/>
                    <a:gd name="T8" fmla="*/ 0 w 67"/>
                    <a:gd name="T9" fmla="*/ 6 h 177"/>
                    <a:gd name="T10" fmla="*/ 0 60000 65536"/>
                    <a:gd name="T11" fmla="*/ 0 60000 65536"/>
                    <a:gd name="T12" fmla="*/ 0 60000 65536"/>
                    <a:gd name="T13" fmla="*/ 0 60000 65536"/>
                    <a:gd name="T14" fmla="*/ 0 60000 65536"/>
                    <a:gd name="T15" fmla="*/ 0 w 67"/>
                    <a:gd name="T16" fmla="*/ 0 h 177"/>
                    <a:gd name="T17" fmla="*/ 67 w 67"/>
                    <a:gd name="T18" fmla="*/ 177 h 177"/>
                  </a:gdLst>
                  <a:ahLst/>
                  <a:cxnLst>
                    <a:cxn ang="T10">
                      <a:pos x="T0" y="T1"/>
                    </a:cxn>
                    <a:cxn ang="T11">
                      <a:pos x="T2" y="T3"/>
                    </a:cxn>
                    <a:cxn ang="T12">
                      <a:pos x="T4" y="T5"/>
                    </a:cxn>
                    <a:cxn ang="T13">
                      <a:pos x="T6" y="T7"/>
                    </a:cxn>
                    <a:cxn ang="T14">
                      <a:pos x="T8" y="T9"/>
                    </a:cxn>
                  </a:cxnLst>
                  <a:rect l="T15" t="T16" r="T17" b="T18"/>
                  <a:pathLst>
                    <a:path w="67" h="177">
                      <a:moveTo>
                        <a:pt x="0" y="6"/>
                      </a:moveTo>
                      <a:lnTo>
                        <a:pt x="67" y="0"/>
                      </a:lnTo>
                      <a:lnTo>
                        <a:pt x="67" y="165"/>
                      </a:lnTo>
                      <a:lnTo>
                        <a:pt x="0" y="177"/>
                      </a:lnTo>
                      <a:lnTo>
                        <a:pt x="0" y="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0" name="Freeform 710"/>
                <p:cNvSpPr>
                  <a:spLocks/>
                </p:cNvSpPr>
                <p:nvPr/>
              </p:nvSpPr>
              <p:spPr bwMode="auto">
                <a:xfrm>
                  <a:off x="3695" y="2013"/>
                  <a:ext cx="31" cy="83"/>
                </a:xfrm>
                <a:custGeom>
                  <a:avLst/>
                  <a:gdLst>
                    <a:gd name="T0" fmla="*/ 0 w 61"/>
                    <a:gd name="T1" fmla="*/ 0 h 165"/>
                    <a:gd name="T2" fmla="*/ 61 w 61"/>
                    <a:gd name="T3" fmla="*/ 0 h 165"/>
                    <a:gd name="T4" fmla="*/ 61 w 61"/>
                    <a:gd name="T5" fmla="*/ 157 h 165"/>
                    <a:gd name="T6" fmla="*/ 0 w 61"/>
                    <a:gd name="T7" fmla="*/ 165 h 165"/>
                    <a:gd name="T8" fmla="*/ 0 w 61"/>
                    <a:gd name="T9" fmla="*/ 0 h 165"/>
                    <a:gd name="T10" fmla="*/ 0 60000 65536"/>
                    <a:gd name="T11" fmla="*/ 0 60000 65536"/>
                    <a:gd name="T12" fmla="*/ 0 60000 65536"/>
                    <a:gd name="T13" fmla="*/ 0 60000 65536"/>
                    <a:gd name="T14" fmla="*/ 0 60000 65536"/>
                    <a:gd name="T15" fmla="*/ 0 w 61"/>
                    <a:gd name="T16" fmla="*/ 0 h 165"/>
                    <a:gd name="T17" fmla="*/ 61 w 61"/>
                    <a:gd name="T18" fmla="*/ 165 h 165"/>
                  </a:gdLst>
                  <a:ahLst/>
                  <a:cxnLst>
                    <a:cxn ang="T10">
                      <a:pos x="T0" y="T1"/>
                    </a:cxn>
                    <a:cxn ang="T11">
                      <a:pos x="T2" y="T3"/>
                    </a:cxn>
                    <a:cxn ang="T12">
                      <a:pos x="T4" y="T5"/>
                    </a:cxn>
                    <a:cxn ang="T13">
                      <a:pos x="T6" y="T7"/>
                    </a:cxn>
                    <a:cxn ang="T14">
                      <a:pos x="T8" y="T9"/>
                    </a:cxn>
                  </a:cxnLst>
                  <a:rect l="T15" t="T16" r="T17" b="T18"/>
                  <a:pathLst>
                    <a:path w="61" h="165">
                      <a:moveTo>
                        <a:pt x="0" y="0"/>
                      </a:moveTo>
                      <a:lnTo>
                        <a:pt x="61" y="0"/>
                      </a:lnTo>
                      <a:lnTo>
                        <a:pt x="61" y="157"/>
                      </a:lnTo>
                      <a:lnTo>
                        <a:pt x="0" y="16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1" name="Freeform 711"/>
                <p:cNvSpPr>
                  <a:spLocks/>
                </p:cNvSpPr>
                <p:nvPr/>
              </p:nvSpPr>
              <p:spPr bwMode="auto">
                <a:xfrm>
                  <a:off x="3733" y="2011"/>
                  <a:ext cx="27" cy="65"/>
                </a:xfrm>
                <a:custGeom>
                  <a:avLst/>
                  <a:gdLst>
                    <a:gd name="T0" fmla="*/ 0 w 55"/>
                    <a:gd name="T1" fmla="*/ 4 h 130"/>
                    <a:gd name="T2" fmla="*/ 55 w 55"/>
                    <a:gd name="T3" fmla="*/ 0 h 130"/>
                    <a:gd name="T4" fmla="*/ 55 w 55"/>
                    <a:gd name="T5" fmla="*/ 122 h 130"/>
                    <a:gd name="T6" fmla="*/ 0 w 55"/>
                    <a:gd name="T7" fmla="*/ 130 h 130"/>
                    <a:gd name="T8" fmla="*/ 0 w 55"/>
                    <a:gd name="T9" fmla="*/ 4 h 130"/>
                    <a:gd name="T10" fmla="*/ 0 60000 65536"/>
                    <a:gd name="T11" fmla="*/ 0 60000 65536"/>
                    <a:gd name="T12" fmla="*/ 0 60000 65536"/>
                    <a:gd name="T13" fmla="*/ 0 60000 65536"/>
                    <a:gd name="T14" fmla="*/ 0 60000 65536"/>
                    <a:gd name="T15" fmla="*/ 0 w 55"/>
                    <a:gd name="T16" fmla="*/ 0 h 130"/>
                    <a:gd name="T17" fmla="*/ 55 w 55"/>
                    <a:gd name="T18" fmla="*/ 130 h 130"/>
                  </a:gdLst>
                  <a:ahLst/>
                  <a:cxnLst>
                    <a:cxn ang="T10">
                      <a:pos x="T0" y="T1"/>
                    </a:cxn>
                    <a:cxn ang="T11">
                      <a:pos x="T2" y="T3"/>
                    </a:cxn>
                    <a:cxn ang="T12">
                      <a:pos x="T4" y="T5"/>
                    </a:cxn>
                    <a:cxn ang="T13">
                      <a:pos x="T6" y="T7"/>
                    </a:cxn>
                    <a:cxn ang="T14">
                      <a:pos x="T8" y="T9"/>
                    </a:cxn>
                  </a:cxnLst>
                  <a:rect l="T15" t="T16" r="T17" b="T18"/>
                  <a:pathLst>
                    <a:path w="55" h="130">
                      <a:moveTo>
                        <a:pt x="0" y="4"/>
                      </a:moveTo>
                      <a:lnTo>
                        <a:pt x="55" y="0"/>
                      </a:lnTo>
                      <a:lnTo>
                        <a:pt x="55" y="122"/>
                      </a:lnTo>
                      <a:lnTo>
                        <a:pt x="0" y="130"/>
                      </a:lnTo>
                      <a:lnTo>
                        <a:pt x="0" y="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2" name="Freeform 712"/>
                <p:cNvSpPr>
                  <a:spLocks/>
                </p:cNvSpPr>
                <p:nvPr/>
              </p:nvSpPr>
              <p:spPr bwMode="auto">
                <a:xfrm>
                  <a:off x="3767" y="2011"/>
                  <a:ext cx="23" cy="60"/>
                </a:xfrm>
                <a:custGeom>
                  <a:avLst/>
                  <a:gdLst>
                    <a:gd name="T0" fmla="*/ 0 w 48"/>
                    <a:gd name="T1" fmla="*/ 0 h 121"/>
                    <a:gd name="T2" fmla="*/ 48 w 48"/>
                    <a:gd name="T3" fmla="*/ 0 h 121"/>
                    <a:gd name="T4" fmla="*/ 48 w 48"/>
                    <a:gd name="T5" fmla="*/ 116 h 121"/>
                    <a:gd name="T6" fmla="*/ 0 w 48"/>
                    <a:gd name="T7" fmla="*/ 121 h 121"/>
                    <a:gd name="T8" fmla="*/ 0 w 48"/>
                    <a:gd name="T9" fmla="*/ 0 h 121"/>
                    <a:gd name="T10" fmla="*/ 0 60000 65536"/>
                    <a:gd name="T11" fmla="*/ 0 60000 65536"/>
                    <a:gd name="T12" fmla="*/ 0 60000 65536"/>
                    <a:gd name="T13" fmla="*/ 0 60000 65536"/>
                    <a:gd name="T14" fmla="*/ 0 60000 65536"/>
                    <a:gd name="T15" fmla="*/ 0 w 48"/>
                    <a:gd name="T16" fmla="*/ 0 h 121"/>
                    <a:gd name="T17" fmla="*/ 48 w 48"/>
                    <a:gd name="T18" fmla="*/ 121 h 121"/>
                  </a:gdLst>
                  <a:ahLst/>
                  <a:cxnLst>
                    <a:cxn ang="T10">
                      <a:pos x="T0" y="T1"/>
                    </a:cxn>
                    <a:cxn ang="T11">
                      <a:pos x="T2" y="T3"/>
                    </a:cxn>
                    <a:cxn ang="T12">
                      <a:pos x="T4" y="T5"/>
                    </a:cxn>
                    <a:cxn ang="T13">
                      <a:pos x="T6" y="T7"/>
                    </a:cxn>
                    <a:cxn ang="T14">
                      <a:pos x="T8" y="T9"/>
                    </a:cxn>
                  </a:cxnLst>
                  <a:rect l="T15" t="T16" r="T17" b="T18"/>
                  <a:pathLst>
                    <a:path w="48" h="121">
                      <a:moveTo>
                        <a:pt x="0" y="0"/>
                      </a:moveTo>
                      <a:lnTo>
                        <a:pt x="48" y="0"/>
                      </a:lnTo>
                      <a:lnTo>
                        <a:pt x="48" y="116"/>
                      </a:lnTo>
                      <a:lnTo>
                        <a:pt x="0" y="12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3" name="Freeform 713"/>
                <p:cNvSpPr>
                  <a:spLocks/>
                </p:cNvSpPr>
                <p:nvPr/>
              </p:nvSpPr>
              <p:spPr bwMode="auto">
                <a:xfrm>
                  <a:off x="3319" y="2001"/>
                  <a:ext cx="23" cy="62"/>
                </a:xfrm>
                <a:custGeom>
                  <a:avLst/>
                  <a:gdLst>
                    <a:gd name="T0" fmla="*/ 0 w 45"/>
                    <a:gd name="T1" fmla="*/ 116 h 124"/>
                    <a:gd name="T2" fmla="*/ 0 w 45"/>
                    <a:gd name="T3" fmla="*/ 0 h 124"/>
                    <a:gd name="T4" fmla="*/ 45 w 45"/>
                    <a:gd name="T5" fmla="*/ 4 h 124"/>
                    <a:gd name="T6" fmla="*/ 45 w 45"/>
                    <a:gd name="T7" fmla="*/ 124 h 124"/>
                    <a:gd name="T8" fmla="*/ 0 w 45"/>
                    <a:gd name="T9" fmla="*/ 116 h 124"/>
                    <a:gd name="T10" fmla="*/ 0 60000 65536"/>
                    <a:gd name="T11" fmla="*/ 0 60000 65536"/>
                    <a:gd name="T12" fmla="*/ 0 60000 65536"/>
                    <a:gd name="T13" fmla="*/ 0 60000 65536"/>
                    <a:gd name="T14" fmla="*/ 0 60000 65536"/>
                    <a:gd name="T15" fmla="*/ 0 w 45"/>
                    <a:gd name="T16" fmla="*/ 0 h 124"/>
                    <a:gd name="T17" fmla="*/ 45 w 45"/>
                    <a:gd name="T18" fmla="*/ 124 h 124"/>
                  </a:gdLst>
                  <a:ahLst/>
                  <a:cxnLst>
                    <a:cxn ang="T10">
                      <a:pos x="T0" y="T1"/>
                    </a:cxn>
                    <a:cxn ang="T11">
                      <a:pos x="T2" y="T3"/>
                    </a:cxn>
                    <a:cxn ang="T12">
                      <a:pos x="T4" y="T5"/>
                    </a:cxn>
                    <a:cxn ang="T13">
                      <a:pos x="T6" y="T7"/>
                    </a:cxn>
                    <a:cxn ang="T14">
                      <a:pos x="T8" y="T9"/>
                    </a:cxn>
                  </a:cxnLst>
                  <a:rect l="T15" t="T16" r="T17" b="T18"/>
                  <a:pathLst>
                    <a:path w="45" h="124">
                      <a:moveTo>
                        <a:pt x="0" y="116"/>
                      </a:moveTo>
                      <a:lnTo>
                        <a:pt x="0" y="0"/>
                      </a:lnTo>
                      <a:lnTo>
                        <a:pt x="45" y="4"/>
                      </a:lnTo>
                      <a:lnTo>
                        <a:pt x="45" y="124"/>
                      </a:lnTo>
                      <a:lnTo>
                        <a:pt x="0" y="11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4" name="Freeform 714"/>
                <p:cNvSpPr>
                  <a:spLocks/>
                </p:cNvSpPr>
                <p:nvPr/>
              </p:nvSpPr>
              <p:spPr bwMode="auto">
                <a:xfrm>
                  <a:off x="3348" y="2003"/>
                  <a:ext cx="28" cy="66"/>
                </a:xfrm>
                <a:custGeom>
                  <a:avLst/>
                  <a:gdLst>
                    <a:gd name="T0" fmla="*/ 0 w 56"/>
                    <a:gd name="T1" fmla="*/ 0 h 133"/>
                    <a:gd name="T2" fmla="*/ 56 w 56"/>
                    <a:gd name="T3" fmla="*/ 5 h 133"/>
                    <a:gd name="T4" fmla="*/ 56 w 56"/>
                    <a:gd name="T5" fmla="*/ 133 h 133"/>
                    <a:gd name="T6" fmla="*/ 0 w 56"/>
                    <a:gd name="T7" fmla="*/ 123 h 133"/>
                    <a:gd name="T8" fmla="*/ 0 w 56"/>
                    <a:gd name="T9" fmla="*/ 0 h 133"/>
                    <a:gd name="T10" fmla="*/ 0 60000 65536"/>
                    <a:gd name="T11" fmla="*/ 0 60000 65536"/>
                    <a:gd name="T12" fmla="*/ 0 60000 65536"/>
                    <a:gd name="T13" fmla="*/ 0 60000 65536"/>
                    <a:gd name="T14" fmla="*/ 0 60000 65536"/>
                    <a:gd name="T15" fmla="*/ 0 w 56"/>
                    <a:gd name="T16" fmla="*/ 0 h 133"/>
                    <a:gd name="T17" fmla="*/ 56 w 56"/>
                    <a:gd name="T18" fmla="*/ 133 h 133"/>
                  </a:gdLst>
                  <a:ahLst/>
                  <a:cxnLst>
                    <a:cxn ang="T10">
                      <a:pos x="T0" y="T1"/>
                    </a:cxn>
                    <a:cxn ang="T11">
                      <a:pos x="T2" y="T3"/>
                    </a:cxn>
                    <a:cxn ang="T12">
                      <a:pos x="T4" y="T5"/>
                    </a:cxn>
                    <a:cxn ang="T13">
                      <a:pos x="T6" y="T7"/>
                    </a:cxn>
                    <a:cxn ang="T14">
                      <a:pos x="T8" y="T9"/>
                    </a:cxn>
                  </a:cxnLst>
                  <a:rect l="T15" t="T16" r="T17" b="T18"/>
                  <a:pathLst>
                    <a:path w="56" h="133">
                      <a:moveTo>
                        <a:pt x="0" y="0"/>
                      </a:moveTo>
                      <a:lnTo>
                        <a:pt x="56" y="5"/>
                      </a:lnTo>
                      <a:lnTo>
                        <a:pt x="56" y="133"/>
                      </a:lnTo>
                      <a:lnTo>
                        <a:pt x="0" y="12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5" name="Freeform 715"/>
                <p:cNvSpPr>
                  <a:spLocks/>
                </p:cNvSpPr>
                <p:nvPr/>
              </p:nvSpPr>
              <p:spPr bwMode="auto">
                <a:xfrm>
                  <a:off x="3382" y="2005"/>
                  <a:ext cx="29" cy="85"/>
                </a:xfrm>
                <a:custGeom>
                  <a:avLst/>
                  <a:gdLst>
                    <a:gd name="T0" fmla="*/ 0 w 59"/>
                    <a:gd name="T1" fmla="*/ 0 h 169"/>
                    <a:gd name="T2" fmla="*/ 59 w 59"/>
                    <a:gd name="T3" fmla="*/ 6 h 169"/>
                    <a:gd name="T4" fmla="*/ 59 w 59"/>
                    <a:gd name="T5" fmla="*/ 169 h 169"/>
                    <a:gd name="T6" fmla="*/ 0 w 59"/>
                    <a:gd name="T7" fmla="*/ 156 h 169"/>
                    <a:gd name="T8" fmla="*/ 0 w 59"/>
                    <a:gd name="T9" fmla="*/ 0 h 169"/>
                    <a:gd name="T10" fmla="*/ 0 60000 65536"/>
                    <a:gd name="T11" fmla="*/ 0 60000 65536"/>
                    <a:gd name="T12" fmla="*/ 0 60000 65536"/>
                    <a:gd name="T13" fmla="*/ 0 60000 65536"/>
                    <a:gd name="T14" fmla="*/ 0 60000 65536"/>
                    <a:gd name="T15" fmla="*/ 0 w 59"/>
                    <a:gd name="T16" fmla="*/ 0 h 169"/>
                    <a:gd name="T17" fmla="*/ 59 w 59"/>
                    <a:gd name="T18" fmla="*/ 169 h 169"/>
                  </a:gdLst>
                  <a:ahLst/>
                  <a:cxnLst>
                    <a:cxn ang="T10">
                      <a:pos x="T0" y="T1"/>
                    </a:cxn>
                    <a:cxn ang="T11">
                      <a:pos x="T2" y="T3"/>
                    </a:cxn>
                    <a:cxn ang="T12">
                      <a:pos x="T4" y="T5"/>
                    </a:cxn>
                    <a:cxn ang="T13">
                      <a:pos x="T6" y="T7"/>
                    </a:cxn>
                    <a:cxn ang="T14">
                      <a:pos x="T8" y="T9"/>
                    </a:cxn>
                  </a:cxnLst>
                  <a:rect l="T15" t="T16" r="T17" b="T18"/>
                  <a:pathLst>
                    <a:path w="59" h="169">
                      <a:moveTo>
                        <a:pt x="0" y="0"/>
                      </a:moveTo>
                      <a:lnTo>
                        <a:pt x="59" y="6"/>
                      </a:lnTo>
                      <a:lnTo>
                        <a:pt x="59" y="169"/>
                      </a:lnTo>
                      <a:lnTo>
                        <a:pt x="0" y="15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6" name="Freeform 716"/>
                <p:cNvSpPr>
                  <a:spLocks/>
                </p:cNvSpPr>
                <p:nvPr/>
              </p:nvSpPr>
              <p:spPr bwMode="auto">
                <a:xfrm>
                  <a:off x="3418" y="2009"/>
                  <a:ext cx="32" cy="87"/>
                </a:xfrm>
                <a:custGeom>
                  <a:avLst/>
                  <a:gdLst>
                    <a:gd name="T0" fmla="*/ 0 w 62"/>
                    <a:gd name="T1" fmla="*/ 0 h 173"/>
                    <a:gd name="T2" fmla="*/ 62 w 62"/>
                    <a:gd name="T3" fmla="*/ 4 h 173"/>
                    <a:gd name="T4" fmla="*/ 62 w 62"/>
                    <a:gd name="T5" fmla="*/ 173 h 173"/>
                    <a:gd name="T6" fmla="*/ 0 w 62"/>
                    <a:gd name="T7" fmla="*/ 164 h 173"/>
                    <a:gd name="T8" fmla="*/ 0 w 62"/>
                    <a:gd name="T9" fmla="*/ 0 h 173"/>
                    <a:gd name="T10" fmla="*/ 0 60000 65536"/>
                    <a:gd name="T11" fmla="*/ 0 60000 65536"/>
                    <a:gd name="T12" fmla="*/ 0 60000 65536"/>
                    <a:gd name="T13" fmla="*/ 0 60000 65536"/>
                    <a:gd name="T14" fmla="*/ 0 60000 65536"/>
                    <a:gd name="T15" fmla="*/ 0 w 62"/>
                    <a:gd name="T16" fmla="*/ 0 h 173"/>
                    <a:gd name="T17" fmla="*/ 62 w 62"/>
                    <a:gd name="T18" fmla="*/ 173 h 173"/>
                  </a:gdLst>
                  <a:ahLst/>
                  <a:cxnLst>
                    <a:cxn ang="T10">
                      <a:pos x="T0" y="T1"/>
                    </a:cxn>
                    <a:cxn ang="T11">
                      <a:pos x="T2" y="T3"/>
                    </a:cxn>
                    <a:cxn ang="T12">
                      <a:pos x="T4" y="T5"/>
                    </a:cxn>
                    <a:cxn ang="T13">
                      <a:pos x="T6" y="T7"/>
                    </a:cxn>
                    <a:cxn ang="T14">
                      <a:pos x="T8" y="T9"/>
                    </a:cxn>
                  </a:cxnLst>
                  <a:rect l="T15" t="T16" r="T17" b="T18"/>
                  <a:pathLst>
                    <a:path w="62" h="173">
                      <a:moveTo>
                        <a:pt x="0" y="0"/>
                      </a:moveTo>
                      <a:lnTo>
                        <a:pt x="62" y="4"/>
                      </a:lnTo>
                      <a:lnTo>
                        <a:pt x="62" y="173"/>
                      </a:lnTo>
                      <a:lnTo>
                        <a:pt x="0" y="16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7" name="Freeform 717"/>
                <p:cNvSpPr>
                  <a:spLocks/>
                </p:cNvSpPr>
                <p:nvPr/>
              </p:nvSpPr>
              <p:spPr bwMode="auto">
                <a:xfrm>
                  <a:off x="3456" y="2011"/>
                  <a:ext cx="34" cy="75"/>
                </a:xfrm>
                <a:custGeom>
                  <a:avLst/>
                  <a:gdLst>
                    <a:gd name="T0" fmla="*/ 0 w 69"/>
                    <a:gd name="T1" fmla="*/ 0 h 149"/>
                    <a:gd name="T2" fmla="*/ 69 w 69"/>
                    <a:gd name="T3" fmla="*/ 3 h 149"/>
                    <a:gd name="T4" fmla="*/ 69 w 69"/>
                    <a:gd name="T5" fmla="*/ 149 h 149"/>
                    <a:gd name="T6" fmla="*/ 0 w 69"/>
                    <a:gd name="T7" fmla="*/ 139 h 149"/>
                    <a:gd name="T8" fmla="*/ 0 w 69"/>
                    <a:gd name="T9" fmla="*/ 0 h 149"/>
                    <a:gd name="T10" fmla="*/ 0 60000 65536"/>
                    <a:gd name="T11" fmla="*/ 0 60000 65536"/>
                    <a:gd name="T12" fmla="*/ 0 60000 65536"/>
                    <a:gd name="T13" fmla="*/ 0 60000 65536"/>
                    <a:gd name="T14" fmla="*/ 0 60000 65536"/>
                    <a:gd name="T15" fmla="*/ 0 w 69"/>
                    <a:gd name="T16" fmla="*/ 0 h 149"/>
                    <a:gd name="T17" fmla="*/ 69 w 69"/>
                    <a:gd name="T18" fmla="*/ 149 h 149"/>
                  </a:gdLst>
                  <a:ahLst/>
                  <a:cxnLst>
                    <a:cxn ang="T10">
                      <a:pos x="T0" y="T1"/>
                    </a:cxn>
                    <a:cxn ang="T11">
                      <a:pos x="T2" y="T3"/>
                    </a:cxn>
                    <a:cxn ang="T12">
                      <a:pos x="T4" y="T5"/>
                    </a:cxn>
                    <a:cxn ang="T13">
                      <a:pos x="T6" y="T7"/>
                    </a:cxn>
                    <a:cxn ang="T14">
                      <a:pos x="T8" y="T9"/>
                    </a:cxn>
                  </a:cxnLst>
                  <a:rect l="T15" t="T16" r="T17" b="T18"/>
                  <a:pathLst>
                    <a:path w="69" h="149">
                      <a:moveTo>
                        <a:pt x="0" y="0"/>
                      </a:moveTo>
                      <a:lnTo>
                        <a:pt x="69" y="3"/>
                      </a:lnTo>
                      <a:lnTo>
                        <a:pt x="69" y="149"/>
                      </a:lnTo>
                      <a:lnTo>
                        <a:pt x="0" y="13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8" name="Freeform 718"/>
                <p:cNvSpPr>
                  <a:spLocks/>
                </p:cNvSpPr>
                <p:nvPr/>
              </p:nvSpPr>
              <p:spPr bwMode="auto">
                <a:xfrm>
                  <a:off x="3495" y="2014"/>
                  <a:ext cx="38" cy="79"/>
                </a:xfrm>
                <a:custGeom>
                  <a:avLst/>
                  <a:gdLst>
                    <a:gd name="T0" fmla="*/ 0 w 74"/>
                    <a:gd name="T1" fmla="*/ 0 h 159"/>
                    <a:gd name="T2" fmla="*/ 74 w 74"/>
                    <a:gd name="T3" fmla="*/ 5 h 159"/>
                    <a:gd name="T4" fmla="*/ 74 w 74"/>
                    <a:gd name="T5" fmla="*/ 159 h 159"/>
                    <a:gd name="T6" fmla="*/ 0 w 74"/>
                    <a:gd name="T7" fmla="*/ 150 h 159"/>
                    <a:gd name="T8" fmla="*/ 0 w 74"/>
                    <a:gd name="T9" fmla="*/ 0 h 159"/>
                    <a:gd name="T10" fmla="*/ 0 60000 65536"/>
                    <a:gd name="T11" fmla="*/ 0 60000 65536"/>
                    <a:gd name="T12" fmla="*/ 0 60000 65536"/>
                    <a:gd name="T13" fmla="*/ 0 60000 65536"/>
                    <a:gd name="T14" fmla="*/ 0 60000 65536"/>
                    <a:gd name="T15" fmla="*/ 0 w 74"/>
                    <a:gd name="T16" fmla="*/ 0 h 159"/>
                    <a:gd name="T17" fmla="*/ 74 w 74"/>
                    <a:gd name="T18" fmla="*/ 159 h 159"/>
                  </a:gdLst>
                  <a:ahLst/>
                  <a:cxnLst>
                    <a:cxn ang="T10">
                      <a:pos x="T0" y="T1"/>
                    </a:cxn>
                    <a:cxn ang="T11">
                      <a:pos x="T2" y="T3"/>
                    </a:cxn>
                    <a:cxn ang="T12">
                      <a:pos x="T4" y="T5"/>
                    </a:cxn>
                    <a:cxn ang="T13">
                      <a:pos x="T6" y="T7"/>
                    </a:cxn>
                    <a:cxn ang="T14">
                      <a:pos x="T8" y="T9"/>
                    </a:cxn>
                  </a:cxnLst>
                  <a:rect l="T15" t="T16" r="T17" b="T18"/>
                  <a:pathLst>
                    <a:path w="74" h="159">
                      <a:moveTo>
                        <a:pt x="0" y="0"/>
                      </a:moveTo>
                      <a:lnTo>
                        <a:pt x="74" y="5"/>
                      </a:lnTo>
                      <a:lnTo>
                        <a:pt x="74" y="159"/>
                      </a:lnTo>
                      <a:lnTo>
                        <a:pt x="0" y="15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09" name="Freeform 719"/>
                <p:cNvSpPr>
                  <a:spLocks/>
                </p:cNvSpPr>
                <p:nvPr/>
              </p:nvSpPr>
              <p:spPr bwMode="auto">
                <a:xfrm>
                  <a:off x="3612" y="2016"/>
                  <a:ext cx="35" cy="75"/>
                </a:xfrm>
                <a:custGeom>
                  <a:avLst/>
                  <a:gdLst>
                    <a:gd name="T0" fmla="*/ 0 w 69"/>
                    <a:gd name="T1" fmla="*/ 0 h 150"/>
                    <a:gd name="T2" fmla="*/ 69 w 69"/>
                    <a:gd name="T3" fmla="*/ 0 h 150"/>
                    <a:gd name="T4" fmla="*/ 69 w 69"/>
                    <a:gd name="T5" fmla="*/ 140 h 150"/>
                    <a:gd name="T6" fmla="*/ 0 w 69"/>
                    <a:gd name="T7" fmla="*/ 150 h 150"/>
                    <a:gd name="T8" fmla="*/ 0 60000 65536"/>
                    <a:gd name="T9" fmla="*/ 0 60000 65536"/>
                    <a:gd name="T10" fmla="*/ 0 60000 65536"/>
                    <a:gd name="T11" fmla="*/ 0 60000 65536"/>
                    <a:gd name="T12" fmla="*/ 0 w 69"/>
                    <a:gd name="T13" fmla="*/ 0 h 150"/>
                    <a:gd name="T14" fmla="*/ 69 w 69"/>
                    <a:gd name="T15" fmla="*/ 150 h 150"/>
                  </a:gdLst>
                  <a:ahLst/>
                  <a:cxnLst>
                    <a:cxn ang="T8">
                      <a:pos x="T0" y="T1"/>
                    </a:cxn>
                    <a:cxn ang="T9">
                      <a:pos x="T2" y="T3"/>
                    </a:cxn>
                    <a:cxn ang="T10">
                      <a:pos x="T4" y="T5"/>
                    </a:cxn>
                    <a:cxn ang="T11">
                      <a:pos x="T6" y="T7"/>
                    </a:cxn>
                  </a:cxnLst>
                  <a:rect l="T12" t="T13" r="T14" b="T15"/>
                  <a:pathLst>
                    <a:path w="69" h="150">
                      <a:moveTo>
                        <a:pt x="0" y="0"/>
                      </a:moveTo>
                      <a:lnTo>
                        <a:pt x="69" y="0"/>
                      </a:lnTo>
                      <a:lnTo>
                        <a:pt x="69" y="140"/>
                      </a:lnTo>
                      <a:lnTo>
                        <a:pt x="0" y="15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0" name="Freeform 720"/>
                <p:cNvSpPr>
                  <a:spLocks/>
                </p:cNvSpPr>
                <p:nvPr/>
              </p:nvSpPr>
              <p:spPr bwMode="auto">
                <a:xfrm>
                  <a:off x="3767" y="2011"/>
                  <a:ext cx="23" cy="60"/>
                </a:xfrm>
                <a:custGeom>
                  <a:avLst/>
                  <a:gdLst>
                    <a:gd name="T0" fmla="*/ 0 w 48"/>
                    <a:gd name="T1" fmla="*/ 0 h 121"/>
                    <a:gd name="T2" fmla="*/ 48 w 48"/>
                    <a:gd name="T3" fmla="*/ 0 h 121"/>
                    <a:gd name="T4" fmla="*/ 48 w 48"/>
                    <a:gd name="T5" fmla="*/ 116 h 121"/>
                    <a:gd name="T6" fmla="*/ 0 w 48"/>
                    <a:gd name="T7" fmla="*/ 121 h 121"/>
                    <a:gd name="T8" fmla="*/ 0 60000 65536"/>
                    <a:gd name="T9" fmla="*/ 0 60000 65536"/>
                    <a:gd name="T10" fmla="*/ 0 60000 65536"/>
                    <a:gd name="T11" fmla="*/ 0 60000 65536"/>
                    <a:gd name="T12" fmla="*/ 0 w 48"/>
                    <a:gd name="T13" fmla="*/ 0 h 121"/>
                    <a:gd name="T14" fmla="*/ 48 w 48"/>
                    <a:gd name="T15" fmla="*/ 121 h 121"/>
                  </a:gdLst>
                  <a:ahLst/>
                  <a:cxnLst>
                    <a:cxn ang="T8">
                      <a:pos x="T0" y="T1"/>
                    </a:cxn>
                    <a:cxn ang="T9">
                      <a:pos x="T2" y="T3"/>
                    </a:cxn>
                    <a:cxn ang="T10">
                      <a:pos x="T4" y="T5"/>
                    </a:cxn>
                    <a:cxn ang="T11">
                      <a:pos x="T6" y="T7"/>
                    </a:cxn>
                  </a:cxnLst>
                  <a:rect l="T12" t="T13" r="T14" b="T15"/>
                  <a:pathLst>
                    <a:path w="48" h="121">
                      <a:moveTo>
                        <a:pt x="0" y="0"/>
                      </a:moveTo>
                      <a:lnTo>
                        <a:pt x="48" y="0"/>
                      </a:lnTo>
                      <a:lnTo>
                        <a:pt x="48" y="116"/>
                      </a:lnTo>
                      <a:lnTo>
                        <a:pt x="0" y="12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1" name="Freeform 721"/>
                <p:cNvSpPr>
                  <a:spLocks/>
                </p:cNvSpPr>
                <p:nvPr/>
              </p:nvSpPr>
              <p:spPr bwMode="auto">
                <a:xfrm>
                  <a:off x="3348" y="2003"/>
                  <a:ext cx="28" cy="66"/>
                </a:xfrm>
                <a:custGeom>
                  <a:avLst/>
                  <a:gdLst>
                    <a:gd name="T0" fmla="*/ 0 w 56"/>
                    <a:gd name="T1" fmla="*/ 0 h 133"/>
                    <a:gd name="T2" fmla="*/ 56 w 56"/>
                    <a:gd name="T3" fmla="*/ 5 h 133"/>
                    <a:gd name="T4" fmla="*/ 56 w 56"/>
                    <a:gd name="T5" fmla="*/ 133 h 133"/>
                    <a:gd name="T6" fmla="*/ 0 w 56"/>
                    <a:gd name="T7" fmla="*/ 123 h 133"/>
                    <a:gd name="T8" fmla="*/ 0 60000 65536"/>
                    <a:gd name="T9" fmla="*/ 0 60000 65536"/>
                    <a:gd name="T10" fmla="*/ 0 60000 65536"/>
                    <a:gd name="T11" fmla="*/ 0 60000 65536"/>
                    <a:gd name="T12" fmla="*/ 0 w 56"/>
                    <a:gd name="T13" fmla="*/ 0 h 133"/>
                    <a:gd name="T14" fmla="*/ 56 w 56"/>
                    <a:gd name="T15" fmla="*/ 133 h 133"/>
                  </a:gdLst>
                  <a:ahLst/>
                  <a:cxnLst>
                    <a:cxn ang="T8">
                      <a:pos x="T0" y="T1"/>
                    </a:cxn>
                    <a:cxn ang="T9">
                      <a:pos x="T2" y="T3"/>
                    </a:cxn>
                    <a:cxn ang="T10">
                      <a:pos x="T4" y="T5"/>
                    </a:cxn>
                    <a:cxn ang="T11">
                      <a:pos x="T6" y="T7"/>
                    </a:cxn>
                  </a:cxnLst>
                  <a:rect l="T12" t="T13" r="T14" b="T15"/>
                  <a:pathLst>
                    <a:path w="56" h="133">
                      <a:moveTo>
                        <a:pt x="0" y="0"/>
                      </a:moveTo>
                      <a:lnTo>
                        <a:pt x="56" y="5"/>
                      </a:lnTo>
                      <a:lnTo>
                        <a:pt x="56" y="133"/>
                      </a:lnTo>
                      <a:lnTo>
                        <a:pt x="0" y="12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2" name="Freeform 722"/>
                <p:cNvSpPr>
                  <a:spLocks/>
                </p:cNvSpPr>
                <p:nvPr/>
              </p:nvSpPr>
              <p:spPr bwMode="auto">
                <a:xfrm>
                  <a:off x="3495" y="2014"/>
                  <a:ext cx="38" cy="79"/>
                </a:xfrm>
                <a:custGeom>
                  <a:avLst/>
                  <a:gdLst>
                    <a:gd name="T0" fmla="*/ 0 w 74"/>
                    <a:gd name="T1" fmla="*/ 0 h 159"/>
                    <a:gd name="T2" fmla="*/ 74 w 74"/>
                    <a:gd name="T3" fmla="*/ 5 h 159"/>
                    <a:gd name="T4" fmla="*/ 74 w 74"/>
                    <a:gd name="T5" fmla="*/ 159 h 159"/>
                    <a:gd name="T6" fmla="*/ 0 w 74"/>
                    <a:gd name="T7" fmla="*/ 150 h 159"/>
                    <a:gd name="T8" fmla="*/ 0 60000 65536"/>
                    <a:gd name="T9" fmla="*/ 0 60000 65536"/>
                    <a:gd name="T10" fmla="*/ 0 60000 65536"/>
                    <a:gd name="T11" fmla="*/ 0 60000 65536"/>
                    <a:gd name="T12" fmla="*/ 0 w 74"/>
                    <a:gd name="T13" fmla="*/ 0 h 159"/>
                    <a:gd name="T14" fmla="*/ 74 w 74"/>
                    <a:gd name="T15" fmla="*/ 159 h 159"/>
                  </a:gdLst>
                  <a:ahLst/>
                  <a:cxnLst>
                    <a:cxn ang="T8">
                      <a:pos x="T0" y="T1"/>
                    </a:cxn>
                    <a:cxn ang="T9">
                      <a:pos x="T2" y="T3"/>
                    </a:cxn>
                    <a:cxn ang="T10">
                      <a:pos x="T4" y="T5"/>
                    </a:cxn>
                    <a:cxn ang="T11">
                      <a:pos x="T6" y="T7"/>
                    </a:cxn>
                  </a:cxnLst>
                  <a:rect l="T12" t="T13" r="T14" b="T15"/>
                  <a:pathLst>
                    <a:path w="74" h="159">
                      <a:moveTo>
                        <a:pt x="0" y="0"/>
                      </a:moveTo>
                      <a:lnTo>
                        <a:pt x="74" y="5"/>
                      </a:lnTo>
                      <a:lnTo>
                        <a:pt x="74" y="159"/>
                      </a:lnTo>
                      <a:lnTo>
                        <a:pt x="0" y="15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3" name="Freeform 723"/>
                <p:cNvSpPr>
                  <a:spLocks/>
                </p:cNvSpPr>
                <p:nvPr/>
              </p:nvSpPr>
              <p:spPr bwMode="auto">
                <a:xfrm>
                  <a:off x="3563" y="1621"/>
                  <a:ext cx="38" cy="52"/>
                </a:xfrm>
                <a:custGeom>
                  <a:avLst/>
                  <a:gdLst>
                    <a:gd name="T0" fmla="*/ 0 w 75"/>
                    <a:gd name="T1" fmla="*/ 0 h 105"/>
                    <a:gd name="T2" fmla="*/ 75 w 75"/>
                    <a:gd name="T3" fmla="*/ 27 h 105"/>
                    <a:gd name="T4" fmla="*/ 71 w 75"/>
                    <a:gd name="T5" fmla="*/ 105 h 105"/>
                    <a:gd name="T6" fmla="*/ 0 w 75"/>
                    <a:gd name="T7" fmla="*/ 82 h 105"/>
                    <a:gd name="T8" fmla="*/ 0 w 75"/>
                    <a:gd name="T9" fmla="*/ 0 h 105"/>
                    <a:gd name="T10" fmla="*/ 0 60000 65536"/>
                    <a:gd name="T11" fmla="*/ 0 60000 65536"/>
                    <a:gd name="T12" fmla="*/ 0 60000 65536"/>
                    <a:gd name="T13" fmla="*/ 0 60000 65536"/>
                    <a:gd name="T14" fmla="*/ 0 60000 65536"/>
                    <a:gd name="T15" fmla="*/ 0 w 75"/>
                    <a:gd name="T16" fmla="*/ 0 h 105"/>
                    <a:gd name="T17" fmla="*/ 75 w 75"/>
                    <a:gd name="T18" fmla="*/ 105 h 105"/>
                  </a:gdLst>
                  <a:ahLst/>
                  <a:cxnLst>
                    <a:cxn ang="T10">
                      <a:pos x="T0" y="T1"/>
                    </a:cxn>
                    <a:cxn ang="T11">
                      <a:pos x="T2" y="T3"/>
                    </a:cxn>
                    <a:cxn ang="T12">
                      <a:pos x="T4" y="T5"/>
                    </a:cxn>
                    <a:cxn ang="T13">
                      <a:pos x="T6" y="T7"/>
                    </a:cxn>
                    <a:cxn ang="T14">
                      <a:pos x="T8" y="T9"/>
                    </a:cxn>
                  </a:cxnLst>
                  <a:rect l="T15" t="T16" r="T17" b="T18"/>
                  <a:pathLst>
                    <a:path w="75" h="105">
                      <a:moveTo>
                        <a:pt x="0" y="0"/>
                      </a:moveTo>
                      <a:lnTo>
                        <a:pt x="75" y="27"/>
                      </a:lnTo>
                      <a:lnTo>
                        <a:pt x="71" y="105"/>
                      </a:lnTo>
                      <a:lnTo>
                        <a:pt x="0" y="8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4" name="Freeform 724"/>
                <p:cNvSpPr>
                  <a:spLocks/>
                </p:cNvSpPr>
                <p:nvPr/>
              </p:nvSpPr>
              <p:spPr bwMode="auto">
                <a:xfrm>
                  <a:off x="3607" y="1638"/>
                  <a:ext cx="36" cy="49"/>
                </a:xfrm>
                <a:custGeom>
                  <a:avLst/>
                  <a:gdLst>
                    <a:gd name="T0" fmla="*/ 0 w 72"/>
                    <a:gd name="T1" fmla="*/ 0 h 99"/>
                    <a:gd name="T2" fmla="*/ 0 w 72"/>
                    <a:gd name="T3" fmla="*/ 73 h 99"/>
                    <a:gd name="T4" fmla="*/ 72 w 72"/>
                    <a:gd name="T5" fmla="*/ 99 h 99"/>
                    <a:gd name="T6" fmla="*/ 72 w 72"/>
                    <a:gd name="T7" fmla="*/ 23 h 99"/>
                    <a:gd name="T8" fmla="*/ 0 w 72"/>
                    <a:gd name="T9" fmla="*/ 0 h 99"/>
                    <a:gd name="T10" fmla="*/ 0 60000 65536"/>
                    <a:gd name="T11" fmla="*/ 0 60000 65536"/>
                    <a:gd name="T12" fmla="*/ 0 60000 65536"/>
                    <a:gd name="T13" fmla="*/ 0 60000 65536"/>
                    <a:gd name="T14" fmla="*/ 0 60000 65536"/>
                    <a:gd name="T15" fmla="*/ 0 w 72"/>
                    <a:gd name="T16" fmla="*/ 0 h 99"/>
                    <a:gd name="T17" fmla="*/ 72 w 72"/>
                    <a:gd name="T18" fmla="*/ 99 h 99"/>
                  </a:gdLst>
                  <a:ahLst/>
                  <a:cxnLst>
                    <a:cxn ang="T10">
                      <a:pos x="T0" y="T1"/>
                    </a:cxn>
                    <a:cxn ang="T11">
                      <a:pos x="T2" y="T3"/>
                    </a:cxn>
                    <a:cxn ang="T12">
                      <a:pos x="T4" y="T5"/>
                    </a:cxn>
                    <a:cxn ang="T13">
                      <a:pos x="T6" y="T7"/>
                    </a:cxn>
                    <a:cxn ang="T14">
                      <a:pos x="T8" y="T9"/>
                    </a:cxn>
                  </a:cxnLst>
                  <a:rect l="T15" t="T16" r="T17" b="T18"/>
                  <a:pathLst>
                    <a:path w="72" h="99">
                      <a:moveTo>
                        <a:pt x="0" y="0"/>
                      </a:moveTo>
                      <a:lnTo>
                        <a:pt x="0" y="73"/>
                      </a:lnTo>
                      <a:lnTo>
                        <a:pt x="72" y="99"/>
                      </a:lnTo>
                      <a:lnTo>
                        <a:pt x="72" y="2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5" name="Freeform 725"/>
                <p:cNvSpPr>
                  <a:spLocks/>
                </p:cNvSpPr>
                <p:nvPr/>
              </p:nvSpPr>
              <p:spPr bwMode="auto">
                <a:xfrm>
                  <a:off x="3650" y="1656"/>
                  <a:ext cx="33" cy="43"/>
                </a:xfrm>
                <a:custGeom>
                  <a:avLst/>
                  <a:gdLst>
                    <a:gd name="T0" fmla="*/ 0 w 67"/>
                    <a:gd name="T1" fmla="*/ 0 h 87"/>
                    <a:gd name="T2" fmla="*/ 5 w 67"/>
                    <a:gd name="T3" fmla="*/ 69 h 87"/>
                    <a:gd name="T4" fmla="*/ 67 w 67"/>
                    <a:gd name="T5" fmla="*/ 87 h 87"/>
                    <a:gd name="T6" fmla="*/ 67 w 67"/>
                    <a:gd name="T7" fmla="*/ 25 h 87"/>
                    <a:gd name="T8" fmla="*/ 0 w 67"/>
                    <a:gd name="T9" fmla="*/ 0 h 87"/>
                    <a:gd name="T10" fmla="*/ 0 60000 65536"/>
                    <a:gd name="T11" fmla="*/ 0 60000 65536"/>
                    <a:gd name="T12" fmla="*/ 0 60000 65536"/>
                    <a:gd name="T13" fmla="*/ 0 60000 65536"/>
                    <a:gd name="T14" fmla="*/ 0 60000 65536"/>
                    <a:gd name="T15" fmla="*/ 0 w 67"/>
                    <a:gd name="T16" fmla="*/ 0 h 87"/>
                    <a:gd name="T17" fmla="*/ 67 w 67"/>
                    <a:gd name="T18" fmla="*/ 87 h 87"/>
                  </a:gdLst>
                  <a:ahLst/>
                  <a:cxnLst>
                    <a:cxn ang="T10">
                      <a:pos x="T0" y="T1"/>
                    </a:cxn>
                    <a:cxn ang="T11">
                      <a:pos x="T2" y="T3"/>
                    </a:cxn>
                    <a:cxn ang="T12">
                      <a:pos x="T4" y="T5"/>
                    </a:cxn>
                    <a:cxn ang="T13">
                      <a:pos x="T6" y="T7"/>
                    </a:cxn>
                    <a:cxn ang="T14">
                      <a:pos x="T8" y="T9"/>
                    </a:cxn>
                  </a:cxnLst>
                  <a:rect l="T15" t="T16" r="T17" b="T18"/>
                  <a:pathLst>
                    <a:path w="67" h="87">
                      <a:moveTo>
                        <a:pt x="0" y="0"/>
                      </a:moveTo>
                      <a:lnTo>
                        <a:pt x="5" y="69"/>
                      </a:lnTo>
                      <a:lnTo>
                        <a:pt x="67" y="87"/>
                      </a:lnTo>
                      <a:lnTo>
                        <a:pt x="67" y="2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6" name="Freeform 726"/>
                <p:cNvSpPr>
                  <a:spLocks/>
                </p:cNvSpPr>
                <p:nvPr/>
              </p:nvSpPr>
              <p:spPr bwMode="auto">
                <a:xfrm>
                  <a:off x="3689" y="1670"/>
                  <a:ext cx="33" cy="42"/>
                </a:xfrm>
                <a:custGeom>
                  <a:avLst/>
                  <a:gdLst>
                    <a:gd name="T0" fmla="*/ 0 w 65"/>
                    <a:gd name="T1" fmla="*/ 0 h 82"/>
                    <a:gd name="T2" fmla="*/ 0 w 65"/>
                    <a:gd name="T3" fmla="*/ 64 h 82"/>
                    <a:gd name="T4" fmla="*/ 65 w 65"/>
                    <a:gd name="T5" fmla="*/ 82 h 82"/>
                    <a:gd name="T6" fmla="*/ 65 w 65"/>
                    <a:gd name="T7" fmla="*/ 21 h 82"/>
                    <a:gd name="T8" fmla="*/ 0 w 65"/>
                    <a:gd name="T9" fmla="*/ 0 h 82"/>
                    <a:gd name="T10" fmla="*/ 0 60000 65536"/>
                    <a:gd name="T11" fmla="*/ 0 60000 65536"/>
                    <a:gd name="T12" fmla="*/ 0 60000 65536"/>
                    <a:gd name="T13" fmla="*/ 0 60000 65536"/>
                    <a:gd name="T14" fmla="*/ 0 60000 65536"/>
                    <a:gd name="T15" fmla="*/ 0 w 65"/>
                    <a:gd name="T16" fmla="*/ 0 h 82"/>
                    <a:gd name="T17" fmla="*/ 65 w 65"/>
                    <a:gd name="T18" fmla="*/ 82 h 82"/>
                  </a:gdLst>
                  <a:ahLst/>
                  <a:cxnLst>
                    <a:cxn ang="T10">
                      <a:pos x="T0" y="T1"/>
                    </a:cxn>
                    <a:cxn ang="T11">
                      <a:pos x="T2" y="T3"/>
                    </a:cxn>
                    <a:cxn ang="T12">
                      <a:pos x="T4" y="T5"/>
                    </a:cxn>
                    <a:cxn ang="T13">
                      <a:pos x="T6" y="T7"/>
                    </a:cxn>
                    <a:cxn ang="T14">
                      <a:pos x="T8" y="T9"/>
                    </a:cxn>
                  </a:cxnLst>
                  <a:rect l="T15" t="T16" r="T17" b="T18"/>
                  <a:pathLst>
                    <a:path w="65" h="82">
                      <a:moveTo>
                        <a:pt x="0" y="0"/>
                      </a:moveTo>
                      <a:lnTo>
                        <a:pt x="0" y="64"/>
                      </a:lnTo>
                      <a:lnTo>
                        <a:pt x="65" y="82"/>
                      </a:lnTo>
                      <a:lnTo>
                        <a:pt x="65" y="2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7" name="Freeform 727"/>
                <p:cNvSpPr>
                  <a:spLocks/>
                </p:cNvSpPr>
                <p:nvPr/>
              </p:nvSpPr>
              <p:spPr bwMode="auto">
                <a:xfrm>
                  <a:off x="3728" y="1682"/>
                  <a:ext cx="29" cy="41"/>
                </a:xfrm>
                <a:custGeom>
                  <a:avLst/>
                  <a:gdLst>
                    <a:gd name="T0" fmla="*/ 0 w 60"/>
                    <a:gd name="T1" fmla="*/ 0 h 82"/>
                    <a:gd name="T2" fmla="*/ 0 w 60"/>
                    <a:gd name="T3" fmla="*/ 67 h 82"/>
                    <a:gd name="T4" fmla="*/ 60 w 60"/>
                    <a:gd name="T5" fmla="*/ 82 h 82"/>
                    <a:gd name="T6" fmla="*/ 60 w 60"/>
                    <a:gd name="T7" fmla="*/ 20 h 82"/>
                    <a:gd name="T8" fmla="*/ 0 w 60"/>
                    <a:gd name="T9" fmla="*/ 0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0"/>
                      </a:moveTo>
                      <a:lnTo>
                        <a:pt x="0" y="67"/>
                      </a:lnTo>
                      <a:lnTo>
                        <a:pt x="60" y="82"/>
                      </a:lnTo>
                      <a:lnTo>
                        <a:pt x="60" y="2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8" name="Freeform 728"/>
                <p:cNvSpPr>
                  <a:spLocks/>
                </p:cNvSpPr>
                <p:nvPr/>
              </p:nvSpPr>
              <p:spPr bwMode="auto">
                <a:xfrm>
                  <a:off x="3762" y="1694"/>
                  <a:ext cx="25" cy="39"/>
                </a:xfrm>
                <a:custGeom>
                  <a:avLst/>
                  <a:gdLst>
                    <a:gd name="T0" fmla="*/ 0 w 50"/>
                    <a:gd name="T1" fmla="*/ 0 h 78"/>
                    <a:gd name="T2" fmla="*/ 0 w 50"/>
                    <a:gd name="T3" fmla="*/ 62 h 78"/>
                    <a:gd name="T4" fmla="*/ 50 w 50"/>
                    <a:gd name="T5" fmla="*/ 78 h 78"/>
                    <a:gd name="T6" fmla="*/ 50 w 50"/>
                    <a:gd name="T7" fmla="*/ 17 h 78"/>
                    <a:gd name="T8" fmla="*/ 0 w 50"/>
                    <a:gd name="T9" fmla="*/ 0 h 78"/>
                    <a:gd name="T10" fmla="*/ 0 60000 65536"/>
                    <a:gd name="T11" fmla="*/ 0 60000 65536"/>
                    <a:gd name="T12" fmla="*/ 0 60000 65536"/>
                    <a:gd name="T13" fmla="*/ 0 60000 65536"/>
                    <a:gd name="T14" fmla="*/ 0 60000 65536"/>
                    <a:gd name="T15" fmla="*/ 0 w 50"/>
                    <a:gd name="T16" fmla="*/ 0 h 78"/>
                    <a:gd name="T17" fmla="*/ 50 w 50"/>
                    <a:gd name="T18" fmla="*/ 78 h 78"/>
                  </a:gdLst>
                  <a:ahLst/>
                  <a:cxnLst>
                    <a:cxn ang="T10">
                      <a:pos x="T0" y="T1"/>
                    </a:cxn>
                    <a:cxn ang="T11">
                      <a:pos x="T2" y="T3"/>
                    </a:cxn>
                    <a:cxn ang="T12">
                      <a:pos x="T4" y="T5"/>
                    </a:cxn>
                    <a:cxn ang="T13">
                      <a:pos x="T6" y="T7"/>
                    </a:cxn>
                    <a:cxn ang="T14">
                      <a:pos x="T8" y="T9"/>
                    </a:cxn>
                  </a:cxnLst>
                  <a:rect l="T15" t="T16" r="T17" b="T18"/>
                  <a:pathLst>
                    <a:path w="50" h="78">
                      <a:moveTo>
                        <a:pt x="0" y="0"/>
                      </a:moveTo>
                      <a:lnTo>
                        <a:pt x="0" y="62"/>
                      </a:lnTo>
                      <a:lnTo>
                        <a:pt x="50" y="78"/>
                      </a:lnTo>
                      <a:lnTo>
                        <a:pt x="50" y="1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19" name="Freeform 729"/>
                <p:cNvSpPr>
                  <a:spLocks/>
                </p:cNvSpPr>
                <p:nvPr/>
              </p:nvSpPr>
              <p:spPr bwMode="auto">
                <a:xfrm>
                  <a:off x="3563" y="1672"/>
                  <a:ext cx="38" cy="50"/>
                </a:xfrm>
                <a:custGeom>
                  <a:avLst/>
                  <a:gdLst>
                    <a:gd name="T0" fmla="*/ 0 w 75"/>
                    <a:gd name="T1" fmla="*/ 0 h 101"/>
                    <a:gd name="T2" fmla="*/ 0 w 75"/>
                    <a:gd name="T3" fmla="*/ 85 h 101"/>
                    <a:gd name="T4" fmla="*/ 75 w 75"/>
                    <a:gd name="T5" fmla="*/ 101 h 101"/>
                    <a:gd name="T6" fmla="*/ 75 w 75"/>
                    <a:gd name="T7" fmla="*/ 21 h 101"/>
                    <a:gd name="T8" fmla="*/ 0 w 75"/>
                    <a:gd name="T9" fmla="*/ 0 h 101"/>
                    <a:gd name="T10" fmla="*/ 0 60000 65536"/>
                    <a:gd name="T11" fmla="*/ 0 60000 65536"/>
                    <a:gd name="T12" fmla="*/ 0 60000 65536"/>
                    <a:gd name="T13" fmla="*/ 0 60000 65536"/>
                    <a:gd name="T14" fmla="*/ 0 60000 65536"/>
                    <a:gd name="T15" fmla="*/ 0 w 75"/>
                    <a:gd name="T16" fmla="*/ 0 h 101"/>
                    <a:gd name="T17" fmla="*/ 75 w 75"/>
                    <a:gd name="T18" fmla="*/ 101 h 101"/>
                  </a:gdLst>
                  <a:ahLst/>
                  <a:cxnLst>
                    <a:cxn ang="T10">
                      <a:pos x="T0" y="T1"/>
                    </a:cxn>
                    <a:cxn ang="T11">
                      <a:pos x="T2" y="T3"/>
                    </a:cxn>
                    <a:cxn ang="T12">
                      <a:pos x="T4" y="T5"/>
                    </a:cxn>
                    <a:cxn ang="T13">
                      <a:pos x="T6" y="T7"/>
                    </a:cxn>
                    <a:cxn ang="T14">
                      <a:pos x="T8" y="T9"/>
                    </a:cxn>
                  </a:cxnLst>
                  <a:rect l="T15" t="T16" r="T17" b="T18"/>
                  <a:pathLst>
                    <a:path w="75" h="101">
                      <a:moveTo>
                        <a:pt x="0" y="0"/>
                      </a:moveTo>
                      <a:lnTo>
                        <a:pt x="0" y="85"/>
                      </a:lnTo>
                      <a:lnTo>
                        <a:pt x="75" y="101"/>
                      </a:lnTo>
                      <a:lnTo>
                        <a:pt x="75" y="2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0" name="Freeform 730"/>
                <p:cNvSpPr>
                  <a:spLocks/>
                </p:cNvSpPr>
                <p:nvPr/>
              </p:nvSpPr>
              <p:spPr bwMode="auto">
                <a:xfrm>
                  <a:off x="3608" y="1686"/>
                  <a:ext cx="34" cy="48"/>
                </a:xfrm>
                <a:custGeom>
                  <a:avLst/>
                  <a:gdLst>
                    <a:gd name="T0" fmla="*/ 0 w 67"/>
                    <a:gd name="T1" fmla="*/ 0 h 97"/>
                    <a:gd name="T2" fmla="*/ 67 w 67"/>
                    <a:gd name="T3" fmla="*/ 22 h 97"/>
                    <a:gd name="T4" fmla="*/ 67 w 67"/>
                    <a:gd name="T5" fmla="*/ 97 h 97"/>
                    <a:gd name="T6" fmla="*/ 0 w 67"/>
                    <a:gd name="T7" fmla="*/ 79 h 97"/>
                    <a:gd name="T8" fmla="*/ 0 w 67"/>
                    <a:gd name="T9" fmla="*/ 0 h 97"/>
                    <a:gd name="T10" fmla="*/ 0 60000 65536"/>
                    <a:gd name="T11" fmla="*/ 0 60000 65536"/>
                    <a:gd name="T12" fmla="*/ 0 60000 65536"/>
                    <a:gd name="T13" fmla="*/ 0 60000 65536"/>
                    <a:gd name="T14" fmla="*/ 0 60000 65536"/>
                    <a:gd name="T15" fmla="*/ 0 w 67"/>
                    <a:gd name="T16" fmla="*/ 0 h 97"/>
                    <a:gd name="T17" fmla="*/ 67 w 67"/>
                    <a:gd name="T18" fmla="*/ 97 h 97"/>
                  </a:gdLst>
                  <a:ahLst/>
                  <a:cxnLst>
                    <a:cxn ang="T10">
                      <a:pos x="T0" y="T1"/>
                    </a:cxn>
                    <a:cxn ang="T11">
                      <a:pos x="T2" y="T3"/>
                    </a:cxn>
                    <a:cxn ang="T12">
                      <a:pos x="T4" y="T5"/>
                    </a:cxn>
                    <a:cxn ang="T13">
                      <a:pos x="T6" y="T7"/>
                    </a:cxn>
                    <a:cxn ang="T14">
                      <a:pos x="T8" y="T9"/>
                    </a:cxn>
                  </a:cxnLst>
                  <a:rect l="T15" t="T16" r="T17" b="T18"/>
                  <a:pathLst>
                    <a:path w="67" h="97">
                      <a:moveTo>
                        <a:pt x="0" y="0"/>
                      </a:moveTo>
                      <a:lnTo>
                        <a:pt x="67" y="22"/>
                      </a:lnTo>
                      <a:lnTo>
                        <a:pt x="67" y="97"/>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1" name="Freeform 731"/>
                <p:cNvSpPr>
                  <a:spLocks/>
                </p:cNvSpPr>
                <p:nvPr/>
              </p:nvSpPr>
              <p:spPr bwMode="auto">
                <a:xfrm>
                  <a:off x="3650" y="1697"/>
                  <a:ext cx="33" cy="48"/>
                </a:xfrm>
                <a:custGeom>
                  <a:avLst/>
                  <a:gdLst>
                    <a:gd name="T0" fmla="*/ 0 w 67"/>
                    <a:gd name="T1" fmla="*/ 0 h 95"/>
                    <a:gd name="T2" fmla="*/ 0 w 67"/>
                    <a:gd name="T3" fmla="*/ 80 h 95"/>
                    <a:gd name="T4" fmla="*/ 67 w 67"/>
                    <a:gd name="T5" fmla="*/ 95 h 95"/>
                    <a:gd name="T6" fmla="*/ 67 w 67"/>
                    <a:gd name="T7" fmla="*/ 22 h 95"/>
                    <a:gd name="T8" fmla="*/ 0 w 67"/>
                    <a:gd name="T9" fmla="*/ 0 h 95"/>
                    <a:gd name="T10" fmla="*/ 0 60000 65536"/>
                    <a:gd name="T11" fmla="*/ 0 60000 65536"/>
                    <a:gd name="T12" fmla="*/ 0 60000 65536"/>
                    <a:gd name="T13" fmla="*/ 0 60000 65536"/>
                    <a:gd name="T14" fmla="*/ 0 60000 65536"/>
                    <a:gd name="T15" fmla="*/ 0 w 67"/>
                    <a:gd name="T16" fmla="*/ 0 h 95"/>
                    <a:gd name="T17" fmla="*/ 67 w 67"/>
                    <a:gd name="T18" fmla="*/ 95 h 95"/>
                  </a:gdLst>
                  <a:ahLst/>
                  <a:cxnLst>
                    <a:cxn ang="T10">
                      <a:pos x="T0" y="T1"/>
                    </a:cxn>
                    <a:cxn ang="T11">
                      <a:pos x="T2" y="T3"/>
                    </a:cxn>
                    <a:cxn ang="T12">
                      <a:pos x="T4" y="T5"/>
                    </a:cxn>
                    <a:cxn ang="T13">
                      <a:pos x="T6" y="T7"/>
                    </a:cxn>
                    <a:cxn ang="T14">
                      <a:pos x="T8" y="T9"/>
                    </a:cxn>
                  </a:cxnLst>
                  <a:rect l="T15" t="T16" r="T17" b="T18"/>
                  <a:pathLst>
                    <a:path w="67" h="95">
                      <a:moveTo>
                        <a:pt x="0" y="0"/>
                      </a:moveTo>
                      <a:lnTo>
                        <a:pt x="0" y="80"/>
                      </a:lnTo>
                      <a:lnTo>
                        <a:pt x="67" y="95"/>
                      </a:lnTo>
                      <a:lnTo>
                        <a:pt x="67" y="2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2" name="Freeform 732"/>
                <p:cNvSpPr>
                  <a:spLocks/>
                </p:cNvSpPr>
                <p:nvPr/>
              </p:nvSpPr>
              <p:spPr bwMode="auto">
                <a:xfrm>
                  <a:off x="3689" y="1711"/>
                  <a:ext cx="33" cy="44"/>
                </a:xfrm>
                <a:custGeom>
                  <a:avLst/>
                  <a:gdLst>
                    <a:gd name="T0" fmla="*/ 0 w 65"/>
                    <a:gd name="T1" fmla="*/ 0 h 88"/>
                    <a:gd name="T2" fmla="*/ 0 w 65"/>
                    <a:gd name="T3" fmla="*/ 72 h 88"/>
                    <a:gd name="T4" fmla="*/ 65 w 65"/>
                    <a:gd name="T5" fmla="*/ 88 h 88"/>
                    <a:gd name="T6" fmla="*/ 65 w 65"/>
                    <a:gd name="T7" fmla="*/ 19 h 88"/>
                    <a:gd name="T8" fmla="*/ 0 w 65"/>
                    <a:gd name="T9" fmla="*/ 0 h 88"/>
                    <a:gd name="T10" fmla="*/ 0 60000 65536"/>
                    <a:gd name="T11" fmla="*/ 0 60000 65536"/>
                    <a:gd name="T12" fmla="*/ 0 60000 65536"/>
                    <a:gd name="T13" fmla="*/ 0 60000 65536"/>
                    <a:gd name="T14" fmla="*/ 0 60000 65536"/>
                    <a:gd name="T15" fmla="*/ 0 w 65"/>
                    <a:gd name="T16" fmla="*/ 0 h 88"/>
                    <a:gd name="T17" fmla="*/ 65 w 65"/>
                    <a:gd name="T18" fmla="*/ 88 h 88"/>
                  </a:gdLst>
                  <a:ahLst/>
                  <a:cxnLst>
                    <a:cxn ang="T10">
                      <a:pos x="T0" y="T1"/>
                    </a:cxn>
                    <a:cxn ang="T11">
                      <a:pos x="T2" y="T3"/>
                    </a:cxn>
                    <a:cxn ang="T12">
                      <a:pos x="T4" y="T5"/>
                    </a:cxn>
                    <a:cxn ang="T13">
                      <a:pos x="T6" y="T7"/>
                    </a:cxn>
                    <a:cxn ang="T14">
                      <a:pos x="T8" y="T9"/>
                    </a:cxn>
                  </a:cxnLst>
                  <a:rect l="T15" t="T16" r="T17" b="T18"/>
                  <a:pathLst>
                    <a:path w="65" h="88">
                      <a:moveTo>
                        <a:pt x="0" y="0"/>
                      </a:moveTo>
                      <a:lnTo>
                        <a:pt x="0" y="72"/>
                      </a:lnTo>
                      <a:lnTo>
                        <a:pt x="65" y="88"/>
                      </a:lnTo>
                      <a:lnTo>
                        <a:pt x="65" y="1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3" name="Freeform 733"/>
                <p:cNvSpPr>
                  <a:spLocks/>
                </p:cNvSpPr>
                <p:nvPr/>
              </p:nvSpPr>
              <p:spPr bwMode="auto">
                <a:xfrm>
                  <a:off x="3728" y="1722"/>
                  <a:ext cx="28" cy="44"/>
                </a:xfrm>
                <a:custGeom>
                  <a:avLst/>
                  <a:gdLst>
                    <a:gd name="T0" fmla="*/ 0 w 58"/>
                    <a:gd name="T1" fmla="*/ 0 h 88"/>
                    <a:gd name="T2" fmla="*/ 0 w 58"/>
                    <a:gd name="T3" fmla="*/ 69 h 88"/>
                    <a:gd name="T4" fmla="*/ 58 w 58"/>
                    <a:gd name="T5" fmla="*/ 88 h 88"/>
                    <a:gd name="T6" fmla="*/ 58 w 58"/>
                    <a:gd name="T7" fmla="*/ 22 h 88"/>
                    <a:gd name="T8" fmla="*/ 0 w 58"/>
                    <a:gd name="T9" fmla="*/ 0 h 88"/>
                    <a:gd name="T10" fmla="*/ 0 60000 65536"/>
                    <a:gd name="T11" fmla="*/ 0 60000 65536"/>
                    <a:gd name="T12" fmla="*/ 0 60000 65536"/>
                    <a:gd name="T13" fmla="*/ 0 60000 65536"/>
                    <a:gd name="T14" fmla="*/ 0 60000 65536"/>
                    <a:gd name="T15" fmla="*/ 0 w 58"/>
                    <a:gd name="T16" fmla="*/ 0 h 88"/>
                    <a:gd name="T17" fmla="*/ 58 w 58"/>
                    <a:gd name="T18" fmla="*/ 88 h 88"/>
                  </a:gdLst>
                  <a:ahLst/>
                  <a:cxnLst>
                    <a:cxn ang="T10">
                      <a:pos x="T0" y="T1"/>
                    </a:cxn>
                    <a:cxn ang="T11">
                      <a:pos x="T2" y="T3"/>
                    </a:cxn>
                    <a:cxn ang="T12">
                      <a:pos x="T4" y="T5"/>
                    </a:cxn>
                    <a:cxn ang="T13">
                      <a:pos x="T6" y="T7"/>
                    </a:cxn>
                    <a:cxn ang="T14">
                      <a:pos x="T8" y="T9"/>
                    </a:cxn>
                  </a:cxnLst>
                  <a:rect l="T15" t="T16" r="T17" b="T18"/>
                  <a:pathLst>
                    <a:path w="58" h="88">
                      <a:moveTo>
                        <a:pt x="0" y="0"/>
                      </a:moveTo>
                      <a:lnTo>
                        <a:pt x="0" y="69"/>
                      </a:lnTo>
                      <a:lnTo>
                        <a:pt x="58" y="88"/>
                      </a:lnTo>
                      <a:lnTo>
                        <a:pt x="58" y="2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4" name="Freeform 734"/>
                <p:cNvSpPr>
                  <a:spLocks/>
                </p:cNvSpPr>
                <p:nvPr/>
              </p:nvSpPr>
              <p:spPr bwMode="auto">
                <a:xfrm>
                  <a:off x="3763" y="1734"/>
                  <a:ext cx="24" cy="39"/>
                </a:xfrm>
                <a:custGeom>
                  <a:avLst/>
                  <a:gdLst>
                    <a:gd name="T0" fmla="*/ 0 w 47"/>
                    <a:gd name="T1" fmla="*/ 0 h 78"/>
                    <a:gd name="T2" fmla="*/ 0 w 47"/>
                    <a:gd name="T3" fmla="*/ 67 h 78"/>
                    <a:gd name="T4" fmla="*/ 47 w 47"/>
                    <a:gd name="T5" fmla="*/ 78 h 78"/>
                    <a:gd name="T6" fmla="*/ 47 w 47"/>
                    <a:gd name="T7" fmla="*/ 15 h 78"/>
                    <a:gd name="T8" fmla="*/ 0 w 47"/>
                    <a:gd name="T9" fmla="*/ 0 h 78"/>
                    <a:gd name="T10" fmla="*/ 0 60000 65536"/>
                    <a:gd name="T11" fmla="*/ 0 60000 65536"/>
                    <a:gd name="T12" fmla="*/ 0 60000 65536"/>
                    <a:gd name="T13" fmla="*/ 0 60000 65536"/>
                    <a:gd name="T14" fmla="*/ 0 60000 65536"/>
                    <a:gd name="T15" fmla="*/ 0 w 47"/>
                    <a:gd name="T16" fmla="*/ 0 h 78"/>
                    <a:gd name="T17" fmla="*/ 47 w 47"/>
                    <a:gd name="T18" fmla="*/ 78 h 78"/>
                  </a:gdLst>
                  <a:ahLst/>
                  <a:cxnLst>
                    <a:cxn ang="T10">
                      <a:pos x="T0" y="T1"/>
                    </a:cxn>
                    <a:cxn ang="T11">
                      <a:pos x="T2" y="T3"/>
                    </a:cxn>
                    <a:cxn ang="T12">
                      <a:pos x="T4" y="T5"/>
                    </a:cxn>
                    <a:cxn ang="T13">
                      <a:pos x="T6" y="T7"/>
                    </a:cxn>
                    <a:cxn ang="T14">
                      <a:pos x="T8" y="T9"/>
                    </a:cxn>
                  </a:cxnLst>
                  <a:rect l="T15" t="T16" r="T17" b="T18"/>
                  <a:pathLst>
                    <a:path w="47" h="78">
                      <a:moveTo>
                        <a:pt x="0" y="0"/>
                      </a:moveTo>
                      <a:lnTo>
                        <a:pt x="0" y="67"/>
                      </a:lnTo>
                      <a:lnTo>
                        <a:pt x="47" y="78"/>
                      </a:lnTo>
                      <a:lnTo>
                        <a:pt x="47" y="1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5" name="Freeform 735"/>
                <p:cNvSpPr>
                  <a:spLocks/>
                </p:cNvSpPr>
                <p:nvPr/>
              </p:nvSpPr>
              <p:spPr bwMode="auto">
                <a:xfrm>
                  <a:off x="3563" y="1747"/>
                  <a:ext cx="38" cy="48"/>
                </a:xfrm>
                <a:custGeom>
                  <a:avLst/>
                  <a:gdLst>
                    <a:gd name="T0" fmla="*/ 0 w 75"/>
                    <a:gd name="T1" fmla="*/ 0 h 96"/>
                    <a:gd name="T2" fmla="*/ 75 w 75"/>
                    <a:gd name="T3" fmla="*/ 16 h 96"/>
                    <a:gd name="T4" fmla="*/ 75 w 75"/>
                    <a:gd name="T5" fmla="*/ 96 h 96"/>
                    <a:gd name="T6" fmla="*/ 0 w 75"/>
                    <a:gd name="T7" fmla="*/ 81 h 96"/>
                    <a:gd name="T8" fmla="*/ 0 w 75"/>
                    <a:gd name="T9" fmla="*/ 0 h 96"/>
                    <a:gd name="T10" fmla="*/ 0 60000 65536"/>
                    <a:gd name="T11" fmla="*/ 0 60000 65536"/>
                    <a:gd name="T12" fmla="*/ 0 60000 65536"/>
                    <a:gd name="T13" fmla="*/ 0 60000 65536"/>
                    <a:gd name="T14" fmla="*/ 0 60000 65536"/>
                    <a:gd name="T15" fmla="*/ 0 w 75"/>
                    <a:gd name="T16" fmla="*/ 0 h 96"/>
                    <a:gd name="T17" fmla="*/ 75 w 75"/>
                    <a:gd name="T18" fmla="*/ 96 h 96"/>
                  </a:gdLst>
                  <a:ahLst/>
                  <a:cxnLst>
                    <a:cxn ang="T10">
                      <a:pos x="T0" y="T1"/>
                    </a:cxn>
                    <a:cxn ang="T11">
                      <a:pos x="T2" y="T3"/>
                    </a:cxn>
                    <a:cxn ang="T12">
                      <a:pos x="T4" y="T5"/>
                    </a:cxn>
                    <a:cxn ang="T13">
                      <a:pos x="T6" y="T7"/>
                    </a:cxn>
                    <a:cxn ang="T14">
                      <a:pos x="T8" y="T9"/>
                    </a:cxn>
                  </a:cxnLst>
                  <a:rect l="T15" t="T16" r="T17" b="T18"/>
                  <a:pathLst>
                    <a:path w="75" h="96">
                      <a:moveTo>
                        <a:pt x="0" y="0"/>
                      </a:moveTo>
                      <a:lnTo>
                        <a:pt x="75" y="16"/>
                      </a:lnTo>
                      <a:lnTo>
                        <a:pt x="75" y="96"/>
                      </a:lnTo>
                      <a:lnTo>
                        <a:pt x="0" y="8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6" name="Freeform 736"/>
                <p:cNvSpPr>
                  <a:spLocks/>
                </p:cNvSpPr>
                <p:nvPr/>
              </p:nvSpPr>
              <p:spPr bwMode="auto">
                <a:xfrm>
                  <a:off x="3608" y="1757"/>
                  <a:ext cx="34" cy="46"/>
                </a:xfrm>
                <a:custGeom>
                  <a:avLst/>
                  <a:gdLst>
                    <a:gd name="T0" fmla="*/ 0 w 67"/>
                    <a:gd name="T1" fmla="*/ 0 h 92"/>
                    <a:gd name="T2" fmla="*/ 67 w 67"/>
                    <a:gd name="T3" fmla="*/ 18 h 92"/>
                    <a:gd name="T4" fmla="*/ 67 w 67"/>
                    <a:gd name="T5" fmla="*/ 92 h 92"/>
                    <a:gd name="T6" fmla="*/ 0 w 67"/>
                    <a:gd name="T7" fmla="*/ 79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67" y="18"/>
                      </a:lnTo>
                      <a:lnTo>
                        <a:pt x="67" y="92"/>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7" name="Freeform 737"/>
                <p:cNvSpPr>
                  <a:spLocks/>
                </p:cNvSpPr>
                <p:nvPr/>
              </p:nvSpPr>
              <p:spPr bwMode="auto">
                <a:xfrm>
                  <a:off x="3650" y="1768"/>
                  <a:ext cx="33" cy="43"/>
                </a:xfrm>
                <a:custGeom>
                  <a:avLst/>
                  <a:gdLst>
                    <a:gd name="T0" fmla="*/ 0 w 67"/>
                    <a:gd name="T1" fmla="*/ 0 h 86"/>
                    <a:gd name="T2" fmla="*/ 67 w 67"/>
                    <a:gd name="T3" fmla="*/ 11 h 86"/>
                    <a:gd name="T4" fmla="*/ 67 w 67"/>
                    <a:gd name="T5" fmla="*/ 86 h 86"/>
                    <a:gd name="T6" fmla="*/ 0 w 67"/>
                    <a:gd name="T7" fmla="*/ 74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11"/>
                      </a:lnTo>
                      <a:lnTo>
                        <a:pt x="67" y="86"/>
                      </a:lnTo>
                      <a:lnTo>
                        <a:pt x="0" y="7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8" name="Freeform 738"/>
                <p:cNvSpPr>
                  <a:spLocks/>
                </p:cNvSpPr>
                <p:nvPr/>
              </p:nvSpPr>
              <p:spPr bwMode="auto">
                <a:xfrm>
                  <a:off x="3689" y="1777"/>
                  <a:ext cx="33" cy="42"/>
                </a:xfrm>
                <a:custGeom>
                  <a:avLst/>
                  <a:gdLst>
                    <a:gd name="T0" fmla="*/ 0 w 65"/>
                    <a:gd name="T1" fmla="*/ 0 h 85"/>
                    <a:gd name="T2" fmla="*/ 65 w 65"/>
                    <a:gd name="T3" fmla="*/ 10 h 85"/>
                    <a:gd name="T4" fmla="*/ 65 w 65"/>
                    <a:gd name="T5" fmla="*/ 85 h 85"/>
                    <a:gd name="T6" fmla="*/ 0 w 65"/>
                    <a:gd name="T7" fmla="*/ 72 h 85"/>
                    <a:gd name="T8" fmla="*/ 0 w 65"/>
                    <a:gd name="T9" fmla="*/ 0 h 85"/>
                    <a:gd name="T10" fmla="*/ 0 60000 65536"/>
                    <a:gd name="T11" fmla="*/ 0 60000 65536"/>
                    <a:gd name="T12" fmla="*/ 0 60000 65536"/>
                    <a:gd name="T13" fmla="*/ 0 60000 65536"/>
                    <a:gd name="T14" fmla="*/ 0 60000 65536"/>
                    <a:gd name="T15" fmla="*/ 0 w 65"/>
                    <a:gd name="T16" fmla="*/ 0 h 85"/>
                    <a:gd name="T17" fmla="*/ 65 w 65"/>
                    <a:gd name="T18" fmla="*/ 85 h 85"/>
                  </a:gdLst>
                  <a:ahLst/>
                  <a:cxnLst>
                    <a:cxn ang="T10">
                      <a:pos x="T0" y="T1"/>
                    </a:cxn>
                    <a:cxn ang="T11">
                      <a:pos x="T2" y="T3"/>
                    </a:cxn>
                    <a:cxn ang="T12">
                      <a:pos x="T4" y="T5"/>
                    </a:cxn>
                    <a:cxn ang="T13">
                      <a:pos x="T6" y="T7"/>
                    </a:cxn>
                    <a:cxn ang="T14">
                      <a:pos x="T8" y="T9"/>
                    </a:cxn>
                  </a:cxnLst>
                  <a:rect l="T15" t="T16" r="T17" b="T18"/>
                  <a:pathLst>
                    <a:path w="65" h="85">
                      <a:moveTo>
                        <a:pt x="0" y="0"/>
                      </a:moveTo>
                      <a:lnTo>
                        <a:pt x="65" y="10"/>
                      </a:lnTo>
                      <a:lnTo>
                        <a:pt x="65" y="85"/>
                      </a:lnTo>
                      <a:lnTo>
                        <a:pt x="0" y="7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29" name="Freeform 739"/>
                <p:cNvSpPr>
                  <a:spLocks/>
                </p:cNvSpPr>
                <p:nvPr/>
              </p:nvSpPr>
              <p:spPr bwMode="auto">
                <a:xfrm>
                  <a:off x="3728" y="1785"/>
                  <a:ext cx="29" cy="38"/>
                </a:xfrm>
                <a:custGeom>
                  <a:avLst/>
                  <a:gdLst>
                    <a:gd name="T0" fmla="*/ 0 w 60"/>
                    <a:gd name="T1" fmla="*/ 0 h 77"/>
                    <a:gd name="T2" fmla="*/ 60 w 60"/>
                    <a:gd name="T3" fmla="*/ 15 h 77"/>
                    <a:gd name="T4" fmla="*/ 60 w 60"/>
                    <a:gd name="T5" fmla="*/ 77 h 77"/>
                    <a:gd name="T6" fmla="*/ 0 w 60"/>
                    <a:gd name="T7" fmla="*/ 69 h 77"/>
                    <a:gd name="T8" fmla="*/ 0 w 60"/>
                    <a:gd name="T9" fmla="*/ 0 h 77"/>
                    <a:gd name="T10" fmla="*/ 0 60000 65536"/>
                    <a:gd name="T11" fmla="*/ 0 60000 65536"/>
                    <a:gd name="T12" fmla="*/ 0 60000 65536"/>
                    <a:gd name="T13" fmla="*/ 0 60000 65536"/>
                    <a:gd name="T14" fmla="*/ 0 60000 65536"/>
                    <a:gd name="T15" fmla="*/ 0 w 60"/>
                    <a:gd name="T16" fmla="*/ 0 h 77"/>
                    <a:gd name="T17" fmla="*/ 60 w 60"/>
                    <a:gd name="T18" fmla="*/ 77 h 77"/>
                  </a:gdLst>
                  <a:ahLst/>
                  <a:cxnLst>
                    <a:cxn ang="T10">
                      <a:pos x="T0" y="T1"/>
                    </a:cxn>
                    <a:cxn ang="T11">
                      <a:pos x="T2" y="T3"/>
                    </a:cxn>
                    <a:cxn ang="T12">
                      <a:pos x="T4" y="T5"/>
                    </a:cxn>
                    <a:cxn ang="T13">
                      <a:pos x="T6" y="T7"/>
                    </a:cxn>
                    <a:cxn ang="T14">
                      <a:pos x="T8" y="T9"/>
                    </a:cxn>
                  </a:cxnLst>
                  <a:rect l="T15" t="T16" r="T17" b="T18"/>
                  <a:pathLst>
                    <a:path w="60" h="77">
                      <a:moveTo>
                        <a:pt x="0" y="0"/>
                      </a:moveTo>
                      <a:lnTo>
                        <a:pt x="60" y="15"/>
                      </a:lnTo>
                      <a:lnTo>
                        <a:pt x="60" y="77"/>
                      </a:lnTo>
                      <a:lnTo>
                        <a:pt x="0" y="6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0" name="Freeform 740"/>
                <p:cNvSpPr>
                  <a:spLocks/>
                </p:cNvSpPr>
                <p:nvPr/>
              </p:nvSpPr>
              <p:spPr bwMode="auto">
                <a:xfrm>
                  <a:off x="3763" y="1794"/>
                  <a:ext cx="24" cy="38"/>
                </a:xfrm>
                <a:custGeom>
                  <a:avLst/>
                  <a:gdLst>
                    <a:gd name="T0" fmla="*/ 0 w 47"/>
                    <a:gd name="T1" fmla="*/ 0 h 75"/>
                    <a:gd name="T2" fmla="*/ 47 w 47"/>
                    <a:gd name="T3" fmla="*/ 9 h 75"/>
                    <a:gd name="T4" fmla="*/ 47 w 47"/>
                    <a:gd name="T5" fmla="*/ 75 h 75"/>
                    <a:gd name="T6" fmla="*/ 0 w 47"/>
                    <a:gd name="T7" fmla="*/ 65 h 75"/>
                    <a:gd name="T8" fmla="*/ 0 w 47"/>
                    <a:gd name="T9" fmla="*/ 0 h 75"/>
                    <a:gd name="T10" fmla="*/ 0 60000 65536"/>
                    <a:gd name="T11" fmla="*/ 0 60000 65536"/>
                    <a:gd name="T12" fmla="*/ 0 60000 65536"/>
                    <a:gd name="T13" fmla="*/ 0 60000 65536"/>
                    <a:gd name="T14" fmla="*/ 0 60000 65536"/>
                    <a:gd name="T15" fmla="*/ 0 w 47"/>
                    <a:gd name="T16" fmla="*/ 0 h 75"/>
                    <a:gd name="T17" fmla="*/ 47 w 47"/>
                    <a:gd name="T18" fmla="*/ 75 h 75"/>
                  </a:gdLst>
                  <a:ahLst/>
                  <a:cxnLst>
                    <a:cxn ang="T10">
                      <a:pos x="T0" y="T1"/>
                    </a:cxn>
                    <a:cxn ang="T11">
                      <a:pos x="T2" y="T3"/>
                    </a:cxn>
                    <a:cxn ang="T12">
                      <a:pos x="T4" y="T5"/>
                    </a:cxn>
                    <a:cxn ang="T13">
                      <a:pos x="T6" y="T7"/>
                    </a:cxn>
                    <a:cxn ang="T14">
                      <a:pos x="T8" y="T9"/>
                    </a:cxn>
                  </a:cxnLst>
                  <a:rect l="T15" t="T16" r="T17" b="T18"/>
                  <a:pathLst>
                    <a:path w="47" h="75">
                      <a:moveTo>
                        <a:pt x="0" y="0"/>
                      </a:moveTo>
                      <a:lnTo>
                        <a:pt x="47" y="9"/>
                      </a:lnTo>
                      <a:lnTo>
                        <a:pt x="47" y="75"/>
                      </a:lnTo>
                      <a:lnTo>
                        <a:pt x="0" y="6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1" name="Freeform 741"/>
                <p:cNvSpPr>
                  <a:spLocks/>
                </p:cNvSpPr>
                <p:nvPr/>
              </p:nvSpPr>
              <p:spPr bwMode="auto">
                <a:xfrm>
                  <a:off x="3563" y="1799"/>
                  <a:ext cx="38" cy="48"/>
                </a:xfrm>
                <a:custGeom>
                  <a:avLst/>
                  <a:gdLst>
                    <a:gd name="T0" fmla="*/ 0 w 75"/>
                    <a:gd name="T1" fmla="*/ 0 h 97"/>
                    <a:gd name="T2" fmla="*/ 75 w 75"/>
                    <a:gd name="T3" fmla="*/ 12 h 97"/>
                    <a:gd name="T4" fmla="*/ 75 w 75"/>
                    <a:gd name="T5" fmla="*/ 97 h 97"/>
                    <a:gd name="T6" fmla="*/ 0 w 75"/>
                    <a:gd name="T7" fmla="*/ 86 h 97"/>
                    <a:gd name="T8" fmla="*/ 0 w 75"/>
                    <a:gd name="T9" fmla="*/ 0 h 97"/>
                    <a:gd name="T10" fmla="*/ 0 60000 65536"/>
                    <a:gd name="T11" fmla="*/ 0 60000 65536"/>
                    <a:gd name="T12" fmla="*/ 0 60000 65536"/>
                    <a:gd name="T13" fmla="*/ 0 60000 65536"/>
                    <a:gd name="T14" fmla="*/ 0 60000 65536"/>
                    <a:gd name="T15" fmla="*/ 0 w 75"/>
                    <a:gd name="T16" fmla="*/ 0 h 97"/>
                    <a:gd name="T17" fmla="*/ 75 w 75"/>
                    <a:gd name="T18" fmla="*/ 97 h 97"/>
                  </a:gdLst>
                  <a:ahLst/>
                  <a:cxnLst>
                    <a:cxn ang="T10">
                      <a:pos x="T0" y="T1"/>
                    </a:cxn>
                    <a:cxn ang="T11">
                      <a:pos x="T2" y="T3"/>
                    </a:cxn>
                    <a:cxn ang="T12">
                      <a:pos x="T4" y="T5"/>
                    </a:cxn>
                    <a:cxn ang="T13">
                      <a:pos x="T6" y="T7"/>
                    </a:cxn>
                    <a:cxn ang="T14">
                      <a:pos x="T8" y="T9"/>
                    </a:cxn>
                  </a:cxnLst>
                  <a:rect l="T15" t="T16" r="T17" b="T18"/>
                  <a:pathLst>
                    <a:path w="75" h="97">
                      <a:moveTo>
                        <a:pt x="0" y="0"/>
                      </a:moveTo>
                      <a:lnTo>
                        <a:pt x="75" y="12"/>
                      </a:lnTo>
                      <a:lnTo>
                        <a:pt x="75" y="97"/>
                      </a:lnTo>
                      <a:lnTo>
                        <a:pt x="0" y="8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2" name="Freeform 742"/>
                <p:cNvSpPr>
                  <a:spLocks/>
                </p:cNvSpPr>
                <p:nvPr/>
              </p:nvSpPr>
              <p:spPr bwMode="auto">
                <a:xfrm>
                  <a:off x="3608" y="1808"/>
                  <a:ext cx="34" cy="46"/>
                </a:xfrm>
                <a:custGeom>
                  <a:avLst/>
                  <a:gdLst>
                    <a:gd name="T0" fmla="*/ 0 w 67"/>
                    <a:gd name="T1" fmla="*/ 0 h 92"/>
                    <a:gd name="T2" fmla="*/ 67 w 67"/>
                    <a:gd name="T3" fmla="*/ 10 h 92"/>
                    <a:gd name="T4" fmla="*/ 67 w 67"/>
                    <a:gd name="T5" fmla="*/ 92 h 92"/>
                    <a:gd name="T6" fmla="*/ 0 w 67"/>
                    <a:gd name="T7" fmla="*/ 78 h 92"/>
                    <a:gd name="T8" fmla="*/ 0 w 67"/>
                    <a:gd name="T9" fmla="*/ 0 h 92"/>
                    <a:gd name="T10" fmla="*/ 0 60000 65536"/>
                    <a:gd name="T11" fmla="*/ 0 60000 65536"/>
                    <a:gd name="T12" fmla="*/ 0 60000 65536"/>
                    <a:gd name="T13" fmla="*/ 0 60000 65536"/>
                    <a:gd name="T14" fmla="*/ 0 60000 65536"/>
                    <a:gd name="T15" fmla="*/ 0 w 67"/>
                    <a:gd name="T16" fmla="*/ 0 h 92"/>
                    <a:gd name="T17" fmla="*/ 67 w 67"/>
                    <a:gd name="T18" fmla="*/ 92 h 92"/>
                  </a:gdLst>
                  <a:ahLst/>
                  <a:cxnLst>
                    <a:cxn ang="T10">
                      <a:pos x="T0" y="T1"/>
                    </a:cxn>
                    <a:cxn ang="T11">
                      <a:pos x="T2" y="T3"/>
                    </a:cxn>
                    <a:cxn ang="T12">
                      <a:pos x="T4" y="T5"/>
                    </a:cxn>
                    <a:cxn ang="T13">
                      <a:pos x="T6" y="T7"/>
                    </a:cxn>
                    <a:cxn ang="T14">
                      <a:pos x="T8" y="T9"/>
                    </a:cxn>
                  </a:cxnLst>
                  <a:rect l="T15" t="T16" r="T17" b="T18"/>
                  <a:pathLst>
                    <a:path w="67" h="92">
                      <a:moveTo>
                        <a:pt x="0" y="0"/>
                      </a:moveTo>
                      <a:lnTo>
                        <a:pt x="67" y="10"/>
                      </a:lnTo>
                      <a:lnTo>
                        <a:pt x="67" y="92"/>
                      </a:lnTo>
                      <a:lnTo>
                        <a:pt x="0" y="78"/>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3" name="Freeform 743"/>
                <p:cNvSpPr>
                  <a:spLocks/>
                </p:cNvSpPr>
                <p:nvPr/>
              </p:nvSpPr>
              <p:spPr bwMode="auto">
                <a:xfrm>
                  <a:off x="3650" y="1815"/>
                  <a:ext cx="33" cy="43"/>
                </a:xfrm>
                <a:custGeom>
                  <a:avLst/>
                  <a:gdLst>
                    <a:gd name="T0" fmla="*/ 0 w 67"/>
                    <a:gd name="T1" fmla="*/ 0 h 86"/>
                    <a:gd name="T2" fmla="*/ 67 w 67"/>
                    <a:gd name="T3" fmla="*/ 10 h 86"/>
                    <a:gd name="T4" fmla="*/ 67 w 67"/>
                    <a:gd name="T5" fmla="*/ 86 h 86"/>
                    <a:gd name="T6" fmla="*/ 0 w 67"/>
                    <a:gd name="T7" fmla="*/ 79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10"/>
                      </a:lnTo>
                      <a:lnTo>
                        <a:pt x="67" y="86"/>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4" name="Freeform 744"/>
                <p:cNvSpPr>
                  <a:spLocks/>
                </p:cNvSpPr>
                <p:nvPr/>
              </p:nvSpPr>
              <p:spPr bwMode="auto">
                <a:xfrm>
                  <a:off x="3689" y="1822"/>
                  <a:ext cx="33" cy="41"/>
                </a:xfrm>
                <a:custGeom>
                  <a:avLst/>
                  <a:gdLst>
                    <a:gd name="T0" fmla="*/ 0 w 65"/>
                    <a:gd name="T1" fmla="*/ 0 h 83"/>
                    <a:gd name="T2" fmla="*/ 65 w 65"/>
                    <a:gd name="T3" fmla="*/ 12 h 83"/>
                    <a:gd name="T4" fmla="*/ 65 w 65"/>
                    <a:gd name="T5" fmla="*/ 83 h 83"/>
                    <a:gd name="T6" fmla="*/ 0 w 65"/>
                    <a:gd name="T7" fmla="*/ 77 h 83"/>
                    <a:gd name="T8" fmla="*/ 0 w 65"/>
                    <a:gd name="T9" fmla="*/ 0 h 83"/>
                    <a:gd name="T10" fmla="*/ 0 60000 65536"/>
                    <a:gd name="T11" fmla="*/ 0 60000 65536"/>
                    <a:gd name="T12" fmla="*/ 0 60000 65536"/>
                    <a:gd name="T13" fmla="*/ 0 60000 65536"/>
                    <a:gd name="T14" fmla="*/ 0 60000 65536"/>
                    <a:gd name="T15" fmla="*/ 0 w 65"/>
                    <a:gd name="T16" fmla="*/ 0 h 83"/>
                    <a:gd name="T17" fmla="*/ 65 w 65"/>
                    <a:gd name="T18" fmla="*/ 83 h 83"/>
                  </a:gdLst>
                  <a:ahLst/>
                  <a:cxnLst>
                    <a:cxn ang="T10">
                      <a:pos x="T0" y="T1"/>
                    </a:cxn>
                    <a:cxn ang="T11">
                      <a:pos x="T2" y="T3"/>
                    </a:cxn>
                    <a:cxn ang="T12">
                      <a:pos x="T4" y="T5"/>
                    </a:cxn>
                    <a:cxn ang="T13">
                      <a:pos x="T6" y="T7"/>
                    </a:cxn>
                    <a:cxn ang="T14">
                      <a:pos x="T8" y="T9"/>
                    </a:cxn>
                  </a:cxnLst>
                  <a:rect l="T15" t="T16" r="T17" b="T18"/>
                  <a:pathLst>
                    <a:path w="65" h="83">
                      <a:moveTo>
                        <a:pt x="0" y="0"/>
                      </a:moveTo>
                      <a:lnTo>
                        <a:pt x="65" y="12"/>
                      </a:lnTo>
                      <a:lnTo>
                        <a:pt x="65" y="83"/>
                      </a:lnTo>
                      <a:lnTo>
                        <a:pt x="0" y="7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5" name="Freeform 745"/>
                <p:cNvSpPr>
                  <a:spLocks/>
                </p:cNvSpPr>
                <p:nvPr/>
              </p:nvSpPr>
              <p:spPr bwMode="auto">
                <a:xfrm>
                  <a:off x="3729" y="1828"/>
                  <a:ext cx="28" cy="41"/>
                </a:xfrm>
                <a:custGeom>
                  <a:avLst/>
                  <a:gdLst>
                    <a:gd name="T0" fmla="*/ 0 w 56"/>
                    <a:gd name="T1" fmla="*/ 0 h 82"/>
                    <a:gd name="T2" fmla="*/ 56 w 56"/>
                    <a:gd name="T3" fmla="*/ 10 h 82"/>
                    <a:gd name="T4" fmla="*/ 56 w 56"/>
                    <a:gd name="T5" fmla="*/ 82 h 82"/>
                    <a:gd name="T6" fmla="*/ 0 w 56"/>
                    <a:gd name="T7" fmla="*/ 73 h 82"/>
                    <a:gd name="T8" fmla="*/ 0 w 56"/>
                    <a:gd name="T9" fmla="*/ 0 h 82"/>
                    <a:gd name="T10" fmla="*/ 0 60000 65536"/>
                    <a:gd name="T11" fmla="*/ 0 60000 65536"/>
                    <a:gd name="T12" fmla="*/ 0 60000 65536"/>
                    <a:gd name="T13" fmla="*/ 0 60000 65536"/>
                    <a:gd name="T14" fmla="*/ 0 60000 65536"/>
                    <a:gd name="T15" fmla="*/ 0 w 56"/>
                    <a:gd name="T16" fmla="*/ 0 h 82"/>
                    <a:gd name="T17" fmla="*/ 56 w 56"/>
                    <a:gd name="T18" fmla="*/ 82 h 82"/>
                  </a:gdLst>
                  <a:ahLst/>
                  <a:cxnLst>
                    <a:cxn ang="T10">
                      <a:pos x="T0" y="T1"/>
                    </a:cxn>
                    <a:cxn ang="T11">
                      <a:pos x="T2" y="T3"/>
                    </a:cxn>
                    <a:cxn ang="T12">
                      <a:pos x="T4" y="T5"/>
                    </a:cxn>
                    <a:cxn ang="T13">
                      <a:pos x="T6" y="T7"/>
                    </a:cxn>
                    <a:cxn ang="T14">
                      <a:pos x="T8" y="T9"/>
                    </a:cxn>
                  </a:cxnLst>
                  <a:rect l="T15" t="T16" r="T17" b="T18"/>
                  <a:pathLst>
                    <a:path w="56" h="82">
                      <a:moveTo>
                        <a:pt x="0" y="0"/>
                      </a:moveTo>
                      <a:lnTo>
                        <a:pt x="56" y="10"/>
                      </a:lnTo>
                      <a:lnTo>
                        <a:pt x="56" y="82"/>
                      </a:lnTo>
                      <a:lnTo>
                        <a:pt x="0" y="7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6" name="Freeform 746"/>
                <p:cNvSpPr>
                  <a:spLocks/>
                </p:cNvSpPr>
                <p:nvPr/>
              </p:nvSpPr>
              <p:spPr bwMode="auto">
                <a:xfrm>
                  <a:off x="3763" y="1833"/>
                  <a:ext cx="24" cy="41"/>
                </a:xfrm>
                <a:custGeom>
                  <a:avLst/>
                  <a:gdLst>
                    <a:gd name="T0" fmla="*/ 0 w 47"/>
                    <a:gd name="T1" fmla="*/ 0 h 81"/>
                    <a:gd name="T2" fmla="*/ 47 w 47"/>
                    <a:gd name="T3" fmla="*/ 12 h 81"/>
                    <a:gd name="T4" fmla="*/ 47 w 47"/>
                    <a:gd name="T5" fmla="*/ 81 h 81"/>
                    <a:gd name="T6" fmla="*/ 0 w 47"/>
                    <a:gd name="T7" fmla="*/ 72 h 81"/>
                    <a:gd name="T8" fmla="*/ 0 w 47"/>
                    <a:gd name="T9" fmla="*/ 0 h 81"/>
                    <a:gd name="T10" fmla="*/ 0 60000 65536"/>
                    <a:gd name="T11" fmla="*/ 0 60000 65536"/>
                    <a:gd name="T12" fmla="*/ 0 60000 65536"/>
                    <a:gd name="T13" fmla="*/ 0 60000 65536"/>
                    <a:gd name="T14" fmla="*/ 0 60000 65536"/>
                    <a:gd name="T15" fmla="*/ 0 w 47"/>
                    <a:gd name="T16" fmla="*/ 0 h 81"/>
                    <a:gd name="T17" fmla="*/ 47 w 47"/>
                    <a:gd name="T18" fmla="*/ 81 h 81"/>
                  </a:gdLst>
                  <a:ahLst/>
                  <a:cxnLst>
                    <a:cxn ang="T10">
                      <a:pos x="T0" y="T1"/>
                    </a:cxn>
                    <a:cxn ang="T11">
                      <a:pos x="T2" y="T3"/>
                    </a:cxn>
                    <a:cxn ang="T12">
                      <a:pos x="T4" y="T5"/>
                    </a:cxn>
                    <a:cxn ang="T13">
                      <a:pos x="T6" y="T7"/>
                    </a:cxn>
                    <a:cxn ang="T14">
                      <a:pos x="T8" y="T9"/>
                    </a:cxn>
                  </a:cxnLst>
                  <a:rect l="T15" t="T16" r="T17" b="T18"/>
                  <a:pathLst>
                    <a:path w="47" h="81">
                      <a:moveTo>
                        <a:pt x="0" y="0"/>
                      </a:moveTo>
                      <a:lnTo>
                        <a:pt x="47" y="12"/>
                      </a:lnTo>
                      <a:lnTo>
                        <a:pt x="47" y="81"/>
                      </a:lnTo>
                      <a:lnTo>
                        <a:pt x="0" y="7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7" name="Freeform 747"/>
                <p:cNvSpPr>
                  <a:spLocks/>
                </p:cNvSpPr>
                <p:nvPr/>
              </p:nvSpPr>
              <p:spPr bwMode="auto">
                <a:xfrm>
                  <a:off x="3563" y="1884"/>
                  <a:ext cx="38" cy="45"/>
                </a:xfrm>
                <a:custGeom>
                  <a:avLst/>
                  <a:gdLst>
                    <a:gd name="T0" fmla="*/ 0 w 75"/>
                    <a:gd name="T1" fmla="*/ 0 h 91"/>
                    <a:gd name="T2" fmla="*/ 0 w 75"/>
                    <a:gd name="T3" fmla="*/ 88 h 91"/>
                    <a:gd name="T4" fmla="*/ 75 w 75"/>
                    <a:gd name="T5" fmla="*/ 91 h 91"/>
                    <a:gd name="T6" fmla="*/ 75 w 75"/>
                    <a:gd name="T7" fmla="*/ 6 h 91"/>
                    <a:gd name="T8" fmla="*/ 0 w 75"/>
                    <a:gd name="T9" fmla="*/ 0 h 91"/>
                    <a:gd name="T10" fmla="*/ 0 60000 65536"/>
                    <a:gd name="T11" fmla="*/ 0 60000 65536"/>
                    <a:gd name="T12" fmla="*/ 0 60000 65536"/>
                    <a:gd name="T13" fmla="*/ 0 60000 65536"/>
                    <a:gd name="T14" fmla="*/ 0 60000 65536"/>
                    <a:gd name="T15" fmla="*/ 0 w 75"/>
                    <a:gd name="T16" fmla="*/ 0 h 91"/>
                    <a:gd name="T17" fmla="*/ 75 w 75"/>
                    <a:gd name="T18" fmla="*/ 91 h 91"/>
                  </a:gdLst>
                  <a:ahLst/>
                  <a:cxnLst>
                    <a:cxn ang="T10">
                      <a:pos x="T0" y="T1"/>
                    </a:cxn>
                    <a:cxn ang="T11">
                      <a:pos x="T2" y="T3"/>
                    </a:cxn>
                    <a:cxn ang="T12">
                      <a:pos x="T4" y="T5"/>
                    </a:cxn>
                    <a:cxn ang="T13">
                      <a:pos x="T6" y="T7"/>
                    </a:cxn>
                    <a:cxn ang="T14">
                      <a:pos x="T8" y="T9"/>
                    </a:cxn>
                  </a:cxnLst>
                  <a:rect l="T15" t="T16" r="T17" b="T18"/>
                  <a:pathLst>
                    <a:path w="75" h="91">
                      <a:moveTo>
                        <a:pt x="0" y="0"/>
                      </a:moveTo>
                      <a:lnTo>
                        <a:pt x="0" y="88"/>
                      </a:lnTo>
                      <a:lnTo>
                        <a:pt x="75" y="91"/>
                      </a:lnTo>
                      <a:lnTo>
                        <a:pt x="75" y="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8" name="Freeform 748"/>
                <p:cNvSpPr>
                  <a:spLocks/>
                </p:cNvSpPr>
                <p:nvPr/>
              </p:nvSpPr>
              <p:spPr bwMode="auto">
                <a:xfrm>
                  <a:off x="3608" y="1888"/>
                  <a:ext cx="34" cy="44"/>
                </a:xfrm>
                <a:custGeom>
                  <a:avLst/>
                  <a:gdLst>
                    <a:gd name="T0" fmla="*/ 0 w 67"/>
                    <a:gd name="T1" fmla="*/ 0 h 88"/>
                    <a:gd name="T2" fmla="*/ 67 w 67"/>
                    <a:gd name="T3" fmla="*/ 8 h 88"/>
                    <a:gd name="T4" fmla="*/ 67 w 67"/>
                    <a:gd name="T5" fmla="*/ 88 h 88"/>
                    <a:gd name="T6" fmla="*/ 0 w 67"/>
                    <a:gd name="T7" fmla="*/ 82 h 88"/>
                    <a:gd name="T8" fmla="*/ 0 w 67"/>
                    <a:gd name="T9" fmla="*/ 0 h 88"/>
                    <a:gd name="T10" fmla="*/ 0 60000 65536"/>
                    <a:gd name="T11" fmla="*/ 0 60000 65536"/>
                    <a:gd name="T12" fmla="*/ 0 60000 65536"/>
                    <a:gd name="T13" fmla="*/ 0 60000 65536"/>
                    <a:gd name="T14" fmla="*/ 0 60000 65536"/>
                    <a:gd name="T15" fmla="*/ 0 w 67"/>
                    <a:gd name="T16" fmla="*/ 0 h 88"/>
                    <a:gd name="T17" fmla="*/ 67 w 67"/>
                    <a:gd name="T18" fmla="*/ 88 h 88"/>
                  </a:gdLst>
                  <a:ahLst/>
                  <a:cxnLst>
                    <a:cxn ang="T10">
                      <a:pos x="T0" y="T1"/>
                    </a:cxn>
                    <a:cxn ang="T11">
                      <a:pos x="T2" y="T3"/>
                    </a:cxn>
                    <a:cxn ang="T12">
                      <a:pos x="T4" y="T5"/>
                    </a:cxn>
                    <a:cxn ang="T13">
                      <a:pos x="T6" y="T7"/>
                    </a:cxn>
                    <a:cxn ang="T14">
                      <a:pos x="T8" y="T9"/>
                    </a:cxn>
                  </a:cxnLst>
                  <a:rect l="T15" t="T16" r="T17" b="T18"/>
                  <a:pathLst>
                    <a:path w="67" h="88">
                      <a:moveTo>
                        <a:pt x="0" y="0"/>
                      </a:moveTo>
                      <a:lnTo>
                        <a:pt x="67" y="8"/>
                      </a:lnTo>
                      <a:lnTo>
                        <a:pt x="67" y="88"/>
                      </a:lnTo>
                      <a:lnTo>
                        <a:pt x="0" y="82"/>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39" name="Freeform 749"/>
                <p:cNvSpPr>
                  <a:spLocks/>
                </p:cNvSpPr>
                <p:nvPr/>
              </p:nvSpPr>
              <p:spPr bwMode="auto">
                <a:xfrm>
                  <a:off x="3650" y="1892"/>
                  <a:ext cx="33" cy="43"/>
                </a:xfrm>
                <a:custGeom>
                  <a:avLst/>
                  <a:gdLst>
                    <a:gd name="T0" fmla="*/ 0 w 67"/>
                    <a:gd name="T1" fmla="*/ 0 h 86"/>
                    <a:gd name="T2" fmla="*/ 67 w 67"/>
                    <a:gd name="T3" fmla="*/ 6 h 86"/>
                    <a:gd name="T4" fmla="*/ 67 w 67"/>
                    <a:gd name="T5" fmla="*/ 86 h 86"/>
                    <a:gd name="T6" fmla="*/ 0 w 67"/>
                    <a:gd name="T7" fmla="*/ 77 h 86"/>
                    <a:gd name="T8" fmla="*/ 0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0" y="0"/>
                      </a:moveTo>
                      <a:lnTo>
                        <a:pt x="67" y="6"/>
                      </a:lnTo>
                      <a:lnTo>
                        <a:pt x="67" y="86"/>
                      </a:lnTo>
                      <a:lnTo>
                        <a:pt x="0" y="7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0" name="Freeform 750"/>
                <p:cNvSpPr>
                  <a:spLocks/>
                </p:cNvSpPr>
                <p:nvPr/>
              </p:nvSpPr>
              <p:spPr bwMode="auto">
                <a:xfrm>
                  <a:off x="3689" y="1897"/>
                  <a:ext cx="33" cy="38"/>
                </a:xfrm>
                <a:custGeom>
                  <a:avLst/>
                  <a:gdLst>
                    <a:gd name="T0" fmla="*/ 0 w 65"/>
                    <a:gd name="T1" fmla="*/ 0 h 78"/>
                    <a:gd name="T2" fmla="*/ 0 w 65"/>
                    <a:gd name="T3" fmla="*/ 78 h 78"/>
                    <a:gd name="T4" fmla="*/ 65 w 65"/>
                    <a:gd name="T5" fmla="*/ 78 h 78"/>
                    <a:gd name="T6" fmla="*/ 65 w 65"/>
                    <a:gd name="T7" fmla="*/ 6 h 78"/>
                    <a:gd name="T8" fmla="*/ 0 w 65"/>
                    <a:gd name="T9" fmla="*/ 0 h 78"/>
                    <a:gd name="T10" fmla="*/ 0 60000 65536"/>
                    <a:gd name="T11" fmla="*/ 0 60000 65536"/>
                    <a:gd name="T12" fmla="*/ 0 60000 65536"/>
                    <a:gd name="T13" fmla="*/ 0 60000 65536"/>
                    <a:gd name="T14" fmla="*/ 0 60000 65536"/>
                    <a:gd name="T15" fmla="*/ 0 w 65"/>
                    <a:gd name="T16" fmla="*/ 0 h 78"/>
                    <a:gd name="T17" fmla="*/ 65 w 65"/>
                    <a:gd name="T18" fmla="*/ 78 h 78"/>
                  </a:gdLst>
                  <a:ahLst/>
                  <a:cxnLst>
                    <a:cxn ang="T10">
                      <a:pos x="T0" y="T1"/>
                    </a:cxn>
                    <a:cxn ang="T11">
                      <a:pos x="T2" y="T3"/>
                    </a:cxn>
                    <a:cxn ang="T12">
                      <a:pos x="T4" y="T5"/>
                    </a:cxn>
                    <a:cxn ang="T13">
                      <a:pos x="T6" y="T7"/>
                    </a:cxn>
                    <a:cxn ang="T14">
                      <a:pos x="T8" y="T9"/>
                    </a:cxn>
                  </a:cxnLst>
                  <a:rect l="T15" t="T16" r="T17" b="T18"/>
                  <a:pathLst>
                    <a:path w="65" h="78">
                      <a:moveTo>
                        <a:pt x="0" y="0"/>
                      </a:moveTo>
                      <a:lnTo>
                        <a:pt x="0" y="78"/>
                      </a:lnTo>
                      <a:lnTo>
                        <a:pt x="65" y="78"/>
                      </a:lnTo>
                      <a:lnTo>
                        <a:pt x="65" y="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1" name="Freeform 751"/>
                <p:cNvSpPr>
                  <a:spLocks/>
                </p:cNvSpPr>
                <p:nvPr/>
              </p:nvSpPr>
              <p:spPr bwMode="auto">
                <a:xfrm>
                  <a:off x="3728" y="1902"/>
                  <a:ext cx="29" cy="33"/>
                </a:xfrm>
                <a:custGeom>
                  <a:avLst/>
                  <a:gdLst>
                    <a:gd name="T0" fmla="*/ 0 w 60"/>
                    <a:gd name="T1" fmla="*/ 0 h 67"/>
                    <a:gd name="T2" fmla="*/ 60 w 60"/>
                    <a:gd name="T3" fmla="*/ 4 h 67"/>
                    <a:gd name="T4" fmla="*/ 60 w 60"/>
                    <a:gd name="T5" fmla="*/ 67 h 67"/>
                    <a:gd name="T6" fmla="*/ 0 w 60"/>
                    <a:gd name="T7" fmla="*/ 67 h 67"/>
                    <a:gd name="T8" fmla="*/ 0 w 60"/>
                    <a:gd name="T9" fmla="*/ 0 h 67"/>
                    <a:gd name="T10" fmla="*/ 0 60000 65536"/>
                    <a:gd name="T11" fmla="*/ 0 60000 65536"/>
                    <a:gd name="T12" fmla="*/ 0 60000 65536"/>
                    <a:gd name="T13" fmla="*/ 0 60000 65536"/>
                    <a:gd name="T14" fmla="*/ 0 60000 65536"/>
                    <a:gd name="T15" fmla="*/ 0 w 60"/>
                    <a:gd name="T16" fmla="*/ 0 h 67"/>
                    <a:gd name="T17" fmla="*/ 60 w 60"/>
                    <a:gd name="T18" fmla="*/ 67 h 67"/>
                  </a:gdLst>
                  <a:ahLst/>
                  <a:cxnLst>
                    <a:cxn ang="T10">
                      <a:pos x="T0" y="T1"/>
                    </a:cxn>
                    <a:cxn ang="T11">
                      <a:pos x="T2" y="T3"/>
                    </a:cxn>
                    <a:cxn ang="T12">
                      <a:pos x="T4" y="T5"/>
                    </a:cxn>
                    <a:cxn ang="T13">
                      <a:pos x="T6" y="T7"/>
                    </a:cxn>
                    <a:cxn ang="T14">
                      <a:pos x="T8" y="T9"/>
                    </a:cxn>
                  </a:cxnLst>
                  <a:rect l="T15" t="T16" r="T17" b="T18"/>
                  <a:pathLst>
                    <a:path w="60" h="67">
                      <a:moveTo>
                        <a:pt x="0" y="0"/>
                      </a:moveTo>
                      <a:lnTo>
                        <a:pt x="60" y="4"/>
                      </a:lnTo>
                      <a:lnTo>
                        <a:pt x="60" y="67"/>
                      </a:lnTo>
                      <a:lnTo>
                        <a:pt x="0" y="67"/>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2" name="Freeform 752"/>
                <p:cNvSpPr>
                  <a:spLocks/>
                </p:cNvSpPr>
                <p:nvPr/>
              </p:nvSpPr>
              <p:spPr bwMode="auto">
                <a:xfrm>
                  <a:off x="3763" y="1905"/>
                  <a:ext cx="24" cy="33"/>
                </a:xfrm>
                <a:custGeom>
                  <a:avLst/>
                  <a:gdLst>
                    <a:gd name="T0" fmla="*/ 0 w 47"/>
                    <a:gd name="T1" fmla="*/ 0 h 64"/>
                    <a:gd name="T2" fmla="*/ 47 w 47"/>
                    <a:gd name="T3" fmla="*/ 2 h 64"/>
                    <a:gd name="T4" fmla="*/ 47 w 47"/>
                    <a:gd name="T5" fmla="*/ 64 h 64"/>
                    <a:gd name="T6" fmla="*/ 0 w 47"/>
                    <a:gd name="T7" fmla="*/ 60 h 64"/>
                    <a:gd name="T8" fmla="*/ 0 w 47"/>
                    <a:gd name="T9" fmla="*/ 0 h 64"/>
                    <a:gd name="T10" fmla="*/ 0 60000 65536"/>
                    <a:gd name="T11" fmla="*/ 0 60000 65536"/>
                    <a:gd name="T12" fmla="*/ 0 60000 65536"/>
                    <a:gd name="T13" fmla="*/ 0 60000 65536"/>
                    <a:gd name="T14" fmla="*/ 0 60000 65536"/>
                    <a:gd name="T15" fmla="*/ 0 w 47"/>
                    <a:gd name="T16" fmla="*/ 0 h 64"/>
                    <a:gd name="T17" fmla="*/ 47 w 47"/>
                    <a:gd name="T18" fmla="*/ 64 h 64"/>
                  </a:gdLst>
                  <a:ahLst/>
                  <a:cxnLst>
                    <a:cxn ang="T10">
                      <a:pos x="T0" y="T1"/>
                    </a:cxn>
                    <a:cxn ang="T11">
                      <a:pos x="T2" y="T3"/>
                    </a:cxn>
                    <a:cxn ang="T12">
                      <a:pos x="T4" y="T5"/>
                    </a:cxn>
                    <a:cxn ang="T13">
                      <a:pos x="T6" y="T7"/>
                    </a:cxn>
                    <a:cxn ang="T14">
                      <a:pos x="T8" y="T9"/>
                    </a:cxn>
                  </a:cxnLst>
                  <a:rect l="T15" t="T16" r="T17" b="T18"/>
                  <a:pathLst>
                    <a:path w="47" h="64">
                      <a:moveTo>
                        <a:pt x="0" y="0"/>
                      </a:moveTo>
                      <a:lnTo>
                        <a:pt x="47" y="2"/>
                      </a:lnTo>
                      <a:lnTo>
                        <a:pt x="47" y="64"/>
                      </a:lnTo>
                      <a:lnTo>
                        <a:pt x="0" y="6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3" name="Freeform 753"/>
                <p:cNvSpPr>
                  <a:spLocks/>
                </p:cNvSpPr>
                <p:nvPr/>
              </p:nvSpPr>
              <p:spPr bwMode="auto">
                <a:xfrm>
                  <a:off x="3563" y="1938"/>
                  <a:ext cx="38" cy="42"/>
                </a:xfrm>
                <a:custGeom>
                  <a:avLst/>
                  <a:gdLst>
                    <a:gd name="T0" fmla="*/ 0 w 75"/>
                    <a:gd name="T1" fmla="*/ 0 h 84"/>
                    <a:gd name="T2" fmla="*/ 75 w 75"/>
                    <a:gd name="T3" fmla="*/ 4 h 84"/>
                    <a:gd name="T4" fmla="*/ 75 w 75"/>
                    <a:gd name="T5" fmla="*/ 84 h 84"/>
                    <a:gd name="T6" fmla="*/ 0 w 75"/>
                    <a:gd name="T7" fmla="*/ 84 h 84"/>
                    <a:gd name="T8" fmla="*/ 0 w 75"/>
                    <a:gd name="T9" fmla="*/ 0 h 84"/>
                    <a:gd name="T10" fmla="*/ 0 60000 65536"/>
                    <a:gd name="T11" fmla="*/ 0 60000 65536"/>
                    <a:gd name="T12" fmla="*/ 0 60000 65536"/>
                    <a:gd name="T13" fmla="*/ 0 60000 65536"/>
                    <a:gd name="T14" fmla="*/ 0 60000 65536"/>
                    <a:gd name="T15" fmla="*/ 0 w 75"/>
                    <a:gd name="T16" fmla="*/ 0 h 84"/>
                    <a:gd name="T17" fmla="*/ 75 w 75"/>
                    <a:gd name="T18" fmla="*/ 84 h 84"/>
                  </a:gdLst>
                  <a:ahLst/>
                  <a:cxnLst>
                    <a:cxn ang="T10">
                      <a:pos x="T0" y="T1"/>
                    </a:cxn>
                    <a:cxn ang="T11">
                      <a:pos x="T2" y="T3"/>
                    </a:cxn>
                    <a:cxn ang="T12">
                      <a:pos x="T4" y="T5"/>
                    </a:cxn>
                    <a:cxn ang="T13">
                      <a:pos x="T6" y="T7"/>
                    </a:cxn>
                    <a:cxn ang="T14">
                      <a:pos x="T8" y="T9"/>
                    </a:cxn>
                  </a:cxnLst>
                  <a:rect l="T15" t="T16" r="T17" b="T18"/>
                  <a:pathLst>
                    <a:path w="75" h="84">
                      <a:moveTo>
                        <a:pt x="0" y="0"/>
                      </a:moveTo>
                      <a:lnTo>
                        <a:pt x="75" y="4"/>
                      </a:lnTo>
                      <a:lnTo>
                        <a:pt x="75" y="84"/>
                      </a:lnTo>
                      <a:lnTo>
                        <a:pt x="0" y="8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4" name="Freeform 754"/>
                <p:cNvSpPr>
                  <a:spLocks/>
                </p:cNvSpPr>
                <p:nvPr/>
              </p:nvSpPr>
              <p:spPr bwMode="auto">
                <a:xfrm>
                  <a:off x="3608" y="1940"/>
                  <a:ext cx="34" cy="40"/>
                </a:xfrm>
                <a:custGeom>
                  <a:avLst/>
                  <a:gdLst>
                    <a:gd name="T0" fmla="*/ 0 w 67"/>
                    <a:gd name="T1" fmla="*/ 0 h 79"/>
                    <a:gd name="T2" fmla="*/ 67 w 67"/>
                    <a:gd name="T3" fmla="*/ 5 h 79"/>
                    <a:gd name="T4" fmla="*/ 67 w 67"/>
                    <a:gd name="T5" fmla="*/ 79 h 79"/>
                    <a:gd name="T6" fmla="*/ 0 w 67"/>
                    <a:gd name="T7" fmla="*/ 79 h 79"/>
                    <a:gd name="T8" fmla="*/ 0 w 67"/>
                    <a:gd name="T9" fmla="*/ 0 h 79"/>
                    <a:gd name="T10" fmla="*/ 0 60000 65536"/>
                    <a:gd name="T11" fmla="*/ 0 60000 65536"/>
                    <a:gd name="T12" fmla="*/ 0 60000 65536"/>
                    <a:gd name="T13" fmla="*/ 0 60000 65536"/>
                    <a:gd name="T14" fmla="*/ 0 60000 65536"/>
                    <a:gd name="T15" fmla="*/ 0 w 67"/>
                    <a:gd name="T16" fmla="*/ 0 h 79"/>
                    <a:gd name="T17" fmla="*/ 67 w 67"/>
                    <a:gd name="T18" fmla="*/ 79 h 79"/>
                  </a:gdLst>
                  <a:ahLst/>
                  <a:cxnLst>
                    <a:cxn ang="T10">
                      <a:pos x="T0" y="T1"/>
                    </a:cxn>
                    <a:cxn ang="T11">
                      <a:pos x="T2" y="T3"/>
                    </a:cxn>
                    <a:cxn ang="T12">
                      <a:pos x="T4" y="T5"/>
                    </a:cxn>
                    <a:cxn ang="T13">
                      <a:pos x="T6" y="T7"/>
                    </a:cxn>
                    <a:cxn ang="T14">
                      <a:pos x="T8" y="T9"/>
                    </a:cxn>
                  </a:cxnLst>
                  <a:rect l="T15" t="T16" r="T17" b="T18"/>
                  <a:pathLst>
                    <a:path w="67" h="79">
                      <a:moveTo>
                        <a:pt x="0" y="0"/>
                      </a:moveTo>
                      <a:lnTo>
                        <a:pt x="67" y="5"/>
                      </a:lnTo>
                      <a:lnTo>
                        <a:pt x="67" y="79"/>
                      </a:lnTo>
                      <a:lnTo>
                        <a:pt x="0" y="7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5" name="Freeform 755"/>
                <p:cNvSpPr>
                  <a:spLocks/>
                </p:cNvSpPr>
                <p:nvPr/>
              </p:nvSpPr>
              <p:spPr bwMode="auto">
                <a:xfrm>
                  <a:off x="3650" y="1942"/>
                  <a:ext cx="33" cy="38"/>
                </a:xfrm>
                <a:custGeom>
                  <a:avLst/>
                  <a:gdLst>
                    <a:gd name="T0" fmla="*/ 0 w 67"/>
                    <a:gd name="T1" fmla="*/ 0 h 74"/>
                    <a:gd name="T2" fmla="*/ 67 w 67"/>
                    <a:gd name="T3" fmla="*/ 3 h 74"/>
                    <a:gd name="T4" fmla="*/ 67 w 67"/>
                    <a:gd name="T5" fmla="*/ 74 h 74"/>
                    <a:gd name="T6" fmla="*/ 0 w 67"/>
                    <a:gd name="T7" fmla="*/ 74 h 74"/>
                    <a:gd name="T8" fmla="*/ 0 w 67"/>
                    <a:gd name="T9" fmla="*/ 0 h 74"/>
                    <a:gd name="T10" fmla="*/ 0 60000 65536"/>
                    <a:gd name="T11" fmla="*/ 0 60000 65536"/>
                    <a:gd name="T12" fmla="*/ 0 60000 65536"/>
                    <a:gd name="T13" fmla="*/ 0 60000 65536"/>
                    <a:gd name="T14" fmla="*/ 0 60000 65536"/>
                    <a:gd name="T15" fmla="*/ 0 w 67"/>
                    <a:gd name="T16" fmla="*/ 0 h 74"/>
                    <a:gd name="T17" fmla="*/ 67 w 67"/>
                    <a:gd name="T18" fmla="*/ 74 h 74"/>
                  </a:gdLst>
                  <a:ahLst/>
                  <a:cxnLst>
                    <a:cxn ang="T10">
                      <a:pos x="T0" y="T1"/>
                    </a:cxn>
                    <a:cxn ang="T11">
                      <a:pos x="T2" y="T3"/>
                    </a:cxn>
                    <a:cxn ang="T12">
                      <a:pos x="T4" y="T5"/>
                    </a:cxn>
                    <a:cxn ang="T13">
                      <a:pos x="T6" y="T7"/>
                    </a:cxn>
                    <a:cxn ang="T14">
                      <a:pos x="T8" y="T9"/>
                    </a:cxn>
                  </a:cxnLst>
                  <a:rect l="T15" t="T16" r="T17" b="T18"/>
                  <a:pathLst>
                    <a:path w="67" h="74">
                      <a:moveTo>
                        <a:pt x="0" y="0"/>
                      </a:moveTo>
                      <a:lnTo>
                        <a:pt x="67" y="3"/>
                      </a:lnTo>
                      <a:lnTo>
                        <a:pt x="67" y="74"/>
                      </a:lnTo>
                      <a:lnTo>
                        <a:pt x="0" y="7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6" name="Rectangle 756"/>
                <p:cNvSpPr>
                  <a:spLocks noChangeArrowheads="1"/>
                </p:cNvSpPr>
                <p:nvPr/>
              </p:nvSpPr>
              <p:spPr bwMode="auto">
                <a:xfrm>
                  <a:off x="3689" y="1944"/>
                  <a:ext cx="33" cy="36"/>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47" name="Freeform 757"/>
                <p:cNvSpPr>
                  <a:spLocks/>
                </p:cNvSpPr>
                <p:nvPr/>
              </p:nvSpPr>
              <p:spPr bwMode="auto">
                <a:xfrm>
                  <a:off x="3728" y="1944"/>
                  <a:ext cx="29" cy="36"/>
                </a:xfrm>
                <a:custGeom>
                  <a:avLst/>
                  <a:gdLst>
                    <a:gd name="T0" fmla="*/ 0 w 60"/>
                    <a:gd name="T1" fmla="*/ 0 h 71"/>
                    <a:gd name="T2" fmla="*/ 60 w 60"/>
                    <a:gd name="T3" fmla="*/ 6 h 71"/>
                    <a:gd name="T4" fmla="*/ 60 w 60"/>
                    <a:gd name="T5" fmla="*/ 71 h 71"/>
                    <a:gd name="T6" fmla="*/ 0 w 60"/>
                    <a:gd name="T7" fmla="*/ 71 h 71"/>
                    <a:gd name="T8" fmla="*/ 0 w 60"/>
                    <a:gd name="T9" fmla="*/ 0 h 71"/>
                    <a:gd name="T10" fmla="*/ 0 60000 65536"/>
                    <a:gd name="T11" fmla="*/ 0 60000 65536"/>
                    <a:gd name="T12" fmla="*/ 0 60000 65536"/>
                    <a:gd name="T13" fmla="*/ 0 60000 65536"/>
                    <a:gd name="T14" fmla="*/ 0 60000 65536"/>
                    <a:gd name="T15" fmla="*/ 0 w 60"/>
                    <a:gd name="T16" fmla="*/ 0 h 71"/>
                    <a:gd name="T17" fmla="*/ 60 w 60"/>
                    <a:gd name="T18" fmla="*/ 71 h 71"/>
                  </a:gdLst>
                  <a:ahLst/>
                  <a:cxnLst>
                    <a:cxn ang="T10">
                      <a:pos x="T0" y="T1"/>
                    </a:cxn>
                    <a:cxn ang="T11">
                      <a:pos x="T2" y="T3"/>
                    </a:cxn>
                    <a:cxn ang="T12">
                      <a:pos x="T4" y="T5"/>
                    </a:cxn>
                    <a:cxn ang="T13">
                      <a:pos x="T6" y="T7"/>
                    </a:cxn>
                    <a:cxn ang="T14">
                      <a:pos x="T8" y="T9"/>
                    </a:cxn>
                  </a:cxnLst>
                  <a:rect l="T15" t="T16" r="T17" b="T18"/>
                  <a:pathLst>
                    <a:path w="60" h="71">
                      <a:moveTo>
                        <a:pt x="0" y="0"/>
                      </a:moveTo>
                      <a:lnTo>
                        <a:pt x="60" y="6"/>
                      </a:lnTo>
                      <a:lnTo>
                        <a:pt x="60" y="71"/>
                      </a:lnTo>
                      <a:lnTo>
                        <a:pt x="0" y="7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48" name="Rectangle 758"/>
                <p:cNvSpPr>
                  <a:spLocks noChangeArrowheads="1"/>
                </p:cNvSpPr>
                <p:nvPr/>
              </p:nvSpPr>
              <p:spPr bwMode="auto">
                <a:xfrm>
                  <a:off x="3763" y="1947"/>
                  <a:ext cx="24" cy="33"/>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49" name="Freeform 759"/>
                <p:cNvSpPr>
                  <a:spLocks/>
                </p:cNvSpPr>
                <p:nvPr/>
              </p:nvSpPr>
              <p:spPr bwMode="auto">
                <a:xfrm>
                  <a:off x="3607" y="1638"/>
                  <a:ext cx="36" cy="49"/>
                </a:xfrm>
                <a:custGeom>
                  <a:avLst/>
                  <a:gdLst>
                    <a:gd name="T0" fmla="*/ 0 w 72"/>
                    <a:gd name="T1" fmla="*/ 0 h 99"/>
                    <a:gd name="T2" fmla="*/ 0 w 72"/>
                    <a:gd name="T3" fmla="*/ 73 h 99"/>
                    <a:gd name="T4" fmla="*/ 72 w 72"/>
                    <a:gd name="T5" fmla="*/ 99 h 99"/>
                    <a:gd name="T6" fmla="*/ 72 w 72"/>
                    <a:gd name="T7" fmla="*/ 23 h 99"/>
                    <a:gd name="T8" fmla="*/ 0 60000 65536"/>
                    <a:gd name="T9" fmla="*/ 0 60000 65536"/>
                    <a:gd name="T10" fmla="*/ 0 60000 65536"/>
                    <a:gd name="T11" fmla="*/ 0 60000 65536"/>
                    <a:gd name="T12" fmla="*/ 0 w 72"/>
                    <a:gd name="T13" fmla="*/ 0 h 99"/>
                    <a:gd name="T14" fmla="*/ 72 w 72"/>
                    <a:gd name="T15" fmla="*/ 99 h 99"/>
                  </a:gdLst>
                  <a:ahLst/>
                  <a:cxnLst>
                    <a:cxn ang="T8">
                      <a:pos x="T0" y="T1"/>
                    </a:cxn>
                    <a:cxn ang="T9">
                      <a:pos x="T2" y="T3"/>
                    </a:cxn>
                    <a:cxn ang="T10">
                      <a:pos x="T4" y="T5"/>
                    </a:cxn>
                    <a:cxn ang="T11">
                      <a:pos x="T6" y="T7"/>
                    </a:cxn>
                  </a:cxnLst>
                  <a:rect l="T12" t="T13" r="T14" b="T15"/>
                  <a:pathLst>
                    <a:path w="72" h="99">
                      <a:moveTo>
                        <a:pt x="0" y="0"/>
                      </a:moveTo>
                      <a:lnTo>
                        <a:pt x="0" y="73"/>
                      </a:lnTo>
                      <a:lnTo>
                        <a:pt x="72" y="99"/>
                      </a:lnTo>
                      <a:lnTo>
                        <a:pt x="72" y="2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0" name="Freeform 760"/>
                <p:cNvSpPr>
                  <a:spLocks/>
                </p:cNvSpPr>
                <p:nvPr/>
              </p:nvSpPr>
              <p:spPr bwMode="auto">
                <a:xfrm>
                  <a:off x="3689" y="1670"/>
                  <a:ext cx="33" cy="42"/>
                </a:xfrm>
                <a:custGeom>
                  <a:avLst/>
                  <a:gdLst>
                    <a:gd name="T0" fmla="*/ 0 w 65"/>
                    <a:gd name="T1" fmla="*/ 0 h 82"/>
                    <a:gd name="T2" fmla="*/ 0 w 65"/>
                    <a:gd name="T3" fmla="*/ 64 h 82"/>
                    <a:gd name="T4" fmla="*/ 65 w 65"/>
                    <a:gd name="T5" fmla="*/ 82 h 82"/>
                    <a:gd name="T6" fmla="*/ 65 w 65"/>
                    <a:gd name="T7" fmla="*/ 21 h 82"/>
                    <a:gd name="T8" fmla="*/ 0 60000 65536"/>
                    <a:gd name="T9" fmla="*/ 0 60000 65536"/>
                    <a:gd name="T10" fmla="*/ 0 60000 65536"/>
                    <a:gd name="T11" fmla="*/ 0 60000 65536"/>
                    <a:gd name="T12" fmla="*/ 0 w 65"/>
                    <a:gd name="T13" fmla="*/ 0 h 82"/>
                    <a:gd name="T14" fmla="*/ 65 w 65"/>
                    <a:gd name="T15" fmla="*/ 82 h 82"/>
                  </a:gdLst>
                  <a:ahLst/>
                  <a:cxnLst>
                    <a:cxn ang="T8">
                      <a:pos x="T0" y="T1"/>
                    </a:cxn>
                    <a:cxn ang="T9">
                      <a:pos x="T2" y="T3"/>
                    </a:cxn>
                    <a:cxn ang="T10">
                      <a:pos x="T4" y="T5"/>
                    </a:cxn>
                    <a:cxn ang="T11">
                      <a:pos x="T6" y="T7"/>
                    </a:cxn>
                  </a:cxnLst>
                  <a:rect l="T12" t="T13" r="T14" b="T15"/>
                  <a:pathLst>
                    <a:path w="65" h="82">
                      <a:moveTo>
                        <a:pt x="0" y="0"/>
                      </a:moveTo>
                      <a:lnTo>
                        <a:pt x="0" y="64"/>
                      </a:lnTo>
                      <a:lnTo>
                        <a:pt x="65" y="82"/>
                      </a:lnTo>
                      <a:lnTo>
                        <a:pt x="65" y="2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1" name="Freeform 761"/>
                <p:cNvSpPr>
                  <a:spLocks/>
                </p:cNvSpPr>
                <p:nvPr/>
              </p:nvSpPr>
              <p:spPr bwMode="auto">
                <a:xfrm>
                  <a:off x="3762" y="1694"/>
                  <a:ext cx="25" cy="39"/>
                </a:xfrm>
                <a:custGeom>
                  <a:avLst/>
                  <a:gdLst>
                    <a:gd name="T0" fmla="*/ 0 w 50"/>
                    <a:gd name="T1" fmla="*/ 0 h 78"/>
                    <a:gd name="T2" fmla="*/ 0 w 50"/>
                    <a:gd name="T3" fmla="*/ 62 h 78"/>
                    <a:gd name="T4" fmla="*/ 50 w 50"/>
                    <a:gd name="T5" fmla="*/ 78 h 78"/>
                    <a:gd name="T6" fmla="*/ 50 w 50"/>
                    <a:gd name="T7" fmla="*/ 17 h 78"/>
                    <a:gd name="T8" fmla="*/ 0 60000 65536"/>
                    <a:gd name="T9" fmla="*/ 0 60000 65536"/>
                    <a:gd name="T10" fmla="*/ 0 60000 65536"/>
                    <a:gd name="T11" fmla="*/ 0 60000 65536"/>
                    <a:gd name="T12" fmla="*/ 0 w 50"/>
                    <a:gd name="T13" fmla="*/ 0 h 78"/>
                    <a:gd name="T14" fmla="*/ 50 w 50"/>
                    <a:gd name="T15" fmla="*/ 78 h 78"/>
                  </a:gdLst>
                  <a:ahLst/>
                  <a:cxnLst>
                    <a:cxn ang="T8">
                      <a:pos x="T0" y="T1"/>
                    </a:cxn>
                    <a:cxn ang="T9">
                      <a:pos x="T2" y="T3"/>
                    </a:cxn>
                    <a:cxn ang="T10">
                      <a:pos x="T4" y="T5"/>
                    </a:cxn>
                    <a:cxn ang="T11">
                      <a:pos x="T6" y="T7"/>
                    </a:cxn>
                  </a:cxnLst>
                  <a:rect l="T12" t="T13" r="T14" b="T15"/>
                  <a:pathLst>
                    <a:path w="50" h="78">
                      <a:moveTo>
                        <a:pt x="0" y="0"/>
                      </a:moveTo>
                      <a:lnTo>
                        <a:pt x="0" y="62"/>
                      </a:lnTo>
                      <a:lnTo>
                        <a:pt x="50" y="78"/>
                      </a:lnTo>
                      <a:lnTo>
                        <a:pt x="50" y="17"/>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2" name="Freeform 762"/>
                <p:cNvSpPr>
                  <a:spLocks/>
                </p:cNvSpPr>
                <p:nvPr/>
              </p:nvSpPr>
              <p:spPr bwMode="auto">
                <a:xfrm>
                  <a:off x="3608" y="1686"/>
                  <a:ext cx="34" cy="48"/>
                </a:xfrm>
                <a:custGeom>
                  <a:avLst/>
                  <a:gdLst>
                    <a:gd name="T0" fmla="*/ 0 w 67"/>
                    <a:gd name="T1" fmla="*/ 0 h 97"/>
                    <a:gd name="T2" fmla="*/ 67 w 67"/>
                    <a:gd name="T3" fmla="*/ 22 h 97"/>
                    <a:gd name="T4" fmla="*/ 67 w 67"/>
                    <a:gd name="T5" fmla="*/ 97 h 97"/>
                    <a:gd name="T6" fmla="*/ 0 w 67"/>
                    <a:gd name="T7" fmla="*/ 79 h 97"/>
                    <a:gd name="T8" fmla="*/ 0 60000 65536"/>
                    <a:gd name="T9" fmla="*/ 0 60000 65536"/>
                    <a:gd name="T10" fmla="*/ 0 60000 65536"/>
                    <a:gd name="T11" fmla="*/ 0 60000 65536"/>
                    <a:gd name="T12" fmla="*/ 0 w 67"/>
                    <a:gd name="T13" fmla="*/ 0 h 97"/>
                    <a:gd name="T14" fmla="*/ 67 w 67"/>
                    <a:gd name="T15" fmla="*/ 97 h 97"/>
                  </a:gdLst>
                  <a:ahLst/>
                  <a:cxnLst>
                    <a:cxn ang="T8">
                      <a:pos x="T0" y="T1"/>
                    </a:cxn>
                    <a:cxn ang="T9">
                      <a:pos x="T2" y="T3"/>
                    </a:cxn>
                    <a:cxn ang="T10">
                      <a:pos x="T4" y="T5"/>
                    </a:cxn>
                    <a:cxn ang="T11">
                      <a:pos x="T6" y="T7"/>
                    </a:cxn>
                  </a:cxnLst>
                  <a:rect l="T12" t="T13" r="T14" b="T15"/>
                  <a:pathLst>
                    <a:path w="67" h="97">
                      <a:moveTo>
                        <a:pt x="0" y="0"/>
                      </a:moveTo>
                      <a:lnTo>
                        <a:pt x="67" y="22"/>
                      </a:lnTo>
                      <a:lnTo>
                        <a:pt x="67" y="97"/>
                      </a:lnTo>
                      <a:lnTo>
                        <a:pt x="0" y="7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3" name="Freeform 763"/>
                <p:cNvSpPr>
                  <a:spLocks/>
                </p:cNvSpPr>
                <p:nvPr/>
              </p:nvSpPr>
              <p:spPr bwMode="auto">
                <a:xfrm>
                  <a:off x="3689" y="1711"/>
                  <a:ext cx="33" cy="44"/>
                </a:xfrm>
                <a:custGeom>
                  <a:avLst/>
                  <a:gdLst>
                    <a:gd name="T0" fmla="*/ 0 w 65"/>
                    <a:gd name="T1" fmla="*/ 0 h 88"/>
                    <a:gd name="T2" fmla="*/ 0 w 65"/>
                    <a:gd name="T3" fmla="*/ 72 h 88"/>
                    <a:gd name="T4" fmla="*/ 65 w 65"/>
                    <a:gd name="T5" fmla="*/ 88 h 88"/>
                    <a:gd name="T6" fmla="*/ 65 w 65"/>
                    <a:gd name="T7" fmla="*/ 19 h 88"/>
                    <a:gd name="T8" fmla="*/ 0 60000 65536"/>
                    <a:gd name="T9" fmla="*/ 0 60000 65536"/>
                    <a:gd name="T10" fmla="*/ 0 60000 65536"/>
                    <a:gd name="T11" fmla="*/ 0 60000 65536"/>
                    <a:gd name="T12" fmla="*/ 0 w 65"/>
                    <a:gd name="T13" fmla="*/ 0 h 88"/>
                    <a:gd name="T14" fmla="*/ 65 w 65"/>
                    <a:gd name="T15" fmla="*/ 88 h 88"/>
                  </a:gdLst>
                  <a:ahLst/>
                  <a:cxnLst>
                    <a:cxn ang="T8">
                      <a:pos x="T0" y="T1"/>
                    </a:cxn>
                    <a:cxn ang="T9">
                      <a:pos x="T2" y="T3"/>
                    </a:cxn>
                    <a:cxn ang="T10">
                      <a:pos x="T4" y="T5"/>
                    </a:cxn>
                    <a:cxn ang="T11">
                      <a:pos x="T6" y="T7"/>
                    </a:cxn>
                  </a:cxnLst>
                  <a:rect l="T12" t="T13" r="T14" b="T15"/>
                  <a:pathLst>
                    <a:path w="65" h="88">
                      <a:moveTo>
                        <a:pt x="0" y="0"/>
                      </a:moveTo>
                      <a:lnTo>
                        <a:pt x="0" y="72"/>
                      </a:lnTo>
                      <a:lnTo>
                        <a:pt x="65" y="88"/>
                      </a:lnTo>
                      <a:lnTo>
                        <a:pt x="65" y="1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4" name="Freeform 764"/>
                <p:cNvSpPr>
                  <a:spLocks/>
                </p:cNvSpPr>
                <p:nvPr/>
              </p:nvSpPr>
              <p:spPr bwMode="auto">
                <a:xfrm>
                  <a:off x="3763" y="1734"/>
                  <a:ext cx="24" cy="39"/>
                </a:xfrm>
                <a:custGeom>
                  <a:avLst/>
                  <a:gdLst>
                    <a:gd name="T0" fmla="*/ 0 w 47"/>
                    <a:gd name="T1" fmla="*/ 0 h 78"/>
                    <a:gd name="T2" fmla="*/ 0 w 47"/>
                    <a:gd name="T3" fmla="*/ 67 h 78"/>
                    <a:gd name="T4" fmla="*/ 47 w 47"/>
                    <a:gd name="T5" fmla="*/ 78 h 78"/>
                    <a:gd name="T6" fmla="*/ 47 w 47"/>
                    <a:gd name="T7" fmla="*/ 15 h 78"/>
                    <a:gd name="T8" fmla="*/ 0 60000 65536"/>
                    <a:gd name="T9" fmla="*/ 0 60000 65536"/>
                    <a:gd name="T10" fmla="*/ 0 60000 65536"/>
                    <a:gd name="T11" fmla="*/ 0 60000 65536"/>
                    <a:gd name="T12" fmla="*/ 0 w 47"/>
                    <a:gd name="T13" fmla="*/ 0 h 78"/>
                    <a:gd name="T14" fmla="*/ 47 w 47"/>
                    <a:gd name="T15" fmla="*/ 78 h 78"/>
                  </a:gdLst>
                  <a:ahLst/>
                  <a:cxnLst>
                    <a:cxn ang="T8">
                      <a:pos x="T0" y="T1"/>
                    </a:cxn>
                    <a:cxn ang="T9">
                      <a:pos x="T2" y="T3"/>
                    </a:cxn>
                    <a:cxn ang="T10">
                      <a:pos x="T4" y="T5"/>
                    </a:cxn>
                    <a:cxn ang="T11">
                      <a:pos x="T6" y="T7"/>
                    </a:cxn>
                  </a:cxnLst>
                  <a:rect l="T12" t="T13" r="T14" b="T15"/>
                  <a:pathLst>
                    <a:path w="47" h="78">
                      <a:moveTo>
                        <a:pt x="0" y="0"/>
                      </a:moveTo>
                      <a:lnTo>
                        <a:pt x="0" y="67"/>
                      </a:lnTo>
                      <a:lnTo>
                        <a:pt x="47" y="78"/>
                      </a:lnTo>
                      <a:lnTo>
                        <a:pt x="47" y="1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5" name="Freeform 765"/>
                <p:cNvSpPr>
                  <a:spLocks/>
                </p:cNvSpPr>
                <p:nvPr/>
              </p:nvSpPr>
              <p:spPr bwMode="auto">
                <a:xfrm>
                  <a:off x="3608" y="1757"/>
                  <a:ext cx="34" cy="46"/>
                </a:xfrm>
                <a:custGeom>
                  <a:avLst/>
                  <a:gdLst>
                    <a:gd name="T0" fmla="*/ 0 w 67"/>
                    <a:gd name="T1" fmla="*/ 0 h 92"/>
                    <a:gd name="T2" fmla="*/ 67 w 67"/>
                    <a:gd name="T3" fmla="*/ 18 h 92"/>
                    <a:gd name="T4" fmla="*/ 67 w 67"/>
                    <a:gd name="T5" fmla="*/ 92 h 92"/>
                    <a:gd name="T6" fmla="*/ 0 w 67"/>
                    <a:gd name="T7" fmla="*/ 79 h 92"/>
                    <a:gd name="T8" fmla="*/ 0 60000 65536"/>
                    <a:gd name="T9" fmla="*/ 0 60000 65536"/>
                    <a:gd name="T10" fmla="*/ 0 60000 65536"/>
                    <a:gd name="T11" fmla="*/ 0 60000 65536"/>
                    <a:gd name="T12" fmla="*/ 0 w 67"/>
                    <a:gd name="T13" fmla="*/ 0 h 92"/>
                    <a:gd name="T14" fmla="*/ 67 w 67"/>
                    <a:gd name="T15" fmla="*/ 92 h 92"/>
                  </a:gdLst>
                  <a:ahLst/>
                  <a:cxnLst>
                    <a:cxn ang="T8">
                      <a:pos x="T0" y="T1"/>
                    </a:cxn>
                    <a:cxn ang="T9">
                      <a:pos x="T2" y="T3"/>
                    </a:cxn>
                    <a:cxn ang="T10">
                      <a:pos x="T4" y="T5"/>
                    </a:cxn>
                    <a:cxn ang="T11">
                      <a:pos x="T6" y="T7"/>
                    </a:cxn>
                  </a:cxnLst>
                  <a:rect l="T12" t="T13" r="T14" b="T15"/>
                  <a:pathLst>
                    <a:path w="67" h="92">
                      <a:moveTo>
                        <a:pt x="0" y="0"/>
                      </a:moveTo>
                      <a:lnTo>
                        <a:pt x="67" y="18"/>
                      </a:lnTo>
                      <a:lnTo>
                        <a:pt x="67" y="92"/>
                      </a:lnTo>
                      <a:lnTo>
                        <a:pt x="0" y="7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6" name="Freeform 766"/>
                <p:cNvSpPr>
                  <a:spLocks/>
                </p:cNvSpPr>
                <p:nvPr/>
              </p:nvSpPr>
              <p:spPr bwMode="auto">
                <a:xfrm>
                  <a:off x="3689" y="1777"/>
                  <a:ext cx="33" cy="42"/>
                </a:xfrm>
                <a:custGeom>
                  <a:avLst/>
                  <a:gdLst>
                    <a:gd name="T0" fmla="*/ 0 w 65"/>
                    <a:gd name="T1" fmla="*/ 0 h 85"/>
                    <a:gd name="T2" fmla="*/ 65 w 65"/>
                    <a:gd name="T3" fmla="*/ 10 h 85"/>
                    <a:gd name="T4" fmla="*/ 65 w 65"/>
                    <a:gd name="T5" fmla="*/ 85 h 85"/>
                    <a:gd name="T6" fmla="*/ 0 w 65"/>
                    <a:gd name="T7" fmla="*/ 72 h 85"/>
                    <a:gd name="T8" fmla="*/ 0 60000 65536"/>
                    <a:gd name="T9" fmla="*/ 0 60000 65536"/>
                    <a:gd name="T10" fmla="*/ 0 60000 65536"/>
                    <a:gd name="T11" fmla="*/ 0 60000 65536"/>
                    <a:gd name="T12" fmla="*/ 0 w 65"/>
                    <a:gd name="T13" fmla="*/ 0 h 85"/>
                    <a:gd name="T14" fmla="*/ 65 w 65"/>
                    <a:gd name="T15" fmla="*/ 85 h 85"/>
                  </a:gdLst>
                  <a:ahLst/>
                  <a:cxnLst>
                    <a:cxn ang="T8">
                      <a:pos x="T0" y="T1"/>
                    </a:cxn>
                    <a:cxn ang="T9">
                      <a:pos x="T2" y="T3"/>
                    </a:cxn>
                    <a:cxn ang="T10">
                      <a:pos x="T4" y="T5"/>
                    </a:cxn>
                    <a:cxn ang="T11">
                      <a:pos x="T6" y="T7"/>
                    </a:cxn>
                  </a:cxnLst>
                  <a:rect l="T12" t="T13" r="T14" b="T15"/>
                  <a:pathLst>
                    <a:path w="65" h="85">
                      <a:moveTo>
                        <a:pt x="0" y="0"/>
                      </a:moveTo>
                      <a:lnTo>
                        <a:pt x="65" y="10"/>
                      </a:lnTo>
                      <a:lnTo>
                        <a:pt x="65" y="85"/>
                      </a:lnTo>
                      <a:lnTo>
                        <a:pt x="0" y="7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7" name="Freeform 767"/>
                <p:cNvSpPr>
                  <a:spLocks/>
                </p:cNvSpPr>
                <p:nvPr/>
              </p:nvSpPr>
              <p:spPr bwMode="auto">
                <a:xfrm>
                  <a:off x="3763" y="1794"/>
                  <a:ext cx="24" cy="38"/>
                </a:xfrm>
                <a:custGeom>
                  <a:avLst/>
                  <a:gdLst>
                    <a:gd name="T0" fmla="*/ 0 w 47"/>
                    <a:gd name="T1" fmla="*/ 0 h 75"/>
                    <a:gd name="T2" fmla="*/ 47 w 47"/>
                    <a:gd name="T3" fmla="*/ 9 h 75"/>
                    <a:gd name="T4" fmla="*/ 47 w 47"/>
                    <a:gd name="T5" fmla="*/ 75 h 75"/>
                    <a:gd name="T6" fmla="*/ 0 w 47"/>
                    <a:gd name="T7" fmla="*/ 65 h 75"/>
                    <a:gd name="T8" fmla="*/ 0 60000 65536"/>
                    <a:gd name="T9" fmla="*/ 0 60000 65536"/>
                    <a:gd name="T10" fmla="*/ 0 60000 65536"/>
                    <a:gd name="T11" fmla="*/ 0 60000 65536"/>
                    <a:gd name="T12" fmla="*/ 0 w 47"/>
                    <a:gd name="T13" fmla="*/ 0 h 75"/>
                    <a:gd name="T14" fmla="*/ 47 w 47"/>
                    <a:gd name="T15" fmla="*/ 75 h 75"/>
                  </a:gdLst>
                  <a:ahLst/>
                  <a:cxnLst>
                    <a:cxn ang="T8">
                      <a:pos x="T0" y="T1"/>
                    </a:cxn>
                    <a:cxn ang="T9">
                      <a:pos x="T2" y="T3"/>
                    </a:cxn>
                    <a:cxn ang="T10">
                      <a:pos x="T4" y="T5"/>
                    </a:cxn>
                    <a:cxn ang="T11">
                      <a:pos x="T6" y="T7"/>
                    </a:cxn>
                  </a:cxnLst>
                  <a:rect l="T12" t="T13" r="T14" b="T15"/>
                  <a:pathLst>
                    <a:path w="47" h="75">
                      <a:moveTo>
                        <a:pt x="0" y="0"/>
                      </a:moveTo>
                      <a:lnTo>
                        <a:pt x="47" y="9"/>
                      </a:lnTo>
                      <a:lnTo>
                        <a:pt x="47" y="75"/>
                      </a:lnTo>
                      <a:lnTo>
                        <a:pt x="0" y="6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8" name="Freeform 768"/>
                <p:cNvSpPr>
                  <a:spLocks/>
                </p:cNvSpPr>
                <p:nvPr/>
              </p:nvSpPr>
              <p:spPr bwMode="auto">
                <a:xfrm>
                  <a:off x="3608" y="1808"/>
                  <a:ext cx="34" cy="46"/>
                </a:xfrm>
                <a:custGeom>
                  <a:avLst/>
                  <a:gdLst>
                    <a:gd name="T0" fmla="*/ 0 w 67"/>
                    <a:gd name="T1" fmla="*/ 0 h 92"/>
                    <a:gd name="T2" fmla="*/ 67 w 67"/>
                    <a:gd name="T3" fmla="*/ 10 h 92"/>
                    <a:gd name="T4" fmla="*/ 67 w 67"/>
                    <a:gd name="T5" fmla="*/ 92 h 92"/>
                    <a:gd name="T6" fmla="*/ 0 w 67"/>
                    <a:gd name="T7" fmla="*/ 78 h 92"/>
                    <a:gd name="T8" fmla="*/ 0 60000 65536"/>
                    <a:gd name="T9" fmla="*/ 0 60000 65536"/>
                    <a:gd name="T10" fmla="*/ 0 60000 65536"/>
                    <a:gd name="T11" fmla="*/ 0 60000 65536"/>
                    <a:gd name="T12" fmla="*/ 0 w 67"/>
                    <a:gd name="T13" fmla="*/ 0 h 92"/>
                    <a:gd name="T14" fmla="*/ 67 w 67"/>
                    <a:gd name="T15" fmla="*/ 92 h 92"/>
                  </a:gdLst>
                  <a:ahLst/>
                  <a:cxnLst>
                    <a:cxn ang="T8">
                      <a:pos x="T0" y="T1"/>
                    </a:cxn>
                    <a:cxn ang="T9">
                      <a:pos x="T2" y="T3"/>
                    </a:cxn>
                    <a:cxn ang="T10">
                      <a:pos x="T4" y="T5"/>
                    </a:cxn>
                    <a:cxn ang="T11">
                      <a:pos x="T6" y="T7"/>
                    </a:cxn>
                  </a:cxnLst>
                  <a:rect l="T12" t="T13" r="T14" b="T15"/>
                  <a:pathLst>
                    <a:path w="67" h="92">
                      <a:moveTo>
                        <a:pt x="0" y="0"/>
                      </a:moveTo>
                      <a:lnTo>
                        <a:pt x="67" y="10"/>
                      </a:lnTo>
                      <a:lnTo>
                        <a:pt x="67" y="92"/>
                      </a:lnTo>
                      <a:lnTo>
                        <a:pt x="0" y="7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9" name="Freeform 769"/>
                <p:cNvSpPr>
                  <a:spLocks/>
                </p:cNvSpPr>
                <p:nvPr/>
              </p:nvSpPr>
              <p:spPr bwMode="auto">
                <a:xfrm>
                  <a:off x="3689" y="1822"/>
                  <a:ext cx="33" cy="41"/>
                </a:xfrm>
                <a:custGeom>
                  <a:avLst/>
                  <a:gdLst>
                    <a:gd name="T0" fmla="*/ 0 w 65"/>
                    <a:gd name="T1" fmla="*/ 0 h 83"/>
                    <a:gd name="T2" fmla="*/ 65 w 65"/>
                    <a:gd name="T3" fmla="*/ 12 h 83"/>
                    <a:gd name="T4" fmla="*/ 65 w 65"/>
                    <a:gd name="T5" fmla="*/ 83 h 83"/>
                    <a:gd name="T6" fmla="*/ 0 w 65"/>
                    <a:gd name="T7" fmla="*/ 77 h 83"/>
                    <a:gd name="T8" fmla="*/ 0 60000 65536"/>
                    <a:gd name="T9" fmla="*/ 0 60000 65536"/>
                    <a:gd name="T10" fmla="*/ 0 60000 65536"/>
                    <a:gd name="T11" fmla="*/ 0 60000 65536"/>
                    <a:gd name="T12" fmla="*/ 0 w 65"/>
                    <a:gd name="T13" fmla="*/ 0 h 83"/>
                    <a:gd name="T14" fmla="*/ 65 w 65"/>
                    <a:gd name="T15" fmla="*/ 83 h 83"/>
                  </a:gdLst>
                  <a:ahLst/>
                  <a:cxnLst>
                    <a:cxn ang="T8">
                      <a:pos x="T0" y="T1"/>
                    </a:cxn>
                    <a:cxn ang="T9">
                      <a:pos x="T2" y="T3"/>
                    </a:cxn>
                    <a:cxn ang="T10">
                      <a:pos x="T4" y="T5"/>
                    </a:cxn>
                    <a:cxn ang="T11">
                      <a:pos x="T6" y="T7"/>
                    </a:cxn>
                  </a:cxnLst>
                  <a:rect l="T12" t="T13" r="T14" b="T15"/>
                  <a:pathLst>
                    <a:path w="65" h="83">
                      <a:moveTo>
                        <a:pt x="0" y="0"/>
                      </a:moveTo>
                      <a:lnTo>
                        <a:pt x="65" y="12"/>
                      </a:lnTo>
                      <a:lnTo>
                        <a:pt x="65" y="83"/>
                      </a:lnTo>
                      <a:lnTo>
                        <a:pt x="0" y="77"/>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0" name="Freeform 770"/>
                <p:cNvSpPr>
                  <a:spLocks/>
                </p:cNvSpPr>
                <p:nvPr/>
              </p:nvSpPr>
              <p:spPr bwMode="auto">
                <a:xfrm>
                  <a:off x="3763" y="1833"/>
                  <a:ext cx="24" cy="41"/>
                </a:xfrm>
                <a:custGeom>
                  <a:avLst/>
                  <a:gdLst>
                    <a:gd name="T0" fmla="*/ 0 w 47"/>
                    <a:gd name="T1" fmla="*/ 0 h 81"/>
                    <a:gd name="T2" fmla="*/ 47 w 47"/>
                    <a:gd name="T3" fmla="*/ 12 h 81"/>
                    <a:gd name="T4" fmla="*/ 47 w 47"/>
                    <a:gd name="T5" fmla="*/ 81 h 81"/>
                    <a:gd name="T6" fmla="*/ 0 w 47"/>
                    <a:gd name="T7" fmla="*/ 72 h 81"/>
                    <a:gd name="T8" fmla="*/ 0 60000 65536"/>
                    <a:gd name="T9" fmla="*/ 0 60000 65536"/>
                    <a:gd name="T10" fmla="*/ 0 60000 65536"/>
                    <a:gd name="T11" fmla="*/ 0 60000 65536"/>
                    <a:gd name="T12" fmla="*/ 0 w 47"/>
                    <a:gd name="T13" fmla="*/ 0 h 81"/>
                    <a:gd name="T14" fmla="*/ 47 w 47"/>
                    <a:gd name="T15" fmla="*/ 81 h 81"/>
                  </a:gdLst>
                  <a:ahLst/>
                  <a:cxnLst>
                    <a:cxn ang="T8">
                      <a:pos x="T0" y="T1"/>
                    </a:cxn>
                    <a:cxn ang="T9">
                      <a:pos x="T2" y="T3"/>
                    </a:cxn>
                    <a:cxn ang="T10">
                      <a:pos x="T4" y="T5"/>
                    </a:cxn>
                    <a:cxn ang="T11">
                      <a:pos x="T6" y="T7"/>
                    </a:cxn>
                  </a:cxnLst>
                  <a:rect l="T12" t="T13" r="T14" b="T15"/>
                  <a:pathLst>
                    <a:path w="47" h="81">
                      <a:moveTo>
                        <a:pt x="0" y="0"/>
                      </a:moveTo>
                      <a:lnTo>
                        <a:pt x="47" y="12"/>
                      </a:lnTo>
                      <a:lnTo>
                        <a:pt x="47" y="81"/>
                      </a:lnTo>
                      <a:lnTo>
                        <a:pt x="0" y="7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1" name="Freeform 771"/>
                <p:cNvSpPr>
                  <a:spLocks/>
                </p:cNvSpPr>
                <p:nvPr/>
              </p:nvSpPr>
              <p:spPr bwMode="auto">
                <a:xfrm>
                  <a:off x="3608" y="1888"/>
                  <a:ext cx="34" cy="44"/>
                </a:xfrm>
                <a:custGeom>
                  <a:avLst/>
                  <a:gdLst>
                    <a:gd name="T0" fmla="*/ 0 w 67"/>
                    <a:gd name="T1" fmla="*/ 0 h 88"/>
                    <a:gd name="T2" fmla="*/ 67 w 67"/>
                    <a:gd name="T3" fmla="*/ 8 h 88"/>
                    <a:gd name="T4" fmla="*/ 67 w 67"/>
                    <a:gd name="T5" fmla="*/ 88 h 88"/>
                    <a:gd name="T6" fmla="*/ 0 w 67"/>
                    <a:gd name="T7" fmla="*/ 82 h 88"/>
                    <a:gd name="T8" fmla="*/ 0 60000 65536"/>
                    <a:gd name="T9" fmla="*/ 0 60000 65536"/>
                    <a:gd name="T10" fmla="*/ 0 60000 65536"/>
                    <a:gd name="T11" fmla="*/ 0 60000 65536"/>
                    <a:gd name="T12" fmla="*/ 0 w 67"/>
                    <a:gd name="T13" fmla="*/ 0 h 88"/>
                    <a:gd name="T14" fmla="*/ 67 w 67"/>
                    <a:gd name="T15" fmla="*/ 88 h 88"/>
                  </a:gdLst>
                  <a:ahLst/>
                  <a:cxnLst>
                    <a:cxn ang="T8">
                      <a:pos x="T0" y="T1"/>
                    </a:cxn>
                    <a:cxn ang="T9">
                      <a:pos x="T2" y="T3"/>
                    </a:cxn>
                    <a:cxn ang="T10">
                      <a:pos x="T4" y="T5"/>
                    </a:cxn>
                    <a:cxn ang="T11">
                      <a:pos x="T6" y="T7"/>
                    </a:cxn>
                  </a:cxnLst>
                  <a:rect l="T12" t="T13" r="T14" b="T15"/>
                  <a:pathLst>
                    <a:path w="67" h="88">
                      <a:moveTo>
                        <a:pt x="0" y="0"/>
                      </a:moveTo>
                      <a:lnTo>
                        <a:pt x="67" y="8"/>
                      </a:lnTo>
                      <a:lnTo>
                        <a:pt x="67" y="88"/>
                      </a:lnTo>
                      <a:lnTo>
                        <a:pt x="0" y="8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2" name="Freeform 772"/>
                <p:cNvSpPr>
                  <a:spLocks/>
                </p:cNvSpPr>
                <p:nvPr/>
              </p:nvSpPr>
              <p:spPr bwMode="auto">
                <a:xfrm>
                  <a:off x="3689" y="1897"/>
                  <a:ext cx="33" cy="38"/>
                </a:xfrm>
                <a:custGeom>
                  <a:avLst/>
                  <a:gdLst>
                    <a:gd name="T0" fmla="*/ 0 w 65"/>
                    <a:gd name="T1" fmla="*/ 0 h 78"/>
                    <a:gd name="T2" fmla="*/ 0 w 65"/>
                    <a:gd name="T3" fmla="*/ 78 h 78"/>
                    <a:gd name="T4" fmla="*/ 65 w 65"/>
                    <a:gd name="T5" fmla="*/ 78 h 78"/>
                    <a:gd name="T6" fmla="*/ 65 w 65"/>
                    <a:gd name="T7" fmla="*/ 6 h 78"/>
                    <a:gd name="T8" fmla="*/ 0 60000 65536"/>
                    <a:gd name="T9" fmla="*/ 0 60000 65536"/>
                    <a:gd name="T10" fmla="*/ 0 60000 65536"/>
                    <a:gd name="T11" fmla="*/ 0 60000 65536"/>
                    <a:gd name="T12" fmla="*/ 0 w 65"/>
                    <a:gd name="T13" fmla="*/ 0 h 78"/>
                    <a:gd name="T14" fmla="*/ 65 w 65"/>
                    <a:gd name="T15" fmla="*/ 78 h 78"/>
                  </a:gdLst>
                  <a:ahLst/>
                  <a:cxnLst>
                    <a:cxn ang="T8">
                      <a:pos x="T0" y="T1"/>
                    </a:cxn>
                    <a:cxn ang="T9">
                      <a:pos x="T2" y="T3"/>
                    </a:cxn>
                    <a:cxn ang="T10">
                      <a:pos x="T4" y="T5"/>
                    </a:cxn>
                    <a:cxn ang="T11">
                      <a:pos x="T6" y="T7"/>
                    </a:cxn>
                  </a:cxnLst>
                  <a:rect l="T12" t="T13" r="T14" b="T15"/>
                  <a:pathLst>
                    <a:path w="65" h="78">
                      <a:moveTo>
                        <a:pt x="0" y="0"/>
                      </a:moveTo>
                      <a:lnTo>
                        <a:pt x="0" y="78"/>
                      </a:lnTo>
                      <a:lnTo>
                        <a:pt x="65" y="78"/>
                      </a:lnTo>
                      <a:lnTo>
                        <a:pt x="65" y="6"/>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3" name="Freeform 773"/>
                <p:cNvSpPr>
                  <a:spLocks/>
                </p:cNvSpPr>
                <p:nvPr/>
              </p:nvSpPr>
              <p:spPr bwMode="auto">
                <a:xfrm>
                  <a:off x="3763" y="1905"/>
                  <a:ext cx="24" cy="33"/>
                </a:xfrm>
                <a:custGeom>
                  <a:avLst/>
                  <a:gdLst>
                    <a:gd name="T0" fmla="*/ 0 w 47"/>
                    <a:gd name="T1" fmla="*/ 0 h 64"/>
                    <a:gd name="T2" fmla="*/ 47 w 47"/>
                    <a:gd name="T3" fmla="*/ 2 h 64"/>
                    <a:gd name="T4" fmla="*/ 47 w 47"/>
                    <a:gd name="T5" fmla="*/ 64 h 64"/>
                    <a:gd name="T6" fmla="*/ 0 w 47"/>
                    <a:gd name="T7" fmla="*/ 60 h 64"/>
                    <a:gd name="T8" fmla="*/ 0 60000 65536"/>
                    <a:gd name="T9" fmla="*/ 0 60000 65536"/>
                    <a:gd name="T10" fmla="*/ 0 60000 65536"/>
                    <a:gd name="T11" fmla="*/ 0 60000 65536"/>
                    <a:gd name="T12" fmla="*/ 0 w 47"/>
                    <a:gd name="T13" fmla="*/ 0 h 64"/>
                    <a:gd name="T14" fmla="*/ 47 w 47"/>
                    <a:gd name="T15" fmla="*/ 64 h 64"/>
                  </a:gdLst>
                  <a:ahLst/>
                  <a:cxnLst>
                    <a:cxn ang="T8">
                      <a:pos x="T0" y="T1"/>
                    </a:cxn>
                    <a:cxn ang="T9">
                      <a:pos x="T2" y="T3"/>
                    </a:cxn>
                    <a:cxn ang="T10">
                      <a:pos x="T4" y="T5"/>
                    </a:cxn>
                    <a:cxn ang="T11">
                      <a:pos x="T6" y="T7"/>
                    </a:cxn>
                  </a:cxnLst>
                  <a:rect l="T12" t="T13" r="T14" b="T15"/>
                  <a:pathLst>
                    <a:path w="47" h="64">
                      <a:moveTo>
                        <a:pt x="0" y="0"/>
                      </a:moveTo>
                      <a:lnTo>
                        <a:pt x="47" y="2"/>
                      </a:lnTo>
                      <a:lnTo>
                        <a:pt x="47" y="64"/>
                      </a:lnTo>
                      <a:lnTo>
                        <a:pt x="0" y="6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4" name="Freeform 774"/>
                <p:cNvSpPr>
                  <a:spLocks/>
                </p:cNvSpPr>
                <p:nvPr/>
              </p:nvSpPr>
              <p:spPr bwMode="auto">
                <a:xfrm>
                  <a:off x="3608" y="1940"/>
                  <a:ext cx="34" cy="40"/>
                </a:xfrm>
                <a:custGeom>
                  <a:avLst/>
                  <a:gdLst>
                    <a:gd name="T0" fmla="*/ 0 w 67"/>
                    <a:gd name="T1" fmla="*/ 0 h 79"/>
                    <a:gd name="T2" fmla="*/ 67 w 67"/>
                    <a:gd name="T3" fmla="*/ 5 h 79"/>
                    <a:gd name="T4" fmla="*/ 67 w 67"/>
                    <a:gd name="T5" fmla="*/ 79 h 79"/>
                    <a:gd name="T6" fmla="*/ 0 w 67"/>
                    <a:gd name="T7" fmla="*/ 79 h 79"/>
                    <a:gd name="T8" fmla="*/ 0 60000 65536"/>
                    <a:gd name="T9" fmla="*/ 0 60000 65536"/>
                    <a:gd name="T10" fmla="*/ 0 60000 65536"/>
                    <a:gd name="T11" fmla="*/ 0 60000 65536"/>
                    <a:gd name="T12" fmla="*/ 0 w 67"/>
                    <a:gd name="T13" fmla="*/ 0 h 79"/>
                    <a:gd name="T14" fmla="*/ 67 w 67"/>
                    <a:gd name="T15" fmla="*/ 79 h 79"/>
                  </a:gdLst>
                  <a:ahLst/>
                  <a:cxnLst>
                    <a:cxn ang="T8">
                      <a:pos x="T0" y="T1"/>
                    </a:cxn>
                    <a:cxn ang="T9">
                      <a:pos x="T2" y="T3"/>
                    </a:cxn>
                    <a:cxn ang="T10">
                      <a:pos x="T4" y="T5"/>
                    </a:cxn>
                    <a:cxn ang="T11">
                      <a:pos x="T6" y="T7"/>
                    </a:cxn>
                  </a:cxnLst>
                  <a:rect l="T12" t="T13" r="T14" b="T15"/>
                  <a:pathLst>
                    <a:path w="67" h="79">
                      <a:moveTo>
                        <a:pt x="0" y="0"/>
                      </a:moveTo>
                      <a:lnTo>
                        <a:pt x="67" y="5"/>
                      </a:lnTo>
                      <a:lnTo>
                        <a:pt x="67" y="79"/>
                      </a:lnTo>
                      <a:lnTo>
                        <a:pt x="0" y="7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5" name="Rectangle 775"/>
                <p:cNvSpPr>
                  <a:spLocks noChangeArrowheads="1"/>
                </p:cNvSpPr>
                <p:nvPr/>
              </p:nvSpPr>
              <p:spPr bwMode="auto">
                <a:xfrm>
                  <a:off x="3689" y="1944"/>
                  <a:ext cx="33" cy="36"/>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66" name="Rectangle 776"/>
                <p:cNvSpPr>
                  <a:spLocks noChangeArrowheads="1"/>
                </p:cNvSpPr>
                <p:nvPr/>
              </p:nvSpPr>
              <p:spPr bwMode="auto">
                <a:xfrm>
                  <a:off x="3763" y="1947"/>
                  <a:ext cx="24" cy="33"/>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67" name="Freeform 777"/>
                <p:cNvSpPr>
                  <a:spLocks/>
                </p:cNvSpPr>
                <p:nvPr/>
              </p:nvSpPr>
              <p:spPr bwMode="auto">
                <a:xfrm>
                  <a:off x="3563" y="2020"/>
                  <a:ext cx="38" cy="79"/>
                </a:xfrm>
                <a:custGeom>
                  <a:avLst/>
                  <a:gdLst>
                    <a:gd name="T0" fmla="*/ 0 w 75"/>
                    <a:gd name="T1" fmla="*/ 158 h 158"/>
                    <a:gd name="T2" fmla="*/ 0 w 75"/>
                    <a:gd name="T3" fmla="*/ 155 h 158"/>
                    <a:gd name="T4" fmla="*/ 0 w 75"/>
                    <a:gd name="T5" fmla="*/ 4 h 158"/>
                    <a:gd name="T6" fmla="*/ 75 w 75"/>
                    <a:gd name="T7" fmla="*/ 0 h 158"/>
                    <a:gd name="T8" fmla="*/ 75 w 75"/>
                    <a:gd name="T9" fmla="*/ 151 h 158"/>
                    <a:gd name="T10" fmla="*/ 0 w 75"/>
                    <a:gd name="T11" fmla="*/ 158 h 158"/>
                    <a:gd name="T12" fmla="*/ 0 60000 65536"/>
                    <a:gd name="T13" fmla="*/ 0 60000 65536"/>
                    <a:gd name="T14" fmla="*/ 0 60000 65536"/>
                    <a:gd name="T15" fmla="*/ 0 60000 65536"/>
                    <a:gd name="T16" fmla="*/ 0 60000 65536"/>
                    <a:gd name="T17" fmla="*/ 0 60000 65536"/>
                    <a:gd name="T18" fmla="*/ 0 w 75"/>
                    <a:gd name="T19" fmla="*/ 0 h 158"/>
                    <a:gd name="T20" fmla="*/ 75 w 75"/>
                    <a:gd name="T21" fmla="*/ 158 h 158"/>
                  </a:gdLst>
                  <a:ahLst/>
                  <a:cxnLst>
                    <a:cxn ang="T12">
                      <a:pos x="T0" y="T1"/>
                    </a:cxn>
                    <a:cxn ang="T13">
                      <a:pos x="T2" y="T3"/>
                    </a:cxn>
                    <a:cxn ang="T14">
                      <a:pos x="T4" y="T5"/>
                    </a:cxn>
                    <a:cxn ang="T15">
                      <a:pos x="T6" y="T7"/>
                    </a:cxn>
                    <a:cxn ang="T16">
                      <a:pos x="T8" y="T9"/>
                    </a:cxn>
                    <a:cxn ang="T17">
                      <a:pos x="T10" y="T11"/>
                    </a:cxn>
                  </a:cxnLst>
                  <a:rect l="T18" t="T19" r="T20" b="T21"/>
                  <a:pathLst>
                    <a:path w="75" h="158">
                      <a:moveTo>
                        <a:pt x="0" y="158"/>
                      </a:moveTo>
                      <a:lnTo>
                        <a:pt x="0" y="155"/>
                      </a:lnTo>
                      <a:lnTo>
                        <a:pt x="0" y="4"/>
                      </a:lnTo>
                      <a:lnTo>
                        <a:pt x="75" y="0"/>
                      </a:lnTo>
                      <a:lnTo>
                        <a:pt x="75" y="151"/>
                      </a:lnTo>
                      <a:lnTo>
                        <a:pt x="0" y="15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8" name="Freeform 778"/>
                <p:cNvSpPr>
                  <a:spLocks/>
                </p:cNvSpPr>
                <p:nvPr/>
              </p:nvSpPr>
              <p:spPr bwMode="auto">
                <a:xfrm>
                  <a:off x="3608" y="2018"/>
                  <a:ext cx="34" cy="77"/>
                </a:xfrm>
                <a:custGeom>
                  <a:avLst/>
                  <a:gdLst>
                    <a:gd name="T0" fmla="*/ 0 w 67"/>
                    <a:gd name="T1" fmla="*/ 3 h 153"/>
                    <a:gd name="T2" fmla="*/ 67 w 67"/>
                    <a:gd name="T3" fmla="*/ 0 h 153"/>
                    <a:gd name="T4" fmla="*/ 67 w 67"/>
                    <a:gd name="T5" fmla="*/ 142 h 153"/>
                    <a:gd name="T6" fmla="*/ 0 w 67"/>
                    <a:gd name="T7" fmla="*/ 153 h 153"/>
                    <a:gd name="T8" fmla="*/ 0 w 67"/>
                    <a:gd name="T9" fmla="*/ 3 h 153"/>
                    <a:gd name="T10" fmla="*/ 0 60000 65536"/>
                    <a:gd name="T11" fmla="*/ 0 60000 65536"/>
                    <a:gd name="T12" fmla="*/ 0 60000 65536"/>
                    <a:gd name="T13" fmla="*/ 0 60000 65536"/>
                    <a:gd name="T14" fmla="*/ 0 60000 65536"/>
                    <a:gd name="T15" fmla="*/ 0 w 67"/>
                    <a:gd name="T16" fmla="*/ 0 h 153"/>
                    <a:gd name="T17" fmla="*/ 67 w 67"/>
                    <a:gd name="T18" fmla="*/ 153 h 153"/>
                  </a:gdLst>
                  <a:ahLst/>
                  <a:cxnLst>
                    <a:cxn ang="T10">
                      <a:pos x="T0" y="T1"/>
                    </a:cxn>
                    <a:cxn ang="T11">
                      <a:pos x="T2" y="T3"/>
                    </a:cxn>
                    <a:cxn ang="T12">
                      <a:pos x="T4" y="T5"/>
                    </a:cxn>
                    <a:cxn ang="T13">
                      <a:pos x="T6" y="T7"/>
                    </a:cxn>
                    <a:cxn ang="T14">
                      <a:pos x="T8" y="T9"/>
                    </a:cxn>
                  </a:cxnLst>
                  <a:rect l="T15" t="T16" r="T17" b="T18"/>
                  <a:pathLst>
                    <a:path w="67" h="153">
                      <a:moveTo>
                        <a:pt x="0" y="3"/>
                      </a:moveTo>
                      <a:lnTo>
                        <a:pt x="67" y="0"/>
                      </a:lnTo>
                      <a:lnTo>
                        <a:pt x="67" y="142"/>
                      </a:lnTo>
                      <a:lnTo>
                        <a:pt x="0" y="153"/>
                      </a:lnTo>
                      <a:lnTo>
                        <a:pt x="0" y="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69" name="Freeform 779"/>
                <p:cNvSpPr>
                  <a:spLocks/>
                </p:cNvSpPr>
                <p:nvPr/>
              </p:nvSpPr>
              <p:spPr bwMode="auto">
                <a:xfrm>
                  <a:off x="3650" y="2016"/>
                  <a:ext cx="33" cy="88"/>
                </a:xfrm>
                <a:custGeom>
                  <a:avLst/>
                  <a:gdLst>
                    <a:gd name="T0" fmla="*/ 0 w 67"/>
                    <a:gd name="T1" fmla="*/ 5 h 177"/>
                    <a:gd name="T2" fmla="*/ 67 w 67"/>
                    <a:gd name="T3" fmla="*/ 0 h 177"/>
                    <a:gd name="T4" fmla="*/ 67 w 67"/>
                    <a:gd name="T5" fmla="*/ 166 h 177"/>
                    <a:gd name="T6" fmla="*/ 0 w 67"/>
                    <a:gd name="T7" fmla="*/ 177 h 177"/>
                    <a:gd name="T8" fmla="*/ 0 w 67"/>
                    <a:gd name="T9" fmla="*/ 5 h 177"/>
                    <a:gd name="T10" fmla="*/ 0 60000 65536"/>
                    <a:gd name="T11" fmla="*/ 0 60000 65536"/>
                    <a:gd name="T12" fmla="*/ 0 60000 65536"/>
                    <a:gd name="T13" fmla="*/ 0 60000 65536"/>
                    <a:gd name="T14" fmla="*/ 0 60000 65536"/>
                    <a:gd name="T15" fmla="*/ 0 w 67"/>
                    <a:gd name="T16" fmla="*/ 0 h 177"/>
                    <a:gd name="T17" fmla="*/ 67 w 67"/>
                    <a:gd name="T18" fmla="*/ 177 h 177"/>
                  </a:gdLst>
                  <a:ahLst/>
                  <a:cxnLst>
                    <a:cxn ang="T10">
                      <a:pos x="T0" y="T1"/>
                    </a:cxn>
                    <a:cxn ang="T11">
                      <a:pos x="T2" y="T3"/>
                    </a:cxn>
                    <a:cxn ang="T12">
                      <a:pos x="T4" y="T5"/>
                    </a:cxn>
                    <a:cxn ang="T13">
                      <a:pos x="T6" y="T7"/>
                    </a:cxn>
                    <a:cxn ang="T14">
                      <a:pos x="T8" y="T9"/>
                    </a:cxn>
                  </a:cxnLst>
                  <a:rect l="T15" t="T16" r="T17" b="T18"/>
                  <a:pathLst>
                    <a:path w="67" h="177">
                      <a:moveTo>
                        <a:pt x="0" y="5"/>
                      </a:moveTo>
                      <a:lnTo>
                        <a:pt x="67" y="0"/>
                      </a:lnTo>
                      <a:lnTo>
                        <a:pt x="67" y="166"/>
                      </a:lnTo>
                      <a:lnTo>
                        <a:pt x="0" y="177"/>
                      </a:lnTo>
                      <a:lnTo>
                        <a:pt x="0" y="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0" name="Freeform 780"/>
                <p:cNvSpPr>
                  <a:spLocks/>
                </p:cNvSpPr>
                <p:nvPr/>
              </p:nvSpPr>
              <p:spPr bwMode="auto">
                <a:xfrm>
                  <a:off x="3689" y="2016"/>
                  <a:ext cx="33" cy="83"/>
                </a:xfrm>
                <a:custGeom>
                  <a:avLst/>
                  <a:gdLst>
                    <a:gd name="T0" fmla="*/ 0 w 65"/>
                    <a:gd name="T1" fmla="*/ 0 h 166"/>
                    <a:gd name="T2" fmla="*/ 65 w 65"/>
                    <a:gd name="T3" fmla="*/ 0 h 166"/>
                    <a:gd name="T4" fmla="*/ 65 w 65"/>
                    <a:gd name="T5" fmla="*/ 158 h 166"/>
                    <a:gd name="T6" fmla="*/ 0 w 65"/>
                    <a:gd name="T7" fmla="*/ 166 h 166"/>
                    <a:gd name="T8" fmla="*/ 0 w 65"/>
                    <a:gd name="T9" fmla="*/ 0 h 166"/>
                    <a:gd name="T10" fmla="*/ 0 60000 65536"/>
                    <a:gd name="T11" fmla="*/ 0 60000 65536"/>
                    <a:gd name="T12" fmla="*/ 0 60000 65536"/>
                    <a:gd name="T13" fmla="*/ 0 60000 65536"/>
                    <a:gd name="T14" fmla="*/ 0 60000 65536"/>
                    <a:gd name="T15" fmla="*/ 0 w 65"/>
                    <a:gd name="T16" fmla="*/ 0 h 166"/>
                    <a:gd name="T17" fmla="*/ 65 w 65"/>
                    <a:gd name="T18" fmla="*/ 166 h 166"/>
                  </a:gdLst>
                  <a:ahLst/>
                  <a:cxnLst>
                    <a:cxn ang="T10">
                      <a:pos x="T0" y="T1"/>
                    </a:cxn>
                    <a:cxn ang="T11">
                      <a:pos x="T2" y="T3"/>
                    </a:cxn>
                    <a:cxn ang="T12">
                      <a:pos x="T4" y="T5"/>
                    </a:cxn>
                    <a:cxn ang="T13">
                      <a:pos x="T6" y="T7"/>
                    </a:cxn>
                    <a:cxn ang="T14">
                      <a:pos x="T8" y="T9"/>
                    </a:cxn>
                  </a:cxnLst>
                  <a:rect l="T15" t="T16" r="T17" b="T18"/>
                  <a:pathLst>
                    <a:path w="65" h="166">
                      <a:moveTo>
                        <a:pt x="0" y="0"/>
                      </a:moveTo>
                      <a:lnTo>
                        <a:pt x="65" y="0"/>
                      </a:lnTo>
                      <a:lnTo>
                        <a:pt x="65" y="158"/>
                      </a:lnTo>
                      <a:lnTo>
                        <a:pt x="0" y="166"/>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1" name="Freeform 781"/>
                <p:cNvSpPr>
                  <a:spLocks/>
                </p:cNvSpPr>
                <p:nvPr/>
              </p:nvSpPr>
              <p:spPr bwMode="auto">
                <a:xfrm>
                  <a:off x="3728" y="2014"/>
                  <a:ext cx="29" cy="64"/>
                </a:xfrm>
                <a:custGeom>
                  <a:avLst/>
                  <a:gdLst>
                    <a:gd name="T0" fmla="*/ 0 w 60"/>
                    <a:gd name="T1" fmla="*/ 5 h 130"/>
                    <a:gd name="T2" fmla="*/ 60 w 60"/>
                    <a:gd name="T3" fmla="*/ 0 h 130"/>
                    <a:gd name="T4" fmla="*/ 60 w 60"/>
                    <a:gd name="T5" fmla="*/ 125 h 130"/>
                    <a:gd name="T6" fmla="*/ 0 w 60"/>
                    <a:gd name="T7" fmla="*/ 130 h 130"/>
                    <a:gd name="T8" fmla="*/ 0 w 60"/>
                    <a:gd name="T9" fmla="*/ 5 h 130"/>
                    <a:gd name="T10" fmla="*/ 0 60000 65536"/>
                    <a:gd name="T11" fmla="*/ 0 60000 65536"/>
                    <a:gd name="T12" fmla="*/ 0 60000 65536"/>
                    <a:gd name="T13" fmla="*/ 0 60000 65536"/>
                    <a:gd name="T14" fmla="*/ 0 60000 65536"/>
                    <a:gd name="T15" fmla="*/ 0 w 60"/>
                    <a:gd name="T16" fmla="*/ 0 h 130"/>
                    <a:gd name="T17" fmla="*/ 60 w 60"/>
                    <a:gd name="T18" fmla="*/ 130 h 130"/>
                  </a:gdLst>
                  <a:ahLst/>
                  <a:cxnLst>
                    <a:cxn ang="T10">
                      <a:pos x="T0" y="T1"/>
                    </a:cxn>
                    <a:cxn ang="T11">
                      <a:pos x="T2" y="T3"/>
                    </a:cxn>
                    <a:cxn ang="T12">
                      <a:pos x="T4" y="T5"/>
                    </a:cxn>
                    <a:cxn ang="T13">
                      <a:pos x="T6" y="T7"/>
                    </a:cxn>
                    <a:cxn ang="T14">
                      <a:pos x="T8" y="T9"/>
                    </a:cxn>
                  </a:cxnLst>
                  <a:rect l="T15" t="T16" r="T17" b="T18"/>
                  <a:pathLst>
                    <a:path w="60" h="130">
                      <a:moveTo>
                        <a:pt x="0" y="5"/>
                      </a:moveTo>
                      <a:lnTo>
                        <a:pt x="60" y="0"/>
                      </a:lnTo>
                      <a:lnTo>
                        <a:pt x="60" y="125"/>
                      </a:lnTo>
                      <a:lnTo>
                        <a:pt x="0" y="130"/>
                      </a:lnTo>
                      <a:lnTo>
                        <a:pt x="0" y="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2" name="Freeform 782"/>
                <p:cNvSpPr>
                  <a:spLocks/>
                </p:cNvSpPr>
                <p:nvPr/>
              </p:nvSpPr>
              <p:spPr bwMode="auto">
                <a:xfrm>
                  <a:off x="3763" y="2014"/>
                  <a:ext cx="24" cy="62"/>
                </a:xfrm>
                <a:custGeom>
                  <a:avLst/>
                  <a:gdLst>
                    <a:gd name="T0" fmla="*/ 0 w 47"/>
                    <a:gd name="T1" fmla="*/ 0 h 125"/>
                    <a:gd name="T2" fmla="*/ 47 w 47"/>
                    <a:gd name="T3" fmla="*/ 0 h 125"/>
                    <a:gd name="T4" fmla="*/ 47 w 47"/>
                    <a:gd name="T5" fmla="*/ 116 h 125"/>
                    <a:gd name="T6" fmla="*/ 0 w 47"/>
                    <a:gd name="T7" fmla="*/ 125 h 125"/>
                    <a:gd name="T8" fmla="*/ 0 w 47"/>
                    <a:gd name="T9" fmla="*/ 0 h 125"/>
                    <a:gd name="T10" fmla="*/ 0 60000 65536"/>
                    <a:gd name="T11" fmla="*/ 0 60000 65536"/>
                    <a:gd name="T12" fmla="*/ 0 60000 65536"/>
                    <a:gd name="T13" fmla="*/ 0 60000 65536"/>
                    <a:gd name="T14" fmla="*/ 0 60000 65536"/>
                    <a:gd name="T15" fmla="*/ 0 w 47"/>
                    <a:gd name="T16" fmla="*/ 0 h 125"/>
                    <a:gd name="T17" fmla="*/ 47 w 47"/>
                    <a:gd name="T18" fmla="*/ 125 h 125"/>
                  </a:gdLst>
                  <a:ahLst/>
                  <a:cxnLst>
                    <a:cxn ang="T10">
                      <a:pos x="T0" y="T1"/>
                    </a:cxn>
                    <a:cxn ang="T11">
                      <a:pos x="T2" y="T3"/>
                    </a:cxn>
                    <a:cxn ang="T12">
                      <a:pos x="T4" y="T5"/>
                    </a:cxn>
                    <a:cxn ang="T13">
                      <a:pos x="T6" y="T7"/>
                    </a:cxn>
                    <a:cxn ang="T14">
                      <a:pos x="T8" y="T9"/>
                    </a:cxn>
                  </a:cxnLst>
                  <a:rect l="T15" t="T16" r="T17" b="T18"/>
                  <a:pathLst>
                    <a:path w="47" h="125">
                      <a:moveTo>
                        <a:pt x="0" y="0"/>
                      </a:moveTo>
                      <a:lnTo>
                        <a:pt x="47" y="0"/>
                      </a:lnTo>
                      <a:lnTo>
                        <a:pt x="47" y="116"/>
                      </a:lnTo>
                      <a:lnTo>
                        <a:pt x="0" y="125"/>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3" name="Freeform 783"/>
                <p:cNvSpPr>
                  <a:spLocks/>
                </p:cNvSpPr>
                <p:nvPr/>
              </p:nvSpPr>
              <p:spPr bwMode="auto">
                <a:xfrm>
                  <a:off x="3608" y="2018"/>
                  <a:ext cx="34" cy="77"/>
                </a:xfrm>
                <a:custGeom>
                  <a:avLst/>
                  <a:gdLst>
                    <a:gd name="T0" fmla="*/ 0 w 67"/>
                    <a:gd name="T1" fmla="*/ 3 h 153"/>
                    <a:gd name="T2" fmla="*/ 67 w 67"/>
                    <a:gd name="T3" fmla="*/ 0 h 153"/>
                    <a:gd name="T4" fmla="*/ 67 w 67"/>
                    <a:gd name="T5" fmla="*/ 142 h 153"/>
                    <a:gd name="T6" fmla="*/ 0 w 67"/>
                    <a:gd name="T7" fmla="*/ 153 h 153"/>
                    <a:gd name="T8" fmla="*/ 0 60000 65536"/>
                    <a:gd name="T9" fmla="*/ 0 60000 65536"/>
                    <a:gd name="T10" fmla="*/ 0 60000 65536"/>
                    <a:gd name="T11" fmla="*/ 0 60000 65536"/>
                    <a:gd name="T12" fmla="*/ 0 w 67"/>
                    <a:gd name="T13" fmla="*/ 0 h 153"/>
                    <a:gd name="T14" fmla="*/ 67 w 67"/>
                    <a:gd name="T15" fmla="*/ 153 h 153"/>
                  </a:gdLst>
                  <a:ahLst/>
                  <a:cxnLst>
                    <a:cxn ang="T8">
                      <a:pos x="T0" y="T1"/>
                    </a:cxn>
                    <a:cxn ang="T9">
                      <a:pos x="T2" y="T3"/>
                    </a:cxn>
                    <a:cxn ang="T10">
                      <a:pos x="T4" y="T5"/>
                    </a:cxn>
                    <a:cxn ang="T11">
                      <a:pos x="T6" y="T7"/>
                    </a:cxn>
                  </a:cxnLst>
                  <a:rect l="T12" t="T13" r="T14" b="T15"/>
                  <a:pathLst>
                    <a:path w="67" h="153">
                      <a:moveTo>
                        <a:pt x="0" y="3"/>
                      </a:moveTo>
                      <a:lnTo>
                        <a:pt x="67" y="0"/>
                      </a:lnTo>
                      <a:lnTo>
                        <a:pt x="67" y="142"/>
                      </a:lnTo>
                      <a:lnTo>
                        <a:pt x="0" y="15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4" name="Freeform 784"/>
                <p:cNvSpPr>
                  <a:spLocks/>
                </p:cNvSpPr>
                <p:nvPr/>
              </p:nvSpPr>
              <p:spPr bwMode="auto">
                <a:xfrm>
                  <a:off x="3763" y="2014"/>
                  <a:ext cx="24" cy="62"/>
                </a:xfrm>
                <a:custGeom>
                  <a:avLst/>
                  <a:gdLst>
                    <a:gd name="T0" fmla="*/ 0 w 47"/>
                    <a:gd name="T1" fmla="*/ 0 h 125"/>
                    <a:gd name="T2" fmla="*/ 47 w 47"/>
                    <a:gd name="T3" fmla="*/ 0 h 125"/>
                    <a:gd name="T4" fmla="*/ 47 w 47"/>
                    <a:gd name="T5" fmla="*/ 116 h 125"/>
                    <a:gd name="T6" fmla="*/ 0 w 47"/>
                    <a:gd name="T7" fmla="*/ 125 h 125"/>
                    <a:gd name="T8" fmla="*/ 0 60000 65536"/>
                    <a:gd name="T9" fmla="*/ 0 60000 65536"/>
                    <a:gd name="T10" fmla="*/ 0 60000 65536"/>
                    <a:gd name="T11" fmla="*/ 0 60000 65536"/>
                    <a:gd name="T12" fmla="*/ 0 w 47"/>
                    <a:gd name="T13" fmla="*/ 0 h 125"/>
                    <a:gd name="T14" fmla="*/ 47 w 47"/>
                    <a:gd name="T15" fmla="*/ 125 h 125"/>
                  </a:gdLst>
                  <a:ahLst/>
                  <a:cxnLst>
                    <a:cxn ang="T8">
                      <a:pos x="T0" y="T1"/>
                    </a:cxn>
                    <a:cxn ang="T9">
                      <a:pos x="T2" y="T3"/>
                    </a:cxn>
                    <a:cxn ang="T10">
                      <a:pos x="T4" y="T5"/>
                    </a:cxn>
                    <a:cxn ang="T11">
                      <a:pos x="T6" y="T7"/>
                    </a:cxn>
                  </a:cxnLst>
                  <a:rect l="T12" t="T13" r="T14" b="T15"/>
                  <a:pathLst>
                    <a:path w="47" h="125">
                      <a:moveTo>
                        <a:pt x="0" y="0"/>
                      </a:moveTo>
                      <a:lnTo>
                        <a:pt x="47" y="0"/>
                      </a:lnTo>
                      <a:lnTo>
                        <a:pt x="47" y="116"/>
                      </a:lnTo>
                      <a:lnTo>
                        <a:pt x="0" y="125"/>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5" name="Freeform 785"/>
                <p:cNvSpPr>
                  <a:spLocks/>
                </p:cNvSpPr>
                <p:nvPr/>
              </p:nvSpPr>
              <p:spPr bwMode="auto">
                <a:xfrm>
                  <a:off x="3316" y="1942"/>
                  <a:ext cx="24" cy="33"/>
                </a:xfrm>
                <a:custGeom>
                  <a:avLst/>
                  <a:gdLst>
                    <a:gd name="T0" fmla="*/ 0 w 49"/>
                    <a:gd name="T1" fmla="*/ 1 h 66"/>
                    <a:gd name="T2" fmla="*/ 49 w 49"/>
                    <a:gd name="T3" fmla="*/ 0 h 66"/>
                    <a:gd name="T4" fmla="*/ 49 w 49"/>
                    <a:gd name="T5" fmla="*/ 66 h 66"/>
                    <a:gd name="T6" fmla="*/ 0 w 49"/>
                    <a:gd name="T7" fmla="*/ 66 h 66"/>
                    <a:gd name="T8" fmla="*/ 0 w 49"/>
                    <a:gd name="T9" fmla="*/ 1 h 66"/>
                    <a:gd name="T10" fmla="*/ 0 60000 65536"/>
                    <a:gd name="T11" fmla="*/ 0 60000 65536"/>
                    <a:gd name="T12" fmla="*/ 0 60000 65536"/>
                    <a:gd name="T13" fmla="*/ 0 60000 65536"/>
                    <a:gd name="T14" fmla="*/ 0 60000 65536"/>
                    <a:gd name="T15" fmla="*/ 0 w 49"/>
                    <a:gd name="T16" fmla="*/ 0 h 66"/>
                    <a:gd name="T17" fmla="*/ 49 w 49"/>
                    <a:gd name="T18" fmla="*/ 66 h 66"/>
                  </a:gdLst>
                  <a:ahLst/>
                  <a:cxnLst>
                    <a:cxn ang="T10">
                      <a:pos x="T0" y="T1"/>
                    </a:cxn>
                    <a:cxn ang="T11">
                      <a:pos x="T2" y="T3"/>
                    </a:cxn>
                    <a:cxn ang="T12">
                      <a:pos x="T4" y="T5"/>
                    </a:cxn>
                    <a:cxn ang="T13">
                      <a:pos x="T6" y="T7"/>
                    </a:cxn>
                    <a:cxn ang="T14">
                      <a:pos x="T8" y="T9"/>
                    </a:cxn>
                  </a:cxnLst>
                  <a:rect l="T15" t="T16" r="T17" b="T18"/>
                  <a:pathLst>
                    <a:path w="49" h="66">
                      <a:moveTo>
                        <a:pt x="0" y="1"/>
                      </a:moveTo>
                      <a:lnTo>
                        <a:pt x="49" y="0"/>
                      </a:lnTo>
                      <a:lnTo>
                        <a:pt x="49" y="66"/>
                      </a:lnTo>
                      <a:lnTo>
                        <a:pt x="0" y="66"/>
                      </a:lnTo>
                      <a:lnTo>
                        <a:pt x="0" y="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6" name="Freeform 786"/>
                <p:cNvSpPr>
                  <a:spLocks/>
                </p:cNvSpPr>
                <p:nvPr/>
              </p:nvSpPr>
              <p:spPr bwMode="auto">
                <a:xfrm>
                  <a:off x="3345" y="1940"/>
                  <a:ext cx="26" cy="35"/>
                </a:xfrm>
                <a:custGeom>
                  <a:avLst/>
                  <a:gdLst>
                    <a:gd name="T0" fmla="*/ 0 w 52"/>
                    <a:gd name="T1" fmla="*/ 4 h 70"/>
                    <a:gd name="T2" fmla="*/ 52 w 52"/>
                    <a:gd name="T3" fmla="*/ 0 h 70"/>
                    <a:gd name="T4" fmla="*/ 52 w 52"/>
                    <a:gd name="T5" fmla="*/ 70 h 70"/>
                    <a:gd name="T6" fmla="*/ 0 w 52"/>
                    <a:gd name="T7" fmla="*/ 70 h 70"/>
                    <a:gd name="T8" fmla="*/ 0 w 52"/>
                    <a:gd name="T9" fmla="*/ 4 h 70"/>
                    <a:gd name="T10" fmla="*/ 0 60000 65536"/>
                    <a:gd name="T11" fmla="*/ 0 60000 65536"/>
                    <a:gd name="T12" fmla="*/ 0 60000 65536"/>
                    <a:gd name="T13" fmla="*/ 0 60000 65536"/>
                    <a:gd name="T14" fmla="*/ 0 60000 65536"/>
                    <a:gd name="T15" fmla="*/ 0 w 52"/>
                    <a:gd name="T16" fmla="*/ 0 h 70"/>
                    <a:gd name="T17" fmla="*/ 52 w 52"/>
                    <a:gd name="T18" fmla="*/ 70 h 70"/>
                  </a:gdLst>
                  <a:ahLst/>
                  <a:cxnLst>
                    <a:cxn ang="T10">
                      <a:pos x="T0" y="T1"/>
                    </a:cxn>
                    <a:cxn ang="T11">
                      <a:pos x="T2" y="T3"/>
                    </a:cxn>
                    <a:cxn ang="T12">
                      <a:pos x="T4" y="T5"/>
                    </a:cxn>
                    <a:cxn ang="T13">
                      <a:pos x="T6" y="T7"/>
                    </a:cxn>
                    <a:cxn ang="T14">
                      <a:pos x="T8" y="T9"/>
                    </a:cxn>
                  </a:cxnLst>
                  <a:rect l="T15" t="T16" r="T17" b="T18"/>
                  <a:pathLst>
                    <a:path w="52" h="70">
                      <a:moveTo>
                        <a:pt x="0" y="4"/>
                      </a:moveTo>
                      <a:lnTo>
                        <a:pt x="52" y="0"/>
                      </a:lnTo>
                      <a:lnTo>
                        <a:pt x="52" y="70"/>
                      </a:lnTo>
                      <a:lnTo>
                        <a:pt x="0" y="70"/>
                      </a:lnTo>
                      <a:lnTo>
                        <a:pt x="0" y="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7" name="Freeform 787"/>
                <p:cNvSpPr>
                  <a:spLocks/>
                </p:cNvSpPr>
                <p:nvPr/>
              </p:nvSpPr>
              <p:spPr bwMode="auto">
                <a:xfrm>
                  <a:off x="3378" y="1939"/>
                  <a:ext cx="30" cy="38"/>
                </a:xfrm>
                <a:custGeom>
                  <a:avLst/>
                  <a:gdLst>
                    <a:gd name="T0" fmla="*/ 0 w 61"/>
                    <a:gd name="T1" fmla="*/ 1 h 74"/>
                    <a:gd name="T2" fmla="*/ 61 w 61"/>
                    <a:gd name="T3" fmla="*/ 0 h 74"/>
                    <a:gd name="T4" fmla="*/ 61 w 61"/>
                    <a:gd name="T5" fmla="*/ 74 h 74"/>
                    <a:gd name="T6" fmla="*/ 0 w 61"/>
                    <a:gd name="T7" fmla="*/ 71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1"/>
                      </a:moveTo>
                      <a:lnTo>
                        <a:pt x="61" y="0"/>
                      </a:lnTo>
                      <a:lnTo>
                        <a:pt x="61" y="74"/>
                      </a:lnTo>
                      <a:lnTo>
                        <a:pt x="0" y="71"/>
                      </a:lnTo>
                      <a:lnTo>
                        <a:pt x="0" y="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8" name="Freeform 788"/>
                <p:cNvSpPr>
                  <a:spLocks/>
                </p:cNvSpPr>
                <p:nvPr/>
              </p:nvSpPr>
              <p:spPr bwMode="auto">
                <a:xfrm>
                  <a:off x="3415" y="1939"/>
                  <a:ext cx="32" cy="41"/>
                </a:xfrm>
                <a:custGeom>
                  <a:avLst/>
                  <a:gdLst>
                    <a:gd name="T0" fmla="*/ 0 w 65"/>
                    <a:gd name="T1" fmla="*/ 0 h 80"/>
                    <a:gd name="T2" fmla="*/ 65 w 65"/>
                    <a:gd name="T3" fmla="*/ 0 h 80"/>
                    <a:gd name="T4" fmla="*/ 65 w 65"/>
                    <a:gd name="T5" fmla="*/ 80 h 80"/>
                    <a:gd name="T6" fmla="*/ 0 w 65"/>
                    <a:gd name="T7" fmla="*/ 74 h 80"/>
                    <a:gd name="T8" fmla="*/ 0 w 65"/>
                    <a:gd name="T9" fmla="*/ 0 h 80"/>
                    <a:gd name="T10" fmla="*/ 0 60000 65536"/>
                    <a:gd name="T11" fmla="*/ 0 60000 65536"/>
                    <a:gd name="T12" fmla="*/ 0 60000 65536"/>
                    <a:gd name="T13" fmla="*/ 0 60000 65536"/>
                    <a:gd name="T14" fmla="*/ 0 60000 65536"/>
                    <a:gd name="T15" fmla="*/ 0 w 65"/>
                    <a:gd name="T16" fmla="*/ 0 h 80"/>
                    <a:gd name="T17" fmla="*/ 65 w 65"/>
                    <a:gd name="T18" fmla="*/ 80 h 80"/>
                  </a:gdLst>
                  <a:ahLst/>
                  <a:cxnLst>
                    <a:cxn ang="T10">
                      <a:pos x="T0" y="T1"/>
                    </a:cxn>
                    <a:cxn ang="T11">
                      <a:pos x="T2" y="T3"/>
                    </a:cxn>
                    <a:cxn ang="T12">
                      <a:pos x="T4" y="T5"/>
                    </a:cxn>
                    <a:cxn ang="T13">
                      <a:pos x="T6" y="T7"/>
                    </a:cxn>
                    <a:cxn ang="T14">
                      <a:pos x="T8" y="T9"/>
                    </a:cxn>
                  </a:cxnLst>
                  <a:rect l="T15" t="T16" r="T17" b="T18"/>
                  <a:pathLst>
                    <a:path w="65" h="80">
                      <a:moveTo>
                        <a:pt x="0" y="0"/>
                      </a:moveTo>
                      <a:lnTo>
                        <a:pt x="65" y="0"/>
                      </a:lnTo>
                      <a:lnTo>
                        <a:pt x="65" y="80"/>
                      </a:lnTo>
                      <a:lnTo>
                        <a:pt x="0" y="74"/>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79" name="Rectangle 789"/>
                <p:cNvSpPr>
                  <a:spLocks noChangeArrowheads="1"/>
                </p:cNvSpPr>
                <p:nvPr/>
              </p:nvSpPr>
              <p:spPr bwMode="auto">
                <a:xfrm>
                  <a:off x="3452" y="1938"/>
                  <a:ext cx="34" cy="42"/>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80" name="Freeform 790"/>
                <p:cNvSpPr>
                  <a:spLocks/>
                </p:cNvSpPr>
                <p:nvPr/>
              </p:nvSpPr>
              <p:spPr bwMode="auto">
                <a:xfrm>
                  <a:off x="3491" y="1935"/>
                  <a:ext cx="36" cy="45"/>
                </a:xfrm>
                <a:custGeom>
                  <a:avLst/>
                  <a:gdLst>
                    <a:gd name="T0" fmla="*/ 0 w 71"/>
                    <a:gd name="T1" fmla="*/ 4 h 88"/>
                    <a:gd name="T2" fmla="*/ 71 w 71"/>
                    <a:gd name="T3" fmla="*/ 0 h 88"/>
                    <a:gd name="T4" fmla="*/ 71 w 71"/>
                    <a:gd name="T5" fmla="*/ 88 h 88"/>
                    <a:gd name="T6" fmla="*/ 0 w 71"/>
                    <a:gd name="T7" fmla="*/ 88 h 88"/>
                    <a:gd name="T8" fmla="*/ 0 w 71"/>
                    <a:gd name="T9" fmla="*/ 4 h 88"/>
                    <a:gd name="T10" fmla="*/ 0 60000 65536"/>
                    <a:gd name="T11" fmla="*/ 0 60000 65536"/>
                    <a:gd name="T12" fmla="*/ 0 60000 65536"/>
                    <a:gd name="T13" fmla="*/ 0 60000 65536"/>
                    <a:gd name="T14" fmla="*/ 0 60000 65536"/>
                    <a:gd name="T15" fmla="*/ 0 w 71"/>
                    <a:gd name="T16" fmla="*/ 0 h 88"/>
                    <a:gd name="T17" fmla="*/ 71 w 71"/>
                    <a:gd name="T18" fmla="*/ 88 h 88"/>
                  </a:gdLst>
                  <a:ahLst/>
                  <a:cxnLst>
                    <a:cxn ang="T10">
                      <a:pos x="T0" y="T1"/>
                    </a:cxn>
                    <a:cxn ang="T11">
                      <a:pos x="T2" y="T3"/>
                    </a:cxn>
                    <a:cxn ang="T12">
                      <a:pos x="T4" y="T5"/>
                    </a:cxn>
                    <a:cxn ang="T13">
                      <a:pos x="T6" y="T7"/>
                    </a:cxn>
                    <a:cxn ang="T14">
                      <a:pos x="T8" y="T9"/>
                    </a:cxn>
                  </a:cxnLst>
                  <a:rect l="T15" t="T16" r="T17" b="T18"/>
                  <a:pathLst>
                    <a:path w="71" h="88">
                      <a:moveTo>
                        <a:pt x="0" y="4"/>
                      </a:moveTo>
                      <a:lnTo>
                        <a:pt x="71" y="0"/>
                      </a:lnTo>
                      <a:lnTo>
                        <a:pt x="71" y="88"/>
                      </a:lnTo>
                      <a:lnTo>
                        <a:pt x="0" y="88"/>
                      </a:lnTo>
                      <a:lnTo>
                        <a:pt x="0" y="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1" name="Rectangle 791"/>
                <p:cNvSpPr>
                  <a:spLocks noChangeArrowheads="1"/>
                </p:cNvSpPr>
                <p:nvPr/>
              </p:nvSpPr>
              <p:spPr bwMode="auto">
                <a:xfrm>
                  <a:off x="3316" y="1902"/>
                  <a:ext cx="24" cy="33"/>
                </a:xfrm>
                <a:prstGeom prst="rect">
                  <a:avLst/>
                </a:pr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82" name="Freeform 792"/>
                <p:cNvSpPr>
                  <a:spLocks/>
                </p:cNvSpPr>
                <p:nvPr/>
              </p:nvSpPr>
              <p:spPr bwMode="auto">
                <a:xfrm>
                  <a:off x="3345" y="1898"/>
                  <a:ext cx="26" cy="36"/>
                </a:xfrm>
                <a:custGeom>
                  <a:avLst/>
                  <a:gdLst>
                    <a:gd name="T0" fmla="*/ 0 w 52"/>
                    <a:gd name="T1" fmla="*/ 4 h 72"/>
                    <a:gd name="T2" fmla="*/ 52 w 52"/>
                    <a:gd name="T3" fmla="*/ 0 h 72"/>
                    <a:gd name="T4" fmla="*/ 52 w 52"/>
                    <a:gd name="T5" fmla="*/ 70 h 72"/>
                    <a:gd name="T6" fmla="*/ 0 w 52"/>
                    <a:gd name="T7" fmla="*/ 72 h 72"/>
                    <a:gd name="T8" fmla="*/ 0 w 52"/>
                    <a:gd name="T9" fmla="*/ 4 h 72"/>
                    <a:gd name="T10" fmla="*/ 0 60000 65536"/>
                    <a:gd name="T11" fmla="*/ 0 60000 65536"/>
                    <a:gd name="T12" fmla="*/ 0 60000 65536"/>
                    <a:gd name="T13" fmla="*/ 0 60000 65536"/>
                    <a:gd name="T14" fmla="*/ 0 60000 65536"/>
                    <a:gd name="T15" fmla="*/ 0 w 52"/>
                    <a:gd name="T16" fmla="*/ 0 h 72"/>
                    <a:gd name="T17" fmla="*/ 52 w 52"/>
                    <a:gd name="T18" fmla="*/ 72 h 72"/>
                  </a:gdLst>
                  <a:ahLst/>
                  <a:cxnLst>
                    <a:cxn ang="T10">
                      <a:pos x="T0" y="T1"/>
                    </a:cxn>
                    <a:cxn ang="T11">
                      <a:pos x="T2" y="T3"/>
                    </a:cxn>
                    <a:cxn ang="T12">
                      <a:pos x="T4" y="T5"/>
                    </a:cxn>
                    <a:cxn ang="T13">
                      <a:pos x="T6" y="T7"/>
                    </a:cxn>
                    <a:cxn ang="T14">
                      <a:pos x="T8" y="T9"/>
                    </a:cxn>
                  </a:cxnLst>
                  <a:rect l="T15" t="T16" r="T17" b="T18"/>
                  <a:pathLst>
                    <a:path w="52" h="72">
                      <a:moveTo>
                        <a:pt x="0" y="4"/>
                      </a:moveTo>
                      <a:lnTo>
                        <a:pt x="52" y="0"/>
                      </a:lnTo>
                      <a:lnTo>
                        <a:pt x="52" y="70"/>
                      </a:lnTo>
                      <a:lnTo>
                        <a:pt x="0" y="72"/>
                      </a:lnTo>
                      <a:lnTo>
                        <a:pt x="0" y="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3" name="Freeform 793"/>
                <p:cNvSpPr>
                  <a:spLocks/>
                </p:cNvSpPr>
                <p:nvPr/>
              </p:nvSpPr>
              <p:spPr bwMode="auto">
                <a:xfrm>
                  <a:off x="3378" y="1895"/>
                  <a:ext cx="30" cy="37"/>
                </a:xfrm>
                <a:custGeom>
                  <a:avLst/>
                  <a:gdLst>
                    <a:gd name="T0" fmla="*/ 0 w 61"/>
                    <a:gd name="T1" fmla="*/ 2 h 74"/>
                    <a:gd name="T2" fmla="*/ 61 w 61"/>
                    <a:gd name="T3" fmla="*/ 0 h 74"/>
                    <a:gd name="T4" fmla="*/ 61 w 61"/>
                    <a:gd name="T5" fmla="*/ 74 h 74"/>
                    <a:gd name="T6" fmla="*/ 0 w 61"/>
                    <a:gd name="T7" fmla="*/ 74 h 74"/>
                    <a:gd name="T8" fmla="*/ 0 w 61"/>
                    <a:gd name="T9" fmla="*/ 2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2"/>
                      </a:moveTo>
                      <a:lnTo>
                        <a:pt x="61" y="0"/>
                      </a:lnTo>
                      <a:lnTo>
                        <a:pt x="61" y="74"/>
                      </a:lnTo>
                      <a:lnTo>
                        <a:pt x="0" y="74"/>
                      </a:lnTo>
                      <a:lnTo>
                        <a:pt x="0" y="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4" name="Freeform 794"/>
                <p:cNvSpPr>
                  <a:spLocks/>
                </p:cNvSpPr>
                <p:nvPr/>
              </p:nvSpPr>
              <p:spPr bwMode="auto">
                <a:xfrm>
                  <a:off x="3415" y="1892"/>
                  <a:ext cx="32" cy="40"/>
                </a:xfrm>
                <a:custGeom>
                  <a:avLst/>
                  <a:gdLst>
                    <a:gd name="T0" fmla="*/ 0 w 65"/>
                    <a:gd name="T1" fmla="*/ 6 h 80"/>
                    <a:gd name="T2" fmla="*/ 65 w 65"/>
                    <a:gd name="T3" fmla="*/ 0 h 80"/>
                    <a:gd name="T4" fmla="*/ 65 w 65"/>
                    <a:gd name="T5" fmla="*/ 77 h 80"/>
                    <a:gd name="T6" fmla="*/ 0 w 65"/>
                    <a:gd name="T7" fmla="*/ 80 h 80"/>
                    <a:gd name="T8" fmla="*/ 0 w 65"/>
                    <a:gd name="T9" fmla="*/ 6 h 80"/>
                    <a:gd name="T10" fmla="*/ 0 60000 65536"/>
                    <a:gd name="T11" fmla="*/ 0 60000 65536"/>
                    <a:gd name="T12" fmla="*/ 0 60000 65536"/>
                    <a:gd name="T13" fmla="*/ 0 60000 65536"/>
                    <a:gd name="T14" fmla="*/ 0 60000 65536"/>
                    <a:gd name="T15" fmla="*/ 0 w 65"/>
                    <a:gd name="T16" fmla="*/ 0 h 80"/>
                    <a:gd name="T17" fmla="*/ 65 w 65"/>
                    <a:gd name="T18" fmla="*/ 80 h 80"/>
                  </a:gdLst>
                  <a:ahLst/>
                  <a:cxnLst>
                    <a:cxn ang="T10">
                      <a:pos x="T0" y="T1"/>
                    </a:cxn>
                    <a:cxn ang="T11">
                      <a:pos x="T2" y="T3"/>
                    </a:cxn>
                    <a:cxn ang="T12">
                      <a:pos x="T4" y="T5"/>
                    </a:cxn>
                    <a:cxn ang="T13">
                      <a:pos x="T6" y="T7"/>
                    </a:cxn>
                    <a:cxn ang="T14">
                      <a:pos x="T8" y="T9"/>
                    </a:cxn>
                  </a:cxnLst>
                  <a:rect l="T15" t="T16" r="T17" b="T18"/>
                  <a:pathLst>
                    <a:path w="65" h="80">
                      <a:moveTo>
                        <a:pt x="0" y="6"/>
                      </a:moveTo>
                      <a:lnTo>
                        <a:pt x="65" y="0"/>
                      </a:lnTo>
                      <a:lnTo>
                        <a:pt x="65" y="77"/>
                      </a:lnTo>
                      <a:lnTo>
                        <a:pt x="0" y="80"/>
                      </a:lnTo>
                      <a:lnTo>
                        <a:pt x="0" y="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5" name="Freeform 795"/>
                <p:cNvSpPr>
                  <a:spLocks/>
                </p:cNvSpPr>
                <p:nvPr/>
              </p:nvSpPr>
              <p:spPr bwMode="auto">
                <a:xfrm>
                  <a:off x="3452" y="1888"/>
                  <a:ext cx="34" cy="41"/>
                </a:xfrm>
                <a:custGeom>
                  <a:avLst/>
                  <a:gdLst>
                    <a:gd name="T0" fmla="*/ 0 w 68"/>
                    <a:gd name="T1" fmla="*/ 8 h 82"/>
                    <a:gd name="T2" fmla="*/ 68 w 68"/>
                    <a:gd name="T3" fmla="*/ 0 h 82"/>
                    <a:gd name="T4" fmla="*/ 68 w 68"/>
                    <a:gd name="T5" fmla="*/ 78 h 82"/>
                    <a:gd name="T6" fmla="*/ 0 w 68"/>
                    <a:gd name="T7" fmla="*/ 82 h 82"/>
                    <a:gd name="T8" fmla="*/ 0 w 68"/>
                    <a:gd name="T9" fmla="*/ 8 h 82"/>
                    <a:gd name="T10" fmla="*/ 0 60000 65536"/>
                    <a:gd name="T11" fmla="*/ 0 60000 65536"/>
                    <a:gd name="T12" fmla="*/ 0 60000 65536"/>
                    <a:gd name="T13" fmla="*/ 0 60000 65536"/>
                    <a:gd name="T14" fmla="*/ 0 60000 65536"/>
                    <a:gd name="T15" fmla="*/ 0 w 68"/>
                    <a:gd name="T16" fmla="*/ 0 h 82"/>
                    <a:gd name="T17" fmla="*/ 68 w 68"/>
                    <a:gd name="T18" fmla="*/ 82 h 82"/>
                  </a:gdLst>
                  <a:ahLst/>
                  <a:cxnLst>
                    <a:cxn ang="T10">
                      <a:pos x="T0" y="T1"/>
                    </a:cxn>
                    <a:cxn ang="T11">
                      <a:pos x="T2" y="T3"/>
                    </a:cxn>
                    <a:cxn ang="T12">
                      <a:pos x="T4" y="T5"/>
                    </a:cxn>
                    <a:cxn ang="T13">
                      <a:pos x="T6" y="T7"/>
                    </a:cxn>
                    <a:cxn ang="T14">
                      <a:pos x="T8" y="T9"/>
                    </a:cxn>
                  </a:cxnLst>
                  <a:rect l="T15" t="T16" r="T17" b="T18"/>
                  <a:pathLst>
                    <a:path w="68" h="82">
                      <a:moveTo>
                        <a:pt x="0" y="8"/>
                      </a:moveTo>
                      <a:lnTo>
                        <a:pt x="68" y="0"/>
                      </a:lnTo>
                      <a:lnTo>
                        <a:pt x="68" y="78"/>
                      </a:lnTo>
                      <a:lnTo>
                        <a:pt x="0" y="82"/>
                      </a:lnTo>
                      <a:lnTo>
                        <a:pt x="0" y="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6" name="Freeform 796"/>
                <p:cNvSpPr>
                  <a:spLocks/>
                </p:cNvSpPr>
                <p:nvPr/>
              </p:nvSpPr>
              <p:spPr bwMode="auto">
                <a:xfrm>
                  <a:off x="3491" y="1884"/>
                  <a:ext cx="36" cy="45"/>
                </a:xfrm>
                <a:custGeom>
                  <a:avLst/>
                  <a:gdLst>
                    <a:gd name="T0" fmla="*/ 0 w 71"/>
                    <a:gd name="T1" fmla="*/ 9 h 90"/>
                    <a:gd name="T2" fmla="*/ 71 w 71"/>
                    <a:gd name="T3" fmla="*/ 0 h 90"/>
                    <a:gd name="T4" fmla="*/ 71 w 71"/>
                    <a:gd name="T5" fmla="*/ 86 h 90"/>
                    <a:gd name="T6" fmla="*/ 0 w 71"/>
                    <a:gd name="T7" fmla="*/ 90 h 90"/>
                    <a:gd name="T8" fmla="*/ 0 w 71"/>
                    <a:gd name="T9" fmla="*/ 9 h 90"/>
                    <a:gd name="T10" fmla="*/ 0 60000 65536"/>
                    <a:gd name="T11" fmla="*/ 0 60000 65536"/>
                    <a:gd name="T12" fmla="*/ 0 60000 65536"/>
                    <a:gd name="T13" fmla="*/ 0 60000 65536"/>
                    <a:gd name="T14" fmla="*/ 0 60000 65536"/>
                    <a:gd name="T15" fmla="*/ 0 w 71"/>
                    <a:gd name="T16" fmla="*/ 0 h 90"/>
                    <a:gd name="T17" fmla="*/ 71 w 71"/>
                    <a:gd name="T18" fmla="*/ 90 h 90"/>
                  </a:gdLst>
                  <a:ahLst/>
                  <a:cxnLst>
                    <a:cxn ang="T10">
                      <a:pos x="T0" y="T1"/>
                    </a:cxn>
                    <a:cxn ang="T11">
                      <a:pos x="T2" y="T3"/>
                    </a:cxn>
                    <a:cxn ang="T12">
                      <a:pos x="T4" y="T5"/>
                    </a:cxn>
                    <a:cxn ang="T13">
                      <a:pos x="T6" y="T7"/>
                    </a:cxn>
                    <a:cxn ang="T14">
                      <a:pos x="T8" y="T9"/>
                    </a:cxn>
                  </a:cxnLst>
                  <a:rect l="T15" t="T16" r="T17" b="T18"/>
                  <a:pathLst>
                    <a:path w="71" h="90">
                      <a:moveTo>
                        <a:pt x="0" y="9"/>
                      </a:moveTo>
                      <a:lnTo>
                        <a:pt x="71" y="0"/>
                      </a:lnTo>
                      <a:lnTo>
                        <a:pt x="71" y="86"/>
                      </a:lnTo>
                      <a:lnTo>
                        <a:pt x="0" y="90"/>
                      </a:lnTo>
                      <a:lnTo>
                        <a:pt x="0" y="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7" name="Freeform 797"/>
                <p:cNvSpPr>
                  <a:spLocks/>
                </p:cNvSpPr>
                <p:nvPr/>
              </p:nvSpPr>
              <p:spPr bwMode="auto">
                <a:xfrm>
                  <a:off x="3316" y="1835"/>
                  <a:ext cx="22" cy="34"/>
                </a:xfrm>
                <a:custGeom>
                  <a:avLst/>
                  <a:gdLst>
                    <a:gd name="T0" fmla="*/ 0 w 45"/>
                    <a:gd name="T1" fmla="*/ 12 h 69"/>
                    <a:gd name="T2" fmla="*/ 45 w 45"/>
                    <a:gd name="T3" fmla="*/ 0 h 69"/>
                    <a:gd name="T4" fmla="*/ 45 w 45"/>
                    <a:gd name="T5" fmla="*/ 66 h 69"/>
                    <a:gd name="T6" fmla="*/ 0 w 45"/>
                    <a:gd name="T7" fmla="*/ 69 h 69"/>
                    <a:gd name="T8" fmla="*/ 0 w 45"/>
                    <a:gd name="T9" fmla="*/ 12 h 69"/>
                    <a:gd name="T10" fmla="*/ 0 60000 65536"/>
                    <a:gd name="T11" fmla="*/ 0 60000 65536"/>
                    <a:gd name="T12" fmla="*/ 0 60000 65536"/>
                    <a:gd name="T13" fmla="*/ 0 60000 65536"/>
                    <a:gd name="T14" fmla="*/ 0 60000 65536"/>
                    <a:gd name="T15" fmla="*/ 0 w 45"/>
                    <a:gd name="T16" fmla="*/ 0 h 69"/>
                    <a:gd name="T17" fmla="*/ 45 w 45"/>
                    <a:gd name="T18" fmla="*/ 69 h 69"/>
                  </a:gdLst>
                  <a:ahLst/>
                  <a:cxnLst>
                    <a:cxn ang="T10">
                      <a:pos x="T0" y="T1"/>
                    </a:cxn>
                    <a:cxn ang="T11">
                      <a:pos x="T2" y="T3"/>
                    </a:cxn>
                    <a:cxn ang="T12">
                      <a:pos x="T4" y="T5"/>
                    </a:cxn>
                    <a:cxn ang="T13">
                      <a:pos x="T6" y="T7"/>
                    </a:cxn>
                    <a:cxn ang="T14">
                      <a:pos x="T8" y="T9"/>
                    </a:cxn>
                  </a:cxnLst>
                  <a:rect l="T15" t="T16" r="T17" b="T18"/>
                  <a:pathLst>
                    <a:path w="45" h="69">
                      <a:moveTo>
                        <a:pt x="0" y="12"/>
                      </a:moveTo>
                      <a:lnTo>
                        <a:pt x="45" y="0"/>
                      </a:lnTo>
                      <a:lnTo>
                        <a:pt x="45" y="66"/>
                      </a:lnTo>
                      <a:lnTo>
                        <a:pt x="0" y="69"/>
                      </a:lnTo>
                      <a:lnTo>
                        <a:pt x="0" y="1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88" name="Freeform 798"/>
                <p:cNvSpPr>
                  <a:spLocks/>
                </p:cNvSpPr>
                <p:nvPr/>
              </p:nvSpPr>
              <p:spPr bwMode="auto">
                <a:xfrm>
                  <a:off x="3344" y="1832"/>
                  <a:ext cx="29" cy="34"/>
                </a:xfrm>
                <a:custGeom>
                  <a:avLst/>
                  <a:gdLst>
                    <a:gd name="T0" fmla="*/ 0 w 60"/>
                    <a:gd name="T1" fmla="*/ 3 h 70"/>
                    <a:gd name="T2" fmla="*/ 60 w 60"/>
                    <a:gd name="T3" fmla="*/ 0 h 70"/>
                    <a:gd name="T4" fmla="*/ 60 w 60"/>
                    <a:gd name="T5" fmla="*/ 62 h 70"/>
                    <a:gd name="T6" fmla="*/ 0 w 60"/>
                    <a:gd name="T7" fmla="*/ 70 h 70"/>
                    <a:gd name="T8" fmla="*/ 0 w 60"/>
                    <a:gd name="T9" fmla="*/ 3 h 70"/>
                    <a:gd name="T10" fmla="*/ 0 60000 65536"/>
                    <a:gd name="T11" fmla="*/ 0 60000 65536"/>
                    <a:gd name="T12" fmla="*/ 0 60000 65536"/>
                    <a:gd name="T13" fmla="*/ 0 60000 65536"/>
                    <a:gd name="T14" fmla="*/ 0 60000 65536"/>
                    <a:gd name="T15" fmla="*/ 0 w 60"/>
                    <a:gd name="T16" fmla="*/ 0 h 70"/>
                    <a:gd name="T17" fmla="*/ 60 w 60"/>
                    <a:gd name="T18" fmla="*/ 70 h 70"/>
                  </a:gdLst>
                  <a:ahLst/>
                  <a:cxnLst>
                    <a:cxn ang="T10">
                      <a:pos x="T0" y="T1"/>
                    </a:cxn>
                    <a:cxn ang="T11">
                      <a:pos x="T2" y="T3"/>
                    </a:cxn>
                    <a:cxn ang="T12">
                      <a:pos x="T4" y="T5"/>
                    </a:cxn>
                    <a:cxn ang="T13">
                      <a:pos x="T6" y="T7"/>
                    </a:cxn>
                    <a:cxn ang="T14">
                      <a:pos x="T8" y="T9"/>
                    </a:cxn>
                  </a:cxnLst>
                  <a:rect l="T15" t="T16" r="T17" b="T18"/>
                  <a:pathLst>
                    <a:path w="60" h="70">
                      <a:moveTo>
                        <a:pt x="0" y="3"/>
                      </a:moveTo>
                      <a:lnTo>
                        <a:pt x="60" y="0"/>
                      </a:lnTo>
                      <a:lnTo>
                        <a:pt x="60" y="62"/>
                      </a:lnTo>
                      <a:lnTo>
                        <a:pt x="0" y="70"/>
                      </a:lnTo>
                      <a:lnTo>
                        <a:pt x="0" y="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41" name="Freeform 799"/>
              <p:cNvSpPr>
                <a:spLocks/>
              </p:cNvSpPr>
              <p:nvPr/>
            </p:nvSpPr>
            <p:spPr bwMode="auto">
              <a:xfrm>
                <a:off x="3378" y="1368"/>
                <a:ext cx="30" cy="37"/>
              </a:xfrm>
              <a:custGeom>
                <a:avLst/>
                <a:gdLst>
                  <a:gd name="T0" fmla="*/ 0 w 61"/>
                  <a:gd name="T1" fmla="*/ 11 h 73"/>
                  <a:gd name="T2" fmla="*/ 61 w 61"/>
                  <a:gd name="T3" fmla="*/ 0 h 73"/>
                  <a:gd name="T4" fmla="*/ 61 w 61"/>
                  <a:gd name="T5" fmla="*/ 68 h 73"/>
                  <a:gd name="T6" fmla="*/ 0 w 61"/>
                  <a:gd name="T7" fmla="*/ 73 h 73"/>
                  <a:gd name="T8" fmla="*/ 0 w 61"/>
                  <a:gd name="T9" fmla="*/ 11 h 73"/>
                  <a:gd name="T10" fmla="*/ 0 60000 65536"/>
                  <a:gd name="T11" fmla="*/ 0 60000 65536"/>
                  <a:gd name="T12" fmla="*/ 0 60000 65536"/>
                  <a:gd name="T13" fmla="*/ 0 60000 65536"/>
                  <a:gd name="T14" fmla="*/ 0 60000 65536"/>
                  <a:gd name="T15" fmla="*/ 0 w 61"/>
                  <a:gd name="T16" fmla="*/ 0 h 73"/>
                  <a:gd name="T17" fmla="*/ 61 w 61"/>
                  <a:gd name="T18" fmla="*/ 73 h 73"/>
                </a:gdLst>
                <a:ahLst/>
                <a:cxnLst>
                  <a:cxn ang="T10">
                    <a:pos x="T0" y="T1"/>
                  </a:cxn>
                  <a:cxn ang="T11">
                    <a:pos x="T2" y="T3"/>
                  </a:cxn>
                  <a:cxn ang="T12">
                    <a:pos x="T4" y="T5"/>
                  </a:cxn>
                  <a:cxn ang="T13">
                    <a:pos x="T6" y="T7"/>
                  </a:cxn>
                  <a:cxn ang="T14">
                    <a:pos x="T8" y="T9"/>
                  </a:cxn>
                </a:cxnLst>
                <a:rect l="T15" t="T16" r="T17" b="T18"/>
                <a:pathLst>
                  <a:path w="61" h="73">
                    <a:moveTo>
                      <a:pt x="0" y="11"/>
                    </a:moveTo>
                    <a:lnTo>
                      <a:pt x="61" y="0"/>
                    </a:lnTo>
                    <a:lnTo>
                      <a:pt x="61" y="68"/>
                    </a:lnTo>
                    <a:lnTo>
                      <a:pt x="0" y="73"/>
                    </a:lnTo>
                    <a:lnTo>
                      <a:pt x="0" y="1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2" name="Freeform 800"/>
              <p:cNvSpPr>
                <a:spLocks/>
              </p:cNvSpPr>
              <p:nvPr/>
            </p:nvSpPr>
            <p:spPr bwMode="auto">
              <a:xfrm>
                <a:off x="3415" y="1362"/>
                <a:ext cx="30" cy="41"/>
              </a:xfrm>
              <a:custGeom>
                <a:avLst/>
                <a:gdLst>
                  <a:gd name="T0" fmla="*/ 0 w 61"/>
                  <a:gd name="T1" fmla="*/ 9 h 81"/>
                  <a:gd name="T2" fmla="*/ 61 w 61"/>
                  <a:gd name="T3" fmla="*/ 0 h 81"/>
                  <a:gd name="T4" fmla="*/ 61 w 61"/>
                  <a:gd name="T5" fmla="*/ 68 h 81"/>
                  <a:gd name="T6" fmla="*/ 0 w 61"/>
                  <a:gd name="T7" fmla="*/ 81 h 81"/>
                  <a:gd name="T8" fmla="*/ 0 w 61"/>
                  <a:gd name="T9" fmla="*/ 9 h 81"/>
                  <a:gd name="T10" fmla="*/ 0 60000 65536"/>
                  <a:gd name="T11" fmla="*/ 0 60000 65536"/>
                  <a:gd name="T12" fmla="*/ 0 60000 65536"/>
                  <a:gd name="T13" fmla="*/ 0 60000 65536"/>
                  <a:gd name="T14" fmla="*/ 0 60000 65536"/>
                  <a:gd name="T15" fmla="*/ 0 w 61"/>
                  <a:gd name="T16" fmla="*/ 0 h 81"/>
                  <a:gd name="T17" fmla="*/ 61 w 61"/>
                  <a:gd name="T18" fmla="*/ 81 h 81"/>
                </a:gdLst>
                <a:ahLst/>
                <a:cxnLst>
                  <a:cxn ang="T10">
                    <a:pos x="T0" y="T1"/>
                  </a:cxn>
                  <a:cxn ang="T11">
                    <a:pos x="T2" y="T3"/>
                  </a:cxn>
                  <a:cxn ang="T12">
                    <a:pos x="T4" y="T5"/>
                  </a:cxn>
                  <a:cxn ang="T13">
                    <a:pos x="T6" y="T7"/>
                  </a:cxn>
                  <a:cxn ang="T14">
                    <a:pos x="T8" y="T9"/>
                  </a:cxn>
                </a:cxnLst>
                <a:rect l="T15" t="T16" r="T17" b="T18"/>
                <a:pathLst>
                  <a:path w="61" h="81">
                    <a:moveTo>
                      <a:pt x="0" y="9"/>
                    </a:moveTo>
                    <a:lnTo>
                      <a:pt x="61" y="0"/>
                    </a:lnTo>
                    <a:lnTo>
                      <a:pt x="61" y="68"/>
                    </a:lnTo>
                    <a:lnTo>
                      <a:pt x="0" y="81"/>
                    </a:lnTo>
                    <a:lnTo>
                      <a:pt x="0" y="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3" name="Freeform 801"/>
              <p:cNvSpPr>
                <a:spLocks/>
              </p:cNvSpPr>
              <p:nvPr/>
            </p:nvSpPr>
            <p:spPr bwMode="auto">
              <a:xfrm>
                <a:off x="3452" y="1353"/>
                <a:ext cx="34" cy="42"/>
              </a:xfrm>
              <a:custGeom>
                <a:avLst/>
                <a:gdLst>
                  <a:gd name="T0" fmla="*/ 0 w 68"/>
                  <a:gd name="T1" fmla="*/ 14 h 84"/>
                  <a:gd name="T2" fmla="*/ 68 w 68"/>
                  <a:gd name="T3" fmla="*/ 0 h 84"/>
                  <a:gd name="T4" fmla="*/ 68 w 68"/>
                  <a:gd name="T5" fmla="*/ 78 h 84"/>
                  <a:gd name="T6" fmla="*/ 0 w 68"/>
                  <a:gd name="T7" fmla="*/ 84 h 84"/>
                  <a:gd name="T8" fmla="*/ 0 w 68"/>
                  <a:gd name="T9" fmla="*/ 14 h 84"/>
                  <a:gd name="T10" fmla="*/ 0 60000 65536"/>
                  <a:gd name="T11" fmla="*/ 0 60000 65536"/>
                  <a:gd name="T12" fmla="*/ 0 60000 65536"/>
                  <a:gd name="T13" fmla="*/ 0 60000 65536"/>
                  <a:gd name="T14" fmla="*/ 0 60000 65536"/>
                  <a:gd name="T15" fmla="*/ 0 w 68"/>
                  <a:gd name="T16" fmla="*/ 0 h 84"/>
                  <a:gd name="T17" fmla="*/ 68 w 68"/>
                  <a:gd name="T18" fmla="*/ 84 h 84"/>
                </a:gdLst>
                <a:ahLst/>
                <a:cxnLst>
                  <a:cxn ang="T10">
                    <a:pos x="T0" y="T1"/>
                  </a:cxn>
                  <a:cxn ang="T11">
                    <a:pos x="T2" y="T3"/>
                  </a:cxn>
                  <a:cxn ang="T12">
                    <a:pos x="T4" y="T5"/>
                  </a:cxn>
                  <a:cxn ang="T13">
                    <a:pos x="T6" y="T7"/>
                  </a:cxn>
                  <a:cxn ang="T14">
                    <a:pos x="T8" y="T9"/>
                  </a:cxn>
                </a:cxnLst>
                <a:rect l="T15" t="T16" r="T17" b="T18"/>
                <a:pathLst>
                  <a:path w="68" h="84">
                    <a:moveTo>
                      <a:pt x="0" y="14"/>
                    </a:moveTo>
                    <a:lnTo>
                      <a:pt x="68" y="0"/>
                    </a:lnTo>
                    <a:lnTo>
                      <a:pt x="68" y="78"/>
                    </a:lnTo>
                    <a:lnTo>
                      <a:pt x="0" y="84"/>
                    </a:lnTo>
                    <a:lnTo>
                      <a:pt x="0" y="1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4" name="Freeform 802"/>
              <p:cNvSpPr>
                <a:spLocks/>
              </p:cNvSpPr>
              <p:nvPr/>
            </p:nvSpPr>
            <p:spPr bwMode="auto">
              <a:xfrm>
                <a:off x="3491" y="1347"/>
                <a:ext cx="37" cy="43"/>
              </a:xfrm>
              <a:custGeom>
                <a:avLst/>
                <a:gdLst>
                  <a:gd name="T0" fmla="*/ 0 w 73"/>
                  <a:gd name="T1" fmla="*/ 13 h 88"/>
                  <a:gd name="T2" fmla="*/ 73 w 73"/>
                  <a:gd name="T3" fmla="*/ 0 h 88"/>
                  <a:gd name="T4" fmla="*/ 73 w 73"/>
                  <a:gd name="T5" fmla="*/ 78 h 88"/>
                  <a:gd name="T6" fmla="*/ 0 w 73"/>
                  <a:gd name="T7" fmla="*/ 88 h 88"/>
                  <a:gd name="T8" fmla="*/ 0 w 73"/>
                  <a:gd name="T9" fmla="*/ 13 h 88"/>
                  <a:gd name="T10" fmla="*/ 0 60000 65536"/>
                  <a:gd name="T11" fmla="*/ 0 60000 65536"/>
                  <a:gd name="T12" fmla="*/ 0 60000 65536"/>
                  <a:gd name="T13" fmla="*/ 0 60000 65536"/>
                  <a:gd name="T14" fmla="*/ 0 60000 65536"/>
                  <a:gd name="T15" fmla="*/ 0 w 73"/>
                  <a:gd name="T16" fmla="*/ 0 h 88"/>
                  <a:gd name="T17" fmla="*/ 73 w 73"/>
                  <a:gd name="T18" fmla="*/ 88 h 88"/>
                </a:gdLst>
                <a:ahLst/>
                <a:cxnLst>
                  <a:cxn ang="T10">
                    <a:pos x="T0" y="T1"/>
                  </a:cxn>
                  <a:cxn ang="T11">
                    <a:pos x="T2" y="T3"/>
                  </a:cxn>
                  <a:cxn ang="T12">
                    <a:pos x="T4" y="T5"/>
                  </a:cxn>
                  <a:cxn ang="T13">
                    <a:pos x="T6" y="T7"/>
                  </a:cxn>
                  <a:cxn ang="T14">
                    <a:pos x="T8" y="T9"/>
                  </a:cxn>
                </a:cxnLst>
                <a:rect l="T15" t="T16" r="T17" b="T18"/>
                <a:pathLst>
                  <a:path w="73" h="88">
                    <a:moveTo>
                      <a:pt x="0" y="13"/>
                    </a:moveTo>
                    <a:lnTo>
                      <a:pt x="73" y="0"/>
                    </a:lnTo>
                    <a:lnTo>
                      <a:pt x="73" y="78"/>
                    </a:lnTo>
                    <a:lnTo>
                      <a:pt x="0" y="88"/>
                    </a:lnTo>
                    <a:lnTo>
                      <a:pt x="0" y="1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5" name="Freeform 803"/>
              <p:cNvSpPr>
                <a:spLocks/>
              </p:cNvSpPr>
              <p:nvPr/>
            </p:nvSpPr>
            <p:spPr bwMode="auto">
              <a:xfrm>
                <a:off x="3316" y="1339"/>
                <a:ext cx="24" cy="38"/>
              </a:xfrm>
              <a:custGeom>
                <a:avLst/>
                <a:gdLst>
                  <a:gd name="T0" fmla="*/ 0 w 49"/>
                  <a:gd name="T1" fmla="*/ 12 h 75"/>
                  <a:gd name="T2" fmla="*/ 49 w 49"/>
                  <a:gd name="T3" fmla="*/ 0 h 75"/>
                  <a:gd name="T4" fmla="*/ 49 w 49"/>
                  <a:gd name="T5" fmla="*/ 68 h 75"/>
                  <a:gd name="T6" fmla="*/ 0 w 49"/>
                  <a:gd name="T7" fmla="*/ 75 h 75"/>
                  <a:gd name="T8" fmla="*/ 0 w 49"/>
                  <a:gd name="T9" fmla="*/ 12 h 75"/>
                  <a:gd name="T10" fmla="*/ 0 60000 65536"/>
                  <a:gd name="T11" fmla="*/ 0 60000 65536"/>
                  <a:gd name="T12" fmla="*/ 0 60000 65536"/>
                  <a:gd name="T13" fmla="*/ 0 60000 65536"/>
                  <a:gd name="T14" fmla="*/ 0 60000 65536"/>
                  <a:gd name="T15" fmla="*/ 0 w 49"/>
                  <a:gd name="T16" fmla="*/ 0 h 75"/>
                  <a:gd name="T17" fmla="*/ 49 w 49"/>
                  <a:gd name="T18" fmla="*/ 75 h 75"/>
                </a:gdLst>
                <a:ahLst/>
                <a:cxnLst>
                  <a:cxn ang="T10">
                    <a:pos x="T0" y="T1"/>
                  </a:cxn>
                  <a:cxn ang="T11">
                    <a:pos x="T2" y="T3"/>
                  </a:cxn>
                  <a:cxn ang="T12">
                    <a:pos x="T4" y="T5"/>
                  </a:cxn>
                  <a:cxn ang="T13">
                    <a:pos x="T6" y="T7"/>
                  </a:cxn>
                  <a:cxn ang="T14">
                    <a:pos x="T8" y="T9"/>
                  </a:cxn>
                </a:cxnLst>
                <a:rect l="T15" t="T16" r="T17" b="T18"/>
                <a:pathLst>
                  <a:path w="49" h="75">
                    <a:moveTo>
                      <a:pt x="0" y="12"/>
                    </a:moveTo>
                    <a:lnTo>
                      <a:pt x="49" y="0"/>
                    </a:lnTo>
                    <a:lnTo>
                      <a:pt x="49" y="68"/>
                    </a:lnTo>
                    <a:lnTo>
                      <a:pt x="0" y="75"/>
                    </a:lnTo>
                    <a:lnTo>
                      <a:pt x="0" y="1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6" name="Freeform 804"/>
              <p:cNvSpPr>
                <a:spLocks/>
              </p:cNvSpPr>
              <p:nvPr/>
            </p:nvSpPr>
            <p:spPr bwMode="auto">
              <a:xfrm>
                <a:off x="3344" y="1331"/>
                <a:ext cx="29" cy="40"/>
              </a:xfrm>
              <a:custGeom>
                <a:avLst/>
                <a:gdLst>
                  <a:gd name="T0" fmla="*/ 0 w 60"/>
                  <a:gd name="T1" fmla="*/ 15 h 81"/>
                  <a:gd name="T2" fmla="*/ 60 w 60"/>
                  <a:gd name="T3" fmla="*/ 0 h 81"/>
                  <a:gd name="T4" fmla="*/ 60 w 60"/>
                  <a:gd name="T5" fmla="*/ 67 h 81"/>
                  <a:gd name="T6" fmla="*/ 0 w 60"/>
                  <a:gd name="T7" fmla="*/ 81 h 81"/>
                  <a:gd name="T8" fmla="*/ 0 w 60"/>
                  <a:gd name="T9" fmla="*/ 15 h 81"/>
                  <a:gd name="T10" fmla="*/ 0 60000 65536"/>
                  <a:gd name="T11" fmla="*/ 0 60000 65536"/>
                  <a:gd name="T12" fmla="*/ 0 60000 65536"/>
                  <a:gd name="T13" fmla="*/ 0 60000 65536"/>
                  <a:gd name="T14" fmla="*/ 0 60000 65536"/>
                  <a:gd name="T15" fmla="*/ 0 w 60"/>
                  <a:gd name="T16" fmla="*/ 0 h 81"/>
                  <a:gd name="T17" fmla="*/ 60 w 60"/>
                  <a:gd name="T18" fmla="*/ 81 h 81"/>
                </a:gdLst>
                <a:ahLst/>
                <a:cxnLst>
                  <a:cxn ang="T10">
                    <a:pos x="T0" y="T1"/>
                  </a:cxn>
                  <a:cxn ang="T11">
                    <a:pos x="T2" y="T3"/>
                  </a:cxn>
                  <a:cxn ang="T12">
                    <a:pos x="T4" y="T5"/>
                  </a:cxn>
                  <a:cxn ang="T13">
                    <a:pos x="T6" y="T7"/>
                  </a:cxn>
                  <a:cxn ang="T14">
                    <a:pos x="T8" y="T9"/>
                  </a:cxn>
                </a:cxnLst>
                <a:rect l="T15" t="T16" r="T17" b="T18"/>
                <a:pathLst>
                  <a:path w="60" h="81">
                    <a:moveTo>
                      <a:pt x="0" y="15"/>
                    </a:moveTo>
                    <a:lnTo>
                      <a:pt x="60" y="0"/>
                    </a:lnTo>
                    <a:lnTo>
                      <a:pt x="60" y="67"/>
                    </a:lnTo>
                    <a:lnTo>
                      <a:pt x="0" y="81"/>
                    </a:lnTo>
                    <a:lnTo>
                      <a:pt x="0" y="1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7" name="Freeform 805"/>
              <p:cNvSpPr>
                <a:spLocks/>
              </p:cNvSpPr>
              <p:nvPr/>
            </p:nvSpPr>
            <p:spPr bwMode="auto">
              <a:xfrm>
                <a:off x="3378" y="1322"/>
                <a:ext cx="30" cy="42"/>
              </a:xfrm>
              <a:custGeom>
                <a:avLst/>
                <a:gdLst>
                  <a:gd name="T0" fmla="*/ 0 w 61"/>
                  <a:gd name="T1" fmla="*/ 15 h 85"/>
                  <a:gd name="T2" fmla="*/ 61 w 61"/>
                  <a:gd name="T3" fmla="*/ 0 h 85"/>
                  <a:gd name="T4" fmla="*/ 61 w 61"/>
                  <a:gd name="T5" fmla="*/ 72 h 85"/>
                  <a:gd name="T6" fmla="*/ 0 w 61"/>
                  <a:gd name="T7" fmla="*/ 85 h 85"/>
                  <a:gd name="T8" fmla="*/ 0 w 61"/>
                  <a:gd name="T9" fmla="*/ 15 h 85"/>
                  <a:gd name="T10" fmla="*/ 0 60000 65536"/>
                  <a:gd name="T11" fmla="*/ 0 60000 65536"/>
                  <a:gd name="T12" fmla="*/ 0 60000 65536"/>
                  <a:gd name="T13" fmla="*/ 0 60000 65536"/>
                  <a:gd name="T14" fmla="*/ 0 60000 65536"/>
                  <a:gd name="T15" fmla="*/ 0 w 61"/>
                  <a:gd name="T16" fmla="*/ 0 h 85"/>
                  <a:gd name="T17" fmla="*/ 61 w 61"/>
                  <a:gd name="T18" fmla="*/ 85 h 85"/>
                </a:gdLst>
                <a:ahLst/>
                <a:cxnLst>
                  <a:cxn ang="T10">
                    <a:pos x="T0" y="T1"/>
                  </a:cxn>
                  <a:cxn ang="T11">
                    <a:pos x="T2" y="T3"/>
                  </a:cxn>
                  <a:cxn ang="T12">
                    <a:pos x="T4" y="T5"/>
                  </a:cxn>
                  <a:cxn ang="T13">
                    <a:pos x="T6" y="T7"/>
                  </a:cxn>
                  <a:cxn ang="T14">
                    <a:pos x="T8" y="T9"/>
                  </a:cxn>
                </a:cxnLst>
                <a:rect l="T15" t="T16" r="T17" b="T18"/>
                <a:pathLst>
                  <a:path w="61" h="85">
                    <a:moveTo>
                      <a:pt x="0" y="15"/>
                    </a:moveTo>
                    <a:lnTo>
                      <a:pt x="61" y="0"/>
                    </a:lnTo>
                    <a:lnTo>
                      <a:pt x="61" y="72"/>
                    </a:lnTo>
                    <a:lnTo>
                      <a:pt x="0" y="85"/>
                    </a:lnTo>
                    <a:lnTo>
                      <a:pt x="0" y="1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8" name="Freeform 806"/>
              <p:cNvSpPr>
                <a:spLocks/>
              </p:cNvSpPr>
              <p:nvPr/>
            </p:nvSpPr>
            <p:spPr bwMode="auto">
              <a:xfrm>
                <a:off x="3415" y="1313"/>
                <a:ext cx="30" cy="45"/>
              </a:xfrm>
              <a:custGeom>
                <a:avLst/>
                <a:gdLst>
                  <a:gd name="T0" fmla="*/ 0 w 61"/>
                  <a:gd name="T1" fmla="*/ 14 h 91"/>
                  <a:gd name="T2" fmla="*/ 61 w 61"/>
                  <a:gd name="T3" fmla="*/ 0 h 91"/>
                  <a:gd name="T4" fmla="*/ 61 w 61"/>
                  <a:gd name="T5" fmla="*/ 75 h 91"/>
                  <a:gd name="T6" fmla="*/ 0 w 61"/>
                  <a:gd name="T7" fmla="*/ 91 h 91"/>
                  <a:gd name="T8" fmla="*/ 0 w 61"/>
                  <a:gd name="T9" fmla="*/ 14 h 91"/>
                  <a:gd name="T10" fmla="*/ 0 60000 65536"/>
                  <a:gd name="T11" fmla="*/ 0 60000 65536"/>
                  <a:gd name="T12" fmla="*/ 0 60000 65536"/>
                  <a:gd name="T13" fmla="*/ 0 60000 65536"/>
                  <a:gd name="T14" fmla="*/ 0 60000 65536"/>
                  <a:gd name="T15" fmla="*/ 0 w 61"/>
                  <a:gd name="T16" fmla="*/ 0 h 91"/>
                  <a:gd name="T17" fmla="*/ 61 w 61"/>
                  <a:gd name="T18" fmla="*/ 91 h 91"/>
                </a:gdLst>
                <a:ahLst/>
                <a:cxnLst>
                  <a:cxn ang="T10">
                    <a:pos x="T0" y="T1"/>
                  </a:cxn>
                  <a:cxn ang="T11">
                    <a:pos x="T2" y="T3"/>
                  </a:cxn>
                  <a:cxn ang="T12">
                    <a:pos x="T4" y="T5"/>
                  </a:cxn>
                  <a:cxn ang="T13">
                    <a:pos x="T6" y="T7"/>
                  </a:cxn>
                  <a:cxn ang="T14">
                    <a:pos x="T8" y="T9"/>
                  </a:cxn>
                </a:cxnLst>
                <a:rect l="T15" t="T16" r="T17" b="T18"/>
                <a:pathLst>
                  <a:path w="61" h="91">
                    <a:moveTo>
                      <a:pt x="0" y="14"/>
                    </a:moveTo>
                    <a:lnTo>
                      <a:pt x="61" y="0"/>
                    </a:lnTo>
                    <a:lnTo>
                      <a:pt x="61" y="75"/>
                    </a:lnTo>
                    <a:lnTo>
                      <a:pt x="0" y="91"/>
                    </a:lnTo>
                    <a:lnTo>
                      <a:pt x="0" y="1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49" name="Freeform 807"/>
              <p:cNvSpPr>
                <a:spLocks/>
              </p:cNvSpPr>
              <p:nvPr/>
            </p:nvSpPr>
            <p:spPr bwMode="auto">
              <a:xfrm>
                <a:off x="3452" y="1302"/>
                <a:ext cx="34" cy="48"/>
              </a:xfrm>
              <a:custGeom>
                <a:avLst/>
                <a:gdLst>
                  <a:gd name="T0" fmla="*/ 0 w 68"/>
                  <a:gd name="T1" fmla="*/ 18 h 95"/>
                  <a:gd name="T2" fmla="*/ 68 w 68"/>
                  <a:gd name="T3" fmla="*/ 0 h 95"/>
                  <a:gd name="T4" fmla="*/ 68 w 68"/>
                  <a:gd name="T5" fmla="*/ 81 h 95"/>
                  <a:gd name="T6" fmla="*/ 0 w 68"/>
                  <a:gd name="T7" fmla="*/ 95 h 95"/>
                  <a:gd name="T8" fmla="*/ 0 w 68"/>
                  <a:gd name="T9" fmla="*/ 18 h 95"/>
                  <a:gd name="T10" fmla="*/ 0 60000 65536"/>
                  <a:gd name="T11" fmla="*/ 0 60000 65536"/>
                  <a:gd name="T12" fmla="*/ 0 60000 65536"/>
                  <a:gd name="T13" fmla="*/ 0 60000 65536"/>
                  <a:gd name="T14" fmla="*/ 0 60000 65536"/>
                  <a:gd name="T15" fmla="*/ 0 w 68"/>
                  <a:gd name="T16" fmla="*/ 0 h 95"/>
                  <a:gd name="T17" fmla="*/ 68 w 68"/>
                  <a:gd name="T18" fmla="*/ 95 h 95"/>
                </a:gdLst>
                <a:ahLst/>
                <a:cxnLst>
                  <a:cxn ang="T10">
                    <a:pos x="T0" y="T1"/>
                  </a:cxn>
                  <a:cxn ang="T11">
                    <a:pos x="T2" y="T3"/>
                  </a:cxn>
                  <a:cxn ang="T12">
                    <a:pos x="T4" y="T5"/>
                  </a:cxn>
                  <a:cxn ang="T13">
                    <a:pos x="T6" y="T7"/>
                  </a:cxn>
                  <a:cxn ang="T14">
                    <a:pos x="T8" y="T9"/>
                  </a:cxn>
                </a:cxnLst>
                <a:rect l="T15" t="T16" r="T17" b="T18"/>
                <a:pathLst>
                  <a:path w="68" h="95">
                    <a:moveTo>
                      <a:pt x="0" y="18"/>
                    </a:moveTo>
                    <a:lnTo>
                      <a:pt x="68" y="0"/>
                    </a:lnTo>
                    <a:lnTo>
                      <a:pt x="68" y="81"/>
                    </a:lnTo>
                    <a:lnTo>
                      <a:pt x="0" y="95"/>
                    </a:lnTo>
                    <a:lnTo>
                      <a:pt x="0" y="1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0" name="Freeform 808"/>
              <p:cNvSpPr>
                <a:spLocks/>
              </p:cNvSpPr>
              <p:nvPr/>
            </p:nvSpPr>
            <p:spPr bwMode="auto">
              <a:xfrm>
                <a:off x="3491" y="1292"/>
                <a:ext cx="37" cy="49"/>
              </a:xfrm>
              <a:custGeom>
                <a:avLst/>
                <a:gdLst>
                  <a:gd name="T0" fmla="*/ 0 w 73"/>
                  <a:gd name="T1" fmla="*/ 16 h 99"/>
                  <a:gd name="T2" fmla="*/ 73 w 73"/>
                  <a:gd name="T3" fmla="*/ 0 h 99"/>
                  <a:gd name="T4" fmla="*/ 73 w 73"/>
                  <a:gd name="T5" fmla="*/ 85 h 99"/>
                  <a:gd name="T6" fmla="*/ 0 w 73"/>
                  <a:gd name="T7" fmla="*/ 99 h 99"/>
                  <a:gd name="T8" fmla="*/ 0 w 73"/>
                  <a:gd name="T9" fmla="*/ 16 h 99"/>
                  <a:gd name="T10" fmla="*/ 0 60000 65536"/>
                  <a:gd name="T11" fmla="*/ 0 60000 65536"/>
                  <a:gd name="T12" fmla="*/ 0 60000 65536"/>
                  <a:gd name="T13" fmla="*/ 0 60000 65536"/>
                  <a:gd name="T14" fmla="*/ 0 60000 65536"/>
                  <a:gd name="T15" fmla="*/ 0 w 73"/>
                  <a:gd name="T16" fmla="*/ 0 h 99"/>
                  <a:gd name="T17" fmla="*/ 73 w 73"/>
                  <a:gd name="T18" fmla="*/ 99 h 99"/>
                </a:gdLst>
                <a:ahLst/>
                <a:cxnLst>
                  <a:cxn ang="T10">
                    <a:pos x="T0" y="T1"/>
                  </a:cxn>
                  <a:cxn ang="T11">
                    <a:pos x="T2" y="T3"/>
                  </a:cxn>
                  <a:cxn ang="T12">
                    <a:pos x="T4" y="T5"/>
                  </a:cxn>
                  <a:cxn ang="T13">
                    <a:pos x="T6" y="T7"/>
                  </a:cxn>
                  <a:cxn ang="T14">
                    <a:pos x="T8" y="T9"/>
                  </a:cxn>
                </a:cxnLst>
                <a:rect l="T15" t="T16" r="T17" b="T18"/>
                <a:pathLst>
                  <a:path w="73" h="99">
                    <a:moveTo>
                      <a:pt x="0" y="16"/>
                    </a:moveTo>
                    <a:lnTo>
                      <a:pt x="73" y="0"/>
                    </a:lnTo>
                    <a:lnTo>
                      <a:pt x="73" y="85"/>
                    </a:lnTo>
                    <a:lnTo>
                      <a:pt x="0" y="99"/>
                    </a:lnTo>
                    <a:lnTo>
                      <a:pt x="0" y="16"/>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1" name="Freeform 809"/>
              <p:cNvSpPr>
                <a:spLocks/>
              </p:cNvSpPr>
              <p:nvPr/>
            </p:nvSpPr>
            <p:spPr bwMode="auto">
              <a:xfrm>
                <a:off x="3316" y="1282"/>
                <a:ext cx="24" cy="40"/>
              </a:xfrm>
              <a:custGeom>
                <a:avLst/>
                <a:gdLst>
                  <a:gd name="T0" fmla="*/ 0 w 49"/>
                  <a:gd name="T1" fmla="*/ 15 h 80"/>
                  <a:gd name="T2" fmla="*/ 49 w 49"/>
                  <a:gd name="T3" fmla="*/ 0 h 80"/>
                  <a:gd name="T4" fmla="*/ 49 w 49"/>
                  <a:gd name="T5" fmla="*/ 67 h 80"/>
                  <a:gd name="T6" fmla="*/ 0 w 49"/>
                  <a:gd name="T7" fmla="*/ 80 h 80"/>
                  <a:gd name="T8" fmla="*/ 0 w 49"/>
                  <a:gd name="T9" fmla="*/ 15 h 80"/>
                  <a:gd name="T10" fmla="*/ 0 60000 65536"/>
                  <a:gd name="T11" fmla="*/ 0 60000 65536"/>
                  <a:gd name="T12" fmla="*/ 0 60000 65536"/>
                  <a:gd name="T13" fmla="*/ 0 60000 65536"/>
                  <a:gd name="T14" fmla="*/ 0 60000 65536"/>
                  <a:gd name="T15" fmla="*/ 0 w 49"/>
                  <a:gd name="T16" fmla="*/ 0 h 80"/>
                  <a:gd name="T17" fmla="*/ 49 w 49"/>
                  <a:gd name="T18" fmla="*/ 80 h 80"/>
                </a:gdLst>
                <a:ahLst/>
                <a:cxnLst>
                  <a:cxn ang="T10">
                    <a:pos x="T0" y="T1"/>
                  </a:cxn>
                  <a:cxn ang="T11">
                    <a:pos x="T2" y="T3"/>
                  </a:cxn>
                  <a:cxn ang="T12">
                    <a:pos x="T4" y="T5"/>
                  </a:cxn>
                  <a:cxn ang="T13">
                    <a:pos x="T6" y="T7"/>
                  </a:cxn>
                  <a:cxn ang="T14">
                    <a:pos x="T8" y="T9"/>
                  </a:cxn>
                </a:cxnLst>
                <a:rect l="T15" t="T16" r="T17" b="T18"/>
                <a:pathLst>
                  <a:path w="49" h="80">
                    <a:moveTo>
                      <a:pt x="0" y="15"/>
                    </a:moveTo>
                    <a:lnTo>
                      <a:pt x="49" y="0"/>
                    </a:lnTo>
                    <a:lnTo>
                      <a:pt x="49" y="67"/>
                    </a:lnTo>
                    <a:lnTo>
                      <a:pt x="0" y="80"/>
                    </a:lnTo>
                    <a:lnTo>
                      <a:pt x="0" y="1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2" name="Freeform 810"/>
              <p:cNvSpPr>
                <a:spLocks/>
              </p:cNvSpPr>
              <p:nvPr/>
            </p:nvSpPr>
            <p:spPr bwMode="auto">
              <a:xfrm>
                <a:off x="3344" y="1271"/>
                <a:ext cx="29" cy="42"/>
              </a:xfrm>
              <a:custGeom>
                <a:avLst/>
                <a:gdLst>
                  <a:gd name="T0" fmla="*/ 0 w 60"/>
                  <a:gd name="T1" fmla="*/ 18 h 82"/>
                  <a:gd name="T2" fmla="*/ 60 w 60"/>
                  <a:gd name="T3" fmla="*/ 0 h 82"/>
                  <a:gd name="T4" fmla="*/ 60 w 60"/>
                  <a:gd name="T5" fmla="*/ 69 h 82"/>
                  <a:gd name="T6" fmla="*/ 0 w 60"/>
                  <a:gd name="T7" fmla="*/ 82 h 82"/>
                  <a:gd name="T8" fmla="*/ 0 w 60"/>
                  <a:gd name="T9" fmla="*/ 18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18"/>
                    </a:moveTo>
                    <a:lnTo>
                      <a:pt x="60" y="0"/>
                    </a:lnTo>
                    <a:lnTo>
                      <a:pt x="60" y="69"/>
                    </a:lnTo>
                    <a:lnTo>
                      <a:pt x="0" y="82"/>
                    </a:lnTo>
                    <a:lnTo>
                      <a:pt x="0" y="18"/>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 name="Freeform 811"/>
              <p:cNvSpPr>
                <a:spLocks/>
              </p:cNvSpPr>
              <p:nvPr/>
            </p:nvSpPr>
            <p:spPr bwMode="auto">
              <a:xfrm>
                <a:off x="3378" y="1259"/>
                <a:ext cx="30" cy="45"/>
              </a:xfrm>
              <a:custGeom>
                <a:avLst/>
                <a:gdLst>
                  <a:gd name="T0" fmla="*/ 0 w 61"/>
                  <a:gd name="T1" fmla="*/ 20 h 89"/>
                  <a:gd name="T2" fmla="*/ 61 w 61"/>
                  <a:gd name="T3" fmla="*/ 0 h 89"/>
                  <a:gd name="T4" fmla="*/ 61 w 61"/>
                  <a:gd name="T5" fmla="*/ 72 h 89"/>
                  <a:gd name="T6" fmla="*/ 0 w 61"/>
                  <a:gd name="T7" fmla="*/ 89 h 89"/>
                  <a:gd name="T8" fmla="*/ 0 w 61"/>
                  <a:gd name="T9" fmla="*/ 20 h 89"/>
                  <a:gd name="T10" fmla="*/ 0 60000 65536"/>
                  <a:gd name="T11" fmla="*/ 0 60000 65536"/>
                  <a:gd name="T12" fmla="*/ 0 60000 65536"/>
                  <a:gd name="T13" fmla="*/ 0 60000 65536"/>
                  <a:gd name="T14" fmla="*/ 0 60000 65536"/>
                  <a:gd name="T15" fmla="*/ 0 w 61"/>
                  <a:gd name="T16" fmla="*/ 0 h 89"/>
                  <a:gd name="T17" fmla="*/ 61 w 61"/>
                  <a:gd name="T18" fmla="*/ 89 h 89"/>
                </a:gdLst>
                <a:ahLst/>
                <a:cxnLst>
                  <a:cxn ang="T10">
                    <a:pos x="T0" y="T1"/>
                  </a:cxn>
                  <a:cxn ang="T11">
                    <a:pos x="T2" y="T3"/>
                  </a:cxn>
                  <a:cxn ang="T12">
                    <a:pos x="T4" y="T5"/>
                  </a:cxn>
                  <a:cxn ang="T13">
                    <a:pos x="T6" y="T7"/>
                  </a:cxn>
                  <a:cxn ang="T14">
                    <a:pos x="T8" y="T9"/>
                  </a:cxn>
                </a:cxnLst>
                <a:rect l="T15" t="T16" r="T17" b="T18"/>
                <a:pathLst>
                  <a:path w="61" h="89">
                    <a:moveTo>
                      <a:pt x="0" y="20"/>
                    </a:moveTo>
                    <a:lnTo>
                      <a:pt x="61" y="0"/>
                    </a:lnTo>
                    <a:lnTo>
                      <a:pt x="61" y="72"/>
                    </a:lnTo>
                    <a:lnTo>
                      <a:pt x="0" y="89"/>
                    </a:lnTo>
                    <a:lnTo>
                      <a:pt x="0" y="2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4" name="Freeform 812"/>
              <p:cNvSpPr>
                <a:spLocks/>
              </p:cNvSpPr>
              <p:nvPr/>
            </p:nvSpPr>
            <p:spPr bwMode="auto">
              <a:xfrm>
                <a:off x="3415" y="1246"/>
                <a:ext cx="30" cy="47"/>
              </a:xfrm>
              <a:custGeom>
                <a:avLst/>
                <a:gdLst>
                  <a:gd name="T0" fmla="*/ 0 w 61"/>
                  <a:gd name="T1" fmla="*/ 25 h 94"/>
                  <a:gd name="T2" fmla="*/ 61 w 61"/>
                  <a:gd name="T3" fmla="*/ 0 h 94"/>
                  <a:gd name="T4" fmla="*/ 61 w 61"/>
                  <a:gd name="T5" fmla="*/ 79 h 94"/>
                  <a:gd name="T6" fmla="*/ 0 w 61"/>
                  <a:gd name="T7" fmla="*/ 94 h 94"/>
                  <a:gd name="T8" fmla="*/ 0 w 61"/>
                  <a:gd name="T9" fmla="*/ 25 h 94"/>
                  <a:gd name="T10" fmla="*/ 0 60000 65536"/>
                  <a:gd name="T11" fmla="*/ 0 60000 65536"/>
                  <a:gd name="T12" fmla="*/ 0 60000 65536"/>
                  <a:gd name="T13" fmla="*/ 0 60000 65536"/>
                  <a:gd name="T14" fmla="*/ 0 60000 65536"/>
                  <a:gd name="T15" fmla="*/ 0 w 61"/>
                  <a:gd name="T16" fmla="*/ 0 h 94"/>
                  <a:gd name="T17" fmla="*/ 61 w 61"/>
                  <a:gd name="T18" fmla="*/ 94 h 94"/>
                </a:gdLst>
                <a:ahLst/>
                <a:cxnLst>
                  <a:cxn ang="T10">
                    <a:pos x="T0" y="T1"/>
                  </a:cxn>
                  <a:cxn ang="T11">
                    <a:pos x="T2" y="T3"/>
                  </a:cxn>
                  <a:cxn ang="T12">
                    <a:pos x="T4" y="T5"/>
                  </a:cxn>
                  <a:cxn ang="T13">
                    <a:pos x="T6" y="T7"/>
                  </a:cxn>
                  <a:cxn ang="T14">
                    <a:pos x="T8" y="T9"/>
                  </a:cxn>
                </a:cxnLst>
                <a:rect l="T15" t="T16" r="T17" b="T18"/>
                <a:pathLst>
                  <a:path w="61" h="94">
                    <a:moveTo>
                      <a:pt x="0" y="25"/>
                    </a:moveTo>
                    <a:lnTo>
                      <a:pt x="61" y="0"/>
                    </a:lnTo>
                    <a:lnTo>
                      <a:pt x="61" y="79"/>
                    </a:lnTo>
                    <a:lnTo>
                      <a:pt x="0" y="94"/>
                    </a:lnTo>
                    <a:lnTo>
                      <a:pt x="0" y="2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5" name="Freeform 813"/>
              <p:cNvSpPr>
                <a:spLocks/>
              </p:cNvSpPr>
              <p:nvPr/>
            </p:nvSpPr>
            <p:spPr bwMode="auto">
              <a:xfrm>
                <a:off x="3452" y="1232"/>
                <a:ext cx="34" cy="50"/>
              </a:xfrm>
              <a:custGeom>
                <a:avLst/>
                <a:gdLst>
                  <a:gd name="T0" fmla="*/ 0 w 68"/>
                  <a:gd name="T1" fmla="*/ 22 h 99"/>
                  <a:gd name="T2" fmla="*/ 68 w 68"/>
                  <a:gd name="T3" fmla="*/ 0 h 99"/>
                  <a:gd name="T4" fmla="*/ 68 w 68"/>
                  <a:gd name="T5" fmla="*/ 80 h 99"/>
                  <a:gd name="T6" fmla="*/ 0 w 68"/>
                  <a:gd name="T7" fmla="*/ 99 h 99"/>
                  <a:gd name="T8" fmla="*/ 0 w 68"/>
                  <a:gd name="T9" fmla="*/ 22 h 99"/>
                  <a:gd name="T10" fmla="*/ 0 60000 65536"/>
                  <a:gd name="T11" fmla="*/ 0 60000 65536"/>
                  <a:gd name="T12" fmla="*/ 0 60000 65536"/>
                  <a:gd name="T13" fmla="*/ 0 60000 65536"/>
                  <a:gd name="T14" fmla="*/ 0 60000 65536"/>
                  <a:gd name="T15" fmla="*/ 0 w 68"/>
                  <a:gd name="T16" fmla="*/ 0 h 99"/>
                  <a:gd name="T17" fmla="*/ 68 w 68"/>
                  <a:gd name="T18" fmla="*/ 99 h 99"/>
                </a:gdLst>
                <a:ahLst/>
                <a:cxnLst>
                  <a:cxn ang="T10">
                    <a:pos x="T0" y="T1"/>
                  </a:cxn>
                  <a:cxn ang="T11">
                    <a:pos x="T2" y="T3"/>
                  </a:cxn>
                  <a:cxn ang="T12">
                    <a:pos x="T4" y="T5"/>
                  </a:cxn>
                  <a:cxn ang="T13">
                    <a:pos x="T6" y="T7"/>
                  </a:cxn>
                  <a:cxn ang="T14">
                    <a:pos x="T8" y="T9"/>
                  </a:cxn>
                </a:cxnLst>
                <a:rect l="T15" t="T16" r="T17" b="T18"/>
                <a:pathLst>
                  <a:path w="68" h="99">
                    <a:moveTo>
                      <a:pt x="0" y="22"/>
                    </a:moveTo>
                    <a:lnTo>
                      <a:pt x="68" y="0"/>
                    </a:lnTo>
                    <a:lnTo>
                      <a:pt x="68" y="80"/>
                    </a:lnTo>
                    <a:lnTo>
                      <a:pt x="0" y="99"/>
                    </a:lnTo>
                    <a:lnTo>
                      <a:pt x="0" y="2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6" name="Freeform 814"/>
              <p:cNvSpPr>
                <a:spLocks/>
              </p:cNvSpPr>
              <p:nvPr/>
            </p:nvSpPr>
            <p:spPr bwMode="auto">
              <a:xfrm>
                <a:off x="3491" y="1218"/>
                <a:ext cx="37" cy="52"/>
              </a:xfrm>
              <a:custGeom>
                <a:avLst/>
                <a:gdLst>
                  <a:gd name="T0" fmla="*/ 0 w 73"/>
                  <a:gd name="T1" fmla="*/ 24 h 103"/>
                  <a:gd name="T2" fmla="*/ 73 w 73"/>
                  <a:gd name="T3" fmla="*/ 0 h 103"/>
                  <a:gd name="T4" fmla="*/ 73 w 73"/>
                  <a:gd name="T5" fmla="*/ 84 h 103"/>
                  <a:gd name="T6" fmla="*/ 0 w 73"/>
                  <a:gd name="T7" fmla="*/ 103 h 103"/>
                  <a:gd name="T8" fmla="*/ 0 w 73"/>
                  <a:gd name="T9" fmla="*/ 24 h 103"/>
                  <a:gd name="T10" fmla="*/ 0 60000 65536"/>
                  <a:gd name="T11" fmla="*/ 0 60000 65536"/>
                  <a:gd name="T12" fmla="*/ 0 60000 65536"/>
                  <a:gd name="T13" fmla="*/ 0 60000 65536"/>
                  <a:gd name="T14" fmla="*/ 0 60000 65536"/>
                  <a:gd name="T15" fmla="*/ 0 w 73"/>
                  <a:gd name="T16" fmla="*/ 0 h 103"/>
                  <a:gd name="T17" fmla="*/ 73 w 73"/>
                  <a:gd name="T18" fmla="*/ 103 h 103"/>
                </a:gdLst>
                <a:ahLst/>
                <a:cxnLst>
                  <a:cxn ang="T10">
                    <a:pos x="T0" y="T1"/>
                  </a:cxn>
                  <a:cxn ang="T11">
                    <a:pos x="T2" y="T3"/>
                  </a:cxn>
                  <a:cxn ang="T12">
                    <a:pos x="T4" y="T5"/>
                  </a:cxn>
                  <a:cxn ang="T13">
                    <a:pos x="T6" y="T7"/>
                  </a:cxn>
                  <a:cxn ang="T14">
                    <a:pos x="T8" y="T9"/>
                  </a:cxn>
                </a:cxnLst>
                <a:rect l="T15" t="T16" r="T17" b="T18"/>
                <a:pathLst>
                  <a:path w="73" h="103">
                    <a:moveTo>
                      <a:pt x="0" y="24"/>
                    </a:moveTo>
                    <a:lnTo>
                      <a:pt x="73" y="0"/>
                    </a:lnTo>
                    <a:lnTo>
                      <a:pt x="73" y="84"/>
                    </a:lnTo>
                    <a:lnTo>
                      <a:pt x="0" y="103"/>
                    </a:lnTo>
                    <a:lnTo>
                      <a:pt x="0" y="24"/>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7" name="Freeform 815"/>
              <p:cNvSpPr>
                <a:spLocks/>
              </p:cNvSpPr>
              <p:nvPr/>
            </p:nvSpPr>
            <p:spPr bwMode="auto">
              <a:xfrm>
                <a:off x="3316" y="1244"/>
                <a:ext cx="24" cy="38"/>
              </a:xfrm>
              <a:custGeom>
                <a:avLst/>
                <a:gdLst>
                  <a:gd name="T0" fmla="*/ 0 w 49"/>
                  <a:gd name="T1" fmla="*/ 19 h 77"/>
                  <a:gd name="T2" fmla="*/ 49 w 49"/>
                  <a:gd name="T3" fmla="*/ 0 h 77"/>
                  <a:gd name="T4" fmla="*/ 49 w 49"/>
                  <a:gd name="T5" fmla="*/ 61 h 77"/>
                  <a:gd name="T6" fmla="*/ 0 w 49"/>
                  <a:gd name="T7" fmla="*/ 77 h 77"/>
                  <a:gd name="T8" fmla="*/ 0 w 49"/>
                  <a:gd name="T9" fmla="*/ 19 h 77"/>
                  <a:gd name="T10" fmla="*/ 0 60000 65536"/>
                  <a:gd name="T11" fmla="*/ 0 60000 65536"/>
                  <a:gd name="T12" fmla="*/ 0 60000 65536"/>
                  <a:gd name="T13" fmla="*/ 0 60000 65536"/>
                  <a:gd name="T14" fmla="*/ 0 60000 65536"/>
                  <a:gd name="T15" fmla="*/ 0 w 49"/>
                  <a:gd name="T16" fmla="*/ 0 h 77"/>
                  <a:gd name="T17" fmla="*/ 49 w 49"/>
                  <a:gd name="T18" fmla="*/ 77 h 77"/>
                </a:gdLst>
                <a:ahLst/>
                <a:cxnLst>
                  <a:cxn ang="T10">
                    <a:pos x="T0" y="T1"/>
                  </a:cxn>
                  <a:cxn ang="T11">
                    <a:pos x="T2" y="T3"/>
                  </a:cxn>
                  <a:cxn ang="T12">
                    <a:pos x="T4" y="T5"/>
                  </a:cxn>
                  <a:cxn ang="T13">
                    <a:pos x="T6" y="T7"/>
                  </a:cxn>
                  <a:cxn ang="T14">
                    <a:pos x="T8" y="T9"/>
                  </a:cxn>
                </a:cxnLst>
                <a:rect l="T15" t="T16" r="T17" b="T18"/>
                <a:pathLst>
                  <a:path w="49" h="77">
                    <a:moveTo>
                      <a:pt x="0" y="19"/>
                    </a:moveTo>
                    <a:lnTo>
                      <a:pt x="49" y="0"/>
                    </a:lnTo>
                    <a:lnTo>
                      <a:pt x="49" y="61"/>
                    </a:lnTo>
                    <a:lnTo>
                      <a:pt x="0" y="77"/>
                    </a:lnTo>
                    <a:lnTo>
                      <a:pt x="0" y="19"/>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8" name="Freeform 816"/>
              <p:cNvSpPr>
                <a:spLocks/>
              </p:cNvSpPr>
              <p:nvPr/>
            </p:nvSpPr>
            <p:spPr bwMode="auto">
              <a:xfrm>
                <a:off x="3344" y="1231"/>
                <a:ext cx="29" cy="40"/>
              </a:xfrm>
              <a:custGeom>
                <a:avLst/>
                <a:gdLst>
                  <a:gd name="T0" fmla="*/ 0 w 60"/>
                  <a:gd name="T1" fmla="*/ 23 h 82"/>
                  <a:gd name="T2" fmla="*/ 60 w 60"/>
                  <a:gd name="T3" fmla="*/ 0 h 82"/>
                  <a:gd name="T4" fmla="*/ 60 w 60"/>
                  <a:gd name="T5" fmla="*/ 62 h 82"/>
                  <a:gd name="T6" fmla="*/ 0 w 60"/>
                  <a:gd name="T7" fmla="*/ 82 h 82"/>
                  <a:gd name="T8" fmla="*/ 0 w 60"/>
                  <a:gd name="T9" fmla="*/ 23 h 82"/>
                  <a:gd name="T10" fmla="*/ 0 60000 65536"/>
                  <a:gd name="T11" fmla="*/ 0 60000 65536"/>
                  <a:gd name="T12" fmla="*/ 0 60000 65536"/>
                  <a:gd name="T13" fmla="*/ 0 60000 65536"/>
                  <a:gd name="T14" fmla="*/ 0 60000 65536"/>
                  <a:gd name="T15" fmla="*/ 0 w 60"/>
                  <a:gd name="T16" fmla="*/ 0 h 82"/>
                  <a:gd name="T17" fmla="*/ 60 w 60"/>
                  <a:gd name="T18" fmla="*/ 82 h 82"/>
                </a:gdLst>
                <a:ahLst/>
                <a:cxnLst>
                  <a:cxn ang="T10">
                    <a:pos x="T0" y="T1"/>
                  </a:cxn>
                  <a:cxn ang="T11">
                    <a:pos x="T2" y="T3"/>
                  </a:cxn>
                  <a:cxn ang="T12">
                    <a:pos x="T4" y="T5"/>
                  </a:cxn>
                  <a:cxn ang="T13">
                    <a:pos x="T6" y="T7"/>
                  </a:cxn>
                  <a:cxn ang="T14">
                    <a:pos x="T8" y="T9"/>
                  </a:cxn>
                </a:cxnLst>
                <a:rect l="T15" t="T16" r="T17" b="T18"/>
                <a:pathLst>
                  <a:path w="60" h="82">
                    <a:moveTo>
                      <a:pt x="0" y="23"/>
                    </a:moveTo>
                    <a:lnTo>
                      <a:pt x="60" y="0"/>
                    </a:lnTo>
                    <a:lnTo>
                      <a:pt x="60" y="62"/>
                    </a:lnTo>
                    <a:lnTo>
                      <a:pt x="0" y="82"/>
                    </a:lnTo>
                    <a:lnTo>
                      <a:pt x="0" y="2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9" name="Freeform 817"/>
              <p:cNvSpPr>
                <a:spLocks/>
              </p:cNvSpPr>
              <p:nvPr/>
            </p:nvSpPr>
            <p:spPr bwMode="auto">
              <a:xfrm>
                <a:off x="3378" y="1215"/>
                <a:ext cx="30" cy="46"/>
              </a:xfrm>
              <a:custGeom>
                <a:avLst/>
                <a:gdLst>
                  <a:gd name="T0" fmla="*/ 0 w 61"/>
                  <a:gd name="T1" fmla="*/ 23 h 90"/>
                  <a:gd name="T2" fmla="*/ 61 w 61"/>
                  <a:gd name="T3" fmla="*/ 0 h 90"/>
                  <a:gd name="T4" fmla="*/ 61 w 61"/>
                  <a:gd name="T5" fmla="*/ 66 h 90"/>
                  <a:gd name="T6" fmla="*/ 0 w 61"/>
                  <a:gd name="T7" fmla="*/ 90 h 90"/>
                  <a:gd name="T8" fmla="*/ 0 w 61"/>
                  <a:gd name="T9" fmla="*/ 23 h 90"/>
                  <a:gd name="T10" fmla="*/ 0 60000 65536"/>
                  <a:gd name="T11" fmla="*/ 0 60000 65536"/>
                  <a:gd name="T12" fmla="*/ 0 60000 65536"/>
                  <a:gd name="T13" fmla="*/ 0 60000 65536"/>
                  <a:gd name="T14" fmla="*/ 0 60000 65536"/>
                  <a:gd name="T15" fmla="*/ 0 w 61"/>
                  <a:gd name="T16" fmla="*/ 0 h 90"/>
                  <a:gd name="T17" fmla="*/ 61 w 61"/>
                  <a:gd name="T18" fmla="*/ 90 h 90"/>
                </a:gdLst>
                <a:ahLst/>
                <a:cxnLst>
                  <a:cxn ang="T10">
                    <a:pos x="T0" y="T1"/>
                  </a:cxn>
                  <a:cxn ang="T11">
                    <a:pos x="T2" y="T3"/>
                  </a:cxn>
                  <a:cxn ang="T12">
                    <a:pos x="T4" y="T5"/>
                  </a:cxn>
                  <a:cxn ang="T13">
                    <a:pos x="T6" y="T7"/>
                  </a:cxn>
                  <a:cxn ang="T14">
                    <a:pos x="T8" y="T9"/>
                  </a:cxn>
                </a:cxnLst>
                <a:rect l="T15" t="T16" r="T17" b="T18"/>
                <a:pathLst>
                  <a:path w="61" h="90">
                    <a:moveTo>
                      <a:pt x="0" y="23"/>
                    </a:moveTo>
                    <a:lnTo>
                      <a:pt x="61" y="0"/>
                    </a:lnTo>
                    <a:lnTo>
                      <a:pt x="61" y="66"/>
                    </a:lnTo>
                    <a:lnTo>
                      <a:pt x="0" y="90"/>
                    </a:lnTo>
                    <a:lnTo>
                      <a:pt x="0" y="23"/>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0" name="Freeform 818"/>
              <p:cNvSpPr>
                <a:spLocks/>
              </p:cNvSpPr>
              <p:nvPr/>
            </p:nvSpPr>
            <p:spPr bwMode="auto">
              <a:xfrm>
                <a:off x="3415" y="1201"/>
                <a:ext cx="30" cy="47"/>
              </a:xfrm>
              <a:custGeom>
                <a:avLst/>
                <a:gdLst>
                  <a:gd name="T0" fmla="*/ 0 w 61"/>
                  <a:gd name="T1" fmla="*/ 25 h 93"/>
                  <a:gd name="T2" fmla="*/ 61 w 61"/>
                  <a:gd name="T3" fmla="*/ 0 h 93"/>
                  <a:gd name="T4" fmla="*/ 61 w 61"/>
                  <a:gd name="T5" fmla="*/ 72 h 93"/>
                  <a:gd name="T6" fmla="*/ 0 w 61"/>
                  <a:gd name="T7" fmla="*/ 93 h 93"/>
                  <a:gd name="T8" fmla="*/ 0 w 61"/>
                  <a:gd name="T9" fmla="*/ 25 h 93"/>
                  <a:gd name="T10" fmla="*/ 0 60000 65536"/>
                  <a:gd name="T11" fmla="*/ 0 60000 65536"/>
                  <a:gd name="T12" fmla="*/ 0 60000 65536"/>
                  <a:gd name="T13" fmla="*/ 0 60000 65536"/>
                  <a:gd name="T14" fmla="*/ 0 60000 65536"/>
                  <a:gd name="T15" fmla="*/ 0 w 61"/>
                  <a:gd name="T16" fmla="*/ 0 h 93"/>
                  <a:gd name="T17" fmla="*/ 61 w 61"/>
                  <a:gd name="T18" fmla="*/ 93 h 93"/>
                </a:gdLst>
                <a:ahLst/>
                <a:cxnLst>
                  <a:cxn ang="T10">
                    <a:pos x="T0" y="T1"/>
                  </a:cxn>
                  <a:cxn ang="T11">
                    <a:pos x="T2" y="T3"/>
                  </a:cxn>
                  <a:cxn ang="T12">
                    <a:pos x="T4" y="T5"/>
                  </a:cxn>
                  <a:cxn ang="T13">
                    <a:pos x="T6" y="T7"/>
                  </a:cxn>
                  <a:cxn ang="T14">
                    <a:pos x="T8" y="T9"/>
                  </a:cxn>
                </a:cxnLst>
                <a:rect l="T15" t="T16" r="T17" b="T18"/>
                <a:pathLst>
                  <a:path w="61" h="93">
                    <a:moveTo>
                      <a:pt x="0" y="25"/>
                    </a:moveTo>
                    <a:lnTo>
                      <a:pt x="61" y="0"/>
                    </a:lnTo>
                    <a:lnTo>
                      <a:pt x="61" y="72"/>
                    </a:lnTo>
                    <a:lnTo>
                      <a:pt x="0" y="93"/>
                    </a:lnTo>
                    <a:lnTo>
                      <a:pt x="0" y="25"/>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1" name="Freeform 819"/>
              <p:cNvSpPr>
                <a:spLocks/>
              </p:cNvSpPr>
              <p:nvPr/>
            </p:nvSpPr>
            <p:spPr bwMode="auto">
              <a:xfrm>
                <a:off x="3452" y="1186"/>
                <a:ext cx="34" cy="49"/>
              </a:xfrm>
              <a:custGeom>
                <a:avLst/>
                <a:gdLst>
                  <a:gd name="T0" fmla="*/ 0 w 68"/>
                  <a:gd name="T1" fmla="*/ 22 h 98"/>
                  <a:gd name="T2" fmla="*/ 68 w 68"/>
                  <a:gd name="T3" fmla="*/ 0 h 98"/>
                  <a:gd name="T4" fmla="*/ 68 w 68"/>
                  <a:gd name="T5" fmla="*/ 72 h 98"/>
                  <a:gd name="T6" fmla="*/ 0 w 68"/>
                  <a:gd name="T7" fmla="*/ 98 h 98"/>
                  <a:gd name="T8" fmla="*/ 0 w 68"/>
                  <a:gd name="T9" fmla="*/ 22 h 98"/>
                  <a:gd name="T10" fmla="*/ 0 60000 65536"/>
                  <a:gd name="T11" fmla="*/ 0 60000 65536"/>
                  <a:gd name="T12" fmla="*/ 0 60000 65536"/>
                  <a:gd name="T13" fmla="*/ 0 60000 65536"/>
                  <a:gd name="T14" fmla="*/ 0 60000 65536"/>
                  <a:gd name="T15" fmla="*/ 0 w 68"/>
                  <a:gd name="T16" fmla="*/ 0 h 98"/>
                  <a:gd name="T17" fmla="*/ 68 w 68"/>
                  <a:gd name="T18" fmla="*/ 98 h 98"/>
                </a:gdLst>
                <a:ahLst/>
                <a:cxnLst>
                  <a:cxn ang="T10">
                    <a:pos x="T0" y="T1"/>
                  </a:cxn>
                  <a:cxn ang="T11">
                    <a:pos x="T2" y="T3"/>
                  </a:cxn>
                  <a:cxn ang="T12">
                    <a:pos x="T4" y="T5"/>
                  </a:cxn>
                  <a:cxn ang="T13">
                    <a:pos x="T6" y="T7"/>
                  </a:cxn>
                  <a:cxn ang="T14">
                    <a:pos x="T8" y="T9"/>
                  </a:cxn>
                </a:cxnLst>
                <a:rect l="T15" t="T16" r="T17" b="T18"/>
                <a:pathLst>
                  <a:path w="68" h="98">
                    <a:moveTo>
                      <a:pt x="0" y="22"/>
                    </a:moveTo>
                    <a:lnTo>
                      <a:pt x="68" y="0"/>
                    </a:lnTo>
                    <a:lnTo>
                      <a:pt x="68" y="72"/>
                    </a:lnTo>
                    <a:lnTo>
                      <a:pt x="0" y="98"/>
                    </a:lnTo>
                    <a:lnTo>
                      <a:pt x="0" y="2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2" name="Freeform 820"/>
              <p:cNvSpPr>
                <a:spLocks/>
              </p:cNvSpPr>
              <p:nvPr/>
            </p:nvSpPr>
            <p:spPr bwMode="auto">
              <a:xfrm>
                <a:off x="3491" y="1168"/>
                <a:ext cx="37" cy="51"/>
              </a:xfrm>
              <a:custGeom>
                <a:avLst/>
                <a:gdLst>
                  <a:gd name="T0" fmla="*/ 0 w 73"/>
                  <a:gd name="T1" fmla="*/ 31 h 104"/>
                  <a:gd name="T2" fmla="*/ 73 w 73"/>
                  <a:gd name="T3" fmla="*/ 0 h 104"/>
                  <a:gd name="T4" fmla="*/ 73 w 73"/>
                  <a:gd name="T5" fmla="*/ 80 h 104"/>
                  <a:gd name="T6" fmla="*/ 0 w 73"/>
                  <a:gd name="T7" fmla="*/ 104 h 104"/>
                  <a:gd name="T8" fmla="*/ 0 w 73"/>
                  <a:gd name="T9" fmla="*/ 31 h 104"/>
                  <a:gd name="T10" fmla="*/ 0 60000 65536"/>
                  <a:gd name="T11" fmla="*/ 0 60000 65536"/>
                  <a:gd name="T12" fmla="*/ 0 60000 65536"/>
                  <a:gd name="T13" fmla="*/ 0 60000 65536"/>
                  <a:gd name="T14" fmla="*/ 0 60000 65536"/>
                  <a:gd name="T15" fmla="*/ 0 w 73"/>
                  <a:gd name="T16" fmla="*/ 0 h 104"/>
                  <a:gd name="T17" fmla="*/ 73 w 73"/>
                  <a:gd name="T18" fmla="*/ 104 h 104"/>
                </a:gdLst>
                <a:ahLst/>
                <a:cxnLst>
                  <a:cxn ang="T10">
                    <a:pos x="T0" y="T1"/>
                  </a:cxn>
                  <a:cxn ang="T11">
                    <a:pos x="T2" y="T3"/>
                  </a:cxn>
                  <a:cxn ang="T12">
                    <a:pos x="T4" y="T5"/>
                  </a:cxn>
                  <a:cxn ang="T13">
                    <a:pos x="T6" y="T7"/>
                  </a:cxn>
                  <a:cxn ang="T14">
                    <a:pos x="T8" y="T9"/>
                  </a:cxn>
                </a:cxnLst>
                <a:rect l="T15" t="T16" r="T17" b="T18"/>
                <a:pathLst>
                  <a:path w="73" h="104">
                    <a:moveTo>
                      <a:pt x="0" y="31"/>
                    </a:moveTo>
                    <a:lnTo>
                      <a:pt x="73" y="0"/>
                    </a:lnTo>
                    <a:lnTo>
                      <a:pt x="73" y="80"/>
                    </a:lnTo>
                    <a:lnTo>
                      <a:pt x="0" y="104"/>
                    </a:lnTo>
                    <a:lnTo>
                      <a:pt x="0" y="31"/>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3" name="Freeform 821"/>
              <p:cNvSpPr>
                <a:spLocks/>
              </p:cNvSpPr>
              <p:nvPr/>
            </p:nvSpPr>
            <p:spPr bwMode="auto">
              <a:xfrm>
                <a:off x="3345" y="1485"/>
                <a:ext cx="26" cy="35"/>
              </a:xfrm>
              <a:custGeom>
                <a:avLst/>
                <a:gdLst>
                  <a:gd name="T0" fmla="*/ 0 w 52"/>
                  <a:gd name="T1" fmla="*/ 4 h 70"/>
                  <a:gd name="T2" fmla="*/ 52 w 52"/>
                  <a:gd name="T3" fmla="*/ 0 h 70"/>
                  <a:gd name="T4" fmla="*/ 52 w 52"/>
                  <a:gd name="T5" fmla="*/ 70 h 70"/>
                  <a:gd name="T6" fmla="*/ 0 w 52"/>
                  <a:gd name="T7" fmla="*/ 70 h 70"/>
                  <a:gd name="T8" fmla="*/ 0 60000 65536"/>
                  <a:gd name="T9" fmla="*/ 0 60000 65536"/>
                  <a:gd name="T10" fmla="*/ 0 60000 65536"/>
                  <a:gd name="T11" fmla="*/ 0 60000 65536"/>
                  <a:gd name="T12" fmla="*/ 0 w 52"/>
                  <a:gd name="T13" fmla="*/ 0 h 70"/>
                  <a:gd name="T14" fmla="*/ 52 w 52"/>
                  <a:gd name="T15" fmla="*/ 70 h 70"/>
                </a:gdLst>
                <a:ahLst/>
                <a:cxnLst>
                  <a:cxn ang="T8">
                    <a:pos x="T0" y="T1"/>
                  </a:cxn>
                  <a:cxn ang="T9">
                    <a:pos x="T2" y="T3"/>
                  </a:cxn>
                  <a:cxn ang="T10">
                    <a:pos x="T4" y="T5"/>
                  </a:cxn>
                  <a:cxn ang="T11">
                    <a:pos x="T6" y="T7"/>
                  </a:cxn>
                </a:cxnLst>
                <a:rect l="T12" t="T13" r="T14" b="T15"/>
                <a:pathLst>
                  <a:path w="52" h="70">
                    <a:moveTo>
                      <a:pt x="0" y="4"/>
                    </a:moveTo>
                    <a:lnTo>
                      <a:pt x="52" y="0"/>
                    </a:lnTo>
                    <a:lnTo>
                      <a:pt x="52" y="70"/>
                    </a:lnTo>
                    <a:lnTo>
                      <a:pt x="0" y="7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4" name="Freeform 822"/>
              <p:cNvSpPr>
                <a:spLocks/>
              </p:cNvSpPr>
              <p:nvPr/>
            </p:nvSpPr>
            <p:spPr bwMode="auto">
              <a:xfrm>
                <a:off x="3415" y="1484"/>
                <a:ext cx="32" cy="41"/>
              </a:xfrm>
              <a:custGeom>
                <a:avLst/>
                <a:gdLst>
                  <a:gd name="T0" fmla="*/ 0 w 65"/>
                  <a:gd name="T1" fmla="*/ 0 h 80"/>
                  <a:gd name="T2" fmla="*/ 65 w 65"/>
                  <a:gd name="T3" fmla="*/ 0 h 80"/>
                  <a:gd name="T4" fmla="*/ 65 w 65"/>
                  <a:gd name="T5" fmla="*/ 80 h 80"/>
                  <a:gd name="T6" fmla="*/ 0 w 65"/>
                  <a:gd name="T7" fmla="*/ 74 h 80"/>
                  <a:gd name="T8" fmla="*/ 0 60000 65536"/>
                  <a:gd name="T9" fmla="*/ 0 60000 65536"/>
                  <a:gd name="T10" fmla="*/ 0 60000 65536"/>
                  <a:gd name="T11" fmla="*/ 0 60000 65536"/>
                  <a:gd name="T12" fmla="*/ 0 w 65"/>
                  <a:gd name="T13" fmla="*/ 0 h 80"/>
                  <a:gd name="T14" fmla="*/ 65 w 65"/>
                  <a:gd name="T15" fmla="*/ 80 h 80"/>
                </a:gdLst>
                <a:ahLst/>
                <a:cxnLst>
                  <a:cxn ang="T8">
                    <a:pos x="T0" y="T1"/>
                  </a:cxn>
                  <a:cxn ang="T9">
                    <a:pos x="T2" y="T3"/>
                  </a:cxn>
                  <a:cxn ang="T10">
                    <a:pos x="T4" y="T5"/>
                  </a:cxn>
                  <a:cxn ang="T11">
                    <a:pos x="T6" y="T7"/>
                  </a:cxn>
                </a:cxnLst>
                <a:rect l="T12" t="T13" r="T14" b="T15"/>
                <a:pathLst>
                  <a:path w="65" h="80">
                    <a:moveTo>
                      <a:pt x="0" y="0"/>
                    </a:moveTo>
                    <a:lnTo>
                      <a:pt x="65" y="0"/>
                    </a:lnTo>
                    <a:lnTo>
                      <a:pt x="65" y="80"/>
                    </a:lnTo>
                    <a:lnTo>
                      <a:pt x="0" y="7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5" name="Freeform 823"/>
              <p:cNvSpPr>
                <a:spLocks/>
              </p:cNvSpPr>
              <p:nvPr/>
            </p:nvSpPr>
            <p:spPr bwMode="auto">
              <a:xfrm>
                <a:off x="3491" y="1480"/>
                <a:ext cx="36" cy="45"/>
              </a:xfrm>
              <a:custGeom>
                <a:avLst/>
                <a:gdLst>
                  <a:gd name="T0" fmla="*/ 0 w 71"/>
                  <a:gd name="T1" fmla="*/ 4 h 88"/>
                  <a:gd name="T2" fmla="*/ 71 w 71"/>
                  <a:gd name="T3" fmla="*/ 0 h 88"/>
                  <a:gd name="T4" fmla="*/ 71 w 71"/>
                  <a:gd name="T5" fmla="*/ 88 h 88"/>
                  <a:gd name="T6" fmla="*/ 0 w 71"/>
                  <a:gd name="T7" fmla="*/ 88 h 88"/>
                  <a:gd name="T8" fmla="*/ 0 60000 65536"/>
                  <a:gd name="T9" fmla="*/ 0 60000 65536"/>
                  <a:gd name="T10" fmla="*/ 0 60000 65536"/>
                  <a:gd name="T11" fmla="*/ 0 60000 65536"/>
                  <a:gd name="T12" fmla="*/ 0 w 71"/>
                  <a:gd name="T13" fmla="*/ 0 h 88"/>
                  <a:gd name="T14" fmla="*/ 71 w 71"/>
                  <a:gd name="T15" fmla="*/ 88 h 88"/>
                </a:gdLst>
                <a:ahLst/>
                <a:cxnLst>
                  <a:cxn ang="T8">
                    <a:pos x="T0" y="T1"/>
                  </a:cxn>
                  <a:cxn ang="T9">
                    <a:pos x="T2" y="T3"/>
                  </a:cxn>
                  <a:cxn ang="T10">
                    <a:pos x="T4" y="T5"/>
                  </a:cxn>
                  <a:cxn ang="T11">
                    <a:pos x="T6" y="T7"/>
                  </a:cxn>
                </a:cxnLst>
                <a:rect l="T12" t="T13" r="T14" b="T15"/>
                <a:pathLst>
                  <a:path w="71" h="88">
                    <a:moveTo>
                      <a:pt x="0" y="4"/>
                    </a:moveTo>
                    <a:lnTo>
                      <a:pt x="71" y="0"/>
                    </a:lnTo>
                    <a:lnTo>
                      <a:pt x="71" y="88"/>
                    </a:lnTo>
                    <a:lnTo>
                      <a:pt x="0" y="8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 name="Freeform 824"/>
              <p:cNvSpPr>
                <a:spLocks/>
              </p:cNvSpPr>
              <p:nvPr/>
            </p:nvSpPr>
            <p:spPr bwMode="auto">
              <a:xfrm>
                <a:off x="3345" y="1443"/>
                <a:ext cx="26" cy="36"/>
              </a:xfrm>
              <a:custGeom>
                <a:avLst/>
                <a:gdLst>
                  <a:gd name="T0" fmla="*/ 0 w 52"/>
                  <a:gd name="T1" fmla="*/ 4 h 72"/>
                  <a:gd name="T2" fmla="*/ 52 w 52"/>
                  <a:gd name="T3" fmla="*/ 0 h 72"/>
                  <a:gd name="T4" fmla="*/ 52 w 52"/>
                  <a:gd name="T5" fmla="*/ 70 h 72"/>
                  <a:gd name="T6" fmla="*/ 0 w 52"/>
                  <a:gd name="T7" fmla="*/ 72 h 72"/>
                  <a:gd name="T8" fmla="*/ 0 60000 65536"/>
                  <a:gd name="T9" fmla="*/ 0 60000 65536"/>
                  <a:gd name="T10" fmla="*/ 0 60000 65536"/>
                  <a:gd name="T11" fmla="*/ 0 60000 65536"/>
                  <a:gd name="T12" fmla="*/ 0 w 52"/>
                  <a:gd name="T13" fmla="*/ 0 h 72"/>
                  <a:gd name="T14" fmla="*/ 52 w 52"/>
                  <a:gd name="T15" fmla="*/ 72 h 72"/>
                </a:gdLst>
                <a:ahLst/>
                <a:cxnLst>
                  <a:cxn ang="T8">
                    <a:pos x="T0" y="T1"/>
                  </a:cxn>
                  <a:cxn ang="T9">
                    <a:pos x="T2" y="T3"/>
                  </a:cxn>
                  <a:cxn ang="T10">
                    <a:pos x="T4" y="T5"/>
                  </a:cxn>
                  <a:cxn ang="T11">
                    <a:pos x="T6" y="T7"/>
                  </a:cxn>
                </a:cxnLst>
                <a:rect l="T12" t="T13" r="T14" b="T15"/>
                <a:pathLst>
                  <a:path w="52" h="72">
                    <a:moveTo>
                      <a:pt x="0" y="4"/>
                    </a:moveTo>
                    <a:lnTo>
                      <a:pt x="52" y="0"/>
                    </a:lnTo>
                    <a:lnTo>
                      <a:pt x="52" y="70"/>
                    </a:lnTo>
                    <a:lnTo>
                      <a:pt x="0" y="7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 name="Freeform 825"/>
              <p:cNvSpPr>
                <a:spLocks/>
              </p:cNvSpPr>
              <p:nvPr/>
            </p:nvSpPr>
            <p:spPr bwMode="auto">
              <a:xfrm>
                <a:off x="3415" y="1437"/>
                <a:ext cx="32" cy="40"/>
              </a:xfrm>
              <a:custGeom>
                <a:avLst/>
                <a:gdLst>
                  <a:gd name="T0" fmla="*/ 0 w 65"/>
                  <a:gd name="T1" fmla="*/ 6 h 80"/>
                  <a:gd name="T2" fmla="*/ 65 w 65"/>
                  <a:gd name="T3" fmla="*/ 0 h 80"/>
                  <a:gd name="T4" fmla="*/ 65 w 65"/>
                  <a:gd name="T5" fmla="*/ 77 h 80"/>
                  <a:gd name="T6" fmla="*/ 0 w 65"/>
                  <a:gd name="T7" fmla="*/ 80 h 80"/>
                  <a:gd name="T8" fmla="*/ 0 60000 65536"/>
                  <a:gd name="T9" fmla="*/ 0 60000 65536"/>
                  <a:gd name="T10" fmla="*/ 0 60000 65536"/>
                  <a:gd name="T11" fmla="*/ 0 60000 65536"/>
                  <a:gd name="T12" fmla="*/ 0 w 65"/>
                  <a:gd name="T13" fmla="*/ 0 h 80"/>
                  <a:gd name="T14" fmla="*/ 65 w 65"/>
                  <a:gd name="T15" fmla="*/ 80 h 80"/>
                </a:gdLst>
                <a:ahLst/>
                <a:cxnLst>
                  <a:cxn ang="T8">
                    <a:pos x="T0" y="T1"/>
                  </a:cxn>
                  <a:cxn ang="T9">
                    <a:pos x="T2" y="T3"/>
                  </a:cxn>
                  <a:cxn ang="T10">
                    <a:pos x="T4" y="T5"/>
                  </a:cxn>
                  <a:cxn ang="T11">
                    <a:pos x="T6" y="T7"/>
                  </a:cxn>
                </a:cxnLst>
                <a:rect l="T12" t="T13" r="T14" b="T15"/>
                <a:pathLst>
                  <a:path w="65" h="80">
                    <a:moveTo>
                      <a:pt x="0" y="6"/>
                    </a:moveTo>
                    <a:lnTo>
                      <a:pt x="65" y="0"/>
                    </a:lnTo>
                    <a:lnTo>
                      <a:pt x="65" y="77"/>
                    </a:lnTo>
                    <a:lnTo>
                      <a:pt x="0" y="8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 name="Freeform 826"/>
              <p:cNvSpPr>
                <a:spLocks/>
              </p:cNvSpPr>
              <p:nvPr/>
            </p:nvSpPr>
            <p:spPr bwMode="auto">
              <a:xfrm>
                <a:off x="3491" y="1429"/>
                <a:ext cx="36" cy="45"/>
              </a:xfrm>
              <a:custGeom>
                <a:avLst/>
                <a:gdLst>
                  <a:gd name="T0" fmla="*/ 0 w 71"/>
                  <a:gd name="T1" fmla="*/ 9 h 90"/>
                  <a:gd name="T2" fmla="*/ 71 w 71"/>
                  <a:gd name="T3" fmla="*/ 0 h 90"/>
                  <a:gd name="T4" fmla="*/ 71 w 71"/>
                  <a:gd name="T5" fmla="*/ 86 h 90"/>
                  <a:gd name="T6" fmla="*/ 0 w 71"/>
                  <a:gd name="T7" fmla="*/ 90 h 90"/>
                  <a:gd name="T8" fmla="*/ 0 60000 65536"/>
                  <a:gd name="T9" fmla="*/ 0 60000 65536"/>
                  <a:gd name="T10" fmla="*/ 0 60000 65536"/>
                  <a:gd name="T11" fmla="*/ 0 60000 65536"/>
                  <a:gd name="T12" fmla="*/ 0 w 71"/>
                  <a:gd name="T13" fmla="*/ 0 h 90"/>
                  <a:gd name="T14" fmla="*/ 71 w 71"/>
                  <a:gd name="T15" fmla="*/ 90 h 90"/>
                </a:gdLst>
                <a:ahLst/>
                <a:cxnLst>
                  <a:cxn ang="T8">
                    <a:pos x="T0" y="T1"/>
                  </a:cxn>
                  <a:cxn ang="T9">
                    <a:pos x="T2" y="T3"/>
                  </a:cxn>
                  <a:cxn ang="T10">
                    <a:pos x="T4" y="T5"/>
                  </a:cxn>
                  <a:cxn ang="T11">
                    <a:pos x="T6" y="T7"/>
                  </a:cxn>
                </a:cxnLst>
                <a:rect l="T12" t="T13" r="T14" b="T15"/>
                <a:pathLst>
                  <a:path w="71" h="90">
                    <a:moveTo>
                      <a:pt x="0" y="9"/>
                    </a:moveTo>
                    <a:lnTo>
                      <a:pt x="71" y="0"/>
                    </a:lnTo>
                    <a:lnTo>
                      <a:pt x="71" y="86"/>
                    </a:lnTo>
                    <a:lnTo>
                      <a:pt x="0" y="90"/>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 name="Freeform 827"/>
              <p:cNvSpPr>
                <a:spLocks/>
              </p:cNvSpPr>
              <p:nvPr/>
            </p:nvSpPr>
            <p:spPr bwMode="auto">
              <a:xfrm>
                <a:off x="3344" y="1377"/>
                <a:ext cx="29" cy="30"/>
              </a:xfrm>
              <a:custGeom>
                <a:avLst/>
                <a:gdLst>
                  <a:gd name="T0" fmla="*/ 0 w 60"/>
                  <a:gd name="T1" fmla="*/ 3 h 62"/>
                  <a:gd name="T2" fmla="*/ 60 w 60"/>
                  <a:gd name="T3" fmla="*/ 0 h 62"/>
                  <a:gd name="T4" fmla="*/ 60 w 60"/>
                  <a:gd name="T5" fmla="*/ 62 h 62"/>
                  <a:gd name="T6" fmla="*/ 0 60000 65536"/>
                  <a:gd name="T7" fmla="*/ 0 60000 65536"/>
                  <a:gd name="T8" fmla="*/ 0 60000 65536"/>
                  <a:gd name="T9" fmla="*/ 0 w 60"/>
                  <a:gd name="T10" fmla="*/ 0 h 62"/>
                  <a:gd name="T11" fmla="*/ 60 w 60"/>
                  <a:gd name="T12" fmla="*/ 62 h 62"/>
                </a:gdLst>
                <a:ahLst/>
                <a:cxnLst>
                  <a:cxn ang="T6">
                    <a:pos x="T0" y="T1"/>
                  </a:cxn>
                  <a:cxn ang="T7">
                    <a:pos x="T2" y="T3"/>
                  </a:cxn>
                  <a:cxn ang="T8">
                    <a:pos x="T4" y="T5"/>
                  </a:cxn>
                </a:cxnLst>
                <a:rect l="T9" t="T10" r="T11" b="T12"/>
                <a:pathLst>
                  <a:path w="60" h="62">
                    <a:moveTo>
                      <a:pt x="0" y="3"/>
                    </a:moveTo>
                    <a:lnTo>
                      <a:pt x="60" y="0"/>
                    </a:lnTo>
                    <a:lnTo>
                      <a:pt x="60" y="6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 name="Freeform 828"/>
              <p:cNvSpPr>
                <a:spLocks/>
              </p:cNvSpPr>
              <p:nvPr/>
            </p:nvSpPr>
            <p:spPr bwMode="auto">
              <a:xfrm>
                <a:off x="3415" y="1362"/>
                <a:ext cx="30" cy="41"/>
              </a:xfrm>
              <a:custGeom>
                <a:avLst/>
                <a:gdLst>
                  <a:gd name="T0" fmla="*/ 0 w 61"/>
                  <a:gd name="T1" fmla="*/ 9 h 81"/>
                  <a:gd name="T2" fmla="*/ 61 w 61"/>
                  <a:gd name="T3" fmla="*/ 0 h 81"/>
                  <a:gd name="T4" fmla="*/ 61 w 61"/>
                  <a:gd name="T5" fmla="*/ 68 h 81"/>
                  <a:gd name="T6" fmla="*/ 0 w 61"/>
                  <a:gd name="T7" fmla="*/ 81 h 81"/>
                  <a:gd name="T8" fmla="*/ 0 60000 65536"/>
                  <a:gd name="T9" fmla="*/ 0 60000 65536"/>
                  <a:gd name="T10" fmla="*/ 0 60000 65536"/>
                  <a:gd name="T11" fmla="*/ 0 60000 65536"/>
                  <a:gd name="T12" fmla="*/ 0 w 61"/>
                  <a:gd name="T13" fmla="*/ 0 h 81"/>
                  <a:gd name="T14" fmla="*/ 61 w 61"/>
                  <a:gd name="T15" fmla="*/ 81 h 81"/>
                </a:gdLst>
                <a:ahLst/>
                <a:cxnLst>
                  <a:cxn ang="T8">
                    <a:pos x="T0" y="T1"/>
                  </a:cxn>
                  <a:cxn ang="T9">
                    <a:pos x="T2" y="T3"/>
                  </a:cxn>
                  <a:cxn ang="T10">
                    <a:pos x="T4" y="T5"/>
                  </a:cxn>
                  <a:cxn ang="T11">
                    <a:pos x="T6" y="T7"/>
                  </a:cxn>
                </a:cxnLst>
                <a:rect l="T12" t="T13" r="T14" b="T15"/>
                <a:pathLst>
                  <a:path w="61" h="81">
                    <a:moveTo>
                      <a:pt x="0" y="9"/>
                    </a:moveTo>
                    <a:lnTo>
                      <a:pt x="61" y="0"/>
                    </a:lnTo>
                    <a:lnTo>
                      <a:pt x="61" y="68"/>
                    </a:lnTo>
                    <a:lnTo>
                      <a:pt x="0" y="8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 name="Freeform 829"/>
              <p:cNvSpPr>
                <a:spLocks/>
              </p:cNvSpPr>
              <p:nvPr/>
            </p:nvSpPr>
            <p:spPr bwMode="auto">
              <a:xfrm>
                <a:off x="3491" y="1347"/>
                <a:ext cx="37" cy="43"/>
              </a:xfrm>
              <a:custGeom>
                <a:avLst/>
                <a:gdLst>
                  <a:gd name="T0" fmla="*/ 0 w 73"/>
                  <a:gd name="T1" fmla="*/ 13 h 88"/>
                  <a:gd name="T2" fmla="*/ 73 w 73"/>
                  <a:gd name="T3" fmla="*/ 0 h 88"/>
                  <a:gd name="T4" fmla="*/ 73 w 73"/>
                  <a:gd name="T5" fmla="*/ 78 h 88"/>
                  <a:gd name="T6" fmla="*/ 0 w 73"/>
                  <a:gd name="T7" fmla="*/ 88 h 88"/>
                  <a:gd name="T8" fmla="*/ 0 60000 65536"/>
                  <a:gd name="T9" fmla="*/ 0 60000 65536"/>
                  <a:gd name="T10" fmla="*/ 0 60000 65536"/>
                  <a:gd name="T11" fmla="*/ 0 60000 65536"/>
                  <a:gd name="T12" fmla="*/ 0 w 73"/>
                  <a:gd name="T13" fmla="*/ 0 h 88"/>
                  <a:gd name="T14" fmla="*/ 73 w 73"/>
                  <a:gd name="T15" fmla="*/ 88 h 88"/>
                </a:gdLst>
                <a:ahLst/>
                <a:cxnLst>
                  <a:cxn ang="T8">
                    <a:pos x="T0" y="T1"/>
                  </a:cxn>
                  <a:cxn ang="T9">
                    <a:pos x="T2" y="T3"/>
                  </a:cxn>
                  <a:cxn ang="T10">
                    <a:pos x="T4" y="T5"/>
                  </a:cxn>
                  <a:cxn ang="T11">
                    <a:pos x="T6" y="T7"/>
                  </a:cxn>
                </a:cxnLst>
                <a:rect l="T12" t="T13" r="T14" b="T15"/>
                <a:pathLst>
                  <a:path w="73" h="88">
                    <a:moveTo>
                      <a:pt x="0" y="13"/>
                    </a:moveTo>
                    <a:lnTo>
                      <a:pt x="73" y="0"/>
                    </a:lnTo>
                    <a:lnTo>
                      <a:pt x="73" y="78"/>
                    </a:lnTo>
                    <a:lnTo>
                      <a:pt x="0" y="88"/>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2" name="Freeform 830"/>
              <p:cNvSpPr>
                <a:spLocks/>
              </p:cNvSpPr>
              <p:nvPr/>
            </p:nvSpPr>
            <p:spPr bwMode="auto">
              <a:xfrm>
                <a:off x="3344" y="1331"/>
                <a:ext cx="29" cy="40"/>
              </a:xfrm>
              <a:custGeom>
                <a:avLst/>
                <a:gdLst>
                  <a:gd name="T0" fmla="*/ 0 w 60"/>
                  <a:gd name="T1" fmla="*/ 15 h 81"/>
                  <a:gd name="T2" fmla="*/ 60 w 60"/>
                  <a:gd name="T3" fmla="*/ 0 h 81"/>
                  <a:gd name="T4" fmla="*/ 60 w 60"/>
                  <a:gd name="T5" fmla="*/ 67 h 81"/>
                  <a:gd name="T6" fmla="*/ 0 w 60"/>
                  <a:gd name="T7" fmla="*/ 81 h 81"/>
                  <a:gd name="T8" fmla="*/ 0 60000 65536"/>
                  <a:gd name="T9" fmla="*/ 0 60000 65536"/>
                  <a:gd name="T10" fmla="*/ 0 60000 65536"/>
                  <a:gd name="T11" fmla="*/ 0 60000 65536"/>
                  <a:gd name="T12" fmla="*/ 0 w 60"/>
                  <a:gd name="T13" fmla="*/ 0 h 81"/>
                  <a:gd name="T14" fmla="*/ 60 w 60"/>
                  <a:gd name="T15" fmla="*/ 81 h 81"/>
                </a:gdLst>
                <a:ahLst/>
                <a:cxnLst>
                  <a:cxn ang="T8">
                    <a:pos x="T0" y="T1"/>
                  </a:cxn>
                  <a:cxn ang="T9">
                    <a:pos x="T2" y="T3"/>
                  </a:cxn>
                  <a:cxn ang="T10">
                    <a:pos x="T4" y="T5"/>
                  </a:cxn>
                  <a:cxn ang="T11">
                    <a:pos x="T6" y="T7"/>
                  </a:cxn>
                </a:cxnLst>
                <a:rect l="T12" t="T13" r="T14" b="T15"/>
                <a:pathLst>
                  <a:path w="60" h="81">
                    <a:moveTo>
                      <a:pt x="0" y="15"/>
                    </a:moveTo>
                    <a:lnTo>
                      <a:pt x="60" y="0"/>
                    </a:lnTo>
                    <a:lnTo>
                      <a:pt x="60" y="67"/>
                    </a:lnTo>
                    <a:lnTo>
                      <a:pt x="0" y="8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 name="Freeform 831"/>
              <p:cNvSpPr>
                <a:spLocks/>
              </p:cNvSpPr>
              <p:nvPr/>
            </p:nvSpPr>
            <p:spPr bwMode="auto">
              <a:xfrm>
                <a:off x="3415" y="1313"/>
                <a:ext cx="30" cy="45"/>
              </a:xfrm>
              <a:custGeom>
                <a:avLst/>
                <a:gdLst>
                  <a:gd name="T0" fmla="*/ 0 w 61"/>
                  <a:gd name="T1" fmla="*/ 14 h 91"/>
                  <a:gd name="T2" fmla="*/ 61 w 61"/>
                  <a:gd name="T3" fmla="*/ 0 h 91"/>
                  <a:gd name="T4" fmla="*/ 61 w 61"/>
                  <a:gd name="T5" fmla="*/ 75 h 91"/>
                  <a:gd name="T6" fmla="*/ 0 w 61"/>
                  <a:gd name="T7" fmla="*/ 91 h 91"/>
                  <a:gd name="T8" fmla="*/ 0 60000 65536"/>
                  <a:gd name="T9" fmla="*/ 0 60000 65536"/>
                  <a:gd name="T10" fmla="*/ 0 60000 65536"/>
                  <a:gd name="T11" fmla="*/ 0 60000 65536"/>
                  <a:gd name="T12" fmla="*/ 0 w 61"/>
                  <a:gd name="T13" fmla="*/ 0 h 91"/>
                  <a:gd name="T14" fmla="*/ 61 w 61"/>
                  <a:gd name="T15" fmla="*/ 91 h 91"/>
                </a:gdLst>
                <a:ahLst/>
                <a:cxnLst>
                  <a:cxn ang="T8">
                    <a:pos x="T0" y="T1"/>
                  </a:cxn>
                  <a:cxn ang="T9">
                    <a:pos x="T2" y="T3"/>
                  </a:cxn>
                  <a:cxn ang="T10">
                    <a:pos x="T4" y="T5"/>
                  </a:cxn>
                  <a:cxn ang="T11">
                    <a:pos x="T6" y="T7"/>
                  </a:cxn>
                </a:cxnLst>
                <a:rect l="T12" t="T13" r="T14" b="T15"/>
                <a:pathLst>
                  <a:path w="61" h="91">
                    <a:moveTo>
                      <a:pt x="0" y="14"/>
                    </a:moveTo>
                    <a:lnTo>
                      <a:pt x="61" y="0"/>
                    </a:lnTo>
                    <a:lnTo>
                      <a:pt x="61" y="75"/>
                    </a:lnTo>
                    <a:lnTo>
                      <a:pt x="0" y="9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 name="Freeform 832"/>
              <p:cNvSpPr>
                <a:spLocks/>
              </p:cNvSpPr>
              <p:nvPr/>
            </p:nvSpPr>
            <p:spPr bwMode="auto">
              <a:xfrm>
                <a:off x="3491" y="1292"/>
                <a:ext cx="37" cy="49"/>
              </a:xfrm>
              <a:custGeom>
                <a:avLst/>
                <a:gdLst>
                  <a:gd name="T0" fmla="*/ 0 w 73"/>
                  <a:gd name="T1" fmla="*/ 16 h 99"/>
                  <a:gd name="T2" fmla="*/ 73 w 73"/>
                  <a:gd name="T3" fmla="*/ 0 h 99"/>
                  <a:gd name="T4" fmla="*/ 73 w 73"/>
                  <a:gd name="T5" fmla="*/ 85 h 99"/>
                  <a:gd name="T6" fmla="*/ 0 w 73"/>
                  <a:gd name="T7" fmla="*/ 99 h 99"/>
                  <a:gd name="T8" fmla="*/ 0 60000 65536"/>
                  <a:gd name="T9" fmla="*/ 0 60000 65536"/>
                  <a:gd name="T10" fmla="*/ 0 60000 65536"/>
                  <a:gd name="T11" fmla="*/ 0 60000 65536"/>
                  <a:gd name="T12" fmla="*/ 0 w 73"/>
                  <a:gd name="T13" fmla="*/ 0 h 99"/>
                  <a:gd name="T14" fmla="*/ 73 w 73"/>
                  <a:gd name="T15" fmla="*/ 99 h 99"/>
                </a:gdLst>
                <a:ahLst/>
                <a:cxnLst>
                  <a:cxn ang="T8">
                    <a:pos x="T0" y="T1"/>
                  </a:cxn>
                  <a:cxn ang="T9">
                    <a:pos x="T2" y="T3"/>
                  </a:cxn>
                  <a:cxn ang="T10">
                    <a:pos x="T4" y="T5"/>
                  </a:cxn>
                  <a:cxn ang="T11">
                    <a:pos x="T6" y="T7"/>
                  </a:cxn>
                </a:cxnLst>
                <a:rect l="T12" t="T13" r="T14" b="T15"/>
                <a:pathLst>
                  <a:path w="73" h="99">
                    <a:moveTo>
                      <a:pt x="0" y="16"/>
                    </a:moveTo>
                    <a:lnTo>
                      <a:pt x="73" y="0"/>
                    </a:lnTo>
                    <a:lnTo>
                      <a:pt x="73" y="85"/>
                    </a:lnTo>
                    <a:lnTo>
                      <a:pt x="0" y="9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 name="Freeform 833"/>
              <p:cNvSpPr>
                <a:spLocks/>
              </p:cNvSpPr>
              <p:nvPr/>
            </p:nvSpPr>
            <p:spPr bwMode="auto">
              <a:xfrm>
                <a:off x="3344" y="1271"/>
                <a:ext cx="29" cy="42"/>
              </a:xfrm>
              <a:custGeom>
                <a:avLst/>
                <a:gdLst>
                  <a:gd name="T0" fmla="*/ 0 w 60"/>
                  <a:gd name="T1" fmla="*/ 18 h 82"/>
                  <a:gd name="T2" fmla="*/ 60 w 60"/>
                  <a:gd name="T3" fmla="*/ 0 h 82"/>
                  <a:gd name="T4" fmla="*/ 60 w 60"/>
                  <a:gd name="T5" fmla="*/ 69 h 82"/>
                  <a:gd name="T6" fmla="*/ 0 w 60"/>
                  <a:gd name="T7" fmla="*/ 82 h 82"/>
                  <a:gd name="T8" fmla="*/ 0 60000 65536"/>
                  <a:gd name="T9" fmla="*/ 0 60000 65536"/>
                  <a:gd name="T10" fmla="*/ 0 60000 65536"/>
                  <a:gd name="T11" fmla="*/ 0 60000 65536"/>
                  <a:gd name="T12" fmla="*/ 0 w 60"/>
                  <a:gd name="T13" fmla="*/ 0 h 82"/>
                  <a:gd name="T14" fmla="*/ 60 w 60"/>
                  <a:gd name="T15" fmla="*/ 82 h 82"/>
                </a:gdLst>
                <a:ahLst/>
                <a:cxnLst>
                  <a:cxn ang="T8">
                    <a:pos x="T0" y="T1"/>
                  </a:cxn>
                  <a:cxn ang="T9">
                    <a:pos x="T2" y="T3"/>
                  </a:cxn>
                  <a:cxn ang="T10">
                    <a:pos x="T4" y="T5"/>
                  </a:cxn>
                  <a:cxn ang="T11">
                    <a:pos x="T6" y="T7"/>
                  </a:cxn>
                </a:cxnLst>
                <a:rect l="T12" t="T13" r="T14" b="T15"/>
                <a:pathLst>
                  <a:path w="60" h="82">
                    <a:moveTo>
                      <a:pt x="0" y="18"/>
                    </a:moveTo>
                    <a:lnTo>
                      <a:pt x="60" y="0"/>
                    </a:lnTo>
                    <a:lnTo>
                      <a:pt x="60" y="69"/>
                    </a:lnTo>
                    <a:lnTo>
                      <a:pt x="0" y="8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 name="Freeform 834"/>
              <p:cNvSpPr>
                <a:spLocks/>
              </p:cNvSpPr>
              <p:nvPr/>
            </p:nvSpPr>
            <p:spPr bwMode="auto">
              <a:xfrm>
                <a:off x="3415" y="1246"/>
                <a:ext cx="30" cy="47"/>
              </a:xfrm>
              <a:custGeom>
                <a:avLst/>
                <a:gdLst>
                  <a:gd name="T0" fmla="*/ 0 w 61"/>
                  <a:gd name="T1" fmla="*/ 25 h 94"/>
                  <a:gd name="T2" fmla="*/ 61 w 61"/>
                  <a:gd name="T3" fmla="*/ 0 h 94"/>
                  <a:gd name="T4" fmla="*/ 61 w 61"/>
                  <a:gd name="T5" fmla="*/ 79 h 94"/>
                  <a:gd name="T6" fmla="*/ 0 w 61"/>
                  <a:gd name="T7" fmla="*/ 94 h 94"/>
                  <a:gd name="T8" fmla="*/ 0 60000 65536"/>
                  <a:gd name="T9" fmla="*/ 0 60000 65536"/>
                  <a:gd name="T10" fmla="*/ 0 60000 65536"/>
                  <a:gd name="T11" fmla="*/ 0 60000 65536"/>
                  <a:gd name="T12" fmla="*/ 0 w 61"/>
                  <a:gd name="T13" fmla="*/ 0 h 94"/>
                  <a:gd name="T14" fmla="*/ 61 w 61"/>
                  <a:gd name="T15" fmla="*/ 94 h 94"/>
                </a:gdLst>
                <a:ahLst/>
                <a:cxnLst>
                  <a:cxn ang="T8">
                    <a:pos x="T0" y="T1"/>
                  </a:cxn>
                  <a:cxn ang="T9">
                    <a:pos x="T2" y="T3"/>
                  </a:cxn>
                  <a:cxn ang="T10">
                    <a:pos x="T4" y="T5"/>
                  </a:cxn>
                  <a:cxn ang="T11">
                    <a:pos x="T6" y="T7"/>
                  </a:cxn>
                </a:cxnLst>
                <a:rect l="T12" t="T13" r="T14" b="T15"/>
                <a:pathLst>
                  <a:path w="61" h="94">
                    <a:moveTo>
                      <a:pt x="0" y="25"/>
                    </a:moveTo>
                    <a:lnTo>
                      <a:pt x="61" y="0"/>
                    </a:lnTo>
                    <a:lnTo>
                      <a:pt x="61" y="79"/>
                    </a:lnTo>
                    <a:lnTo>
                      <a:pt x="0" y="9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 name="Freeform 835"/>
              <p:cNvSpPr>
                <a:spLocks/>
              </p:cNvSpPr>
              <p:nvPr/>
            </p:nvSpPr>
            <p:spPr bwMode="auto">
              <a:xfrm>
                <a:off x="3491" y="1218"/>
                <a:ext cx="37" cy="52"/>
              </a:xfrm>
              <a:custGeom>
                <a:avLst/>
                <a:gdLst>
                  <a:gd name="T0" fmla="*/ 0 w 73"/>
                  <a:gd name="T1" fmla="*/ 24 h 103"/>
                  <a:gd name="T2" fmla="*/ 73 w 73"/>
                  <a:gd name="T3" fmla="*/ 0 h 103"/>
                  <a:gd name="T4" fmla="*/ 73 w 73"/>
                  <a:gd name="T5" fmla="*/ 84 h 103"/>
                  <a:gd name="T6" fmla="*/ 0 w 73"/>
                  <a:gd name="T7" fmla="*/ 103 h 103"/>
                  <a:gd name="T8" fmla="*/ 0 60000 65536"/>
                  <a:gd name="T9" fmla="*/ 0 60000 65536"/>
                  <a:gd name="T10" fmla="*/ 0 60000 65536"/>
                  <a:gd name="T11" fmla="*/ 0 60000 65536"/>
                  <a:gd name="T12" fmla="*/ 0 w 73"/>
                  <a:gd name="T13" fmla="*/ 0 h 103"/>
                  <a:gd name="T14" fmla="*/ 73 w 73"/>
                  <a:gd name="T15" fmla="*/ 103 h 103"/>
                </a:gdLst>
                <a:ahLst/>
                <a:cxnLst>
                  <a:cxn ang="T8">
                    <a:pos x="T0" y="T1"/>
                  </a:cxn>
                  <a:cxn ang="T9">
                    <a:pos x="T2" y="T3"/>
                  </a:cxn>
                  <a:cxn ang="T10">
                    <a:pos x="T4" y="T5"/>
                  </a:cxn>
                  <a:cxn ang="T11">
                    <a:pos x="T6" y="T7"/>
                  </a:cxn>
                </a:cxnLst>
                <a:rect l="T12" t="T13" r="T14" b="T15"/>
                <a:pathLst>
                  <a:path w="73" h="103">
                    <a:moveTo>
                      <a:pt x="0" y="24"/>
                    </a:moveTo>
                    <a:lnTo>
                      <a:pt x="73" y="0"/>
                    </a:lnTo>
                    <a:lnTo>
                      <a:pt x="73" y="84"/>
                    </a:lnTo>
                    <a:lnTo>
                      <a:pt x="0" y="10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 name="Freeform 836"/>
              <p:cNvSpPr>
                <a:spLocks/>
              </p:cNvSpPr>
              <p:nvPr/>
            </p:nvSpPr>
            <p:spPr bwMode="auto">
              <a:xfrm>
                <a:off x="3344" y="1231"/>
                <a:ext cx="29" cy="40"/>
              </a:xfrm>
              <a:custGeom>
                <a:avLst/>
                <a:gdLst>
                  <a:gd name="T0" fmla="*/ 0 w 60"/>
                  <a:gd name="T1" fmla="*/ 23 h 82"/>
                  <a:gd name="T2" fmla="*/ 60 w 60"/>
                  <a:gd name="T3" fmla="*/ 0 h 82"/>
                  <a:gd name="T4" fmla="*/ 60 w 60"/>
                  <a:gd name="T5" fmla="*/ 62 h 82"/>
                  <a:gd name="T6" fmla="*/ 0 w 60"/>
                  <a:gd name="T7" fmla="*/ 82 h 82"/>
                  <a:gd name="T8" fmla="*/ 0 60000 65536"/>
                  <a:gd name="T9" fmla="*/ 0 60000 65536"/>
                  <a:gd name="T10" fmla="*/ 0 60000 65536"/>
                  <a:gd name="T11" fmla="*/ 0 60000 65536"/>
                  <a:gd name="T12" fmla="*/ 0 w 60"/>
                  <a:gd name="T13" fmla="*/ 0 h 82"/>
                  <a:gd name="T14" fmla="*/ 60 w 60"/>
                  <a:gd name="T15" fmla="*/ 82 h 82"/>
                </a:gdLst>
                <a:ahLst/>
                <a:cxnLst>
                  <a:cxn ang="T8">
                    <a:pos x="T0" y="T1"/>
                  </a:cxn>
                  <a:cxn ang="T9">
                    <a:pos x="T2" y="T3"/>
                  </a:cxn>
                  <a:cxn ang="T10">
                    <a:pos x="T4" y="T5"/>
                  </a:cxn>
                  <a:cxn ang="T11">
                    <a:pos x="T6" y="T7"/>
                  </a:cxn>
                </a:cxnLst>
                <a:rect l="T12" t="T13" r="T14" b="T15"/>
                <a:pathLst>
                  <a:path w="60" h="82">
                    <a:moveTo>
                      <a:pt x="0" y="23"/>
                    </a:moveTo>
                    <a:lnTo>
                      <a:pt x="60" y="0"/>
                    </a:lnTo>
                    <a:lnTo>
                      <a:pt x="60" y="62"/>
                    </a:lnTo>
                    <a:lnTo>
                      <a:pt x="0" y="82"/>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9" name="Freeform 837"/>
              <p:cNvSpPr>
                <a:spLocks/>
              </p:cNvSpPr>
              <p:nvPr/>
            </p:nvSpPr>
            <p:spPr bwMode="auto">
              <a:xfrm>
                <a:off x="3415" y="1201"/>
                <a:ext cx="30" cy="47"/>
              </a:xfrm>
              <a:custGeom>
                <a:avLst/>
                <a:gdLst>
                  <a:gd name="T0" fmla="*/ 0 w 61"/>
                  <a:gd name="T1" fmla="*/ 25 h 93"/>
                  <a:gd name="T2" fmla="*/ 61 w 61"/>
                  <a:gd name="T3" fmla="*/ 0 h 93"/>
                  <a:gd name="T4" fmla="*/ 61 w 61"/>
                  <a:gd name="T5" fmla="*/ 72 h 93"/>
                  <a:gd name="T6" fmla="*/ 0 w 61"/>
                  <a:gd name="T7" fmla="*/ 93 h 93"/>
                  <a:gd name="T8" fmla="*/ 0 60000 65536"/>
                  <a:gd name="T9" fmla="*/ 0 60000 65536"/>
                  <a:gd name="T10" fmla="*/ 0 60000 65536"/>
                  <a:gd name="T11" fmla="*/ 0 60000 65536"/>
                  <a:gd name="T12" fmla="*/ 0 w 61"/>
                  <a:gd name="T13" fmla="*/ 0 h 93"/>
                  <a:gd name="T14" fmla="*/ 61 w 61"/>
                  <a:gd name="T15" fmla="*/ 93 h 93"/>
                </a:gdLst>
                <a:ahLst/>
                <a:cxnLst>
                  <a:cxn ang="T8">
                    <a:pos x="T0" y="T1"/>
                  </a:cxn>
                  <a:cxn ang="T9">
                    <a:pos x="T2" y="T3"/>
                  </a:cxn>
                  <a:cxn ang="T10">
                    <a:pos x="T4" y="T5"/>
                  </a:cxn>
                  <a:cxn ang="T11">
                    <a:pos x="T6" y="T7"/>
                  </a:cxn>
                </a:cxnLst>
                <a:rect l="T12" t="T13" r="T14" b="T15"/>
                <a:pathLst>
                  <a:path w="61" h="93">
                    <a:moveTo>
                      <a:pt x="0" y="25"/>
                    </a:moveTo>
                    <a:lnTo>
                      <a:pt x="61" y="0"/>
                    </a:lnTo>
                    <a:lnTo>
                      <a:pt x="61" y="72"/>
                    </a:lnTo>
                    <a:lnTo>
                      <a:pt x="0" y="93"/>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 name="Freeform 838"/>
              <p:cNvSpPr>
                <a:spLocks/>
              </p:cNvSpPr>
              <p:nvPr/>
            </p:nvSpPr>
            <p:spPr bwMode="auto">
              <a:xfrm>
                <a:off x="3491" y="1168"/>
                <a:ext cx="37" cy="51"/>
              </a:xfrm>
              <a:custGeom>
                <a:avLst/>
                <a:gdLst>
                  <a:gd name="T0" fmla="*/ 0 w 73"/>
                  <a:gd name="T1" fmla="*/ 31 h 104"/>
                  <a:gd name="T2" fmla="*/ 73 w 73"/>
                  <a:gd name="T3" fmla="*/ 0 h 104"/>
                  <a:gd name="T4" fmla="*/ 73 w 73"/>
                  <a:gd name="T5" fmla="*/ 80 h 104"/>
                  <a:gd name="T6" fmla="*/ 0 w 73"/>
                  <a:gd name="T7" fmla="*/ 104 h 104"/>
                  <a:gd name="T8" fmla="*/ 0 60000 65536"/>
                  <a:gd name="T9" fmla="*/ 0 60000 65536"/>
                  <a:gd name="T10" fmla="*/ 0 60000 65536"/>
                  <a:gd name="T11" fmla="*/ 0 60000 65536"/>
                  <a:gd name="T12" fmla="*/ 0 w 73"/>
                  <a:gd name="T13" fmla="*/ 0 h 104"/>
                  <a:gd name="T14" fmla="*/ 73 w 73"/>
                  <a:gd name="T15" fmla="*/ 104 h 104"/>
                </a:gdLst>
                <a:ahLst/>
                <a:cxnLst>
                  <a:cxn ang="T8">
                    <a:pos x="T0" y="T1"/>
                  </a:cxn>
                  <a:cxn ang="T9">
                    <a:pos x="T2" y="T3"/>
                  </a:cxn>
                  <a:cxn ang="T10">
                    <a:pos x="T4" y="T5"/>
                  </a:cxn>
                  <a:cxn ang="T11">
                    <a:pos x="T6" y="T7"/>
                  </a:cxn>
                </a:cxnLst>
                <a:rect l="T12" t="T13" r="T14" b="T15"/>
                <a:pathLst>
                  <a:path w="73" h="104">
                    <a:moveTo>
                      <a:pt x="0" y="31"/>
                    </a:moveTo>
                    <a:lnTo>
                      <a:pt x="73" y="0"/>
                    </a:lnTo>
                    <a:lnTo>
                      <a:pt x="73" y="80"/>
                    </a:lnTo>
                    <a:lnTo>
                      <a:pt x="0" y="104"/>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1" name="Freeform 839"/>
              <p:cNvSpPr>
                <a:spLocks/>
              </p:cNvSpPr>
              <p:nvPr/>
            </p:nvSpPr>
            <p:spPr bwMode="auto">
              <a:xfrm>
                <a:off x="3316" y="1553"/>
                <a:ext cx="24" cy="61"/>
              </a:xfrm>
              <a:custGeom>
                <a:avLst/>
                <a:gdLst>
                  <a:gd name="T0" fmla="*/ 0 w 49"/>
                  <a:gd name="T1" fmla="*/ 112 h 122"/>
                  <a:gd name="T2" fmla="*/ 0 w 49"/>
                  <a:gd name="T3" fmla="*/ 0 h 122"/>
                  <a:gd name="T4" fmla="*/ 49 w 49"/>
                  <a:gd name="T5" fmla="*/ 2 h 122"/>
                  <a:gd name="T6" fmla="*/ 49 w 49"/>
                  <a:gd name="T7" fmla="*/ 122 h 122"/>
                  <a:gd name="T8" fmla="*/ 0 w 49"/>
                  <a:gd name="T9" fmla="*/ 112 h 122"/>
                  <a:gd name="T10" fmla="*/ 0 60000 65536"/>
                  <a:gd name="T11" fmla="*/ 0 60000 65536"/>
                  <a:gd name="T12" fmla="*/ 0 60000 65536"/>
                  <a:gd name="T13" fmla="*/ 0 60000 65536"/>
                  <a:gd name="T14" fmla="*/ 0 60000 65536"/>
                  <a:gd name="T15" fmla="*/ 0 w 49"/>
                  <a:gd name="T16" fmla="*/ 0 h 122"/>
                  <a:gd name="T17" fmla="*/ 49 w 49"/>
                  <a:gd name="T18" fmla="*/ 122 h 122"/>
                </a:gdLst>
                <a:ahLst/>
                <a:cxnLst>
                  <a:cxn ang="T10">
                    <a:pos x="T0" y="T1"/>
                  </a:cxn>
                  <a:cxn ang="T11">
                    <a:pos x="T2" y="T3"/>
                  </a:cxn>
                  <a:cxn ang="T12">
                    <a:pos x="T4" y="T5"/>
                  </a:cxn>
                  <a:cxn ang="T13">
                    <a:pos x="T6" y="T7"/>
                  </a:cxn>
                  <a:cxn ang="T14">
                    <a:pos x="T8" y="T9"/>
                  </a:cxn>
                </a:cxnLst>
                <a:rect l="T15" t="T16" r="T17" b="T18"/>
                <a:pathLst>
                  <a:path w="49" h="122">
                    <a:moveTo>
                      <a:pt x="0" y="112"/>
                    </a:moveTo>
                    <a:lnTo>
                      <a:pt x="0" y="0"/>
                    </a:lnTo>
                    <a:lnTo>
                      <a:pt x="49" y="2"/>
                    </a:lnTo>
                    <a:lnTo>
                      <a:pt x="49" y="122"/>
                    </a:lnTo>
                    <a:lnTo>
                      <a:pt x="0" y="112"/>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 name="Freeform 840"/>
              <p:cNvSpPr>
                <a:spLocks/>
              </p:cNvSpPr>
              <p:nvPr/>
            </p:nvSpPr>
            <p:spPr bwMode="auto">
              <a:xfrm>
                <a:off x="3345" y="1554"/>
                <a:ext cx="26" cy="65"/>
              </a:xfrm>
              <a:custGeom>
                <a:avLst/>
                <a:gdLst>
                  <a:gd name="T0" fmla="*/ 0 w 52"/>
                  <a:gd name="T1" fmla="*/ 0 h 130"/>
                  <a:gd name="T2" fmla="*/ 52 w 52"/>
                  <a:gd name="T3" fmla="*/ 4 h 130"/>
                  <a:gd name="T4" fmla="*/ 52 w 52"/>
                  <a:gd name="T5" fmla="*/ 130 h 130"/>
                  <a:gd name="T6" fmla="*/ 0 w 52"/>
                  <a:gd name="T7" fmla="*/ 121 h 130"/>
                  <a:gd name="T8" fmla="*/ 0 w 52"/>
                  <a:gd name="T9" fmla="*/ 0 h 130"/>
                  <a:gd name="T10" fmla="*/ 0 60000 65536"/>
                  <a:gd name="T11" fmla="*/ 0 60000 65536"/>
                  <a:gd name="T12" fmla="*/ 0 60000 65536"/>
                  <a:gd name="T13" fmla="*/ 0 60000 65536"/>
                  <a:gd name="T14" fmla="*/ 0 60000 65536"/>
                  <a:gd name="T15" fmla="*/ 0 w 52"/>
                  <a:gd name="T16" fmla="*/ 0 h 130"/>
                  <a:gd name="T17" fmla="*/ 52 w 52"/>
                  <a:gd name="T18" fmla="*/ 130 h 130"/>
                </a:gdLst>
                <a:ahLst/>
                <a:cxnLst>
                  <a:cxn ang="T10">
                    <a:pos x="T0" y="T1"/>
                  </a:cxn>
                  <a:cxn ang="T11">
                    <a:pos x="T2" y="T3"/>
                  </a:cxn>
                  <a:cxn ang="T12">
                    <a:pos x="T4" y="T5"/>
                  </a:cxn>
                  <a:cxn ang="T13">
                    <a:pos x="T6" y="T7"/>
                  </a:cxn>
                  <a:cxn ang="T14">
                    <a:pos x="T8" y="T9"/>
                  </a:cxn>
                </a:cxnLst>
                <a:rect l="T15" t="T16" r="T17" b="T18"/>
                <a:pathLst>
                  <a:path w="52" h="130">
                    <a:moveTo>
                      <a:pt x="0" y="0"/>
                    </a:moveTo>
                    <a:lnTo>
                      <a:pt x="52" y="4"/>
                    </a:lnTo>
                    <a:lnTo>
                      <a:pt x="52" y="130"/>
                    </a:lnTo>
                    <a:lnTo>
                      <a:pt x="0" y="121"/>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 name="Freeform 841"/>
              <p:cNvSpPr>
                <a:spLocks/>
              </p:cNvSpPr>
              <p:nvPr/>
            </p:nvSpPr>
            <p:spPr bwMode="auto">
              <a:xfrm>
                <a:off x="3378" y="1558"/>
                <a:ext cx="30" cy="82"/>
              </a:xfrm>
              <a:custGeom>
                <a:avLst/>
                <a:gdLst>
                  <a:gd name="T0" fmla="*/ 0 w 61"/>
                  <a:gd name="T1" fmla="*/ 0 h 164"/>
                  <a:gd name="T2" fmla="*/ 61 w 61"/>
                  <a:gd name="T3" fmla="*/ 1 h 164"/>
                  <a:gd name="T4" fmla="*/ 61 w 61"/>
                  <a:gd name="T5" fmla="*/ 164 h 164"/>
                  <a:gd name="T6" fmla="*/ 0 w 61"/>
                  <a:gd name="T7" fmla="*/ 153 h 164"/>
                  <a:gd name="T8" fmla="*/ 0 w 61"/>
                  <a:gd name="T9" fmla="*/ 0 h 164"/>
                  <a:gd name="T10" fmla="*/ 0 60000 65536"/>
                  <a:gd name="T11" fmla="*/ 0 60000 65536"/>
                  <a:gd name="T12" fmla="*/ 0 60000 65536"/>
                  <a:gd name="T13" fmla="*/ 0 60000 65536"/>
                  <a:gd name="T14" fmla="*/ 0 60000 65536"/>
                  <a:gd name="T15" fmla="*/ 0 w 61"/>
                  <a:gd name="T16" fmla="*/ 0 h 164"/>
                  <a:gd name="T17" fmla="*/ 61 w 61"/>
                  <a:gd name="T18" fmla="*/ 164 h 164"/>
                </a:gdLst>
                <a:ahLst/>
                <a:cxnLst>
                  <a:cxn ang="T10">
                    <a:pos x="T0" y="T1"/>
                  </a:cxn>
                  <a:cxn ang="T11">
                    <a:pos x="T2" y="T3"/>
                  </a:cxn>
                  <a:cxn ang="T12">
                    <a:pos x="T4" y="T5"/>
                  </a:cxn>
                  <a:cxn ang="T13">
                    <a:pos x="T6" y="T7"/>
                  </a:cxn>
                  <a:cxn ang="T14">
                    <a:pos x="T8" y="T9"/>
                  </a:cxn>
                </a:cxnLst>
                <a:rect l="T15" t="T16" r="T17" b="T18"/>
                <a:pathLst>
                  <a:path w="61" h="164">
                    <a:moveTo>
                      <a:pt x="0" y="0"/>
                    </a:moveTo>
                    <a:lnTo>
                      <a:pt x="61" y="1"/>
                    </a:lnTo>
                    <a:lnTo>
                      <a:pt x="61" y="164"/>
                    </a:lnTo>
                    <a:lnTo>
                      <a:pt x="0" y="153"/>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4" name="Freeform 842"/>
              <p:cNvSpPr>
                <a:spLocks/>
              </p:cNvSpPr>
              <p:nvPr/>
            </p:nvSpPr>
            <p:spPr bwMode="auto">
              <a:xfrm>
                <a:off x="3415" y="1561"/>
                <a:ext cx="32" cy="85"/>
              </a:xfrm>
              <a:custGeom>
                <a:avLst/>
                <a:gdLst>
                  <a:gd name="T0" fmla="*/ 0 w 65"/>
                  <a:gd name="T1" fmla="*/ 0 h 171"/>
                  <a:gd name="T2" fmla="*/ 65 w 65"/>
                  <a:gd name="T3" fmla="*/ 0 h 171"/>
                  <a:gd name="T4" fmla="*/ 65 w 65"/>
                  <a:gd name="T5" fmla="*/ 171 h 171"/>
                  <a:gd name="T6" fmla="*/ 0 w 65"/>
                  <a:gd name="T7" fmla="*/ 159 h 171"/>
                  <a:gd name="T8" fmla="*/ 0 w 65"/>
                  <a:gd name="T9" fmla="*/ 0 h 171"/>
                  <a:gd name="T10" fmla="*/ 0 60000 65536"/>
                  <a:gd name="T11" fmla="*/ 0 60000 65536"/>
                  <a:gd name="T12" fmla="*/ 0 60000 65536"/>
                  <a:gd name="T13" fmla="*/ 0 60000 65536"/>
                  <a:gd name="T14" fmla="*/ 0 60000 65536"/>
                  <a:gd name="T15" fmla="*/ 0 w 65"/>
                  <a:gd name="T16" fmla="*/ 0 h 171"/>
                  <a:gd name="T17" fmla="*/ 65 w 65"/>
                  <a:gd name="T18" fmla="*/ 171 h 171"/>
                </a:gdLst>
                <a:ahLst/>
                <a:cxnLst>
                  <a:cxn ang="T10">
                    <a:pos x="T0" y="T1"/>
                  </a:cxn>
                  <a:cxn ang="T11">
                    <a:pos x="T2" y="T3"/>
                  </a:cxn>
                  <a:cxn ang="T12">
                    <a:pos x="T4" y="T5"/>
                  </a:cxn>
                  <a:cxn ang="T13">
                    <a:pos x="T6" y="T7"/>
                  </a:cxn>
                  <a:cxn ang="T14">
                    <a:pos x="T8" y="T9"/>
                  </a:cxn>
                </a:cxnLst>
                <a:rect l="T15" t="T16" r="T17" b="T18"/>
                <a:pathLst>
                  <a:path w="65" h="171">
                    <a:moveTo>
                      <a:pt x="0" y="0"/>
                    </a:moveTo>
                    <a:lnTo>
                      <a:pt x="65" y="0"/>
                    </a:lnTo>
                    <a:lnTo>
                      <a:pt x="65" y="171"/>
                    </a:lnTo>
                    <a:lnTo>
                      <a:pt x="0" y="15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 name="Freeform 843"/>
              <p:cNvSpPr>
                <a:spLocks/>
              </p:cNvSpPr>
              <p:nvPr/>
            </p:nvSpPr>
            <p:spPr bwMode="auto">
              <a:xfrm>
                <a:off x="3452" y="1561"/>
                <a:ext cx="34" cy="77"/>
              </a:xfrm>
              <a:custGeom>
                <a:avLst/>
                <a:gdLst>
                  <a:gd name="T0" fmla="*/ 0 w 68"/>
                  <a:gd name="T1" fmla="*/ 0 h 153"/>
                  <a:gd name="T2" fmla="*/ 68 w 68"/>
                  <a:gd name="T3" fmla="*/ 5 h 153"/>
                  <a:gd name="T4" fmla="*/ 68 w 68"/>
                  <a:gd name="T5" fmla="*/ 153 h 153"/>
                  <a:gd name="T6" fmla="*/ 0 w 68"/>
                  <a:gd name="T7" fmla="*/ 140 h 153"/>
                  <a:gd name="T8" fmla="*/ 0 w 68"/>
                  <a:gd name="T9" fmla="*/ 0 h 153"/>
                  <a:gd name="T10" fmla="*/ 0 60000 65536"/>
                  <a:gd name="T11" fmla="*/ 0 60000 65536"/>
                  <a:gd name="T12" fmla="*/ 0 60000 65536"/>
                  <a:gd name="T13" fmla="*/ 0 60000 65536"/>
                  <a:gd name="T14" fmla="*/ 0 60000 65536"/>
                  <a:gd name="T15" fmla="*/ 0 w 68"/>
                  <a:gd name="T16" fmla="*/ 0 h 153"/>
                  <a:gd name="T17" fmla="*/ 68 w 68"/>
                  <a:gd name="T18" fmla="*/ 153 h 153"/>
                </a:gdLst>
                <a:ahLst/>
                <a:cxnLst>
                  <a:cxn ang="T10">
                    <a:pos x="T0" y="T1"/>
                  </a:cxn>
                  <a:cxn ang="T11">
                    <a:pos x="T2" y="T3"/>
                  </a:cxn>
                  <a:cxn ang="T12">
                    <a:pos x="T4" y="T5"/>
                  </a:cxn>
                  <a:cxn ang="T13">
                    <a:pos x="T6" y="T7"/>
                  </a:cxn>
                  <a:cxn ang="T14">
                    <a:pos x="T8" y="T9"/>
                  </a:cxn>
                </a:cxnLst>
                <a:rect l="T15" t="T16" r="T17" b="T18"/>
                <a:pathLst>
                  <a:path w="68" h="153">
                    <a:moveTo>
                      <a:pt x="0" y="0"/>
                    </a:moveTo>
                    <a:lnTo>
                      <a:pt x="68" y="5"/>
                    </a:lnTo>
                    <a:lnTo>
                      <a:pt x="68" y="153"/>
                    </a:lnTo>
                    <a:lnTo>
                      <a:pt x="0" y="140"/>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 name="Freeform 844"/>
              <p:cNvSpPr>
                <a:spLocks/>
              </p:cNvSpPr>
              <p:nvPr/>
            </p:nvSpPr>
            <p:spPr bwMode="auto">
              <a:xfrm>
                <a:off x="3491" y="1563"/>
                <a:ext cx="36" cy="81"/>
              </a:xfrm>
              <a:custGeom>
                <a:avLst/>
                <a:gdLst>
                  <a:gd name="T0" fmla="*/ 0 w 71"/>
                  <a:gd name="T1" fmla="*/ 0 h 161"/>
                  <a:gd name="T2" fmla="*/ 71 w 71"/>
                  <a:gd name="T3" fmla="*/ 7 h 161"/>
                  <a:gd name="T4" fmla="*/ 71 w 71"/>
                  <a:gd name="T5" fmla="*/ 161 h 161"/>
                  <a:gd name="T6" fmla="*/ 0 w 71"/>
                  <a:gd name="T7" fmla="*/ 149 h 161"/>
                  <a:gd name="T8" fmla="*/ 0 w 71"/>
                  <a:gd name="T9" fmla="*/ 0 h 161"/>
                  <a:gd name="T10" fmla="*/ 0 60000 65536"/>
                  <a:gd name="T11" fmla="*/ 0 60000 65536"/>
                  <a:gd name="T12" fmla="*/ 0 60000 65536"/>
                  <a:gd name="T13" fmla="*/ 0 60000 65536"/>
                  <a:gd name="T14" fmla="*/ 0 60000 65536"/>
                  <a:gd name="T15" fmla="*/ 0 w 71"/>
                  <a:gd name="T16" fmla="*/ 0 h 161"/>
                  <a:gd name="T17" fmla="*/ 71 w 71"/>
                  <a:gd name="T18" fmla="*/ 161 h 161"/>
                </a:gdLst>
                <a:ahLst/>
                <a:cxnLst>
                  <a:cxn ang="T10">
                    <a:pos x="T0" y="T1"/>
                  </a:cxn>
                  <a:cxn ang="T11">
                    <a:pos x="T2" y="T3"/>
                  </a:cxn>
                  <a:cxn ang="T12">
                    <a:pos x="T4" y="T5"/>
                  </a:cxn>
                  <a:cxn ang="T13">
                    <a:pos x="T6" y="T7"/>
                  </a:cxn>
                  <a:cxn ang="T14">
                    <a:pos x="T8" y="T9"/>
                  </a:cxn>
                </a:cxnLst>
                <a:rect l="T15" t="T16" r="T17" b="T18"/>
                <a:pathLst>
                  <a:path w="71" h="161">
                    <a:moveTo>
                      <a:pt x="0" y="0"/>
                    </a:moveTo>
                    <a:lnTo>
                      <a:pt x="71" y="7"/>
                    </a:lnTo>
                    <a:lnTo>
                      <a:pt x="71" y="161"/>
                    </a:lnTo>
                    <a:lnTo>
                      <a:pt x="0" y="149"/>
                    </a:lnTo>
                    <a:lnTo>
                      <a:pt x="0" y="0"/>
                    </a:lnTo>
                    <a:close/>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 name="Freeform 845"/>
              <p:cNvSpPr>
                <a:spLocks/>
              </p:cNvSpPr>
              <p:nvPr/>
            </p:nvSpPr>
            <p:spPr bwMode="auto">
              <a:xfrm>
                <a:off x="3345" y="1554"/>
                <a:ext cx="26" cy="65"/>
              </a:xfrm>
              <a:custGeom>
                <a:avLst/>
                <a:gdLst>
                  <a:gd name="T0" fmla="*/ 0 w 52"/>
                  <a:gd name="T1" fmla="*/ 0 h 130"/>
                  <a:gd name="T2" fmla="*/ 52 w 52"/>
                  <a:gd name="T3" fmla="*/ 4 h 130"/>
                  <a:gd name="T4" fmla="*/ 52 w 52"/>
                  <a:gd name="T5" fmla="*/ 130 h 130"/>
                  <a:gd name="T6" fmla="*/ 0 w 52"/>
                  <a:gd name="T7" fmla="*/ 121 h 130"/>
                  <a:gd name="T8" fmla="*/ 0 60000 65536"/>
                  <a:gd name="T9" fmla="*/ 0 60000 65536"/>
                  <a:gd name="T10" fmla="*/ 0 60000 65536"/>
                  <a:gd name="T11" fmla="*/ 0 60000 65536"/>
                  <a:gd name="T12" fmla="*/ 0 w 52"/>
                  <a:gd name="T13" fmla="*/ 0 h 130"/>
                  <a:gd name="T14" fmla="*/ 52 w 52"/>
                  <a:gd name="T15" fmla="*/ 130 h 130"/>
                </a:gdLst>
                <a:ahLst/>
                <a:cxnLst>
                  <a:cxn ang="T8">
                    <a:pos x="T0" y="T1"/>
                  </a:cxn>
                  <a:cxn ang="T9">
                    <a:pos x="T2" y="T3"/>
                  </a:cxn>
                  <a:cxn ang="T10">
                    <a:pos x="T4" y="T5"/>
                  </a:cxn>
                  <a:cxn ang="T11">
                    <a:pos x="T6" y="T7"/>
                  </a:cxn>
                </a:cxnLst>
                <a:rect l="T12" t="T13" r="T14" b="T15"/>
                <a:pathLst>
                  <a:path w="52" h="130">
                    <a:moveTo>
                      <a:pt x="0" y="0"/>
                    </a:moveTo>
                    <a:lnTo>
                      <a:pt x="52" y="4"/>
                    </a:lnTo>
                    <a:lnTo>
                      <a:pt x="52" y="130"/>
                    </a:lnTo>
                    <a:lnTo>
                      <a:pt x="0" y="121"/>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 name="Freeform 846"/>
              <p:cNvSpPr>
                <a:spLocks/>
              </p:cNvSpPr>
              <p:nvPr/>
            </p:nvSpPr>
            <p:spPr bwMode="auto">
              <a:xfrm>
                <a:off x="3491" y="1563"/>
                <a:ext cx="36" cy="81"/>
              </a:xfrm>
              <a:custGeom>
                <a:avLst/>
                <a:gdLst>
                  <a:gd name="T0" fmla="*/ 0 w 71"/>
                  <a:gd name="T1" fmla="*/ 0 h 161"/>
                  <a:gd name="T2" fmla="*/ 71 w 71"/>
                  <a:gd name="T3" fmla="*/ 7 h 161"/>
                  <a:gd name="T4" fmla="*/ 71 w 71"/>
                  <a:gd name="T5" fmla="*/ 161 h 161"/>
                  <a:gd name="T6" fmla="*/ 0 w 71"/>
                  <a:gd name="T7" fmla="*/ 149 h 161"/>
                  <a:gd name="T8" fmla="*/ 0 60000 65536"/>
                  <a:gd name="T9" fmla="*/ 0 60000 65536"/>
                  <a:gd name="T10" fmla="*/ 0 60000 65536"/>
                  <a:gd name="T11" fmla="*/ 0 60000 65536"/>
                  <a:gd name="T12" fmla="*/ 0 w 71"/>
                  <a:gd name="T13" fmla="*/ 0 h 161"/>
                  <a:gd name="T14" fmla="*/ 71 w 71"/>
                  <a:gd name="T15" fmla="*/ 161 h 161"/>
                </a:gdLst>
                <a:ahLst/>
                <a:cxnLst>
                  <a:cxn ang="T8">
                    <a:pos x="T0" y="T1"/>
                  </a:cxn>
                  <a:cxn ang="T9">
                    <a:pos x="T2" y="T3"/>
                  </a:cxn>
                  <a:cxn ang="T10">
                    <a:pos x="T4" y="T5"/>
                  </a:cxn>
                  <a:cxn ang="T11">
                    <a:pos x="T6" y="T7"/>
                  </a:cxn>
                </a:cxnLst>
                <a:rect l="T12" t="T13" r="T14" b="T15"/>
                <a:pathLst>
                  <a:path w="71" h="161">
                    <a:moveTo>
                      <a:pt x="0" y="0"/>
                    </a:moveTo>
                    <a:lnTo>
                      <a:pt x="71" y="7"/>
                    </a:lnTo>
                    <a:lnTo>
                      <a:pt x="71" y="161"/>
                    </a:lnTo>
                    <a:lnTo>
                      <a:pt x="0" y="149"/>
                    </a:lnTo>
                  </a:path>
                </a:pathLst>
              </a:custGeom>
              <a:gradFill rotWithShape="0">
                <a:gsLst>
                  <a:gs pos="0">
                    <a:srgbClr val="0000FF"/>
                  </a:gs>
                  <a:gs pos="100000">
                    <a:srgbClr val="DDDDDD"/>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aphicFrame>
          <p:nvGraphicFramePr>
            <p:cNvPr id="2050" name="Object 847"/>
            <p:cNvGraphicFramePr>
              <a:graphicFrameLocks noChangeAspect="1"/>
            </p:cNvGraphicFramePr>
            <p:nvPr/>
          </p:nvGraphicFramePr>
          <p:xfrm>
            <a:off x="1920" y="2112"/>
            <a:ext cx="498" cy="219"/>
          </p:xfrm>
          <a:graphic>
            <a:graphicData uri="http://schemas.openxmlformats.org/presentationml/2006/ole">
              <mc:AlternateContent xmlns:mc="http://schemas.openxmlformats.org/markup-compatibility/2006">
                <mc:Choice xmlns:v="urn:schemas-microsoft-com:vml" Requires="v">
                  <p:oleObj spid="_x0000_s2913" name="Drawing" r:id="rId7" imgW="1123200" imgH="493200" progId="FLW3Drawing">
                    <p:embed/>
                  </p:oleObj>
                </mc:Choice>
                <mc:Fallback>
                  <p:oleObj name="Drawing" r:id="rId7" imgW="1123200" imgH="493200" progId="FLW3Drawing">
                    <p:embed/>
                    <p:pic>
                      <p:nvPicPr>
                        <p:cNvPr id="0" name="Object 84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20" y="2112"/>
                          <a:ext cx="498" cy="219"/>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848"/>
            <p:cNvGraphicFramePr>
              <a:graphicFrameLocks noChangeAspect="1"/>
            </p:cNvGraphicFramePr>
            <p:nvPr/>
          </p:nvGraphicFramePr>
          <p:xfrm>
            <a:off x="672" y="2133"/>
            <a:ext cx="498" cy="219"/>
          </p:xfrm>
          <a:graphic>
            <a:graphicData uri="http://schemas.openxmlformats.org/presentationml/2006/ole">
              <mc:AlternateContent xmlns:mc="http://schemas.openxmlformats.org/markup-compatibility/2006">
                <mc:Choice xmlns:v="urn:schemas-microsoft-com:vml" Requires="v">
                  <p:oleObj spid="_x0000_s2914" name="Drawing" r:id="rId9" imgW="1123200" imgH="493200" progId="FLW3Drawing">
                    <p:embed/>
                  </p:oleObj>
                </mc:Choice>
                <mc:Fallback>
                  <p:oleObj name="Drawing" r:id="rId9" imgW="1123200" imgH="493200" progId="FLW3Drawing">
                    <p:embed/>
                    <p:pic>
                      <p:nvPicPr>
                        <p:cNvPr id="0" name="Object 8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 y="2133"/>
                          <a:ext cx="498" cy="219"/>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849"/>
            <p:cNvGraphicFramePr>
              <a:graphicFrameLocks noChangeAspect="1"/>
            </p:cNvGraphicFramePr>
            <p:nvPr/>
          </p:nvGraphicFramePr>
          <p:xfrm>
            <a:off x="2880" y="2133"/>
            <a:ext cx="498" cy="219"/>
          </p:xfrm>
          <a:graphic>
            <a:graphicData uri="http://schemas.openxmlformats.org/presentationml/2006/ole">
              <mc:AlternateContent xmlns:mc="http://schemas.openxmlformats.org/markup-compatibility/2006">
                <mc:Choice xmlns:v="urn:schemas-microsoft-com:vml" Requires="v">
                  <p:oleObj spid="_x0000_s2915" name="Drawing" r:id="rId10" imgW="1123200" imgH="493200" progId="FLW3Drawing">
                    <p:embed/>
                  </p:oleObj>
                </mc:Choice>
                <mc:Fallback>
                  <p:oleObj name="Drawing" r:id="rId10" imgW="1123200" imgH="493200" progId="FLW3Drawing">
                    <p:embed/>
                    <p:pic>
                      <p:nvPicPr>
                        <p:cNvPr id="0" name="Object 8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0" y="2133"/>
                          <a:ext cx="498" cy="219"/>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850"/>
            <p:cNvGraphicFramePr>
              <a:graphicFrameLocks noChangeAspect="1"/>
            </p:cNvGraphicFramePr>
            <p:nvPr/>
          </p:nvGraphicFramePr>
          <p:xfrm>
            <a:off x="3888" y="2112"/>
            <a:ext cx="384" cy="219"/>
          </p:xfrm>
          <a:graphic>
            <a:graphicData uri="http://schemas.openxmlformats.org/presentationml/2006/ole">
              <mc:AlternateContent xmlns:mc="http://schemas.openxmlformats.org/markup-compatibility/2006">
                <mc:Choice xmlns:v="urn:schemas-microsoft-com:vml" Requires="v">
                  <p:oleObj spid="_x0000_s2916" name="Drawing" r:id="rId11" imgW="1123200" imgH="493200" progId="FLW3Drawing">
                    <p:embed/>
                  </p:oleObj>
                </mc:Choice>
                <mc:Fallback>
                  <p:oleObj name="Drawing" r:id="rId11" imgW="1123200" imgH="493200" progId="FLW3Drawing">
                    <p:embed/>
                    <p:pic>
                      <p:nvPicPr>
                        <p:cNvPr id="0" name="Object 8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8" y="2112"/>
                          <a:ext cx="384" cy="219"/>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851"/>
            <p:cNvGraphicFramePr>
              <a:graphicFrameLocks noChangeAspect="1"/>
            </p:cNvGraphicFramePr>
            <p:nvPr/>
          </p:nvGraphicFramePr>
          <p:xfrm>
            <a:off x="4848" y="2112"/>
            <a:ext cx="336" cy="219"/>
          </p:xfrm>
          <a:graphic>
            <a:graphicData uri="http://schemas.openxmlformats.org/presentationml/2006/ole">
              <mc:AlternateContent xmlns:mc="http://schemas.openxmlformats.org/markup-compatibility/2006">
                <mc:Choice xmlns:v="urn:schemas-microsoft-com:vml" Requires="v">
                  <p:oleObj spid="_x0000_s2917" name="Drawing" r:id="rId12" imgW="1123200" imgH="493200" progId="FLW3Drawing">
                    <p:embed/>
                  </p:oleObj>
                </mc:Choice>
                <mc:Fallback>
                  <p:oleObj name="Drawing" r:id="rId12" imgW="1123200" imgH="493200" progId="FLW3Drawing">
                    <p:embed/>
                    <p:pic>
                      <p:nvPicPr>
                        <p:cNvPr id="0" name="Object 8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48" y="2112"/>
                          <a:ext cx="336" cy="219"/>
                        </a:xfrm>
                        <a:prstGeom prst="rect">
                          <a:avLst/>
                        </a:prstGeom>
                        <a:noFill/>
                        <a:ln>
                          <a:noFill/>
                        </a:ln>
                        <a:effectLst/>
                        <a:extLst>
                          <a:ext uri="{909E8E84-426E-40DD-AFC4-6F175D3DCCD1}">
                            <a14:hiddenFill xmlns:a14="http://schemas.microsoft.com/office/drawing/2010/main">
                              <a:gradFill rotWithShape="0">
                                <a:gsLst>
                                  <a:gs pos="0">
                                    <a:schemeClr val="bg1"/>
                                  </a:gs>
                                  <a:gs pos="50000">
                                    <a:schemeClr val="accent1"/>
                                  </a:gs>
                                  <a:gs pos="100000">
                                    <a:schemeClr val="bg1"/>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21" name="Line 852"/>
            <p:cNvSpPr>
              <a:spLocks noChangeShapeType="1"/>
            </p:cNvSpPr>
            <p:nvPr/>
          </p:nvSpPr>
          <p:spPr bwMode="auto">
            <a:xfrm rot="10800000">
              <a:off x="1301" y="2241"/>
              <a:ext cx="0" cy="542"/>
            </a:xfrm>
            <a:prstGeom prst="line">
              <a:avLst/>
            </a:prstGeom>
            <a:noFill/>
            <a:ln w="19050">
              <a:solidFill>
                <a:srgbClr val="FF9933"/>
              </a:solidFill>
              <a:round/>
              <a:headEnd/>
              <a:tailEnd type="stealth" w="lg" len="lg"/>
            </a:ln>
            <a:extLst>
              <a:ext uri="{909E8E84-426E-40DD-AFC4-6F175D3DCCD1}">
                <a14:hiddenFill xmlns:a14="http://schemas.microsoft.com/office/drawing/2010/main">
                  <a:noFill/>
                </a14:hiddenFill>
              </a:ext>
            </a:extLst>
          </p:spPr>
          <p:txBody>
            <a:bodyPr>
              <a:spAutoFit/>
            </a:bodyPr>
            <a:lstStyle/>
            <a:p>
              <a:endParaRPr lang="en-US"/>
            </a:p>
          </p:txBody>
        </p:sp>
      </p:grpSp>
      <p:sp>
        <p:nvSpPr>
          <p:cNvPr id="71509" name="AutoShape 853"/>
          <p:cNvSpPr>
            <a:spLocks noChangeArrowheads="1"/>
          </p:cNvSpPr>
          <p:nvPr/>
        </p:nvSpPr>
        <p:spPr bwMode="auto">
          <a:xfrm>
            <a:off x="1196975" y="2828925"/>
            <a:ext cx="473075" cy="204788"/>
          </a:xfrm>
          <a:prstGeom prst="rightArrow">
            <a:avLst>
              <a:gd name="adj1" fmla="val 50000"/>
              <a:gd name="adj2" fmla="val 57752"/>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510" name="AutoShape 854"/>
          <p:cNvSpPr>
            <a:spLocks noChangeArrowheads="1"/>
          </p:cNvSpPr>
          <p:nvPr/>
        </p:nvSpPr>
        <p:spPr bwMode="auto">
          <a:xfrm>
            <a:off x="2854325" y="2841625"/>
            <a:ext cx="473075" cy="204788"/>
          </a:xfrm>
          <a:prstGeom prst="rightArrow">
            <a:avLst>
              <a:gd name="adj1" fmla="val 50000"/>
              <a:gd name="adj2" fmla="val 57752"/>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511" name="AutoShape 855"/>
          <p:cNvSpPr>
            <a:spLocks noChangeArrowheads="1"/>
          </p:cNvSpPr>
          <p:nvPr/>
        </p:nvSpPr>
        <p:spPr bwMode="auto">
          <a:xfrm>
            <a:off x="4737100" y="2841625"/>
            <a:ext cx="473075" cy="204788"/>
          </a:xfrm>
          <a:prstGeom prst="rightArrow">
            <a:avLst>
              <a:gd name="adj1" fmla="val 50000"/>
              <a:gd name="adj2" fmla="val 57752"/>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512" name="AutoShape 856"/>
          <p:cNvSpPr>
            <a:spLocks noChangeArrowheads="1"/>
          </p:cNvSpPr>
          <p:nvPr/>
        </p:nvSpPr>
        <p:spPr bwMode="auto">
          <a:xfrm>
            <a:off x="6137275" y="2827338"/>
            <a:ext cx="473075" cy="204787"/>
          </a:xfrm>
          <a:prstGeom prst="rightArrow">
            <a:avLst>
              <a:gd name="adj1" fmla="val 50000"/>
              <a:gd name="adj2" fmla="val 57752"/>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513" name="AutoShape 857"/>
          <p:cNvSpPr>
            <a:spLocks noChangeArrowheads="1"/>
          </p:cNvSpPr>
          <p:nvPr/>
        </p:nvSpPr>
        <p:spPr bwMode="auto">
          <a:xfrm>
            <a:off x="7600950" y="2844800"/>
            <a:ext cx="473075" cy="204788"/>
          </a:xfrm>
          <a:prstGeom prst="rightArrow">
            <a:avLst>
              <a:gd name="adj1" fmla="val 50000"/>
              <a:gd name="adj2" fmla="val 57752"/>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wrap="none" anchor="ctr">
            <a:spAutoFit/>
          </a:bodyPr>
          <a:lstStyle/>
          <a:p>
            <a:pPr>
              <a:defRPr/>
            </a:pPr>
            <a:endParaRPr lang="en-US"/>
          </a:p>
        </p:txBody>
      </p:sp>
      <p:sp>
        <p:nvSpPr>
          <p:cNvPr id="71514" name="AutoShape 858"/>
          <p:cNvSpPr>
            <a:spLocks noChangeArrowheads="1"/>
          </p:cNvSpPr>
          <p:nvPr/>
        </p:nvSpPr>
        <p:spPr bwMode="auto">
          <a:xfrm>
            <a:off x="3125788" y="5213350"/>
            <a:ext cx="4273550" cy="374650"/>
          </a:xfrm>
          <a:prstGeom prst="leftArrow">
            <a:avLst>
              <a:gd name="adj1" fmla="val 50000"/>
              <a:gd name="adj2" fmla="val 285169"/>
            </a:avLst>
          </a:prstGeom>
          <a:gradFill rotWithShape="0">
            <a:gsLst>
              <a:gs pos="0">
                <a:schemeClr val="bg1"/>
              </a:gs>
              <a:gs pos="50000">
                <a:schemeClr val="accent1"/>
              </a:gs>
              <a:gs pos="100000">
                <a:schemeClr val="bg1"/>
              </a:gs>
            </a:gsLst>
            <a:lin ang="0" scaled="1"/>
          </a:gradFill>
          <a:ln w="9525">
            <a:solidFill>
              <a:schemeClr val="tx1"/>
            </a:solidFill>
            <a:miter lim="800000"/>
            <a:headEnd/>
            <a:tailEnd/>
          </a:ln>
          <a:effectLst/>
        </p:spPr>
        <p:txBody>
          <a:bodyPr anchor="ctr">
            <a:spAutoFit/>
          </a:bodyPr>
          <a:lstStyle/>
          <a:p>
            <a:pPr>
              <a:defRPr/>
            </a:pPr>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5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5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5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5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15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5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09" grpId="0" animBg="1"/>
      <p:bldP spid="71510" grpId="0" animBg="1"/>
      <p:bldP spid="71511" grpId="0" animBg="1"/>
      <p:bldP spid="71512" grpId="0" animBg="1"/>
      <p:bldP spid="71513" grpId="0" animBg="1"/>
      <p:bldP spid="7151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685800" y="533400"/>
            <a:ext cx="7772400" cy="6172200"/>
          </a:xfrm>
        </p:spPr>
        <p:txBody>
          <a:bodyPr/>
          <a:lstStyle/>
          <a:p>
            <a:pPr algn="ctr">
              <a:buFontTx/>
              <a:buNone/>
            </a:pPr>
            <a:r>
              <a:rPr lang="en-US" sz="3600" u="sng" smtClean="0"/>
              <a:t>Supply Chain and Demand Chain</a:t>
            </a:r>
            <a:endParaRPr lang="en-US" smtClean="0"/>
          </a:p>
          <a:p>
            <a:endParaRPr lang="en-US" sz="2800" smtClean="0"/>
          </a:p>
          <a:p>
            <a:r>
              <a:rPr lang="en-US" sz="2800" smtClean="0"/>
              <a:t>Demand chain is defined as the system by which organizations manage sales and distribution of products and services to end users.</a:t>
            </a:r>
          </a:p>
          <a:p>
            <a:r>
              <a:rPr lang="en-US" sz="2800" smtClean="0"/>
              <a:t>Conceptually incorrect to look at demand chain separately</a:t>
            </a:r>
          </a:p>
          <a:p>
            <a:endParaRPr lang="en-US" sz="2800" smtClean="0"/>
          </a:p>
          <a:p>
            <a:pPr algn="just"/>
            <a:r>
              <a:rPr lang="en-US" sz="2800" smtClean="0"/>
              <a:t>Look at the pipe as a whole.</a:t>
            </a:r>
          </a:p>
          <a:p>
            <a:pPr algn="just"/>
            <a:endParaRPr lang="en-US" smtClean="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checkerboard(across)">
                                      <p:cBhvr>
                                        <p:cTn id="7" dur="500"/>
                                        <p:tgtEl>
                                          <p:spTgt spid="4710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7106">
                                            <p:txEl>
                                              <p:pRg st="2" end="2"/>
                                            </p:txEl>
                                          </p:spTgt>
                                        </p:tgtEl>
                                        <p:attrNameLst>
                                          <p:attrName>style.visibility</p:attrName>
                                        </p:attrNameLst>
                                      </p:cBhvr>
                                      <p:to>
                                        <p:strVal val="visible"/>
                                      </p:to>
                                    </p:set>
                                    <p:animEffect transition="in" filter="checkerboard(across)">
                                      <p:cBhvr>
                                        <p:cTn id="11" dur="500"/>
                                        <p:tgtEl>
                                          <p:spTgt spid="47106">
                                            <p:txEl>
                                              <p:pRg st="2" end="2"/>
                                            </p:txEl>
                                          </p:spTgt>
                                        </p:tgtEl>
                                      </p:cBhvr>
                                    </p:animEffect>
                                  </p:childTnLst>
                                  <p:subTnLst>
                                    <p:audio>
                                      <p:cMediaNode>
                                        <p:cTn display="0" masterRel="sameClick">
                                          <p:stCondLst>
                                            <p:cond evt="begin" delay="0">
                                              <p:tn val="9"/>
                                            </p:cond>
                                          </p:stCondLst>
                                          <p:endCondLst>
                                            <p:cond evt="onStopAudio" delay="0">
                                              <p:tgtEl>
                                                <p:sldTgt/>
                                              </p:tgtEl>
                                            </p:cond>
                                          </p:endCondLst>
                                        </p:cTn>
                                        <p:tgtEl>
                                          <p:sndTgt r:embed="rId2" name="DRIVEBY.WAV"/>
                                        </p:tgtEl>
                                      </p:cMediaNode>
                                    </p:audio>
                                  </p:sub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47106">
                                            <p:txEl>
                                              <p:pRg st="3" end="3"/>
                                            </p:txEl>
                                          </p:spTgt>
                                        </p:tgtEl>
                                        <p:attrNameLst>
                                          <p:attrName>style.visibility</p:attrName>
                                        </p:attrNameLst>
                                      </p:cBhvr>
                                      <p:to>
                                        <p:strVal val="visible"/>
                                      </p:to>
                                    </p:set>
                                    <p:animEffect transition="in" filter="checkerboard(across)">
                                      <p:cBhvr>
                                        <p:cTn id="15" dur="500"/>
                                        <p:tgtEl>
                                          <p:spTgt spid="47106">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DRIVEBY.WAV"/>
                                        </p:tgtEl>
                                      </p:cMediaNode>
                                    </p:audio>
                                  </p:sub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7106">
                                            <p:txEl>
                                              <p:pRg st="5" end="5"/>
                                            </p:txEl>
                                          </p:spTgt>
                                        </p:tgtEl>
                                        <p:attrNameLst>
                                          <p:attrName>style.visibility</p:attrName>
                                        </p:attrNameLst>
                                      </p:cBhvr>
                                      <p:to>
                                        <p:strVal val="visible"/>
                                      </p:to>
                                    </p:set>
                                    <p:animEffect transition="in" filter="checkerboard(across)">
                                      <p:cBhvr>
                                        <p:cTn id="19" dur="500"/>
                                        <p:tgtEl>
                                          <p:spTgt spid="47106">
                                            <p:txEl>
                                              <p:pRg st="5" end="5"/>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TotalTime>
  <Words>2239</Words>
  <Application>Microsoft Office PowerPoint</Application>
  <PresentationFormat>On-screen Show (4:3)</PresentationFormat>
  <Paragraphs>366</Paragraphs>
  <Slides>52</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55" baseType="lpstr">
      <vt:lpstr>Office Theme</vt:lpstr>
      <vt:lpstr>Clip</vt:lpstr>
      <vt:lpstr>Drawing</vt:lpstr>
      <vt:lpstr>SUPPLY CHAIN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The steps involved   </vt:lpstr>
      <vt:lpstr>PowerPoint Presentation</vt:lpstr>
      <vt:lpstr>PowerPoint Presentation</vt:lpstr>
      <vt:lpstr>PowerPoint Presentation</vt:lpstr>
      <vt:lpstr>PowerPoint Presentation</vt:lpstr>
      <vt:lpstr>THE VIRTUAL VALUE CHAIN</vt:lpstr>
      <vt:lpstr>PowerPoint Presentation</vt:lpstr>
      <vt:lpstr>Dealer Management</vt:lpstr>
      <vt:lpstr>PowerPoint Presentation</vt:lpstr>
      <vt:lpstr>PowerPoint Presentation</vt:lpstr>
      <vt:lpstr>PowerPoint Presentation</vt:lpstr>
      <vt:lpstr>PowerPoint Presentation</vt:lpstr>
      <vt:lpstr>IS THE SUPPLY CHAIN WORKING?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ITALIAN CLOTHING MANUFACTURE</vt:lpstr>
      <vt:lpstr> Dell’s Direct Business Model of Virtual Integration</vt:lpstr>
      <vt:lpstr>Dell’s Direct Business Model of Virtual Integration</vt:lpstr>
      <vt:lpstr>Dell’s Direct Business Model of Virtual Integration</vt:lpstr>
      <vt:lpstr>Dell’s Direct Business Model of Virtual Integration</vt:lpstr>
      <vt:lpstr>Li and Fung, Hong Kong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Fujitsu PC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CHAIN MANAGEMENT</dc:title>
  <dc:creator>A V VEDPURISWAR</dc:creator>
  <cp:lastModifiedBy>Phantom Assassin</cp:lastModifiedBy>
  <cp:revision>57</cp:revision>
  <dcterms:created xsi:type="dcterms:W3CDTF">1999-08-14T13:58:03Z</dcterms:created>
  <dcterms:modified xsi:type="dcterms:W3CDTF">2012-11-07T04:25:28Z</dcterms:modified>
</cp:coreProperties>
</file>