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4" r:id="rId1"/>
  </p:sldMasterIdLst>
  <p:notesMasterIdLst>
    <p:notesMasterId r:id="rId30"/>
  </p:notesMasterIdLst>
  <p:handoutMasterIdLst>
    <p:handoutMasterId r:id="rId31"/>
  </p:handoutMasterIdLst>
  <p:sldIdLst>
    <p:sldId id="332" r:id="rId2"/>
    <p:sldId id="333" r:id="rId3"/>
    <p:sldId id="334" r:id="rId4"/>
    <p:sldId id="335" r:id="rId5"/>
    <p:sldId id="353" r:id="rId6"/>
    <p:sldId id="354" r:id="rId7"/>
    <p:sldId id="336" r:id="rId8"/>
    <p:sldId id="345" r:id="rId9"/>
    <p:sldId id="346" r:id="rId10"/>
    <p:sldId id="337" r:id="rId11"/>
    <p:sldId id="338" r:id="rId12"/>
    <p:sldId id="347" r:id="rId13"/>
    <p:sldId id="348" r:id="rId14"/>
    <p:sldId id="339" r:id="rId15"/>
    <p:sldId id="342" r:id="rId16"/>
    <p:sldId id="349" r:id="rId17"/>
    <p:sldId id="350" r:id="rId18"/>
    <p:sldId id="343" r:id="rId19"/>
    <p:sldId id="355" r:id="rId20"/>
    <p:sldId id="356" r:id="rId21"/>
    <p:sldId id="357" r:id="rId22"/>
    <p:sldId id="361" r:id="rId23"/>
    <p:sldId id="358" r:id="rId24"/>
    <p:sldId id="359" r:id="rId25"/>
    <p:sldId id="360" r:id="rId26"/>
    <p:sldId id="362" r:id="rId27"/>
    <p:sldId id="344" r:id="rId28"/>
    <p:sldId id="352" r:id="rId29"/>
  </p:sldIdLst>
  <p:sldSz cx="9144000" cy="6858000" type="screen4x3"/>
  <p:notesSz cx="6950075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66"/>
    <a:srgbClr val="FFFF99"/>
    <a:srgbClr val="FF00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2"/>
    </p:cViewPr>
  </p:sorterViewPr>
  <p:notesViewPr>
    <p:cSldViewPr>
      <p:cViewPr>
        <p:scale>
          <a:sx n="75" d="100"/>
          <a:sy n="75" d="100"/>
        </p:scale>
        <p:origin x="-1386" y="76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88113" y="8839200"/>
            <a:ext cx="390525" cy="303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525" tIns="44960" rIns="91525" bIns="44960" anchor="ctr">
            <a:spAutoFit/>
          </a:bodyPr>
          <a:lstStyle/>
          <a:p>
            <a:pPr algn="r" defTabSz="925513">
              <a:defRPr/>
            </a:pPr>
            <a:fld id="{01DC2565-5ACD-4F31-87D2-289E5BE253E1}" type="slidenum">
              <a:rPr lang="en-US" sz="1400"/>
              <a:pPr algn="r" defTabSz="925513"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168020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7850"/>
            <a:ext cx="5095875" cy="415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25" tIns="44960" rIns="91525" bIns="44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8500"/>
            <a:ext cx="4602163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88113" y="8839200"/>
            <a:ext cx="39052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525" tIns="44960" rIns="91525" bIns="44960" anchor="ctr">
            <a:spAutoFit/>
          </a:bodyPr>
          <a:lstStyle/>
          <a:p>
            <a:pPr algn="r" defTabSz="925513">
              <a:defRPr/>
            </a:pPr>
            <a:fld id="{F3F3EC99-6FC2-48FD-ABAB-121FE10D89EE}" type="slidenum">
              <a:rPr lang="en-US" sz="1400"/>
              <a:pPr algn="r" defTabSz="925513"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3559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46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58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88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80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78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19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68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018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86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777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45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941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90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524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915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244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004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581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733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764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05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66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8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24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20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25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75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77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CA65E91E-64A5-46FB-B1D5-279905F58DD1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7817286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3AA5F3B4-9FCD-4DC5-B330-A6F62F57DDD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1213434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611B014A-813E-4292-A41A-9096391BF21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0076172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9EA4E2FA-198A-4E0A-98B4-4EEBCDD27C57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8808899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4C320E69-2FFF-47B3-93DD-A5729FA4A8F6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5699275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1E70D4A5-06E4-41B2-B3CB-97D8F2B2C4CC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1496460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C51AD47D-9080-45D8-B440-BCA0C54E18EF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304985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59F85BDB-1BAE-4D73-BBF4-74AB29993C62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9213115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EA66A231-F545-4D81-984A-441CA4FCF606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767203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D8EF2639-6D14-4130-B6E4-5F34F60E1A15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7153864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22F42992-CCB3-4A36-A1C6-B32AADEF2406}" type="slidenum">
              <a:rPr lang="en-US" smtClean="0"/>
              <a:pPr>
                <a:defRPr/>
              </a:pPr>
              <a:t>‹#›</a:t>
            </a:fld>
            <a:endParaRPr 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4177030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8D739-4609-46FA-9D70-FE765194C0BA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3-</a:t>
            </a:r>
            <a:fld id="{BDA33079-C71B-4610-89FC-1DFF73F12CDA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0" y="6583363"/>
            <a:ext cx="289560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>
                <a:latin typeface="Arial" pitchFamily="34" charset="0"/>
              </a:rPr>
              <a:t>© 2007 Pearson Education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>
    <p:cover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386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Supply Chain Drivers and Obstacles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8733A7A-A21A-48A8-8F34-B944D2F5B0A5}" type="slidenum">
              <a:rPr lang="en-US"/>
              <a:pPr>
                <a:defRPr/>
              </a:pPr>
              <a:t>1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685800" y="2209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200" b="1">
                <a:latin typeface="Arial" charset="0"/>
              </a:rPr>
              <a:t>Supply Chain Management</a:t>
            </a:r>
            <a:br>
              <a:rPr lang="en-US" sz="4200" b="1">
                <a:latin typeface="Arial" charset="0"/>
              </a:rPr>
            </a:br>
            <a:r>
              <a:rPr lang="en-US" sz="3600" b="1">
                <a:solidFill>
                  <a:schemeClr val="tx2"/>
                </a:solidFill>
                <a:latin typeface="Arial" charset="0"/>
              </a:rPr>
              <a:t/>
            </a:r>
            <a:br>
              <a:rPr lang="en-US" sz="3600" b="1">
                <a:solidFill>
                  <a:schemeClr val="tx2"/>
                </a:solidFill>
                <a:latin typeface="Arial" charset="0"/>
              </a:rPr>
            </a:br>
            <a:endParaRPr lang="en-US" sz="36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Inventory Decisions</a:t>
            </a:r>
          </a:p>
        </p:txBody>
      </p:sp>
      <p:sp>
        <p:nvSpPr>
          <p:cNvPr id="2253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Cycle inventory</a:t>
            </a:r>
          </a:p>
          <a:p>
            <a:pPr lvl="1"/>
            <a:r>
              <a:rPr lang="en-US" sz="2000" smtClean="0"/>
              <a:t>Average amount of inventory used to satisfy demand between shipments</a:t>
            </a:r>
          </a:p>
          <a:p>
            <a:pPr lvl="1"/>
            <a:r>
              <a:rPr lang="en-US" sz="2000" smtClean="0"/>
              <a:t>Depends on lot size</a:t>
            </a:r>
          </a:p>
          <a:p>
            <a:r>
              <a:rPr lang="en-US" sz="2400" smtClean="0"/>
              <a:t>Safety inventory</a:t>
            </a:r>
          </a:p>
          <a:p>
            <a:pPr lvl="1"/>
            <a:r>
              <a:rPr lang="en-US" sz="2000" smtClean="0"/>
              <a:t>inventory held in case demand exceeds expectations</a:t>
            </a:r>
          </a:p>
          <a:p>
            <a:pPr lvl="1"/>
            <a:r>
              <a:rPr lang="en-US" sz="2000" smtClean="0"/>
              <a:t>costs of carrying too much inventory versus cost of losing sales</a:t>
            </a:r>
          </a:p>
          <a:p>
            <a:r>
              <a:rPr lang="en-US" sz="2400" smtClean="0"/>
              <a:t>Seasonal inventory</a:t>
            </a:r>
          </a:p>
          <a:p>
            <a:pPr lvl="1"/>
            <a:r>
              <a:rPr lang="en-US" sz="2000" smtClean="0"/>
              <a:t>inventory built up to counter predictable variability in demand</a:t>
            </a:r>
          </a:p>
          <a:p>
            <a:pPr lvl="1"/>
            <a:r>
              <a:rPr lang="en-US" sz="2000" smtClean="0"/>
              <a:t>cost of carrying additional inventory versus cost of flexible production</a:t>
            </a:r>
          </a:p>
          <a:p>
            <a:r>
              <a:rPr lang="en-US" sz="2400" smtClean="0"/>
              <a:t>Overall trade-off:  Responsiveness versus efficiency</a:t>
            </a:r>
          </a:p>
          <a:p>
            <a:pPr lvl="1"/>
            <a:r>
              <a:rPr lang="en-US" sz="2000" smtClean="0"/>
              <a:t>more inventory:  greater responsiveness but greater cost</a:t>
            </a:r>
          </a:p>
          <a:p>
            <a:pPr lvl="1"/>
            <a:r>
              <a:rPr lang="en-US" sz="2000" smtClean="0"/>
              <a:t>less inventory:  lower cost but lower responsiveness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F9EEFEF-3C03-4437-BD24-3092D1AF6ECC}" type="slidenum">
              <a:rPr lang="en-US"/>
              <a:pPr>
                <a:defRPr/>
              </a:pPr>
              <a:t>10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Transportation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Role in the supply chain</a:t>
            </a:r>
          </a:p>
          <a:p>
            <a:r>
              <a:rPr lang="en-US" smtClean="0"/>
              <a:t>Role in the competitive strategy</a:t>
            </a:r>
          </a:p>
          <a:p>
            <a:r>
              <a:rPr lang="en-US" smtClean="0"/>
              <a:t>Components of transportation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5FEF4F5-53B3-482E-8295-06392C173C4E}" type="slidenum">
              <a:rPr lang="en-US"/>
              <a:pPr>
                <a:defRPr/>
              </a:pPr>
              <a:t>11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229600" cy="1104900"/>
          </a:xfrm>
        </p:spPr>
        <p:txBody>
          <a:bodyPr/>
          <a:lstStyle/>
          <a:p>
            <a:r>
              <a:rPr lang="en-US" smtClean="0"/>
              <a:t>Transportation: Role in</a:t>
            </a:r>
            <a:br>
              <a:rPr lang="en-US" smtClean="0"/>
            </a:br>
            <a:r>
              <a:rPr lang="en-US" smtClean="0"/>
              <a:t>the Supply Chain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Moves the product between stages in the supply chain</a:t>
            </a:r>
          </a:p>
          <a:p>
            <a:r>
              <a:rPr lang="en-US" smtClean="0"/>
              <a:t>Impact on responsiveness and efficiency</a:t>
            </a:r>
          </a:p>
          <a:p>
            <a:r>
              <a:rPr lang="en-US" smtClean="0"/>
              <a:t>Faster transportation allows greater responsiveness but lower efficiency</a:t>
            </a:r>
          </a:p>
          <a:p>
            <a:r>
              <a:rPr lang="en-US" smtClean="0"/>
              <a:t>Also affects inventory and facilities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ADE80F2-8BA2-4188-849B-C7DF50BD7447}" type="slidenum">
              <a:rPr lang="en-US"/>
              <a:pPr>
                <a:defRPr/>
              </a:pPr>
              <a:t>12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Transportation:  </a:t>
            </a:r>
            <a:br>
              <a:rPr lang="en-US" smtClean="0"/>
            </a:br>
            <a:r>
              <a:rPr lang="en-US" smtClean="0"/>
              <a:t>Role in the Competitive Strategy</a:t>
            </a:r>
          </a:p>
        </p:txBody>
      </p:sp>
      <p:sp>
        <p:nvSpPr>
          <p:cNvPr id="25604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responsiveness is a strategic competitive priority, then faster transportation modes can provide greater responsiveness to customers who are willing to pay for it</a:t>
            </a:r>
          </a:p>
          <a:p>
            <a:r>
              <a:rPr lang="en-US" smtClean="0"/>
              <a:t>Can also use slower transportation modes for customers whose priority is price (cost)</a:t>
            </a:r>
          </a:p>
          <a:p>
            <a:r>
              <a:rPr lang="en-US" smtClean="0"/>
              <a:t>Can also consider both inventory and transportation to find the right balance</a:t>
            </a:r>
          </a:p>
          <a:p>
            <a:r>
              <a:rPr lang="en-US" smtClean="0"/>
              <a:t>Example 3.3: Laura Ashley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D9ABB9F-43BA-45B1-9F43-619A6EA01E8C}" type="slidenum">
              <a:rPr lang="en-US"/>
              <a:pPr>
                <a:defRPr/>
              </a:pPr>
              <a:t>13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</a:t>
            </a:r>
            <a:br>
              <a:rPr lang="en-US" smtClean="0"/>
            </a:br>
            <a:r>
              <a:rPr lang="en-US" smtClean="0"/>
              <a:t>Transportation Decisions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Mode of transportation:  </a:t>
            </a:r>
          </a:p>
          <a:p>
            <a:pPr lvl="1"/>
            <a:r>
              <a:rPr lang="en-US" smtClean="0"/>
              <a:t>air, truck, rail, ship, pipeline, electronic transportation</a:t>
            </a:r>
          </a:p>
          <a:p>
            <a:pPr lvl="1"/>
            <a:r>
              <a:rPr lang="en-US" smtClean="0"/>
              <a:t>vary in cost, speed, size of shipment, flexibility</a:t>
            </a:r>
          </a:p>
          <a:p>
            <a:r>
              <a:rPr lang="en-US" smtClean="0"/>
              <a:t>Route and network selection</a:t>
            </a:r>
          </a:p>
          <a:p>
            <a:pPr lvl="1"/>
            <a:r>
              <a:rPr lang="en-US" smtClean="0"/>
              <a:t>route: path along which a product is shipped</a:t>
            </a:r>
          </a:p>
          <a:p>
            <a:pPr lvl="1"/>
            <a:r>
              <a:rPr lang="en-US" smtClean="0"/>
              <a:t>network: collection of locations and routes</a:t>
            </a:r>
          </a:p>
          <a:p>
            <a:r>
              <a:rPr lang="en-US" smtClean="0"/>
              <a:t>In-house or outsource</a:t>
            </a:r>
          </a:p>
          <a:p>
            <a:r>
              <a:rPr lang="en-US" smtClean="0"/>
              <a:t>Overall trade-off: Responsiveness versus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B286DD0-8939-4B60-926D-290FD33AF044}" type="slidenum">
              <a:rPr lang="en-US"/>
              <a:pPr>
                <a:defRPr/>
              </a:pPr>
              <a:t>14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Role in the supply chain</a:t>
            </a:r>
          </a:p>
          <a:p>
            <a:r>
              <a:rPr lang="en-US" smtClean="0"/>
              <a:t>Role in the competitive strategy</a:t>
            </a:r>
          </a:p>
          <a:p>
            <a:r>
              <a:rPr lang="en-US" smtClean="0"/>
              <a:t>Components of information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33AFCDD-B06B-481B-9A5A-ED44E6589013}" type="slidenum">
              <a:rPr lang="en-US"/>
              <a:pPr>
                <a:defRPr/>
              </a:pPr>
              <a:t>15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Information: Role in</a:t>
            </a:r>
            <a:br>
              <a:rPr lang="en-US" smtClean="0"/>
            </a:br>
            <a:r>
              <a:rPr lang="en-US" smtClean="0"/>
              <a:t>the Supply Chain</a:t>
            </a:r>
          </a:p>
        </p:txBody>
      </p:sp>
      <p:sp>
        <p:nvSpPr>
          <p:cNvPr id="28676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connection between the various stages in the supply chain – allows coordination between stages</a:t>
            </a:r>
          </a:p>
          <a:p>
            <a:r>
              <a:rPr lang="en-US" smtClean="0"/>
              <a:t>Crucial to daily operation of each stage in a supply chain – e.g., production scheduling, inventory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266182C-11B7-4372-A1AF-5E5B2CA98212}" type="slidenum">
              <a:rPr lang="en-US"/>
              <a:pPr>
                <a:defRPr/>
              </a:pPr>
              <a:t>16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Information:  </a:t>
            </a:r>
            <a:br>
              <a:rPr lang="en-US" smtClean="0"/>
            </a:br>
            <a:r>
              <a:rPr lang="en-US" smtClean="0"/>
              <a:t>Role in the Competitive Strategy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Allows supply chain to become more efficient and more responsive </a:t>
            </a:r>
            <a:r>
              <a:rPr lang="en-US" u="sng" smtClean="0"/>
              <a:t>at the same time</a:t>
            </a:r>
            <a:r>
              <a:rPr lang="en-US" smtClean="0"/>
              <a:t> (reduces the need for a trade-off)</a:t>
            </a:r>
          </a:p>
          <a:p>
            <a:r>
              <a:rPr lang="en-US" smtClean="0"/>
              <a:t>Information technology</a:t>
            </a:r>
          </a:p>
          <a:p>
            <a:r>
              <a:rPr lang="en-US" smtClean="0"/>
              <a:t>What information is most valuable?</a:t>
            </a:r>
          </a:p>
          <a:p>
            <a:r>
              <a:rPr lang="en-US" smtClean="0"/>
              <a:t>Example 3.4: Andersen Windows</a:t>
            </a:r>
          </a:p>
          <a:p>
            <a:r>
              <a:rPr lang="en-US" smtClean="0"/>
              <a:t>Example 3.5: Dell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B6BE2A0-6445-40B6-AAD1-1B67CE61A362}" type="slidenum">
              <a:rPr lang="en-US"/>
              <a:pPr>
                <a:defRPr/>
              </a:pPr>
              <a:t>17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Information Decisions</a:t>
            </a:r>
          </a:p>
        </p:txBody>
      </p:sp>
      <p:sp>
        <p:nvSpPr>
          <p:cNvPr id="30724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Push (MRP) versus pull (demand information transmitted quickly throughout the supply chain)</a:t>
            </a:r>
          </a:p>
          <a:p>
            <a:r>
              <a:rPr lang="en-US" smtClean="0"/>
              <a:t>Coordination and information sharing</a:t>
            </a:r>
          </a:p>
          <a:p>
            <a:r>
              <a:rPr lang="en-US" smtClean="0"/>
              <a:t>Forecasting and aggregate planning</a:t>
            </a:r>
          </a:p>
          <a:p>
            <a:r>
              <a:rPr lang="en-US" smtClean="0"/>
              <a:t>Enabling technologies</a:t>
            </a:r>
          </a:p>
          <a:p>
            <a:pPr lvl="1"/>
            <a:r>
              <a:rPr lang="en-US" smtClean="0"/>
              <a:t>EDI</a:t>
            </a:r>
          </a:p>
          <a:p>
            <a:pPr lvl="1"/>
            <a:r>
              <a:rPr lang="en-US" smtClean="0"/>
              <a:t>Internet</a:t>
            </a:r>
          </a:p>
          <a:p>
            <a:pPr lvl="1"/>
            <a:r>
              <a:rPr lang="en-US" smtClean="0"/>
              <a:t>ERP systems</a:t>
            </a:r>
          </a:p>
          <a:p>
            <a:pPr lvl="1"/>
            <a:r>
              <a:rPr lang="en-US" smtClean="0"/>
              <a:t>Supply Chain Management software</a:t>
            </a:r>
          </a:p>
          <a:p>
            <a:r>
              <a:rPr lang="en-US" smtClean="0"/>
              <a:t>Overall trade-off:  Responsiveness versus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17A5308E-C70D-4321-BF9F-7691516BAE61}" type="slidenum">
              <a:rPr lang="en-US"/>
              <a:pPr>
                <a:defRPr/>
              </a:pPr>
              <a:t>18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Role in the supply chain</a:t>
            </a:r>
          </a:p>
          <a:p>
            <a:r>
              <a:rPr lang="en-US" smtClean="0"/>
              <a:t>Role in the competitive strategy</a:t>
            </a:r>
          </a:p>
          <a:p>
            <a:r>
              <a:rPr lang="en-US" smtClean="0"/>
              <a:t>Components of sourcing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C0AF5AA2-5875-49A7-8873-3E42DDECFDA6}" type="slidenum">
              <a:rPr lang="en-US"/>
              <a:pPr>
                <a:defRPr/>
              </a:pPr>
              <a:t>19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Drivers of supply chain performance</a:t>
            </a:r>
          </a:p>
          <a:p>
            <a:r>
              <a:rPr lang="en-US" smtClean="0"/>
              <a:t>A framework for structuring drivers</a:t>
            </a:r>
          </a:p>
          <a:p>
            <a:r>
              <a:rPr lang="en-US" smtClean="0"/>
              <a:t>Facilities</a:t>
            </a:r>
          </a:p>
          <a:p>
            <a:r>
              <a:rPr lang="en-US" smtClean="0"/>
              <a:t>Inventory</a:t>
            </a:r>
          </a:p>
          <a:p>
            <a:r>
              <a:rPr lang="en-US" smtClean="0"/>
              <a:t>Transportation</a:t>
            </a:r>
          </a:p>
          <a:p>
            <a:r>
              <a:rPr lang="en-US" smtClean="0"/>
              <a:t>Information</a:t>
            </a:r>
          </a:p>
          <a:p>
            <a:r>
              <a:rPr lang="en-US" smtClean="0"/>
              <a:t>Sourcing</a:t>
            </a:r>
          </a:p>
          <a:p>
            <a:r>
              <a:rPr lang="en-US" smtClean="0"/>
              <a:t>Pricing</a:t>
            </a:r>
          </a:p>
          <a:p>
            <a:r>
              <a:rPr lang="en-US" smtClean="0"/>
              <a:t>Obstacles to achieving fit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5B5B854-F56F-41ED-9182-C5BDB2D2FEBE}" type="slidenum">
              <a:rPr lang="en-US"/>
              <a:pPr>
                <a:defRPr/>
              </a:pPr>
              <a:t>2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Sourcing: Role in</a:t>
            </a:r>
            <a:br>
              <a:rPr lang="en-US" smtClean="0"/>
            </a:br>
            <a:r>
              <a:rPr lang="en-US" smtClean="0"/>
              <a:t>the Supply Chain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Set of business processes required to purchase goods and services in a supply chain</a:t>
            </a:r>
          </a:p>
          <a:p>
            <a:r>
              <a:rPr lang="en-US" smtClean="0"/>
              <a:t>Supplier selection, single vs. multiple suppliers, contract negotiation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6DB8AB5D-C363-490C-851D-F5E728210D17}" type="slidenum">
              <a:rPr lang="en-US"/>
              <a:pPr>
                <a:defRPr/>
              </a:pPr>
              <a:t>20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Sourcing:  </a:t>
            </a:r>
            <a:br>
              <a:rPr lang="en-US" smtClean="0"/>
            </a:br>
            <a:r>
              <a:rPr lang="en-US" smtClean="0"/>
              <a:t>Role in the Competitive Strategy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Sourcing decisions are crucial because they affect the level of efficiency and responsiveness in a supply chain</a:t>
            </a:r>
          </a:p>
          <a:p>
            <a:r>
              <a:rPr lang="en-US" smtClean="0"/>
              <a:t>In-house vs. outsource decisions- improving efficiency and responsiveness</a:t>
            </a:r>
          </a:p>
          <a:p>
            <a:r>
              <a:rPr lang="en-US" smtClean="0"/>
              <a:t>Example 3.6: Cisco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34BAC0A-7E80-4901-AF90-41F27391DF30}" type="slidenum">
              <a:rPr lang="en-US"/>
              <a:pPr>
                <a:defRPr/>
              </a:pPr>
              <a:t>21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Sourcing Decisions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In-house versus outsource decisions</a:t>
            </a:r>
          </a:p>
          <a:p>
            <a:r>
              <a:rPr lang="en-US" smtClean="0"/>
              <a:t>Supplier evaluation and selection</a:t>
            </a:r>
          </a:p>
          <a:p>
            <a:r>
              <a:rPr lang="en-US" smtClean="0"/>
              <a:t>Procurement process</a:t>
            </a:r>
          </a:p>
          <a:p>
            <a:r>
              <a:rPr lang="en-US" smtClean="0"/>
              <a:t>Overall trade-off: Increase the supply chain profits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6A5F36B-1E6B-46F2-92F5-C420D43CEC75}" type="slidenum">
              <a:rPr lang="en-US"/>
              <a:pPr>
                <a:defRPr/>
              </a:pPr>
              <a:t>22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Pricing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Role in the supply chain</a:t>
            </a:r>
          </a:p>
          <a:p>
            <a:r>
              <a:rPr lang="en-US" smtClean="0"/>
              <a:t>Role in the competitive strategy</a:t>
            </a:r>
          </a:p>
          <a:p>
            <a:r>
              <a:rPr lang="en-US" smtClean="0"/>
              <a:t>Components of pricing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68E8CBBD-DBA2-4FDC-9F75-1180DBE283CF}" type="slidenum">
              <a:rPr lang="en-US"/>
              <a:pPr>
                <a:defRPr/>
              </a:pPr>
              <a:t>23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Pricing: Role in</a:t>
            </a:r>
            <a:br>
              <a:rPr lang="en-US" smtClean="0"/>
            </a:br>
            <a:r>
              <a:rPr lang="en-US" smtClean="0"/>
              <a:t>the Supply Chain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Pricing determines the amount to charge customers in a supply chain</a:t>
            </a:r>
          </a:p>
          <a:p>
            <a:r>
              <a:rPr lang="en-US" smtClean="0"/>
              <a:t>Pricing strategies can be used to match demand and supply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4CD39E6-5259-40C0-B010-E88CB158A1EB}" type="slidenum">
              <a:rPr lang="en-US"/>
              <a:pPr>
                <a:defRPr/>
              </a:pPr>
              <a:t>24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Sourcing:  </a:t>
            </a:r>
            <a:br>
              <a:rPr lang="en-US" smtClean="0"/>
            </a:br>
            <a:r>
              <a:rPr lang="en-US" smtClean="0"/>
              <a:t>Role in the Competitive Strategy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Firms can utilize optimal pricing strategies to improve efficiency and responsiveness</a:t>
            </a:r>
          </a:p>
          <a:p>
            <a:r>
              <a:rPr lang="en-US" smtClean="0"/>
              <a:t>Low price and low product availability; vary prices by response times</a:t>
            </a:r>
          </a:p>
          <a:p>
            <a:r>
              <a:rPr lang="en-US" smtClean="0"/>
              <a:t>Example 3.7: Amazon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DC92731-2421-42E8-A3DC-1D2A7A3208E3}" type="slidenum">
              <a:rPr lang="en-US"/>
              <a:pPr>
                <a:defRPr/>
              </a:pPr>
              <a:t>25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Pricing Decisions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Pricing and economies of scale</a:t>
            </a:r>
          </a:p>
          <a:p>
            <a:r>
              <a:rPr lang="en-US" smtClean="0"/>
              <a:t>Everyday low pricing versus high-low pricing</a:t>
            </a:r>
          </a:p>
          <a:p>
            <a:r>
              <a:rPr lang="en-US" smtClean="0"/>
              <a:t>Fixed price versus menu pricing</a:t>
            </a:r>
          </a:p>
          <a:p>
            <a:r>
              <a:rPr lang="en-US" smtClean="0"/>
              <a:t>Overall trade-off: Increase the firm profits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4C2F0E9-0C09-4419-8182-7545644F05C0}" type="slidenum">
              <a:rPr lang="en-US"/>
              <a:pPr>
                <a:defRPr/>
              </a:pPr>
              <a:t>26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Obstacles to Achieving </a:t>
            </a:r>
            <a:br>
              <a:rPr lang="en-US" smtClean="0"/>
            </a:br>
            <a:r>
              <a:rPr lang="en-US" smtClean="0"/>
              <a:t>Strategic Fit</a:t>
            </a:r>
          </a:p>
        </p:txBody>
      </p:sp>
      <p:sp>
        <p:nvSpPr>
          <p:cNvPr id="3994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Increasing variety of products</a:t>
            </a:r>
          </a:p>
          <a:p>
            <a:r>
              <a:rPr lang="en-US" smtClean="0"/>
              <a:t>Decreasing product life cycles</a:t>
            </a:r>
          </a:p>
          <a:p>
            <a:r>
              <a:rPr lang="en-US" smtClean="0"/>
              <a:t>Increasingly demanding customers</a:t>
            </a:r>
          </a:p>
          <a:p>
            <a:r>
              <a:rPr lang="en-US" smtClean="0"/>
              <a:t>Fragmentation of supply chain ownership</a:t>
            </a:r>
          </a:p>
          <a:p>
            <a:r>
              <a:rPr lang="en-US" smtClean="0"/>
              <a:t>Globalization</a:t>
            </a:r>
          </a:p>
          <a:p>
            <a:r>
              <a:rPr lang="en-US" smtClean="0"/>
              <a:t>Difficulty executing new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C730E03-941E-48AA-9925-65C533B3ACE5}" type="slidenum">
              <a:rPr lang="en-US"/>
              <a:pPr>
                <a:defRPr/>
              </a:pPr>
              <a:t>27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344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are the major drivers of supply chain performance?</a:t>
            </a:r>
          </a:p>
          <a:p>
            <a:r>
              <a:rPr lang="en-US" dirty="0" smtClean="0"/>
              <a:t>What is the role of each driver in creating strategic fit between supply chain strategy and competitive strategy (or between implied demand uncertainty and supply chain responsiveness)?</a:t>
            </a:r>
          </a:p>
          <a:p>
            <a:r>
              <a:rPr lang="en-US" dirty="0" smtClean="0"/>
              <a:t>What are the major obstacles to achieving strategic fit?</a:t>
            </a:r>
          </a:p>
          <a:p>
            <a:r>
              <a:rPr lang="en-US" dirty="0" smtClean="0"/>
              <a:t>In the remainder of the course, we will learn how to make decisions with respect to these drivers in order to achieve strategic fit and surmount these 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5A453B8-41E7-49A7-B654-E2017FE3CEF8}" type="slidenum">
              <a:rPr lang="en-US"/>
              <a:pPr>
                <a:defRPr/>
              </a:pPr>
              <a:t>28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6700"/>
            <a:ext cx="8458200" cy="1104900"/>
          </a:xfrm>
        </p:spPr>
        <p:txBody>
          <a:bodyPr>
            <a:normAutofit fontScale="90000"/>
          </a:bodyPr>
          <a:lstStyle/>
          <a:p>
            <a:r>
              <a:rPr lang="en-US" smtClean="0"/>
              <a:t>Drivers of Supply Chain Performance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058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800" smtClean="0"/>
              <a:t>Facilities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places where inventory is stored, assembled, or fabricated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production sites and storage sites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Inventory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raw materials, WIP, finished goods within a supply chain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inventory policies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Transportation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moving inventory from point to point in a supply chain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combinations of transportation modes and routes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Information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data and analysis regarding inventory, transportation, facilities throughout the supply chain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potentially the biggest driver of supply chain performance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Sourcing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functions a firm performs and functions that are outsourced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Pricing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Price associated with goods and services provided by a firm to the supply chain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EA9D01C-CE5A-46CA-9770-1DE83CCDC972}" type="slidenum">
              <a:rPr lang="en-US"/>
              <a:pPr>
                <a:defRPr/>
              </a:pPr>
              <a:t>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 Framework for </a:t>
            </a:r>
            <a:br>
              <a:rPr lang="en-US" smtClean="0"/>
            </a:br>
            <a:r>
              <a:rPr lang="en-US" smtClean="0"/>
              <a:t>Structuring Drivers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7BFA977-8C56-4DE1-8C54-12F5514031C9}" type="slidenum">
              <a:rPr lang="en-US"/>
              <a:pPr>
                <a:defRPr/>
              </a:pPr>
              <a:t>4</a:t>
            </a:fld>
            <a:endParaRPr lang="en-US" sz="1400">
              <a:latin typeface="Times New Roman" pitchFamily="18" charset="0"/>
            </a:endParaRPr>
          </a:p>
        </p:txBody>
      </p:sp>
      <p:pic>
        <p:nvPicPr>
          <p:cNvPr id="16388" name="Picture 10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7391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Facilities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Role in the supply chain</a:t>
            </a:r>
          </a:p>
          <a:p>
            <a:pPr lvl="1"/>
            <a:r>
              <a:rPr lang="en-US" smtClean="0"/>
              <a:t>the “where” of the supply chain</a:t>
            </a:r>
          </a:p>
          <a:p>
            <a:pPr lvl="1"/>
            <a:r>
              <a:rPr lang="en-US" smtClean="0"/>
              <a:t>manufacturing or storage (warehouses)</a:t>
            </a:r>
          </a:p>
          <a:p>
            <a:r>
              <a:rPr lang="en-US" smtClean="0"/>
              <a:t>Role in the competitive strategy</a:t>
            </a:r>
          </a:p>
          <a:p>
            <a:pPr lvl="1"/>
            <a:r>
              <a:rPr lang="en-US" smtClean="0"/>
              <a:t>economies of scale (efficiency priority)</a:t>
            </a:r>
          </a:p>
          <a:p>
            <a:pPr lvl="1"/>
            <a:r>
              <a:rPr lang="en-US" smtClean="0"/>
              <a:t>larger number of smaller facilities (responsiveness priority)</a:t>
            </a:r>
          </a:p>
          <a:p>
            <a:r>
              <a:rPr lang="en-US" smtClean="0"/>
              <a:t>Example 3.1:  Toyota and Honda</a:t>
            </a:r>
          </a:p>
          <a:p>
            <a:r>
              <a:rPr lang="en-US" smtClean="0"/>
              <a:t>Components of facilities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3E60D2F-3261-4A8A-95CA-D66489E24D85}" type="slidenum">
              <a:rPr lang="en-US"/>
              <a:pPr>
                <a:defRPr/>
              </a:pPr>
              <a:t>5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/>
          <a:lstStyle/>
          <a:p>
            <a:r>
              <a:rPr lang="en-US" smtClean="0"/>
              <a:t>Components of Facilities Decisions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Location</a:t>
            </a:r>
          </a:p>
          <a:p>
            <a:pPr lvl="1"/>
            <a:r>
              <a:rPr lang="en-US" smtClean="0"/>
              <a:t>centralization (efficiency) vs. decentralization (responsiveness)</a:t>
            </a:r>
          </a:p>
          <a:p>
            <a:pPr lvl="1"/>
            <a:r>
              <a:rPr lang="en-US" smtClean="0"/>
              <a:t>other factors to consider (e.g., proximity to customers)</a:t>
            </a:r>
          </a:p>
          <a:p>
            <a:r>
              <a:rPr lang="en-US" smtClean="0"/>
              <a:t>Capacity (flexibility versus efficiency)</a:t>
            </a:r>
          </a:p>
          <a:p>
            <a:r>
              <a:rPr lang="en-US" smtClean="0"/>
              <a:t>Manufacturing methodology (product focused versus process focused)</a:t>
            </a:r>
          </a:p>
          <a:p>
            <a:r>
              <a:rPr lang="en-US" smtClean="0"/>
              <a:t>Warehousing methodology (SKU storage, job lot storage, cross-docking)</a:t>
            </a:r>
          </a:p>
          <a:p>
            <a:r>
              <a:rPr lang="en-US" smtClean="0"/>
              <a:t>Overall trade-off:  Responsiveness versus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63815CF-ACAC-4310-8E2E-D903BF3D9796}" type="slidenum">
              <a:rPr lang="en-US"/>
              <a:pPr>
                <a:defRPr/>
              </a:pPr>
              <a:t>6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Inventory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Role in the supply chain</a:t>
            </a:r>
          </a:p>
          <a:p>
            <a:r>
              <a:rPr lang="en-US" smtClean="0"/>
              <a:t>Role in the competitive strategy</a:t>
            </a:r>
          </a:p>
          <a:p>
            <a:r>
              <a:rPr lang="en-US" smtClean="0"/>
              <a:t>Components of inventory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16C46AF2-D712-4CDC-A4E1-7CD1ECDB8CFD}" type="slidenum">
              <a:rPr lang="en-US"/>
              <a:pPr>
                <a:defRPr/>
              </a:pPr>
              <a:t>7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05800" cy="1104900"/>
          </a:xfrm>
        </p:spPr>
        <p:txBody>
          <a:bodyPr/>
          <a:lstStyle/>
          <a:p>
            <a:r>
              <a:rPr lang="en-US" smtClean="0"/>
              <a:t>Inventory:  Role in the Supply Chain</a:t>
            </a:r>
          </a:p>
        </p:txBody>
      </p:sp>
      <p:sp>
        <p:nvSpPr>
          <p:cNvPr id="20484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058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Inventory exists because of a mismatch between supply and demand</a:t>
            </a:r>
          </a:p>
          <a:p>
            <a:r>
              <a:rPr lang="en-US" smtClean="0"/>
              <a:t>Source of cost and influence on responsiveness</a:t>
            </a:r>
          </a:p>
          <a:p>
            <a:r>
              <a:rPr lang="en-US" smtClean="0"/>
              <a:t>Impact on</a:t>
            </a:r>
          </a:p>
          <a:p>
            <a:pPr lvl="1"/>
            <a:r>
              <a:rPr lang="en-US" smtClean="0"/>
              <a:t>material flow time: time elapsed between when material enters the supply chain to when it exits the supply chain</a:t>
            </a:r>
          </a:p>
          <a:p>
            <a:pPr lvl="1"/>
            <a:r>
              <a:rPr lang="en-US" smtClean="0"/>
              <a:t>throughput</a:t>
            </a:r>
          </a:p>
          <a:p>
            <a:pPr lvl="2"/>
            <a:r>
              <a:rPr lang="en-US" smtClean="0"/>
              <a:t>rate at which sales to end consumers occur</a:t>
            </a:r>
          </a:p>
          <a:p>
            <a:pPr lvl="2"/>
            <a:r>
              <a:rPr lang="en-US" smtClean="0"/>
              <a:t>I = RT (Little’s Law)</a:t>
            </a:r>
          </a:p>
          <a:p>
            <a:pPr lvl="2"/>
            <a:r>
              <a:rPr lang="en-US" smtClean="0"/>
              <a:t>I = inventory; R = throughput; T = flow time</a:t>
            </a:r>
          </a:p>
          <a:p>
            <a:pPr lvl="2"/>
            <a:r>
              <a:rPr lang="en-US" smtClean="0"/>
              <a:t>Example</a:t>
            </a:r>
          </a:p>
          <a:p>
            <a:pPr lvl="2"/>
            <a:r>
              <a:rPr lang="en-US" smtClean="0"/>
              <a:t>Inventory and throughput are “synonymous” in a supply chain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CBB02C9-3677-4D5B-B8D8-4D62ACF72BE0}" type="slidenum">
              <a:rPr lang="en-US"/>
              <a:pPr>
                <a:defRPr/>
              </a:pPr>
              <a:t>8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Inventory:  Role in Competitive Strategy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responsiveness is a strategic competitive priority, a firm can locate larger amounts of inventory closer to customers</a:t>
            </a:r>
          </a:p>
          <a:p>
            <a:r>
              <a:rPr lang="en-US" smtClean="0"/>
              <a:t>If cost is more important, inventory can be reduced to make the firm more efficient</a:t>
            </a:r>
          </a:p>
          <a:p>
            <a:r>
              <a:rPr lang="en-US" smtClean="0"/>
              <a:t>Trade-off</a:t>
            </a:r>
          </a:p>
          <a:p>
            <a:r>
              <a:rPr lang="en-US" smtClean="0"/>
              <a:t>Example 3.2 – Nordstrom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55047F0-F245-4B62-BE0E-5FA664434B74}" type="slidenum">
              <a:rPr lang="en-US"/>
              <a:pPr>
                <a:defRPr/>
              </a:pPr>
              <a:t>9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12716605</TotalTime>
  <Pages>33</Pages>
  <Words>1092</Words>
  <Application>Microsoft Office PowerPoint</Application>
  <PresentationFormat>On-screen Show (4:3)</PresentationFormat>
  <Paragraphs>198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 Supply Chain Drivers and Obstacles</vt:lpstr>
      <vt:lpstr>Outline</vt:lpstr>
      <vt:lpstr>Drivers of Supply Chain Performance</vt:lpstr>
      <vt:lpstr>A Framework for  Structuring Drivers</vt:lpstr>
      <vt:lpstr>Facilities</vt:lpstr>
      <vt:lpstr>Components of Facilities Decisions</vt:lpstr>
      <vt:lpstr>Inventory</vt:lpstr>
      <vt:lpstr>Inventory:  Role in the Supply Chain</vt:lpstr>
      <vt:lpstr>Inventory:  Role in Competitive Strategy</vt:lpstr>
      <vt:lpstr>Components of Inventory Decisions</vt:lpstr>
      <vt:lpstr>Transportation</vt:lpstr>
      <vt:lpstr>Transportation: Role in the Supply Chain</vt:lpstr>
      <vt:lpstr>Transportation:   Role in the Competitive Strategy</vt:lpstr>
      <vt:lpstr>Components of Transportation Decisions</vt:lpstr>
      <vt:lpstr>Information</vt:lpstr>
      <vt:lpstr>Information: Role in the Supply Chain</vt:lpstr>
      <vt:lpstr>Information:   Role in the Competitive Strategy</vt:lpstr>
      <vt:lpstr>Components of Information Decisions</vt:lpstr>
      <vt:lpstr>Sourcing</vt:lpstr>
      <vt:lpstr>Sourcing: Role in the Supply Chain</vt:lpstr>
      <vt:lpstr>Sourcing:   Role in the Competitive Strategy</vt:lpstr>
      <vt:lpstr>Components of Sourcing Decisions</vt:lpstr>
      <vt:lpstr>Pricing</vt:lpstr>
      <vt:lpstr>Pricing: Role in the Supply Chain</vt:lpstr>
      <vt:lpstr>Sourcing:   Role in the Competitive Strategy</vt:lpstr>
      <vt:lpstr>Components of Pricing Decisions</vt:lpstr>
      <vt:lpstr>Obstacles to Achieving  Strategic Fit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Chopra 2nd Edition, Chapter 3</dc:title>
  <dc:subject/>
  <dc:creator>Gregory Stock</dc:creator>
  <cp:keywords/>
  <dc:description/>
  <cp:lastModifiedBy>Phantom Assassin</cp:lastModifiedBy>
  <cp:revision>89</cp:revision>
  <cp:lastPrinted>2012-11-07T04:26:19Z</cp:lastPrinted>
  <dcterms:created xsi:type="dcterms:W3CDTF">1995-06-15T16:14:44Z</dcterms:created>
  <dcterms:modified xsi:type="dcterms:W3CDTF">2012-11-07T04:26:21Z</dcterms:modified>
</cp:coreProperties>
</file>