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7" r:id="rId10"/>
    <p:sldId id="264" r:id="rId11"/>
    <p:sldId id="268" r:id="rId12"/>
    <p:sldId id="265" r:id="rId13"/>
    <p:sldId id="266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37" autoAdjust="0"/>
  </p:normalViewPr>
  <p:slideViewPr>
    <p:cSldViewPr>
      <p:cViewPr varScale="1">
        <p:scale>
          <a:sx n="45" d="100"/>
          <a:sy n="45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88A490-08D2-4AF0-8082-3FC97B7AE48F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1DAC3-99A7-494F-A355-3BAC7018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83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D7CDB-ACDA-4F24-A6DB-7EABD72498DD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1788AF-F9BE-40CC-BDBF-DF87A5734C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66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0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 advAuto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387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238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54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58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36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43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67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557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8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16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51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447800"/>
            <a:ext cx="8608836" cy="2051232"/>
          </a:xfrm>
        </p:spPr>
        <p:txBody>
          <a:bodyPr/>
          <a:lstStyle/>
          <a:p>
            <a:r>
              <a:rPr lang="en-US" sz="6000" spc="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Entity </a:t>
            </a:r>
            <a:r>
              <a:rPr lang="en-US" sz="6000" spc="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Relatioship</a:t>
            </a:r>
            <a:r>
              <a:rPr lang="en-US" sz="6000" spc="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 Diagram</a:t>
            </a:r>
            <a:endParaRPr lang="en-US" sz="6000" b="1" spc="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24400" y="533400"/>
            <a:ext cx="3733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Kristen ITC" pitchFamily="66" charset="0"/>
                <a:ea typeface="+mj-ea"/>
                <a:cs typeface="+mj-cs"/>
              </a:rPr>
              <a:t>Materi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Kristen ITC" pitchFamily="66" charset="0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Kristen ITC" pitchFamily="66" charset="0"/>
                <a:ea typeface="+mj-ea"/>
                <a:cs typeface="+mj-cs"/>
              </a:rPr>
              <a:t>ke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Kristen ITC" pitchFamily="66" charset="0"/>
                <a:ea typeface="+mj-ea"/>
                <a:cs typeface="+mj-cs"/>
              </a:rPr>
              <a:t> 7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Kristen ITC" pitchFamily="66" charset="0"/>
              <a:ea typeface="+mj-ea"/>
              <a:cs typeface="+mj-cs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err="1" smtClean="0">
                <a:latin typeface="Baskerville Old Face" pitchFamily="18" charset="0"/>
              </a:rPr>
              <a:t>Satu</a:t>
            </a:r>
            <a:r>
              <a:rPr lang="en-US" sz="5400" dirty="0" smtClean="0">
                <a:latin typeface="Baskerville Old Face" pitchFamily="18" charset="0"/>
              </a:rPr>
              <a:t> </a:t>
            </a:r>
            <a:r>
              <a:rPr lang="en-US" sz="5400" dirty="0" err="1" smtClean="0">
                <a:latin typeface="Baskerville Old Face" pitchFamily="18" charset="0"/>
              </a:rPr>
              <a:t>ke</a:t>
            </a:r>
            <a:r>
              <a:rPr lang="en-US" sz="5400" dirty="0" smtClean="0">
                <a:latin typeface="Baskerville Old Face" pitchFamily="18" charset="0"/>
              </a:rPr>
              <a:t> </a:t>
            </a:r>
            <a:r>
              <a:rPr lang="en-US" sz="5400" dirty="0" err="1" smtClean="0">
                <a:latin typeface="Baskerville Old Face" pitchFamily="18" charset="0"/>
              </a:rPr>
              <a:t>Banyak</a:t>
            </a:r>
            <a:r>
              <a:rPr lang="en-US" sz="5400" dirty="0" smtClean="0">
                <a:latin typeface="Baskerville Old Face" pitchFamily="18" charset="0"/>
              </a:rPr>
              <a:t>/ One to Many</a:t>
            </a:r>
            <a:endParaRPr lang="en-US" sz="54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8" y="1168007"/>
            <a:ext cx="8550322" cy="5232793"/>
          </a:xfrm>
        </p:spPr>
        <p:txBody>
          <a:bodyPr/>
          <a:lstStyle/>
          <a:p>
            <a:r>
              <a:rPr lang="en-US" dirty="0" err="1" smtClean="0">
                <a:latin typeface="Baskerville Old Face" pitchFamily="18" charset="0"/>
              </a:rPr>
              <a:t>Setiap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pada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himpunan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entias</a:t>
            </a:r>
            <a:r>
              <a:rPr lang="en-US" dirty="0" smtClean="0">
                <a:latin typeface="Baskerville Old Face" pitchFamily="18" charset="0"/>
              </a:rPr>
              <a:t> A </a:t>
            </a:r>
            <a:r>
              <a:rPr lang="en-US" dirty="0" err="1" smtClean="0">
                <a:latin typeface="Baskerville Old Face" pitchFamily="18" charset="0"/>
              </a:rPr>
              <a:t>berhubungan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dengan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banyak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pada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himpunan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B, </a:t>
            </a:r>
            <a:r>
              <a:rPr lang="en-US" dirty="0" err="1" smtClean="0">
                <a:latin typeface="Baskerville Old Face" pitchFamily="18" charset="0"/>
              </a:rPr>
              <a:t>dan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tetapi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tidak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sebaliknya</a:t>
            </a:r>
            <a:r>
              <a:rPr lang="en-US" dirty="0" smtClean="0">
                <a:latin typeface="Baskerville Old Face" pitchFamily="18" charset="0"/>
              </a:rPr>
              <a:t>.</a:t>
            </a:r>
            <a:endParaRPr lang="en-US" dirty="0">
              <a:latin typeface="Baskerville Old Face" pitchFamily="18" charset="0"/>
            </a:endParaRPr>
          </a:p>
        </p:txBody>
      </p:sp>
      <p:grpSp>
        <p:nvGrpSpPr>
          <p:cNvPr id="4" name="Group 27"/>
          <p:cNvGrpSpPr/>
          <p:nvPr/>
        </p:nvGrpSpPr>
        <p:grpSpPr>
          <a:xfrm>
            <a:off x="1219200" y="3276600"/>
            <a:ext cx="2133600" cy="2971800"/>
            <a:chOff x="1143000" y="3581400"/>
            <a:chExt cx="2133600" cy="2971800"/>
          </a:xfrm>
        </p:grpSpPr>
        <p:sp>
          <p:nvSpPr>
            <p:cNvPr id="24" name="Oval 23"/>
            <p:cNvSpPr/>
            <p:nvPr/>
          </p:nvSpPr>
          <p:spPr bwMode="auto">
            <a:xfrm>
              <a:off x="1143000" y="3581400"/>
              <a:ext cx="2133600" cy="2971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524000" y="3886200"/>
              <a:ext cx="13716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20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20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200000"/>
                </a:lnSpc>
              </a:pPr>
              <a:endParaRPr lang="en-US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181600" y="3810000"/>
            <a:ext cx="1371600" cy="2222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err="1" smtClean="0"/>
              <a:t>Entitas</a:t>
            </a:r>
            <a:endParaRPr lang="en-US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err="1" smtClean="0"/>
              <a:t>Entitas</a:t>
            </a:r>
            <a:endParaRPr lang="en-US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err="1" smtClean="0"/>
              <a:t>Entitas</a:t>
            </a:r>
            <a:endParaRPr lang="en-US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err="1" smtClean="0"/>
              <a:t>Entitas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5" name="Group 30"/>
          <p:cNvGrpSpPr/>
          <p:nvPr/>
        </p:nvGrpSpPr>
        <p:grpSpPr>
          <a:xfrm>
            <a:off x="4876800" y="3276600"/>
            <a:ext cx="2133600" cy="2971800"/>
            <a:chOff x="1143000" y="3581400"/>
            <a:chExt cx="2133600" cy="2971800"/>
          </a:xfrm>
        </p:grpSpPr>
        <p:sp>
          <p:nvSpPr>
            <p:cNvPr id="32" name="Oval 31"/>
            <p:cNvSpPr/>
            <p:nvPr/>
          </p:nvSpPr>
          <p:spPr bwMode="auto">
            <a:xfrm>
              <a:off x="1143000" y="3581400"/>
              <a:ext cx="2133600" cy="2971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600200" y="3886200"/>
              <a:ext cx="1371600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r>
                <a:rPr lang="en-US" dirty="0" smtClean="0"/>
                <a:t>  </a:t>
              </a:r>
              <a:endParaRPr lang="en-US" dirty="0"/>
            </a:p>
          </p:txBody>
        </p:sp>
      </p:grpSp>
      <p:cxnSp>
        <p:nvCxnSpPr>
          <p:cNvPr id="35" name="Straight Connector 34"/>
          <p:cNvCxnSpPr/>
          <p:nvPr/>
        </p:nvCxnSpPr>
        <p:spPr bwMode="auto">
          <a:xfrm>
            <a:off x="2667000" y="3962400"/>
            <a:ext cx="2667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2514600" y="5105400"/>
            <a:ext cx="2819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2667000" y="3962400"/>
            <a:ext cx="26670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2590800" y="5105400"/>
            <a:ext cx="28194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2590800" y="4495800"/>
            <a:ext cx="2819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2667000" y="4495800"/>
            <a:ext cx="2743200" cy="1371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133600" y="29072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715000" y="28194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err="1" smtClean="0">
                <a:latin typeface="Baskerville Old Face" pitchFamily="18" charset="0"/>
              </a:rPr>
              <a:t>Satu</a:t>
            </a:r>
            <a:r>
              <a:rPr lang="en-US" sz="5400" dirty="0" smtClean="0">
                <a:latin typeface="Baskerville Old Face" pitchFamily="18" charset="0"/>
              </a:rPr>
              <a:t> </a:t>
            </a:r>
            <a:r>
              <a:rPr lang="en-US" sz="5400" dirty="0" err="1" smtClean="0">
                <a:latin typeface="Baskerville Old Face" pitchFamily="18" charset="0"/>
              </a:rPr>
              <a:t>ke</a:t>
            </a:r>
            <a:r>
              <a:rPr lang="en-US" sz="5400" dirty="0" smtClean="0">
                <a:latin typeface="Baskerville Old Face" pitchFamily="18" charset="0"/>
              </a:rPr>
              <a:t> </a:t>
            </a:r>
            <a:r>
              <a:rPr lang="en-US" sz="5400" dirty="0" err="1" smtClean="0">
                <a:latin typeface="Baskerville Old Face" pitchFamily="18" charset="0"/>
              </a:rPr>
              <a:t>Banyak</a:t>
            </a:r>
            <a:r>
              <a:rPr lang="en-US" sz="5400" dirty="0" smtClean="0">
                <a:latin typeface="Baskerville Old Face" pitchFamily="18" charset="0"/>
              </a:rPr>
              <a:t>/ one to many</a:t>
            </a:r>
            <a:endParaRPr lang="en-US" sz="5400" dirty="0">
              <a:latin typeface="Baskerville Old Face" pitchFamily="18" charset="0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5" name="Rectangle 74"/>
          <p:cNvSpPr/>
          <p:nvPr/>
        </p:nvSpPr>
        <p:spPr bwMode="auto">
          <a:xfrm>
            <a:off x="609600" y="39624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Dosen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6" name="Diamond 75"/>
          <p:cNvSpPr/>
          <p:nvPr/>
        </p:nvSpPr>
        <p:spPr bwMode="auto">
          <a:xfrm>
            <a:off x="3276600" y="3850341"/>
            <a:ext cx="2362200" cy="914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pitchFamily="34" charset="0"/>
              </a:rPr>
              <a:t>mengajar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6629400" y="39624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Arial" pitchFamily="34" charset="0"/>
              </a:rPr>
              <a:t>Mt. </a:t>
            </a:r>
            <a:r>
              <a:rPr lang="en-US" sz="2400" dirty="0" err="1" smtClean="0">
                <a:latin typeface="Arial" pitchFamily="34" charset="0"/>
              </a:rPr>
              <a:t>Kuliah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8" name="Straight Connector 77"/>
          <p:cNvCxnSpPr>
            <a:stCxn id="75" idx="3"/>
            <a:endCxn id="76" idx="1"/>
          </p:cNvCxnSpPr>
          <p:nvPr/>
        </p:nvCxnSpPr>
        <p:spPr bwMode="auto">
          <a:xfrm>
            <a:off x="2438400" y="4305300"/>
            <a:ext cx="8382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>
            <a:stCxn id="77" idx="1"/>
            <a:endCxn id="76" idx="3"/>
          </p:cNvCxnSpPr>
          <p:nvPr/>
        </p:nvCxnSpPr>
        <p:spPr bwMode="auto">
          <a:xfrm rot="10800000" flipV="1">
            <a:off x="5638800" y="4305299"/>
            <a:ext cx="9906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Oval 79"/>
          <p:cNvSpPr/>
          <p:nvPr/>
        </p:nvSpPr>
        <p:spPr bwMode="auto">
          <a:xfrm>
            <a:off x="152400" y="31242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NIP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1524000" y="3200400"/>
            <a:ext cx="1371599" cy="380999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Nama_Dos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228600" y="50292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Alamat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1447800" y="51054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Kelas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2819400" y="47244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34" charset="0"/>
              </a:rPr>
              <a:t>………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6019800" y="48768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34" charset="0"/>
              </a:rPr>
              <a:t>SKS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7696200" y="49530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34" charset="0"/>
              </a:rPr>
              <a:t>SMT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7848600" y="32004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Nama_Mk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88" name="Straight Connector 87"/>
          <p:cNvCxnSpPr>
            <a:stCxn id="80" idx="4"/>
          </p:cNvCxnSpPr>
          <p:nvPr/>
        </p:nvCxnSpPr>
        <p:spPr bwMode="auto">
          <a:xfrm rot="16200000" flipH="1">
            <a:off x="685800" y="3581400"/>
            <a:ext cx="4572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>
            <a:stCxn id="81" idx="4"/>
          </p:cNvCxnSpPr>
          <p:nvPr/>
        </p:nvCxnSpPr>
        <p:spPr bwMode="auto">
          <a:xfrm rot="5400000">
            <a:off x="1866900" y="3619499"/>
            <a:ext cx="381001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>
            <a:stCxn id="82" idx="0"/>
          </p:cNvCxnSpPr>
          <p:nvPr/>
        </p:nvCxnSpPr>
        <p:spPr bwMode="auto">
          <a:xfrm rot="5400000" flipH="1" flipV="1">
            <a:off x="742950" y="4705350"/>
            <a:ext cx="381000" cy="266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>
            <a:stCxn id="83" idx="0"/>
          </p:cNvCxnSpPr>
          <p:nvPr/>
        </p:nvCxnSpPr>
        <p:spPr bwMode="auto">
          <a:xfrm rot="16200000" flipV="1">
            <a:off x="1657350" y="4743450"/>
            <a:ext cx="457200" cy="266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/>
          <p:nvPr/>
        </p:nvCxnSpPr>
        <p:spPr bwMode="auto">
          <a:xfrm rot="10800000">
            <a:off x="2438400" y="4572000"/>
            <a:ext cx="6858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rot="5400000">
            <a:off x="7848600" y="3581400"/>
            <a:ext cx="3810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 rot="16200000" flipH="1">
            <a:off x="6838950" y="3638550"/>
            <a:ext cx="533400" cy="114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85" idx="7"/>
          </p:cNvCxnSpPr>
          <p:nvPr/>
        </p:nvCxnSpPr>
        <p:spPr bwMode="auto">
          <a:xfrm rot="5400000" flipH="1" flipV="1">
            <a:off x="6936907" y="4706704"/>
            <a:ext cx="284396" cy="1673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86" idx="1"/>
          </p:cNvCxnSpPr>
          <p:nvPr/>
        </p:nvCxnSpPr>
        <p:spPr bwMode="auto">
          <a:xfrm rot="16200000" flipV="1">
            <a:off x="7599597" y="4744803"/>
            <a:ext cx="360596" cy="1673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2362200" y="3962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354222" y="39624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9" name="Oval 98"/>
          <p:cNvSpPr/>
          <p:nvPr/>
        </p:nvSpPr>
        <p:spPr bwMode="auto">
          <a:xfrm>
            <a:off x="4953000" y="32766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Kode_MK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0" name="Oval 99"/>
          <p:cNvSpPr/>
          <p:nvPr/>
        </p:nvSpPr>
        <p:spPr bwMode="auto">
          <a:xfrm>
            <a:off x="3200400" y="32004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NIP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1" name="Oval 100"/>
          <p:cNvSpPr/>
          <p:nvPr/>
        </p:nvSpPr>
        <p:spPr bwMode="auto">
          <a:xfrm>
            <a:off x="3581400" y="51816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Jml_Mk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4724400" y="49530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Jml_sks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03" name="Straight Connector 102"/>
          <p:cNvCxnSpPr>
            <a:endCxn id="101" idx="0"/>
          </p:cNvCxnSpPr>
          <p:nvPr/>
        </p:nvCxnSpPr>
        <p:spPr bwMode="auto">
          <a:xfrm rot="16200000" flipH="1">
            <a:off x="3886200" y="4876800"/>
            <a:ext cx="5334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 rot="16200000" flipH="1">
            <a:off x="5105400" y="4572000"/>
            <a:ext cx="4572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10800000" flipV="1">
            <a:off x="4876800" y="3657600"/>
            <a:ext cx="4572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 rot="16200000" flipH="1">
            <a:off x="3505200" y="3733800"/>
            <a:ext cx="5334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Oval 35"/>
          <p:cNvSpPr/>
          <p:nvPr/>
        </p:nvSpPr>
        <p:spPr bwMode="auto">
          <a:xfrm>
            <a:off x="6400800" y="29718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Kode_MK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>
                <a:latin typeface="Baskerville Old Face" pitchFamily="18" charset="0"/>
              </a:rPr>
              <a:t>Banyak</a:t>
            </a:r>
            <a:r>
              <a:rPr lang="en-US" sz="4400" dirty="0" smtClean="0">
                <a:latin typeface="Baskerville Old Face" pitchFamily="18" charset="0"/>
              </a:rPr>
              <a:t>  </a:t>
            </a:r>
            <a:r>
              <a:rPr lang="en-US" sz="4400" dirty="0" err="1" smtClean="0">
                <a:latin typeface="Baskerville Old Face" pitchFamily="18" charset="0"/>
              </a:rPr>
              <a:t>ke</a:t>
            </a:r>
            <a:r>
              <a:rPr lang="en-US" sz="4400" dirty="0" smtClean="0">
                <a:latin typeface="Baskerville Old Face" pitchFamily="18" charset="0"/>
              </a:rPr>
              <a:t> </a:t>
            </a:r>
            <a:r>
              <a:rPr lang="en-US" sz="4400" dirty="0" err="1" smtClean="0">
                <a:latin typeface="Baskerville Old Face" pitchFamily="18" charset="0"/>
              </a:rPr>
              <a:t>Banyak</a:t>
            </a:r>
            <a:r>
              <a:rPr lang="en-US" sz="4400" dirty="0" smtClean="0">
                <a:latin typeface="Baskerville Old Face" pitchFamily="18" charset="0"/>
              </a:rPr>
              <a:t>/ Many  to Many</a:t>
            </a:r>
            <a:endParaRPr lang="en-US" sz="44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8" y="1168007"/>
            <a:ext cx="8550322" cy="5232793"/>
          </a:xfrm>
        </p:spPr>
        <p:txBody>
          <a:bodyPr/>
          <a:lstStyle/>
          <a:p>
            <a:r>
              <a:rPr lang="en-US" dirty="0" err="1" smtClean="0">
                <a:latin typeface="Baskerville Old Face" pitchFamily="18" charset="0"/>
              </a:rPr>
              <a:t>Setiap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pada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himpunan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entias</a:t>
            </a:r>
            <a:r>
              <a:rPr lang="en-US" dirty="0" smtClean="0">
                <a:latin typeface="Baskerville Old Face" pitchFamily="18" charset="0"/>
              </a:rPr>
              <a:t> A </a:t>
            </a:r>
            <a:r>
              <a:rPr lang="en-US" dirty="0" err="1" smtClean="0">
                <a:latin typeface="Baskerville Old Face" pitchFamily="18" charset="0"/>
              </a:rPr>
              <a:t>berhubungan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dengan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banyak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pada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himpunan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B, </a:t>
            </a:r>
            <a:r>
              <a:rPr lang="en-US" dirty="0" err="1" smtClean="0">
                <a:latin typeface="Baskerville Old Face" pitchFamily="18" charset="0"/>
              </a:rPr>
              <a:t>dan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begitu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juga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sebaliknya</a:t>
            </a:r>
            <a:r>
              <a:rPr lang="en-US" dirty="0" smtClean="0">
                <a:latin typeface="Baskerville Old Face" pitchFamily="18" charset="0"/>
              </a:rPr>
              <a:t>.</a:t>
            </a:r>
            <a:endParaRPr lang="en-US" dirty="0">
              <a:latin typeface="Baskerville Old Face" pitchFamily="18" charset="0"/>
            </a:endParaRPr>
          </a:p>
        </p:txBody>
      </p:sp>
      <p:grpSp>
        <p:nvGrpSpPr>
          <p:cNvPr id="4" name="Group 27"/>
          <p:cNvGrpSpPr/>
          <p:nvPr/>
        </p:nvGrpSpPr>
        <p:grpSpPr>
          <a:xfrm>
            <a:off x="1219200" y="3276600"/>
            <a:ext cx="2133600" cy="2971800"/>
            <a:chOff x="1143000" y="3581400"/>
            <a:chExt cx="2133600" cy="2971800"/>
          </a:xfrm>
        </p:grpSpPr>
        <p:sp>
          <p:nvSpPr>
            <p:cNvPr id="24" name="Oval 23"/>
            <p:cNvSpPr/>
            <p:nvPr/>
          </p:nvSpPr>
          <p:spPr bwMode="auto">
            <a:xfrm>
              <a:off x="1143000" y="3581400"/>
              <a:ext cx="2133600" cy="2971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524000" y="3886200"/>
              <a:ext cx="13716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20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20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20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181600" y="3810000"/>
            <a:ext cx="1371600" cy="2222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err="1" smtClean="0"/>
              <a:t>Entitas</a:t>
            </a:r>
            <a:endParaRPr lang="en-US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err="1" smtClean="0"/>
              <a:t>Entitas</a:t>
            </a:r>
            <a:endParaRPr lang="en-US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err="1" smtClean="0"/>
              <a:t>Entitas</a:t>
            </a:r>
            <a:endParaRPr lang="en-US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err="1" smtClean="0"/>
              <a:t>Entitas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5" name="Group 30"/>
          <p:cNvGrpSpPr/>
          <p:nvPr/>
        </p:nvGrpSpPr>
        <p:grpSpPr>
          <a:xfrm>
            <a:off x="4876800" y="3276600"/>
            <a:ext cx="2133600" cy="2971800"/>
            <a:chOff x="1143000" y="3581400"/>
            <a:chExt cx="2133600" cy="2971800"/>
          </a:xfrm>
        </p:grpSpPr>
        <p:sp>
          <p:nvSpPr>
            <p:cNvPr id="32" name="Oval 31"/>
            <p:cNvSpPr/>
            <p:nvPr/>
          </p:nvSpPr>
          <p:spPr bwMode="auto">
            <a:xfrm>
              <a:off x="1143000" y="3581400"/>
              <a:ext cx="2133600" cy="2971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600200" y="3886200"/>
              <a:ext cx="1371600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r>
                <a:rPr lang="en-US" dirty="0" smtClean="0"/>
                <a:t>  </a:t>
              </a:r>
              <a:endParaRPr lang="en-US" dirty="0"/>
            </a:p>
          </p:txBody>
        </p:sp>
      </p:grpSp>
      <p:cxnSp>
        <p:nvCxnSpPr>
          <p:cNvPr id="35" name="Straight Connector 34"/>
          <p:cNvCxnSpPr/>
          <p:nvPr/>
        </p:nvCxnSpPr>
        <p:spPr bwMode="auto">
          <a:xfrm>
            <a:off x="2667000" y="3962400"/>
            <a:ext cx="2667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2514600" y="5105400"/>
            <a:ext cx="2819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2667000" y="3962400"/>
            <a:ext cx="26670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2590800" y="5105400"/>
            <a:ext cx="28194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2590800" y="4495800"/>
            <a:ext cx="2819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2667000" y="4495800"/>
            <a:ext cx="2743200" cy="1371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rot="10800000" flipV="1">
            <a:off x="2514600" y="3886200"/>
            <a:ext cx="2971800" cy="1676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rot="10800000">
            <a:off x="2590800" y="5562600"/>
            <a:ext cx="28194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10800000" flipV="1">
            <a:off x="2590800" y="4648200"/>
            <a:ext cx="28194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133600" y="28194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791200" y="28194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>
                <a:latin typeface="Baskerville Old Face" pitchFamily="18" charset="0"/>
              </a:rPr>
              <a:t>Banyak</a:t>
            </a:r>
            <a:r>
              <a:rPr lang="en-US" sz="4400" dirty="0" smtClean="0">
                <a:latin typeface="Baskerville Old Face" pitchFamily="18" charset="0"/>
              </a:rPr>
              <a:t>  </a:t>
            </a:r>
            <a:r>
              <a:rPr lang="en-US" sz="4400" dirty="0" err="1" smtClean="0">
                <a:latin typeface="Baskerville Old Face" pitchFamily="18" charset="0"/>
              </a:rPr>
              <a:t>ke</a:t>
            </a:r>
            <a:r>
              <a:rPr lang="en-US" sz="4400" dirty="0" smtClean="0">
                <a:latin typeface="Baskerville Old Face" pitchFamily="18" charset="0"/>
              </a:rPr>
              <a:t> </a:t>
            </a:r>
            <a:r>
              <a:rPr lang="en-US" sz="4400" dirty="0" err="1" smtClean="0">
                <a:latin typeface="Baskerville Old Face" pitchFamily="18" charset="0"/>
              </a:rPr>
              <a:t>Banyak</a:t>
            </a:r>
            <a:r>
              <a:rPr lang="en-US" sz="4400" dirty="0" smtClean="0">
                <a:latin typeface="Baskerville Old Face" pitchFamily="18" charset="0"/>
              </a:rPr>
              <a:t>/ Many  to Many</a:t>
            </a:r>
            <a:endParaRPr lang="en-US" sz="44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8" y="1168007"/>
            <a:ext cx="8550322" cy="5232793"/>
          </a:xfrm>
        </p:spPr>
        <p:txBody>
          <a:bodyPr/>
          <a:lstStyle/>
          <a:p>
            <a:r>
              <a:rPr lang="en-US" dirty="0" err="1" smtClean="0">
                <a:latin typeface="Baskerville Old Face" pitchFamily="18" charset="0"/>
              </a:rPr>
              <a:t>Setiap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pada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himpunan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entias</a:t>
            </a:r>
            <a:r>
              <a:rPr lang="en-US" dirty="0" smtClean="0">
                <a:latin typeface="Baskerville Old Face" pitchFamily="18" charset="0"/>
              </a:rPr>
              <a:t> A </a:t>
            </a:r>
            <a:r>
              <a:rPr lang="en-US" dirty="0" err="1" smtClean="0">
                <a:latin typeface="Baskerville Old Face" pitchFamily="18" charset="0"/>
              </a:rPr>
              <a:t>berhubungan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dengan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banyak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pada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himpunan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B, </a:t>
            </a:r>
            <a:r>
              <a:rPr lang="en-US" dirty="0" err="1" smtClean="0">
                <a:latin typeface="Baskerville Old Face" pitchFamily="18" charset="0"/>
              </a:rPr>
              <a:t>dan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begitu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juga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sebaliknya</a:t>
            </a:r>
            <a:r>
              <a:rPr lang="en-US" dirty="0" smtClean="0">
                <a:latin typeface="Baskerville Old Face" pitchFamily="18" charset="0"/>
              </a:rPr>
              <a:t>.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09600" y="39624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MHS</a:t>
            </a:r>
          </a:p>
        </p:txBody>
      </p:sp>
      <p:sp>
        <p:nvSpPr>
          <p:cNvPr id="27" name="Diamond 26"/>
          <p:cNvSpPr/>
          <p:nvPr/>
        </p:nvSpPr>
        <p:spPr bwMode="auto">
          <a:xfrm>
            <a:off x="3276600" y="3850341"/>
            <a:ext cx="2362200" cy="914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pitchFamily="34" charset="0"/>
              </a:rPr>
              <a:t>mengambil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629400" y="39624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Arial" pitchFamily="34" charset="0"/>
              </a:rPr>
              <a:t>Mt. </a:t>
            </a:r>
            <a:r>
              <a:rPr lang="en-US" sz="2400" dirty="0" err="1" smtClean="0">
                <a:latin typeface="Arial" pitchFamily="34" charset="0"/>
              </a:rPr>
              <a:t>Kuliah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9" name="Straight Connector 28"/>
          <p:cNvCxnSpPr>
            <a:stCxn id="22" idx="3"/>
            <a:endCxn id="27" idx="1"/>
          </p:cNvCxnSpPr>
          <p:nvPr/>
        </p:nvCxnSpPr>
        <p:spPr bwMode="auto">
          <a:xfrm>
            <a:off x="2438400" y="4305300"/>
            <a:ext cx="8382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28" idx="1"/>
            <a:endCxn id="27" idx="3"/>
          </p:cNvCxnSpPr>
          <p:nvPr/>
        </p:nvCxnSpPr>
        <p:spPr bwMode="auto">
          <a:xfrm rot="10800000" flipV="1">
            <a:off x="5638800" y="4305299"/>
            <a:ext cx="9906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Oval 33"/>
          <p:cNvSpPr/>
          <p:nvPr/>
        </p:nvSpPr>
        <p:spPr bwMode="auto">
          <a:xfrm>
            <a:off x="152400" y="31242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Nim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1524000" y="3200400"/>
            <a:ext cx="1371599" cy="380999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Nama_Mhs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228600" y="50292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Alamat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1447800" y="51054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Kelas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2819400" y="47244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34" charset="0"/>
              </a:rPr>
              <a:t>………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6019800" y="48768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34" charset="0"/>
              </a:rPr>
              <a:t>SKS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7696200" y="49530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34" charset="0"/>
              </a:rPr>
              <a:t>SMT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7848600" y="32004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Nama_Mk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6477000" y="30480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Kode_MK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7" name="Straight Connector 46"/>
          <p:cNvCxnSpPr>
            <a:stCxn id="34" idx="4"/>
          </p:cNvCxnSpPr>
          <p:nvPr/>
        </p:nvCxnSpPr>
        <p:spPr bwMode="auto">
          <a:xfrm rot="16200000" flipH="1">
            <a:off x="685800" y="3581400"/>
            <a:ext cx="4572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36" idx="4"/>
          </p:cNvCxnSpPr>
          <p:nvPr/>
        </p:nvCxnSpPr>
        <p:spPr bwMode="auto">
          <a:xfrm rot="5400000">
            <a:off x="1866900" y="3619499"/>
            <a:ext cx="381001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38" idx="0"/>
          </p:cNvCxnSpPr>
          <p:nvPr/>
        </p:nvCxnSpPr>
        <p:spPr bwMode="auto">
          <a:xfrm rot="5400000" flipH="1" flipV="1">
            <a:off x="742950" y="4705350"/>
            <a:ext cx="381000" cy="266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40" idx="0"/>
          </p:cNvCxnSpPr>
          <p:nvPr/>
        </p:nvCxnSpPr>
        <p:spPr bwMode="auto">
          <a:xfrm rot="16200000" flipV="1">
            <a:off x="1657350" y="4743450"/>
            <a:ext cx="457200" cy="266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 rot="10800000">
            <a:off x="2438400" y="4572000"/>
            <a:ext cx="6858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rot="5400000">
            <a:off x="7848600" y="3581400"/>
            <a:ext cx="3810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46" idx="4"/>
          </p:cNvCxnSpPr>
          <p:nvPr/>
        </p:nvCxnSpPr>
        <p:spPr bwMode="auto">
          <a:xfrm rot="16200000" flipH="1">
            <a:off x="6838950" y="3638550"/>
            <a:ext cx="533400" cy="114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43" idx="7"/>
          </p:cNvCxnSpPr>
          <p:nvPr/>
        </p:nvCxnSpPr>
        <p:spPr bwMode="auto">
          <a:xfrm rot="5400000" flipH="1" flipV="1">
            <a:off x="6936907" y="4706704"/>
            <a:ext cx="284396" cy="1673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4" idx="1"/>
          </p:cNvCxnSpPr>
          <p:nvPr/>
        </p:nvCxnSpPr>
        <p:spPr bwMode="auto">
          <a:xfrm rot="16200000" flipV="1">
            <a:off x="7599597" y="4744803"/>
            <a:ext cx="360596" cy="1673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2362200" y="39624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354222" y="39624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4953000" y="32766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Kode_MK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3200400" y="32004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Nim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3581400" y="51816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Jml_sks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4724400" y="49530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Jml_Mk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62" name="Straight Connector 61"/>
          <p:cNvCxnSpPr>
            <a:endCxn id="60" idx="0"/>
          </p:cNvCxnSpPr>
          <p:nvPr/>
        </p:nvCxnSpPr>
        <p:spPr bwMode="auto">
          <a:xfrm rot="16200000" flipH="1">
            <a:off x="3886200" y="4876800"/>
            <a:ext cx="5334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rot="16200000" flipH="1">
            <a:off x="5105400" y="4572000"/>
            <a:ext cx="4572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10800000" flipV="1">
            <a:off x="4876800" y="3657600"/>
            <a:ext cx="4572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16200000" flipH="1">
            <a:off x="3505200" y="3733800"/>
            <a:ext cx="5334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>
                <a:latin typeface="Baskerville Old Face" pitchFamily="18" charset="0"/>
              </a:rPr>
              <a:t>Tahapan</a:t>
            </a:r>
            <a:r>
              <a:rPr lang="en-US" sz="4400" dirty="0" smtClean="0">
                <a:latin typeface="Baskerville Old Face" pitchFamily="18" charset="0"/>
              </a:rPr>
              <a:t> </a:t>
            </a:r>
            <a:r>
              <a:rPr lang="en-US" sz="4400" dirty="0" err="1" smtClean="0">
                <a:latin typeface="Baskerville Old Face" pitchFamily="18" charset="0"/>
              </a:rPr>
              <a:t>Pembuatan</a:t>
            </a:r>
            <a:r>
              <a:rPr lang="en-US" sz="4400" dirty="0" smtClean="0">
                <a:latin typeface="Baskerville Old Face" pitchFamily="18" charset="0"/>
              </a:rPr>
              <a:t> Diagram ER</a:t>
            </a:r>
            <a:endParaRPr lang="en-US" sz="44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8" y="1320407"/>
            <a:ext cx="8321722" cy="5232793"/>
          </a:xfrm>
        </p:spPr>
        <p:txBody>
          <a:bodyPr/>
          <a:lstStyle/>
          <a:p>
            <a:pPr lvl="0"/>
            <a:r>
              <a:rPr lang="en-US" sz="2800" dirty="0" err="1" smtClean="0">
                <a:latin typeface="Baskerville Old Face" pitchFamily="18" charset="0"/>
              </a:rPr>
              <a:t>Mengidentifikasi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dan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menetapkan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seluruh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himpunan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entitas</a:t>
            </a:r>
            <a:r>
              <a:rPr lang="en-US" sz="2800" dirty="0" smtClean="0">
                <a:latin typeface="Baskerville Old Face" pitchFamily="18" charset="0"/>
              </a:rPr>
              <a:t> yang </a:t>
            </a:r>
            <a:r>
              <a:rPr lang="en-US" sz="2800" dirty="0" err="1" smtClean="0">
                <a:latin typeface="Baskerville Old Face" pitchFamily="18" charset="0"/>
              </a:rPr>
              <a:t>akan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terlibat</a:t>
            </a:r>
            <a:endParaRPr lang="en-US" sz="2800" dirty="0" smtClean="0">
              <a:latin typeface="Baskerville Old Face" pitchFamily="18" charset="0"/>
            </a:endParaRPr>
          </a:p>
          <a:p>
            <a:pPr lvl="0"/>
            <a:r>
              <a:rPr lang="en-US" sz="2800" dirty="0" err="1" smtClean="0">
                <a:latin typeface="Baskerville Old Face" pitchFamily="18" charset="0"/>
              </a:rPr>
              <a:t>Menentukan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atribut-atribut</a:t>
            </a:r>
            <a:r>
              <a:rPr lang="en-US" sz="2800" dirty="0" smtClean="0">
                <a:latin typeface="Baskerville Old Face" pitchFamily="18" charset="0"/>
              </a:rPr>
              <a:t> key </a:t>
            </a:r>
            <a:r>
              <a:rPr lang="en-US" sz="2800" dirty="0" err="1" smtClean="0">
                <a:latin typeface="Baskerville Old Face" pitchFamily="18" charset="0"/>
              </a:rPr>
              <a:t>dari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masing-masing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himpunan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entitas</a:t>
            </a:r>
            <a:endParaRPr lang="en-US" sz="2800" dirty="0" smtClean="0">
              <a:latin typeface="Baskerville Old Face" pitchFamily="18" charset="0"/>
            </a:endParaRPr>
          </a:p>
          <a:p>
            <a:pPr lvl="0"/>
            <a:r>
              <a:rPr lang="en-US" sz="2800" dirty="0" err="1" smtClean="0">
                <a:latin typeface="Baskerville Old Face" pitchFamily="18" charset="0"/>
              </a:rPr>
              <a:t>Mengidentifikasi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dan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menetapkan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seluruh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himpunan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relasi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diantara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himpunan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entitas</a:t>
            </a:r>
            <a:r>
              <a:rPr lang="en-US" sz="2800" dirty="0" smtClean="0">
                <a:latin typeface="Baskerville Old Face" pitchFamily="18" charset="0"/>
              </a:rPr>
              <a:t> yang </a:t>
            </a:r>
            <a:r>
              <a:rPr lang="en-US" sz="2800" dirty="0" err="1" smtClean="0">
                <a:latin typeface="Baskerville Old Face" pitchFamily="18" charset="0"/>
              </a:rPr>
              <a:t>ada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beserta</a:t>
            </a:r>
            <a:r>
              <a:rPr lang="en-US" sz="2800" dirty="0" smtClean="0">
                <a:latin typeface="Baskerville Old Face" pitchFamily="18" charset="0"/>
              </a:rPr>
              <a:t> foreign </a:t>
            </a:r>
            <a:r>
              <a:rPr lang="en-US" sz="2800" dirty="0" err="1" smtClean="0">
                <a:latin typeface="Baskerville Old Face" pitchFamily="18" charset="0"/>
              </a:rPr>
              <a:t>keynya</a:t>
            </a:r>
            <a:endParaRPr lang="en-US" sz="2800" dirty="0" smtClean="0">
              <a:latin typeface="Baskerville Old Face" pitchFamily="18" charset="0"/>
            </a:endParaRPr>
          </a:p>
          <a:p>
            <a:pPr lvl="0"/>
            <a:r>
              <a:rPr lang="en-US" sz="2800" dirty="0" err="1" smtClean="0">
                <a:latin typeface="Baskerville Old Face" pitchFamily="18" charset="0"/>
              </a:rPr>
              <a:t>Menentukan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derajat</a:t>
            </a:r>
            <a:r>
              <a:rPr lang="en-US" sz="2800" dirty="0" smtClean="0">
                <a:latin typeface="Baskerville Old Face" pitchFamily="18" charset="0"/>
              </a:rPr>
              <a:t>/</a:t>
            </a:r>
            <a:r>
              <a:rPr lang="en-US" sz="2800" dirty="0" err="1" smtClean="0">
                <a:latin typeface="Baskerville Old Face" pitchFamily="18" charset="0"/>
              </a:rPr>
              <a:t>kardinalitas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relaso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untuk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setiap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himpunan</a:t>
            </a:r>
            <a:r>
              <a:rPr lang="en-US" sz="2800" dirty="0" smtClean="0">
                <a:latin typeface="Baskerville Old Face" pitchFamily="18" charset="0"/>
              </a:rPr>
              <a:t>  </a:t>
            </a:r>
            <a:r>
              <a:rPr lang="en-US" sz="2800" dirty="0" err="1" smtClean="0">
                <a:latin typeface="Baskerville Old Face" pitchFamily="18" charset="0"/>
              </a:rPr>
              <a:t>relasi</a:t>
            </a:r>
            <a:r>
              <a:rPr lang="en-US" sz="2800" dirty="0" smtClean="0">
                <a:latin typeface="Baskerville Old Face" pitchFamily="18" charset="0"/>
              </a:rPr>
              <a:t>.</a:t>
            </a:r>
          </a:p>
          <a:p>
            <a:pPr lvl="0"/>
            <a:r>
              <a:rPr lang="en-US" sz="2800" dirty="0" err="1" smtClean="0">
                <a:latin typeface="Baskerville Old Face" pitchFamily="18" charset="0"/>
              </a:rPr>
              <a:t>Melengkapi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himpunan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entitas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dan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himpunan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relasi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dengan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atribut-atribut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deskripsi</a:t>
            </a:r>
            <a:r>
              <a:rPr lang="en-US" sz="2800" dirty="0" smtClean="0">
                <a:latin typeface="Baskerville Old Face" pitchFamily="18" charset="0"/>
              </a:rPr>
              <a:t> (non key)</a:t>
            </a:r>
          </a:p>
          <a:p>
            <a:pPr>
              <a:buNone/>
            </a:pPr>
            <a:endParaRPr lang="en-US" sz="2800" dirty="0">
              <a:latin typeface="Baskerville Old Fac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Baskerville Old Face" pitchFamily="18" charset="0"/>
              </a:rPr>
              <a:t>Diagram ER &amp; </a:t>
            </a:r>
            <a:r>
              <a:rPr lang="en-US" sz="4400" dirty="0" err="1" smtClean="0">
                <a:latin typeface="Baskerville Old Face" pitchFamily="18" charset="0"/>
              </a:rPr>
              <a:t>Kamus</a:t>
            </a:r>
            <a:r>
              <a:rPr lang="en-US" sz="4400" dirty="0" smtClean="0">
                <a:latin typeface="Baskerville Old Face" pitchFamily="18" charset="0"/>
              </a:rPr>
              <a:t> Data</a:t>
            </a:r>
            <a:endParaRPr lang="en-US" sz="44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191000"/>
            <a:ext cx="8321722" cy="2057400"/>
          </a:xfrm>
        </p:spPr>
        <p:txBody>
          <a:bodyPr/>
          <a:lstStyle/>
          <a:p>
            <a:r>
              <a:rPr lang="en-US" sz="2800" dirty="0" smtClean="0">
                <a:latin typeface="Baskerville Old Face" pitchFamily="18" charset="0"/>
              </a:rPr>
              <a:t>MHS = {</a:t>
            </a:r>
            <a:r>
              <a:rPr lang="en-US" sz="2800" dirty="0" err="1" smtClean="0">
                <a:latin typeface="Baskerville Old Face" pitchFamily="18" charset="0"/>
              </a:rPr>
              <a:t>Nim</a:t>
            </a:r>
            <a:r>
              <a:rPr lang="en-US" sz="2800" dirty="0" smtClean="0">
                <a:latin typeface="Baskerville Old Face" pitchFamily="18" charset="0"/>
              </a:rPr>
              <a:t>, </a:t>
            </a:r>
            <a:r>
              <a:rPr lang="en-US" sz="2800" dirty="0" err="1" smtClean="0">
                <a:latin typeface="Baskerville Old Face" pitchFamily="18" charset="0"/>
              </a:rPr>
              <a:t>Nama_Mhs</a:t>
            </a:r>
            <a:r>
              <a:rPr lang="en-US" sz="2800" dirty="0" smtClean="0">
                <a:latin typeface="Baskerville Old Face" pitchFamily="18" charset="0"/>
              </a:rPr>
              <a:t>, </a:t>
            </a:r>
            <a:r>
              <a:rPr lang="en-US" sz="2800" dirty="0" err="1" smtClean="0">
                <a:latin typeface="Baskerville Old Face" pitchFamily="18" charset="0"/>
              </a:rPr>
              <a:t>Alamat_Mhs</a:t>
            </a:r>
            <a:r>
              <a:rPr lang="en-US" sz="2800" dirty="0" smtClean="0">
                <a:latin typeface="Baskerville Old Face" pitchFamily="18" charset="0"/>
              </a:rPr>
              <a:t>, </a:t>
            </a:r>
            <a:r>
              <a:rPr lang="en-US" sz="2800" dirty="0" err="1" smtClean="0">
                <a:latin typeface="Baskerville Old Face" pitchFamily="18" charset="0"/>
              </a:rPr>
              <a:t>Kelas</a:t>
            </a:r>
            <a:r>
              <a:rPr lang="en-US" sz="2800" dirty="0" smtClean="0">
                <a:latin typeface="Baskerville Old Face" pitchFamily="18" charset="0"/>
              </a:rPr>
              <a:t>, ……}</a:t>
            </a:r>
          </a:p>
          <a:p>
            <a:r>
              <a:rPr lang="en-US" sz="2800" dirty="0" err="1" smtClean="0">
                <a:latin typeface="Baskerville Old Face" pitchFamily="18" charset="0"/>
              </a:rPr>
              <a:t>Mt_Kuliah</a:t>
            </a:r>
            <a:r>
              <a:rPr lang="en-US" sz="2800" dirty="0" smtClean="0">
                <a:latin typeface="Baskerville Old Face" pitchFamily="18" charset="0"/>
              </a:rPr>
              <a:t> ={</a:t>
            </a:r>
            <a:r>
              <a:rPr lang="en-US" sz="2800" dirty="0" err="1" smtClean="0">
                <a:latin typeface="Baskerville Old Face" pitchFamily="18" charset="0"/>
              </a:rPr>
              <a:t>Kode_Mk</a:t>
            </a:r>
            <a:r>
              <a:rPr lang="en-US" sz="2800" dirty="0" smtClean="0">
                <a:latin typeface="Baskerville Old Face" pitchFamily="18" charset="0"/>
              </a:rPr>
              <a:t>, </a:t>
            </a:r>
            <a:r>
              <a:rPr lang="en-US" sz="2800" dirty="0" err="1" smtClean="0">
                <a:latin typeface="Baskerville Old Face" pitchFamily="18" charset="0"/>
              </a:rPr>
              <a:t>Nama_Mk</a:t>
            </a:r>
            <a:r>
              <a:rPr lang="en-US" sz="2800" dirty="0" smtClean="0">
                <a:latin typeface="Baskerville Old Face" pitchFamily="18" charset="0"/>
              </a:rPr>
              <a:t>, </a:t>
            </a:r>
            <a:r>
              <a:rPr lang="en-US" sz="2800" dirty="0" err="1" smtClean="0">
                <a:latin typeface="Baskerville Old Face" pitchFamily="18" charset="0"/>
              </a:rPr>
              <a:t>Sks</a:t>
            </a:r>
            <a:r>
              <a:rPr lang="en-US" sz="2800" dirty="0" smtClean="0">
                <a:latin typeface="Baskerville Old Face" pitchFamily="18" charset="0"/>
              </a:rPr>
              <a:t>, SMT}</a:t>
            </a:r>
          </a:p>
          <a:p>
            <a:r>
              <a:rPr lang="en-US" sz="2800" dirty="0" err="1" smtClean="0">
                <a:latin typeface="Baskerville Old Face" pitchFamily="18" charset="0"/>
              </a:rPr>
              <a:t>Dosen</a:t>
            </a:r>
            <a:r>
              <a:rPr lang="en-US" sz="2800" dirty="0" smtClean="0">
                <a:latin typeface="Baskerville Old Face" pitchFamily="18" charset="0"/>
              </a:rPr>
              <a:t> = {NIP, </a:t>
            </a:r>
            <a:r>
              <a:rPr lang="en-US" sz="2800" dirty="0" err="1" smtClean="0">
                <a:latin typeface="Baskerville Old Face" pitchFamily="18" charset="0"/>
              </a:rPr>
              <a:t>Nama_Dos</a:t>
            </a:r>
            <a:r>
              <a:rPr lang="en-US" sz="2800" dirty="0" smtClean="0">
                <a:latin typeface="Baskerville Old Face" pitchFamily="18" charset="0"/>
              </a:rPr>
              <a:t>, </a:t>
            </a:r>
            <a:r>
              <a:rPr lang="en-US" sz="2800" dirty="0" err="1" smtClean="0">
                <a:latin typeface="Baskerville Old Face" pitchFamily="18" charset="0"/>
              </a:rPr>
              <a:t>Alamat_Dos</a:t>
            </a:r>
            <a:r>
              <a:rPr lang="en-US" sz="2800" dirty="0" smtClean="0">
                <a:latin typeface="Baskerville Old Face" pitchFamily="18" charset="0"/>
              </a:rPr>
              <a:t>}</a:t>
            </a:r>
          </a:p>
          <a:p>
            <a:r>
              <a:rPr lang="en-US" sz="2800" dirty="0" err="1" smtClean="0">
                <a:latin typeface="Baskerville Old Face" pitchFamily="18" charset="0"/>
              </a:rPr>
              <a:t>Mengambil</a:t>
            </a:r>
            <a:r>
              <a:rPr lang="en-US" sz="2800" dirty="0" smtClean="0">
                <a:latin typeface="Baskerville Old Face" pitchFamily="18" charset="0"/>
              </a:rPr>
              <a:t> = {</a:t>
            </a:r>
            <a:r>
              <a:rPr lang="en-US" sz="2800" dirty="0" err="1" smtClean="0">
                <a:latin typeface="Baskerville Old Face" pitchFamily="18" charset="0"/>
              </a:rPr>
              <a:t>Nim</a:t>
            </a:r>
            <a:r>
              <a:rPr lang="en-US" sz="2800" dirty="0" smtClean="0">
                <a:latin typeface="Baskerville Old Face" pitchFamily="18" charset="0"/>
              </a:rPr>
              <a:t>, </a:t>
            </a:r>
            <a:r>
              <a:rPr lang="en-US" sz="2800" dirty="0" err="1" smtClean="0">
                <a:latin typeface="Baskerville Old Face" pitchFamily="18" charset="0"/>
              </a:rPr>
              <a:t>Kode_Mk</a:t>
            </a:r>
            <a:r>
              <a:rPr lang="en-US" sz="2800" dirty="0" smtClean="0">
                <a:latin typeface="Baskerville Old Face" pitchFamily="18" charset="0"/>
              </a:rPr>
              <a:t>, </a:t>
            </a:r>
            <a:r>
              <a:rPr lang="en-US" sz="2800" dirty="0" err="1" smtClean="0">
                <a:latin typeface="Baskerville Old Face" pitchFamily="18" charset="0"/>
              </a:rPr>
              <a:t>Jml_sks</a:t>
            </a:r>
            <a:r>
              <a:rPr lang="en-US" sz="2800" dirty="0" smtClean="0">
                <a:latin typeface="Baskerville Old Face" pitchFamily="18" charset="0"/>
              </a:rPr>
              <a:t>, </a:t>
            </a:r>
            <a:r>
              <a:rPr lang="en-US" sz="2800" dirty="0" err="1" smtClean="0">
                <a:latin typeface="Baskerville Old Face" pitchFamily="18" charset="0"/>
              </a:rPr>
              <a:t>Jml_Mk</a:t>
            </a:r>
            <a:r>
              <a:rPr lang="en-US" sz="2800" dirty="0" smtClean="0">
                <a:latin typeface="Baskerville Old Face" pitchFamily="18" charset="0"/>
              </a:rPr>
              <a:t>}</a:t>
            </a:r>
          </a:p>
          <a:p>
            <a:r>
              <a:rPr lang="en-US" sz="2800" dirty="0" err="1" smtClean="0">
                <a:latin typeface="Baskerville Old Face" pitchFamily="18" charset="0"/>
              </a:rPr>
              <a:t>Mengajar</a:t>
            </a:r>
            <a:r>
              <a:rPr lang="en-US" sz="2800" dirty="0" smtClean="0">
                <a:latin typeface="Baskerville Old Face" pitchFamily="18" charset="0"/>
              </a:rPr>
              <a:t> = {NIP, </a:t>
            </a:r>
            <a:r>
              <a:rPr lang="en-US" sz="2800" dirty="0" err="1" smtClean="0">
                <a:latin typeface="Baskerville Old Face" pitchFamily="18" charset="0"/>
              </a:rPr>
              <a:t>Kode_Mk</a:t>
            </a:r>
            <a:r>
              <a:rPr lang="en-US" sz="2800" dirty="0" smtClean="0">
                <a:latin typeface="Baskerville Old Face" pitchFamily="18" charset="0"/>
              </a:rPr>
              <a:t>, Jam, </a:t>
            </a:r>
            <a:r>
              <a:rPr lang="en-US" sz="2800" dirty="0" err="1" smtClean="0">
                <a:latin typeface="Baskerville Old Face" pitchFamily="18" charset="0"/>
              </a:rPr>
              <a:t>Ruang</a:t>
            </a:r>
            <a:r>
              <a:rPr lang="en-US" sz="2800" dirty="0" smtClean="0">
                <a:latin typeface="Baskerville Old Face" pitchFamily="18" charset="0"/>
              </a:rPr>
              <a:t>}</a:t>
            </a:r>
          </a:p>
          <a:p>
            <a:endParaRPr lang="en-US" sz="2800" dirty="0" smtClean="0">
              <a:latin typeface="Baskerville Old Face" pitchFamily="18" charset="0"/>
            </a:endParaRPr>
          </a:p>
          <a:p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609600" y="1636059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MHS</a:t>
            </a:r>
          </a:p>
        </p:txBody>
      </p:sp>
      <p:sp>
        <p:nvSpPr>
          <p:cNvPr id="5" name="Diamond 4"/>
          <p:cNvSpPr/>
          <p:nvPr/>
        </p:nvSpPr>
        <p:spPr bwMode="auto">
          <a:xfrm>
            <a:off x="3276600" y="1524000"/>
            <a:ext cx="2362200" cy="914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pitchFamily="34" charset="0"/>
              </a:rPr>
              <a:t>mengambil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629400" y="1636059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Arial" pitchFamily="34" charset="0"/>
              </a:rPr>
              <a:t>Mt. </a:t>
            </a:r>
            <a:r>
              <a:rPr lang="en-US" sz="2400" dirty="0" err="1" smtClean="0">
                <a:latin typeface="Arial" pitchFamily="34" charset="0"/>
              </a:rPr>
              <a:t>Kuliah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" name="Straight Connector 6"/>
          <p:cNvCxnSpPr>
            <a:stCxn id="4" idx="3"/>
            <a:endCxn id="5" idx="1"/>
          </p:cNvCxnSpPr>
          <p:nvPr/>
        </p:nvCxnSpPr>
        <p:spPr bwMode="auto">
          <a:xfrm>
            <a:off x="2438400" y="1978959"/>
            <a:ext cx="8382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6" idx="1"/>
            <a:endCxn id="5" idx="3"/>
          </p:cNvCxnSpPr>
          <p:nvPr/>
        </p:nvCxnSpPr>
        <p:spPr bwMode="auto">
          <a:xfrm rot="10800000" flipV="1">
            <a:off x="5638800" y="1978958"/>
            <a:ext cx="9906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362200" y="1636059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54222" y="1636059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693459" y="3009901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Dosen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" name="Diamond 37"/>
          <p:cNvSpPr/>
          <p:nvPr/>
        </p:nvSpPr>
        <p:spPr bwMode="auto">
          <a:xfrm>
            <a:off x="6360459" y="2897842"/>
            <a:ext cx="2362200" cy="914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pitchFamily="34" charset="0"/>
              </a:rPr>
              <a:t>mengajar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39" name="Straight Connector 38"/>
          <p:cNvCxnSpPr>
            <a:stCxn id="37" idx="3"/>
            <a:endCxn id="38" idx="1"/>
          </p:cNvCxnSpPr>
          <p:nvPr/>
        </p:nvCxnSpPr>
        <p:spPr bwMode="auto">
          <a:xfrm>
            <a:off x="5522259" y="3352801"/>
            <a:ext cx="8382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6" idx="2"/>
            <a:endCxn id="38" idx="0"/>
          </p:cNvCxnSpPr>
          <p:nvPr/>
        </p:nvCxnSpPr>
        <p:spPr bwMode="auto">
          <a:xfrm rot="5400000">
            <a:off x="7254689" y="2608730"/>
            <a:ext cx="575983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5446059" y="300990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20000" y="23622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>
                <a:latin typeface="Baskerville Old Face" pitchFamily="18" charset="0"/>
              </a:rPr>
              <a:t>Derajat</a:t>
            </a:r>
            <a:r>
              <a:rPr lang="en-US" sz="4400" dirty="0" smtClean="0">
                <a:latin typeface="Baskerville Old Face" pitchFamily="18" charset="0"/>
              </a:rPr>
              <a:t> Max/Min </a:t>
            </a:r>
            <a:r>
              <a:rPr lang="en-US" sz="4400" dirty="0" err="1" smtClean="0">
                <a:latin typeface="Baskerville Old Face" pitchFamily="18" charset="0"/>
              </a:rPr>
              <a:t>Relasi</a:t>
            </a:r>
            <a:endParaRPr lang="en-US" sz="44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21722" cy="2057400"/>
          </a:xfrm>
        </p:spPr>
        <p:txBody>
          <a:bodyPr/>
          <a:lstStyle/>
          <a:p>
            <a:pPr lvl="0"/>
            <a:r>
              <a:rPr lang="en-US" sz="2400" dirty="0" err="1" smtClean="0">
                <a:latin typeface="Baskerville Old Face" pitchFamily="18" charset="0"/>
              </a:rPr>
              <a:t>Derajat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relasi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maksimum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yaitu</a:t>
            </a:r>
            <a:r>
              <a:rPr lang="en-US" sz="2400" dirty="0" smtClean="0">
                <a:latin typeface="Baskerville Old Face" pitchFamily="18" charset="0"/>
              </a:rPr>
              <a:t> yang </a:t>
            </a:r>
            <a:r>
              <a:rPr lang="en-US" sz="2400" dirty="0" err="1" smtClean="0">
                <a:latin typeface="Baskerville Old Face" pitchFamily="18" charset="0"/>
              </a:rPr>
              <a:t>menunjukan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hubungan</a:t>
            </a:r>
            <a:r>
              <a:rPr lang="en-US" sz="2400" dirty="0" smtClean="0">
                <a:latin typeface="Baskerville Old Face" pitchFamily="18" charset="0"/>
              </a:rPr>
              <a:t> (</a:t>
            </a:r>
            <a:r>
              <a:rPr lang="en-US" sz="2400" dirty="0" err="1" smtClean="0">
                <a:latin typeface="Baskerville Old Face" pitchFamily="18" charset="0"/>
              </a:rPr>
              <a:t>korespondensi</a:t>
            </a:r>
            <a:r>
              <a:rPr lang="en-US" sz="2400" dirty="0" smtClean="0">
                <a:latin typeface="Baskerville Old Face" pitchFamily="18" charset="0"/>
              </a:rPr>
              <a:t>) </a:t>
            </a:r>
            <a:r>
              <a:rPr lang="en-US" sz="2400" dirty="0" err="1" smtClean="0">
                <a:latin typeface="Baskerville Old Face" pitchFamily="18" charset="0"/>
              </a:rPr>
              <a:t>maksimum</a:t>
            </a:r>
            <a:r>
              <a:rPr lang="en-US" sz="2400" dirty="0" smtClean="0">
                <a:latin typeface="Baskerville Old Face" pitchFamily="18" charset="0"/>
              </a:rPr>
              <a:t> yang </a:t>
            </a:r>
            <a:r>
              <a:rPr lang="en-US" sz="2400" dirty="0" err="1" smtClean="0">
                <a:latin typeface="Baskerville Old Face" pitchFamily="18" charset="0"/>
              </a:rPr>
              <a:t>boleh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terjadi</a:t>
            </a:r>
            <a:r>
              <a:rPr lang="en-US" sz="2400" dirty="0" smtClean="0">
                <a:latin typeface="Baskerville Old Face" pitchFamily="18" charset="0"/>
              </a:rPr>
              <a:t>  </a:t>
            </a:r>
            <a:r>
              <a:rPr lang="en-US" sz="2400" dirty="0" err="1" smtClean="0">
                <a:latin typeface="Baskerville Old Face" pitchFamily="18" charset="0"/>
              </a:rPr>
              <a:t>antara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himpunan</a:t>
            </a:r>
            <a:r>
              <a:rPr lang="en-US" sz="2400" dirty="0" smtClean="0">
                <a:latin typeface="Baskerville Old Face" pitchFamily="18" charset="0"/>
              </a:rPr>
              <a:t>  </a:t>
            </a:r>
            <a:r>
              <a:rPr lang="en-US" sz="2400" dirty="0" err="1" smtClean="0">
                <a:latin typeface="Baskerville Old Face" pitchFamily="18" charset="0"/>
              </a:rPr>
              <a:t>entitas</a:t>
            </a:r>
            <a:r>
              <a:rPr lang="en-US" sz="2400" dirty="0" smtClean="0">
                <a:latin typeface="Baskerville Old Face" pitchFamily="18" charset="0"/>
              </a:rPr>
              <a:t> yang </a:t>
            </a:r>
            <a:r>
              <a:rPr lang="en-US" sz="2400" dirty="0" err="1" smtClean="0">
                <a:latin typeface="Baskerville Old Face" pitchFamily="18" charset="0"/>
              </a:rPr>
              <a:t>satu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terhadap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himpunan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entitas</a:t>
            </a:r>
            <a:r>
              <a:rPr lang="en-US" sz="2400" dirty="0" smtClean="0">
                <a:latin typeface="Baskerville Old Face" pitchFamily="18" charset="0"/>
              </a:rPr>
              <a:t> yang lain.</a:t>
            </a:r>
          </a:p>
          <a:p>
            <a:pPr lvl="0"/>
            <a:r>
              <a:rPr lang="en-US" sz="2400" dirty="0" err="1" smtClean="0">
                <a:latin typeface="Baskerville Old Face" pitchFamily="18" charset="0"/>
              </a:rPr>
              <a:t>Derajat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relasi</a:t>
            </a:r>
            <a:r>
              <a:rPr lang="en-US" sz="2400" dirty="0" smtClean="0">
                <a:latin typeface="Baskerville Old Face" pitchFamily="18" charset="0"/>
              </a:rPr>
              <a:t> minimum, </a:t>
            </a:r>
            <a:r>
              <a:rPr lang="en-US" sz="2400" dirty="0" err="1" smtClean="0">
                <a:latin typeface="Baskerville Old Face" pitchFamily="18" charset="0"/>
              </a:rPr>
              <a:t>yaitu</a:t>
            </a:r>
            <a:r>
              <a:rPr lang="en-US" sz="2400" dirty="0" smtClean="0">
                <a:latin typeface="Baskerville Old Face" pitchFamily="18" charset="0"/>
              </a:rPr>
              <a:t> yang </a:t>
            </a:r>
            <a:r>
              <a:rPr lang="en-US" sz="2400" dirty="0" err="1" smtClean="0">
                <a:latin typeface="Baskerville Old Face" pitchFamily="18" charset="0"/>
              </a:rPr>
              <a:t>menunjukan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hubungan</a:t>
            </a:r>
            <a:r>
              <a:rPr lang="en-US" sz="2400" dirty="0" smtClean="0">
                <a:latin typeface="Baskerville Old Face" pitchFamily="18" charset="0"/>
              </a:rPr>
              <a:t> (</a:t>
            </a:r>
            <a:r>
              <a:rPr lang="en-US" sz="2400" dirty="0" err="1" smtClean="0">
                <a:latin typeface="Baskerville Old Face" pitchFamily="18" charset="0"/>
              </a:rPr>
              <a:t>korespondensi</a:t>
            </a:r>
            <a:r>
              <a:rPr lang="en-US" sz="2400" dirty="0" smtClean="0">
                <a:latin typeface="Baskerville Old Face" pitchFamily="18" charset="0"/>
              </a:rPr>
              <a:t>) minimum yang </a:t>
            </a:r>
            <a:r>
              <a:rPr lang="en-US" sz="2400" dirty="0" err="1" smtClean="0">
                <a:latin typeface="Baskerville Old Face" pitchFamily="18" charset="0"/>
              </a:rPr>
              <a:t>boleh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terjadi</a:t>
            </a:r>
            <a:r>
              <a:rPr lang="en-US" sz="2400" dirty="0" smtClean="0">
                <a:latin typeface="Baskerville Old Face" pitchFamily="18" charset="0"/>
              </a:rPr>
              <a:t>  </a:t>
            </a:r>
            <a:r>
              <a:rPr lang="en-US" sz="2400" dirty="0" err="1" smtClean="0">
                <a:latin typeface="Baskerville Old Face" pitchFamily="18" charset="0"/>
              </a:rPr>
              <a:t>antara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himpunan</a:t>
            </a:r>
            <a:r>
              <a:rPr lang="en-US" sz="2400" dirty="0" smtClean="0">
                <a:latin typeface="Baskerville Old Face" pitchFamily="18" charset="0"/>
              </a:rPr>
              <a:t>  </a:t>
            </a:r>
            <a:r>
              <a:rPr lang="en-US" sz="2400" dirty="0" err="1" smtClean="0">
                <a:latin typeface="Baskerville Old Face" pitchFamily="18" charset="0"/>
              </a:rPr>
              <a:t>entitas</a:t>
            </a:r>
            <a:r>
              <a:rPr lang="en-US" sz="2400" dirty="0" smtClean="0">
                <a:latin typeface="Baskerville Old Face" pitchFamily="18" charset="0"/>
              </a:rPr>
              <a:t> yang </a:t>
            </a:r>
            <a:r>
              <a:rPr lang="en-US" sz="2400" dirty="0" err="1" smtClean="0">
                <a:latin typeface="Baskerville Old Face" pitchFamily="18" charset="0"/>
              </a:rPr>
              <a:t>satu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terhadap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himpunan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entitas</a:t>
            </a:r>
            <a:r>
              <a:rPr lang="en-US" sz="2400" dirty="0" smtClean="0">
                <a:latin typeface="Baskerville Old Face" pitchFamily="18" charset="0"/>
              </a:rPr>
              <a:t> yang lain.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295400" y="41148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3581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Derajat</a:t>
                      </a:r>
                      <a:r>
                        <a:rPr lang="en-US" baseline="0" dirty="0" smtClean="0"/>
                        <a:t> Max/Min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Notasi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( 0 , N</a:t>
                      </a:r>
                      <a:r>
                        <a:rPr lang="en-US" sz="18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  <a:endParaRPr lang="en-US" sz="1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atau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8247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( 1 , N</a:t>
                      </a:r>
                      <a:r>
                        <a:rPr lang="en-US" sz="18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atau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8247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( 1 , 1 )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atau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8247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( 0, 1 )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atau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Straight Connector 18"/>
          <p:cNvCxnSpPr/>
          <p:nvPr/>
        </p:nvCxnSpPr>
        <p:spPr bwMode="auto">
          <a:xfrm>
            <a:off x="4267200" y="4648200"/>
            <a:ext cx="685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rot="16200000" flipH="1">
            <a:off x="4419600" y="4495800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rot="5400000">
            <a:off x="4419600" y="4648200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4648200" y="4572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6096000" y="4648200"/>
            <a:ext cx="685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rot="5400000">
            <a:off x="6477000" y="4495800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rot="16200000" flipH="1">
            <a:off x="6477000" y="4648200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Oval 50"/>
          <p:cNvSpPr/>
          <p:nvPr/>
        </p:nvSpPr>
        <p:spPr bwMode="auto">
          <a:xfrm>
            <a:off x="6248400" y="4572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4267200" y="5042648"/>
            <a:ext cx="685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16200000" flipH="1">
            <a:off x="4419600" y="4890248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rot="5400000">
            <a:off x="4419600" y="5042648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>
            <a:off x="6096000" y="5042648"/>
            <a:ext cx="685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6477000" y="4890248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rot="16200000" flipH="1">
            <a:off x="6477000" y="5042648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4267200" y="5410200"/>
            <a:ext cx="685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>
            <a:off x="6172200" y="5405718"/>
            <a:ext cx="685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>
            <a:off x="4267200" y="5791200"/>
            <a:ext cx="685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Oval 72"/>
          <p:cNvSpPr/>
          <p:nvPr/>
        </p:nvSpPr>
        <p:spPr bwMode="auto">
          <a:xfrm>
            <a:off x="4572000" y="5715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4" name="Straight Connector 73"/>
          <p:cNvCxnSpPr/>
          <p:nvPr/>
        </p:nvCxnSpPr>
        <p:spPr bwMode="auto">
          <a:xfrm>
            <a:off x="6096000" y="5791200"/>
            <a:ext cx="685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Oval 76"/>
          <p:cNvSpPr/>
          <p:nvPr/>
        </p:nvSpPr>
        <p:spPr bwMode="auto">
          <a:xfrm>
            <a:off x="6324600" y="5715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9" name="Straight Connector 78"/>
          <p:cNvCxnSpPr/>
          <p:nvPr/>
        </p:nvCxnSpPr>
        <p:spPr bwMode="auto">
          <a:xfrm rot="5400000">
            <a:off x="4533900" y="5067300"/>
            <a:ext cx="228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/>
          <p:nvPr/>
        </p:nvCxnSpPr>
        <p:spPr bwMode="auto">
          <a:xfrm rot="5400000">
            <a:off x="6276741" y="5044888"/>
            <a:ext cx="229394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 rot="5400000">
            <a:off x="4495800" y="5410200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/>
          <p:nvPr/>
        </p:nvCxnSpPr>
        <p:spPr bwMode="auto">
          <a:xfrm rot="5400000">
            <a:off x="6248400" y="5405718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>
                <a:latin typeface="Baskerville Old Face" pitchFamily="18" charset="0"/>
              </a:rPr>
              <a:t>Derajat</a:t>
            </a:r>
            <a:r>
              <a:rPr lang="en-US" sz="4400" dirty="0" smtClean="0">
                <a:latin typeface="Baskerville Old Face" pitchFamily="18" charset="0"/>
              </a:rPr>
              <a:t> Max/Min </a:t>
            </a:r>
            <a:r>
              <a:rPr lang="en-US" sz="4400" dirty="0" err="1" smtClean="0">
                <a:latin typeface="Baskerville Old Face" pitchFamily="18" charset="0"/>
              </a:rPr>
              <a:t>Relasi</a:t>
            </a:r>
            <a:endParaRPr lang="en-US" sz="4400" dirty="0">
              <a:latin typeface="Baskerville Old Face" pitchFamily="18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609600" y="4303059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MHS</a:t>
            </a:r>
          </a:p>
        </p:txBody>
      </p:sp>
      <p:sp>
        <p:nvSpPr>
          <p:cNvPr id="5" name="Diamond 4"/>
          <p:cNvSpPr/>
          <p:nvPr/>
        </p:nvSpPr>
        <p:spPr bwMode="auto">
          <a:xfrm>
            <a:off x="3276600" y="4191000"/>
            <a:ext cx="2362200" cy="914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pitchFamily="34" charset="0"/>
              </a:rPr>
              <a:t>mengambil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629400" y="4303059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Arial" pitchFamily="34" charset="0"/>
              </a:rPr>
              <a:t>Mt. </a:t>
            </a:r>
            <a:r>
              <a:rPr lang="en-US" sz="2400" dirty="0" err="1" smtClean="0">
                <a:latin typeface="Arial" pitchFamily="34" charset="0"/>
              </a:rPr>
              <a:t>Kuliah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" name="Straight Connector 6"/>
          <p:cNvCxnSpPr>
            <a:stCxn id="4" idx="3"/>
            <a:endCxn id="5" idx="1"/>
          </p:cNvCxnSpPr>
          <p:nvPr/>
        </p:nvCxnSpPr>
        <p:spPr bwMode="auto">
          <a:xfrm>
            <a:off x="2438400" y="4645959"/>
            <a:ext cx="8382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6" idx="1"/>
            <a:endCxn id="5" idx="3"/>
          </p:cNvCxnSpPr>
          <p:nvPr/>
        </p:nvCxnSpPr>
        <p:spPr bwMode="auto">
          <a:xfrm rot="10800000" flipV="1">
            <a:off x="5638800" y="4645958"/>
            <a:ext cx="9906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Rectangle 36"/>
          <p:cNvSpPr/>
          <p:nvPr/>
        </p:nvSpPr>
        <p:spPr bwMode="auto">
          <a:xfrm>
            <a:off x="3693459" y="5676901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Dosen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" name="Diamond 37"/>
          <p:cNvSpPr/>
          <p:nvPr/>
        </p:nvSpPr>
        <p:spPr bwMode="auto">
          <a:xfrm>
            <a:off x="6360459" y="5564842"/>
            <a:ext cx="2362200" cy="914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pitchFamily="34" charset="0"/>
              </a:rPr>
              <a:t>mengajar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39" name="Straight Connector 38"/>
          <p:cNvCxnSpPr>
            <a:stCxn id="37" idx="3"/>
            <a:endCxn id="38" idx="1"/>
          </p:cNvCxnSpPr>
          <p:nvPr/>
        </p:nvCxnSpPr>
        <p:spPr bwMode="auto">
          <a:xfrm>
            <a:off x="5522259" y="6019801"/>
            <a:ext cx="8382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6" idx="2"/>
            <a:endCxn id="38" idx="0"/>
          </p:cNvCxnSpPr>
          <p:nvPr/>
        </p:nvCxnSpPr>
        <p:spPr bwMode="auto">
          <a:xfrm rot="5400000">
            <a:off x="7254689" y="5275730"/>
            <a:ext cx="575983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457200" y="1636059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MHS</a:t>
            </a:r>
          </a:p>
        </p:txBody>
      </p:sp>
      <p:sp>
        <p:nvSpPr>
          <p:cNvPr id="19" name="Diamond 18"/>
          <p:cNvSpPr/>
          <p:nvPr/>
        </p:nvSpPr>
        <p:spPr bwMode="auto">
          <a:xfrm>
            <a:off x="3124200" y="1524000"/>
            <a:ext cx="2362200" cy="914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pitchFamily="34" charset="0"/>
              </a:rPr>
              <a:t>mengambil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477000" y="1636059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Arial" pitchFamily="34" charset="0"/>
              </a:rPr>
              <a:t>Mt. </a:t>
            </a:r>
            <a:r>
              <a:rPr lang="en-US" sz="2400" dirty="0" err="1" smtClean="0">
                <a:latin typeface="Arial" pitchFamily="34" charset="0"/>
              </a:rPr>
              <a:t>Kuliah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1" name="Straight Connector 20"/>
          <p:cNvCxnSpPr>
            <a:stCxn id="18" idx="3"/>
            <a:endCxn id="19" idx="1"/>
          </p:cNvCxnSpPr>
          <p:nvPr/>
        </p:nvCxnSpPr>
        <p:spPr bwMode="auto">
          <a:xfrm>
            <a:off x="2286000" y="1978959"/>
            <a:ext cx="8382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20" idx="1"/>
            <a:endCxn id="19" idx="3"/>
          </p:cNvCxnSpPr>
          <p:nvPr/>
        </p:nvCxnSpPr>
        <p:spPr bwMode="auto">
          <a:xfrm rot="10800000" flipV="1">
            <a:off x="5486400" y="1978958"/>
            <a:ext cx="9906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209800" y="1636059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(0,N)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91200" y="1636059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(0,N)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541059" y="3009901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Dosen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Diamond 25"/>
          <p:cNvSpPr/>
          <p:nvPr/>
        </p:nvSpPr>
        <p:spPr bwMode="auto">
          <a:xfrm>
            <a:off x="6208059" y="2897842"/>
            <a:ext cx="2362200" cy="914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pitchFamily="34" charset="0"/>
              </a:rPr>
              <a:t>mengajar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9" name="Straight Connector 28"/>
          <p:cNvCxnSpPr>
            <a:stCxn id="25" idx="3"/>
            <a:endCxn id="26" idx="1"/>
          </p:cNvCxnSpPr>
          <p:nvPr/>
        </p:nvCxnSpPr>
        <p:spPr bwMode="auto">
          <a:xfrm>
            <a:off x="5369859" y="3352801"/>
            <a:ext cx="8382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20" idx="2"/>
            <a:endCxn id="26" idx="0"/>
          </p:cNvCxnSpPr>
          <p:nvPr/>
        </p:nvCxnSpPr>
        <p:spPr bwMode="auto">
          <a:xfrm rot="5400000">
            <a:off x="7102289" y="2608730"/>
            <a:ext cx="575983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5293659" y="3009901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(0,1)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67600" y="23622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(1,N)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2438400" y="449580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rot="10800000" flipV="1">
            <a:off x="2438401" y="464820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Oval 43"/>
          <p:cNvSpPr/>
          <p:nvPr/>
        </p:nvSpPr>
        <p:spPr bwMode="auto">
          <a:xfrm>
            <a:off x="268493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 rot="10800000" flipV="1">
            <a:off x="6400800" y="449580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6400800" y="464820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Oval 48"/>
          <p:cNvSpPr/>
          <p:nvPr/>
        </p:nvSpPr>
        <p:spPr bwMode="auto">
          <a:xfrm>
            <a:off x="62484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5638800" y="59436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 rot="16200000" flipH="1">
            <a:off x="7315200" y="4988859"/>
            <a:ext cx="228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 rot="5400000">
            <a:off x="7543800" y="5006788"/>
            <a:ext cx="228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>
            <a:off x="7351059" y="5230906"/>
            <a:ext cx="381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Baskerville Old Face" pitchFamily="18" charset="0"/>
              </a:rPr>
              <a:t>Varian </a:t>
            </a:r>
            <a:r>
              <a:rPr lang="en-US" sz="4400" dirty="0" err="1" smtClean="0">
                <a:latin typeface="Baskerville Old Face" pitchFamily="18" charset="0"/>
              </a:rPr>
              <a:t>Entitas</a:t>
            </a:r>
            <a:endParaRPr lang="en-US" sz="44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8" y="1320407"/>
            <a:ext cx="8321722" cy="5232793"/>
          </a:xfrm>
        </p:spPr>
        <p:txBody>
          <a:bodyPr/>
          <a:lstStyle/>
          <a:p>
            <a:pPr lvl="0"/>
            <a:r>
              <a:rPr lang="en-US" dirty="0" err="1" smtClean="0">
                <a:latin typeface="Baskerville Old Face" pitchFamily="18" charset="0"/>
              </a:rPr>
              <a:t>Himpunan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Kuat</a:t>
            </a:r>
            <a:r>
              <a:rPr lang="en-US" dirty="0" smtClean="0">
                <a:latin typeface="Baskerville Old Face" pitchFamily="18" charset="0"/>
              </a:rPr>
              <a:t>/</a:t>
            </a:r>
            <a:r>
              <a:rPr lang="en-US" dirty="0" err="1" smtClean="0">
                <a:latin typeface="Baskerville Old Face" pitchFamily="18" charset="0"/>
              </a:rPr>
              <a:t>Bebas</a:t>
            </a:r>
            <a:r>
              <a:rPr lang="en-US" dirty="0" smtClean="0">
                <a:latin typeface="Baskerville Old Face" pitchFamily="18" charset="0"/>
              </a:rPr>
              <a:t> (Strong Entity Sets)</a:t>
            </a:r>
          </a:p>
          <a:p>
            <a:pPr lvl="1"/>
            <a:r>
              <a:rPr lang="en-US" dirty="0" err="1" smtClean="0">
                <a:latin typeface="Baskerville Old Face" pitchFamily="18" charset="0"/>
              </a:rPr>
              <a:t>Himpunan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yang </a:t>
            </a:r>
            <a:r>
              <a:rPr lang="en-US" dirty="0" err="1" smtClean="0">
                <a:latin typeface="Baskerville Old Face" pitchFamily="18" charset="0"/>
              </a:rPr>
              <a:t>tidak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memiliki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ketergantungan</a:t>
            </a:r>
            <a:r>
              <a:rPr lang="en-US" dirty="0" smtClean="0">
                <a:latin typeface="Baskerville Old Face" pitchFamily="18" charset="0"/>
              </a:rPr>
              <a:t>  </a:t>
            </a:r>
            <a:r>
              <a:rPr lang="en-US" dirty="0" err="1" smtClean="0">
                <a:latin typeface="Baskerville Old Face" pitchFamily="18" charset="0"/>
              </a:rPr>
              <a:t>dengan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himpunan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lainnya</a:t>
            </a:r>
            <a:r>
              <a:rPr lang="en-US" dirty="0" smtClean="0">
                <a:latin typeface="Baskerville Old Face" pitchFamily="18" charset="0"/>
              </a:rPr>
              <a:t>. </a:t>
            </a:r>
          </a:p>
          <a:p>
            <a:pPr lvl="0"/>
            <a:r>
              <a:rPr lang="en-US" dirty="0" err="1" smtClean="0">
                <a:latin typeface="Baskerville Old Face" pitchFamily="18" charset="0"/>
              </a:rPr>
              <a:t>Himpunan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Lemah</a:t>
            </a:r>
            <a:r>
              <a:rPr lang="en-US" dirty="0" smtClean="0">
                <a:latin typeface="Baskerville Old Face" pitchFamily="18" charset="0"/>
              </a:rPr>
              <a:t> (Weak Entity Sets)</a:t>
            </a:r>
          </a:p>
          <a:p>
            <a:pPr lvl="1"/>
            <a:r>
              <a:rPr lang="en-US" dirty="0" err="1" smtClean="0">
                <a:latin typeface="Baskerville Old Face" pitchFamily="18" charset="0"/>
              </a:rPr>
              <a:t>Berisi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entitas-entitas</a:t>
            </a:r>
            <a:r>
              <a:rPr lang="en-US" dirty="0" smtClean="0">
                <a:latin typeface="Baskerville Old Face" pitchFamily="18" charset="0"/>
              </a:rPr>
              <a:t> yang </a:t>
            </a:r>
            <a:r>
              <a:rPr lang="en-US" dirty="0" err="1" smtClean="0">
                <a:latin typeface="Baskerville Old Face" pitchFamily="18" charset="0"/>
              </a:rPr>
              <a:t>kemunculannya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tergantung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pada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eksitensinya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dalam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sebuah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relasi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terhadap</a:t>
            </a:r>
            <a:r>
              <a:rPr lang="en-US" dirty="0" smtClean="0">
                <a:latin typeface="Baskerville Old Face" pitchFamily="18" charset="0"/>
              </a:rPr>
              <a:t> 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lain (strong entity)</a:t>
            </a:r>
          </a:p>
          <a:p>
            <a:pPr>
              <a:buNone/>
            </a:pP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Baskerville Old Face" pitchFamily="18" charset="0"/>
              </a:rPr>
              <a:t>Varian </a:t>
            </a:r>
            <a:r>
              <a:rPr lang="en-US" sz="4400" dirty="0" err="1" smtClean="0">
                <a:latin typeface="Baskerville Old Face" pitchFamily="18" charset="0"/>
              </a:rPr>
              <a:t>Relasi</a:t>
            </a:r>
            <a:endParaRPr lang="en-US" sz="4400" dirty="0">
              <a:latin typeface="Baskerville Old Face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57200" y="2398059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MHS</a:t>
            </a:r>
          </a:p>
        </p:txBody>
      </p:sp>
      <p:sp>
        <p:nvSpPr>
          <p:cNvPr id="19" name="Diamond 18"/>
          <p:cNvSpPr/>
          <p:nvPr/>
        </p:nvSpPr>
        <p:spPr bwMode="auto">
          <a:xfrm>
            <a:off x="3124200" y="2286000"/>
            <a:ext cx="2362200" cy="914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pitchFamily="34" charset="0"/>
              </a:rPr>
              <a:t>Memiliki</a:t>
            </a:r>
            <a:r>
              <a:rPr lang="en-US" sz="1600" dirty="0" smtClean="0">
                <a:latin typeface="Arial" pitchFamily="34" charset="0"/>
              </a:rPr>
              <a:t>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477000" y="2398059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err="1" smtClean="0">
                <a:latin typeface="Arial" pitchFamily="34" charset="0"/>
              </a:rPr>
              <a:t>Orang_Tua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1" name="Straight Connector 20"/>
          <p:cNvCxnSpPr>
            <a:stCxn id="18" idx="3"/>
            <a:endCxn id="19" idx="1"/>
          </p:cNvCxnSpPr>
          <p:nvPr/>
        </p:nvCxnSpPr>
        <p:spPr bwMode="auto">
          <a:xfrm>
            <a:off x="2286000" y="2740959"/>
            <a:ext cx="8382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20" idx="1"/>
            <a:endCxn id="19" idx="3"/>
          </p:cNvCxnSpPr>
          <p:nvPr/>
        </p:nvCxnSpPr>
        <p:spPr bwMode="auto">
          <a:xfrm rot="10800000" flipV="1">
            <a:off x="5486400" y="2740958"/>
            <a:ext cx="9906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209800" y="2398059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64094" y="239805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57200" y="53340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Hobby</a:t>
            </a:r>
          </a:p>
        </p:txBody>
      </p:sp>
      <p:sp>
        <p:nvSpPr>
          <p:cNvPr id="26" name="Diamond 25"/>
          <p:cNvSpPr/>
          <p:nvPr/>
        </p:nvSpPr>
        <p:spPr bwMode="auto">
          <a:xfrm>
            <a:off x="26894" y="3886200"/>
            <a:ext cx="2667000" cy="914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pitchFamily="34" charset="0"/>
              </a:rPr>
              <a:t>Menyenangi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9" name="Straight Connector 28"/>
          <p:cNvCxnSpPr>
            <a:stCxn id="25" idx="0"/>
            <a:endCxn id="26" idx="2"/>
          </p:cNvCxnSpPr>
          <p:nvPr/>
        </p:nvCxnSpPr>
        <p:spPr bwMode="auto">
          <a:xfrm rot="16200000" flipV="1">
            <a:off x="1099297" y="5061697"/>
            <a:ext cx="533400" cy="112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8" idx="2"/>
            <a:endCxn id="26" idx="0"/>
          </p:cNvCxnSpPr>
          <p:nvPr/>
        </p:nvCxnSpPr>
        <p:spPr bwMode="auto">
          <a:xfrm rot="5400000">
            <a:off x="964827" y="3479426"/>
            <a:ext cx="802341" cy="112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1371600" y="49530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411941" y="31219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0" y="15240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Nim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1371600" y="1600200"/>
            <a:ext cx="1371599" cy="380999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Nama_Mhs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76200" y="34290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Alamat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65" name="Straight Connector 64"/>
          <p:cNvCxnSpPr>
            <a:stCxn id="60" idx="4"/>
          </p:cNvCxnSpPr>
          <p:nvPr/>
        </p:nvCxnSpPr>
        <p:spPr bwMode="auto">
          <a:xfrm rot="16200000" flipH="1">
            <a:off x="533400" y="1981200"/>
            <a:ext cx="4572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62" idx="4"/>
          </p:cNvCxnSpPr>
          <p:nvPr/>
        </p:nvCxnSpPr>
        <p:spPr bwMode="auto">
          <a:xfrm rot="5400000">
            <a:off x="1714500" y="2019299"/>
            <a:ext cx="381001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63" idx="0"/>
          </p:cNvCxnSpPr>
          <p:nvPr/>
        </p:nvCxnSpPr>
        <p:spPr bwMode="auto">
          <a:xfrm rot="5400000" flipH="1" flipV="1">
            <a:off x="590550" y="3105150"/>
            <a:ext cx="381000" cy="266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Oval 73"/>
          <p:cNvSpPr/>
          <p:nvPr/>
        </p:nvSpPr>
        <p:spPr bwMode="auto">
          <a:xfrm>
            <a:off x="1905000" y="33528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Nim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7162800" y="1676400"/>
            <a:ext cx="1371599" cy="380999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Nama_Ortu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6781800" y="35052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Alamat_ortu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2743200" y="54864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hobby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8" name="Straight Connector 77"/>
          <p:cNvCxnSpPr/>
          <p:nvPr/>
        </p:nvCxnSpPr>
        <p:spPr bwMode="auto">
          <a:xfrm rot="5400000">
            <a:off x="2057400" y="3733800"/>
            <a:ext cx="3810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>
            <a:stCxn id="75" idx="4"/>
          </p:cNvCxnSpPr>
          <p:nvPr/>
        </p:nvCxnSpPr>
        <p:spPr bwMode="auto">
          <a:xfrm rot="5400000">
            <a:off x="7505700" y="2095499"/>
            <a:ext cx="381001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>
            <a:stCxn id="76" idx="0"/>
          </p:cNvCxnSpPr>
          <p:nvPr/>
        </p:nvCxnSpPr>
        <p:spPr bwMode="auto">
          <a:xfrm rot="5400000" flipH="1" flipV="1">
            <a:off x="7296150" y="3181350"/>
            <a:ext cx="381000" cy="266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>
            <a:stCxn id="77" idx="2"/>
            <a:endCxn id="25" idx="3"/>
          </p:cNvCxnSpPr>
          <p:nvPr/>
        </p:nvCxnSpPr>
        <p:spPr bwMode="auto">
          <a:xfrm rot="10800000">
            <a:off x="2286000" y="5676900"/>
            <a:ext cx="4572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Oval 85"/>
          <p:cNvSpPr/>
          <p:nvPr/>
        </p:nvSpPr>
        <p:spPr bwMode="auto">
          <a:xfrm>
            <a:off x="2362200" y="46482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hobby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87" name="Straight Connector 86"/>
          <p:cNvCxnSpPr>
            <a:stCxn id="86" idx="2"/>
          </p:cNvCxnSpPr>
          <p:nvPr/>
        </p:nvCxnSpPr>
        <p:spPr bwMode="auto">
          <a:xfrm rot="10800000">
            <a:off x="1981202" y="4572000"/>
            <a:ext cx="380999" cy="266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9" name="Oval 88"/>
          <p:cNvSpPr/>
          <p:nvPr/>
        </p:nvSpPr>
        <p:spPr bwMode="auto">
          <a:xfrm>
            <a:off x="4495800" y="36576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Nama_Ortu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90" name="Straight Connector 89"/>
          <p:cNvCxnSpPr>
            <a:stCxn id="89" idx="0"/>
          </p:cNvCxnSpPr>
          <p:nvPr/>
        </p:nvCxnSpPr>
        <p:spPr bwMode="auto">
          <a:xfrm rot="16200000" flipV="1">
            <a:off x="4514850" y="3105150"/>
            <a:ext cx="533400" cy="571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Oval 90"/>
          <p:cNvSpPr/>
          <p:nvPr/>
        </p:nvSpPr>
        <p:spPr bwMode="auto">
          <a:xfrm>
            <a:off x="4267200" y="15240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Nim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92" name="Straight Connector 91"/>
          <p:cNvCxnSpPr>
            <a:stCxn id="91" idx="4"/>
          </p:cNvCxnSpPr>
          <p:nvPr/>
        </p:nvCxnSpPr>
        <p:spPr bwMode="auto">
          <a:xfrm rot="5400000">
            <a:off x="4438651" y="1962151"/>
            <a:ext cx="457200" cy="3428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latin typeface="Forte" pitchFamily="66" charset="0"/>
              </a:rPr>
              <a:t>ERM</a:t>
            </a:r>
            <a:endParaRPr lang="en-US" sz="6000" dirty="0"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8" y="1143000"/>
            <a:ext cx="8855122" cy="5232793"/>
          </a:xfrm>
        </p:spPr>
        <p:txBody>
          <a:bodyPr/>
          <a:lstStyle/>
          <a:p>
            <a:pPr lvl="0"/>
            <a:r>
              <a:rPr lang="en-US" sz="2800" dirty="0" smtClean="0">
                <a:latin typeface="Baskerville Old Face" pitchFamily="18" charset="0"/>
              </a:rPr>
              <a:t>ERM </a:t>
            </a:r>
            <a:r>
              <a:rPr lang="en-US" sz="2800" dirty="0" err="1" smtClean="0">
                <a:latin typeface="Baskerville Old Face" pitchFamily="18" charset="0"/>
              </a:rPr>
              <a:t>merupakan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suatu</a:t>
            </a:r>
            <a:r>
              <a:rPr lang="en-US" sz="2800" dirty="0" smtClean="0">
                <a:latin typeface="Baskerville Old Face" pitchFamily="18" charset="0"/>
              </a:rPr>
              <a:t> model data yang </a:t>
            </a:r>
            <a:r>
              <a:rPr lang="en-US" sz="2800" dirty="0" err="1" smtClean="0">
                <a:latin typeface="Baskerville Old Face" pitchFamily="18" charset="0"/>
              </a:rPr>
              <a:t>dikembangkan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berdasarkan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objek</a:t>
            </a:r>
            <a:endParaRPr lang="en-US" sz="2800" dirty="0" smtClean="0">
              <a:latin typeface="Baskerville Old Face" pitchFamily="18" charset="0"/>
            </a:endParaRPr>
          </a:p>
          <a:p>
            <a:pPr lvl="0"/>
            <a:r>
              <a:rPr lang="en-US" sz="2800" dirty="0" smtClean="0">
                <a:latin typeface="Baskerville Old Face" pitchFamily="18" charset="0"/>
              </a:rPr>
              <a:t>ERM </a:t>
            </a:r>
            <a:r>
              <a:rPr lang="en-US" sz="2800" dirty="0" err="1" smtClean="0">
                <a:latin typeface="Baskerville Old Face" pitchFamily="18" charset="0"/>
              </a:rPr>
              <a:t>digunakan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untuk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menjelaskan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hubungan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antar</a:t>
            </a:r>
            <a:r>
              <a:rPr lang="en-US" sz="2800" dirty="0" smtClean="0">
                <a:latin typeface="Baskerville Old Face" pitchFamily="18" charset="0"/>
              </a:rPr>
              <a:t> data </a:t>
            </a:r>
            <a:r>
              <a:rPr lang="en-US" sz="2800" dirty="0" err="1" smtClean="0">
                <a:latin typeface="Baskerville Old Face" pitchFamily="18" charset="0"/>
              </a:rPr>
              <a:t>dalam</a:t>
            </a:r>
            <a:r>
              <a:rPr lang="en-US" sz="2800" dirty="0" smtClean="0">
                <a:latin typeface="Baskerville Old Face" pitchFamily="18" charset="0"/>
              </a:rPr>
              <a:t> basis data </a:t>
            </a:r>
            <a:r>
              <a:rPr lang="en-US" sz="2800" dirty="0" err="1" smtClean="0">
                <a:latin typeface="Baskerville Old Face" pitchFamily="18" charset="0"/>
              </a:rPr>
              <a:t>kepada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pemakai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secara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logika</a:t>
            </a:r>
            <a:endParaRPr lang="en-US" sz="2800" dirty="0" smtClean="0">
              <a:latin typeface="Baskerville Old Face" pitchFamily="18" charset="0"/>
            </a:endParaRPr>
          </a:p>
          <a:p>
            <a:pPr lvl="0"/>
            <a:r>
              <a:rPr lang="en-US" sz="2800" dirty="0" smtClean="0">
                <a:latin typeface="Baskerville Old Face" pitchFamily="18" charset="0"/>
              </a:rPr>
              <a:t>ERM </a:t>
            </a:r>
            <a:r>
              <a:rPr lang="en-US" sz="2800" dirty="0" err="1" smtClean="0">
                <a:latin typeface="Baskerville Old Face" pitchFamily="18" charset="0"/>
              </a:rPr>
              <a:t>didasarkan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pada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suatu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persepsi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bahwa</a:t>
            </a:r>
            <a:r>
              <a:rPr lang="en-US" sz="2800" dirty="0" smtClean="0">
                <a:latin typeface="Baskerville Old Face" pitchFamily="18" charset="0"/>
              </a:rPr>
              <a:t> real world </a:t>
            </a:r>
            <a:r>
              <a:rPr lang="en-US" sz="2800" dirty="0" err="1" smtClean="0">
                <a:latin typeface="Baskerville Old Face" pitchFamily="18" charset="0"/>
              </a:rPr>
              <a:t>terdiri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atas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objek-objek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dasar</a:t>
            </a:r>
            <a:r>
              <a:rPr lang="en-US" sz="2800" dirty="0" smtClean="0">
                <a:latin typeface="Baskerville Old Face" pitchFamily="18" charset="0"/>
              </a:rPr>
              <a:t> yang </a:t>
            </a:r>
            <a:r>
              <a:rPr lang="en-US" sz="2800" dirty="0" err="1" smtClean="0">
                <a:latin typeface="Baskerville Old Face" pitchFamily="18" charset="0"/>
              </a:rPr>
              <a:t>mempunyai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hubungan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kerelasian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antar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objek-objek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dasar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tersebut</a:t>
            </a:r>
            <a:r>
              <a:rPr lang="en-US" sz="2800" dirty="0" smtClean="0">
                <a:latin typeface="Baskerville Old Face" pitchFamily="18" charset="0"/>
              </a:rPr>
              <a:t>.</a:t>
            </a:r>
          </a:p>
          <a:p>
            <a:pPr lvl="0"/>
            <a:r>
              <a:rPr lang="en-US" sz="2800" dirty="0" smtClean="0">
                <a:latin typeface="Baskerville Old Face" pitchFamily="18" charset="0"/>
              </a:rPr>
              <a:t>ERM </a:t>
            </a:r>
            <a:r>
              <a:rPr lang="en-US" sz="2800" dirty="0" err="1" smtClean="0">
                <a:latin typeface="Baskerville Old Face" pitchFamily="18" charset="0"/>
              </a:rPr>
              <a:t>digambarkan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dalam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bentuk</a:t>
            </a:r>
            <a:r>
              <a:rPr lang="en-US" sz="2800" dirty="0" smtClean="0">
                <a:latin typeface="Baskerville Old Face" pitchFamily="18" charset="0"/>
              </a:rPr>
              <a:t> diagram yang </a:t>
            </a:r>
            <a:r>
              <a:rPr lang="en-US" sz="2800" dirty="0" err="1" smtClean="0">
                <a:latin typeface="Baskerville Old Face" pitchFamily="18" charset="0"/>
              </a:rPr>
              <a:t>disebut</a:t>
            </a:r>
            <a:r>
              <a:rPr lang="en-US" sz="2800" dirty="0" smtClean="0">
                <a:latin typeface="Baskerville Old Face" pitchFamily="18" charset="0"/>
              </a:rPr>
              <a:t> ER </a:t>
            </a:r>
            <a:r>
              <a:rPr lang="en-US" sz="2800" dirty="0" err="1" smtClean="0">
                <a:latin typeface="Baskerville Old Face" pitchFamily="18" charset="0"/>
              </a:rPr>
              <a:t>Diagra</a:t>
            </a:r>
            <a:r>
              <a:rPr lang="en-US" sz="2800" dirty="0" smtClean="0">
                <a:latin typeface="Baskerville Old Face" pitchFamily="18" charset="0"/>
              </a:rPr>
              <a:t> (ERD) </a:t>
            </a:r>
            <a:r>
              <a:rPr lang="en-US" sz="2800" dirty="0" err="1" smtClean="0">
                <a:latin typeface="Baskerville Old Face" pitchFamily="18" charset="0"/>
              </a:rPr>
              <a:t>dengan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menggunakan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simbol-simbol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grafis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tertentu</a:t>
            </a:r>
            <a:r>
              <a:rPr lang="en-US" sz="2800" dirty="0" smtClean="0">
                <a:latin typeface="Baskerville Old Face" pitchFamily="18" charset="0"/>
              </a:rPr>
              <a:t>.</a:t>
            </a:r>
            <a:endParaRPr lang="en-US" sz="2800" dirty="0">
              <a:latin typeface="Baskerville Old Fac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/>
          <p:cNvSpPr/>
          <p:nvPr/>
        </p:nvSpPr>
        <p:spPr bwMode="auto">
          <a:xfrm>
            <a:off x="3124200" y="3886200"/>
            <a:ext cx="2743200" cy="1600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Baskerville Old Face" pitchFamily="18" charset="0"/>
              </a:rPr>
              <a:t>Varian </a:t>
            </a:r>
            <a:r>
              <a:rPr lang="en-US" sz="4400" dirty="0" err="1" smtClean="0">
                <a:latin typeface="Baskerville Old Face" pitchFamily="18" charset="0"/>
              </a:rPr>
              <a:t>Relasi</a:t>
            </a:r>
            <a:endParaRPr lang="en-US" sz="44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8" y="1320407"/>
            <a:ext cx="8321722" cy="5232793"/>
          </a:xfrm>
        </p:spPr>
        <p:txBody>
          <a:bodyPr/>
          <a:lstStyle/>
          <a:p>
            <a:pPr lvl="0"/>
            <a:r>
              <a:rPr lang="en-US" b="1" dirty="0" err="1" smtClean="0">
                <a:latin typeface="Baskerville Old Face" pitchFamily="18" charset="0"/>
              </a:rPr>
              <a:t>Relasi</a:t>
            </a:r>
            <a:r>
              <a:rPr lang="en-US" b="1" dirty="0" smtClean="0">
                <a:latin typeface="Baskerville Old Face" pitchFamily="18" charset="0"/>
              </a:rPr>
              <a:t> Tunggal (Unary Relation)</a:t>
            </a:r>
            <a:endParaRPr lang="en-US" dirty="0" smtClean="0">
              <a:latin typeface="Baskerville Old Face" pitchFamily="18" charset="0"/>
            </a:endParaRPr>
          </a:p>
          <a:p>
            <a:pPr lvl="1"/>
            <a:r>
              <a:rPr lang="en-US" dirty="0" err="1" smtClean="0">
                <a:latin typeface="Baskerville Old Face" pitchFamily="18" charset="0"/>
              </a:rPr>
              <a:t>Merupakan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relasi</a:t>
            </a:r>
            <a:r>
              <a:rPr lang="en-US" dirty="0" smtClean="0">
                <a:latin typeface="Baskerville Old Face" pitchFamily="18" charset="0"/>
              </a:rPr>
              <a:t>  yang </a:t>
            </a:r>
            <a:r>
              <a:rPr lang="en-US" dirty="0" err="1" smtClean="0">
                <a:latin typeface="Baskerville Old Face" pitchFamily="18" charset="0"/>
              </a:rPr>
              <a:t>terjadi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dari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sebuah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himpunan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 </a:t>
            </a:r>
            <a:r>
              <a:rPr lang="en-US" dirty="0" err="1" smtClean="0">
                <a:latin typeface="Baskerville Old Face" pitchFamily="18" charset="0"/>
              </a:rPr>
              <a:t>ke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himpunan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yang </a:t>
            </a:r>
            <a:r>
              <a:rPr lang="en-US" dirty="0" err="1" smtClean="0">
                <a:latin typeface="Baskerville Old Face" pitchFamily="18" charset="0"/>
              </a:rPr>
              <a:t>sama</a:t>
            </a:r>
            <a:endParaRPr lang="en-US" dirty="0" smtClean="0">
              <a:latin typeface="Baskerville Old Face" pitchFamily="18" charset="0"/>
            </a:endParaRPr>
          </a:p>
          <a:p>
            <a:pPr>
              <a:buNone/>
            </a:pPr>
            <a:endParaRPr lang="en-US" dirty="0">
              <a:latin typeface="Baskerville Old Face" pitchFamily="18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057400" y="4303059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DOSEN</a:t>
            </a:r>
          </a:p>
        </p:txBody>
      </p:sp>
      <p:sp>
        <p:nvSpPr>
          <p:cNvPr id="5" name="Diamond 4"/>
          <p:cNvSpPr/>
          <p:nvPr/>
        </p:nvSpPr>
        <p:spPr bwMode="auto">
          <a:xfrm>
            <a:off x="4724400" y="4191000"/>
            <a:ext cx="2362200" cy="914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Mendampingi</a:t>
            </a:r>
            <a:r>
              <a:rPr lang="en-US" sz="1200" dirty="0" smtClean="0">
                <a:latin typeface="Arial" pitchFamily="34" charset="0"/>
              </a:rPr>
              <a:t>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3400" y="3505200"/>
            <a:ext cx="377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43400" y="55626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981200" y="3352800"/>
            <a:ext cx="1371599" cy="380999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Nama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6" name="Straight Connector 15"/>
          <p:cNvCxnSpPr>
            <a:stCxn id="13" idx="4"/>
          </p:cNvCxnSpPr>
          <p:nvPr/>
        </p:nvCxnSpPr>
        <p:spPr bwMode="auto">
          <a:xfrm rot="16200000" flipH="1">
            <a:off x="2476499" y="3924300"/>
            <a:ext cx="533403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Oval 21"/>
          <p:cNvSpPr/>
          <p:nvPr/>
        </p:nvSpPr>
        <p:spPr bwMode="auto">
          <a:xfrm>
            <a:off x="5867400" y="34290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Nama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3" name="Straight Connector 22"/>
          <p:cNvCxnSpPr>
            <a:stCxn id="22" idx="4"/>
          </p:cNvCxnSpPr>
          <p:nvPr/>
        </p:nvCxnSpPr>
        <p:spPr bwMode="auto">
          <a:xfrm rot="5400000">
            <a:off x="6038851" y="3867151"/>
            <a:ext cx="457200" cy="3428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Baskerville Old Face" pitchFamily="18" charset="0"/>
              </a:rPr>
              <a:t>Varian </a:t>
            </a:r>
            <a:r>
              <a:rPr lang="en-US" sz="4400" dirty="0" err="1" smtClean="0">
                <a:latin typeface="Baskerville Old Face" pitchFamily="18" charset="0"/>
              </a:rPr>
              <a:t>Relasi</a:t>
            </a:r>
            <a:endParaRPr lang="en-US" sz="44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8" y="1320407"/>
            <a:ext cx="8321722" cy="5232793"/>
          </a:xfrm>
        </p:spPr>
        <p:txBody>
          <a:bodyPr/>
          <a:lstStyle/>
          <a:p>
            <a:pPr lvl="0"/>
            <a:r>
              <a:rPr lang="en-US" b="1" dirty="0" err="1" smtClean="0">
                <a:latin typeface="Baskerville Old Face" pitchFamily="18" charset="0"/>
              </a:rPr>
              <a:t>Relasi</a:t>
            </a:r>
            <a:r>
              <a:rPr lang="en-US" b="1" dirty="0" smtClean="0">
                <a:latin typeface="Baskerville Old Face" pitchFamily="18" charset="0"/>
              </a:rPr>
              <a:t> </a:t>
            </a:r>
            <a:r>
              <a:rPr lang="en-US" b="1" dirty="0" err="1" smtClean="0">
                <a:latin typeface="Baskerville Old Face" pitchFamily="18" charset="0"/>
              </a:rPr>
              <a:t>Biner</a:t>
            </a:r>
            <a:r>
              <a:rPr lang="en-US" b="1" dirty="0" smtClean="0">
                <a:latin typeface="Baskerville Old Face" pitchFamily="18" charset="0"/>
              </a:rPr>
              <a:t> (</a:t>
            </a:r>
            <a:r>
              <a:rPr lang="en-US" b="1" dirty="0" err="1" smtClean="0">
                <a:latin typeface="Baskerville Old Face" pitchFamily="18" charset="0"/>
              </a:rPr>
              <a:t>BinaryRelation</a:t>
            </a:r>
            <a:r>
              <a:rPr lang="en-US" b="1" dirty="0" smtClean="0">
                <a:latin typeface="Baskerville Old Face" pitchFamily="18" charset="0"/>
              </a:rPr>
              <a:t>)</a:t>
            </a:r>
            <a:endParaRPr lang="en-US" dirty="0" smtClean="0">
              <a:latin typeface="Baskerville Old Face" pitchFamily="18" charset="0"/>
            </a:endParaRPr>
          </a:p>
          <a:p>
            <a:pPr lvl="1"/>
            <a:r>
              <a:rPr lang="en-US" dirty="0" err="1" smtClean="0">
                <a:latin typeface="Baskerville Old Face" pitchFamily="18" charset="0"/>
              </a:rPr>
              <a:t>Merupakan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relasi</a:t>
            </a:r>
            <a:r>
              <a:rPr lang="en-US" dirty="0" smtClean="0">
                <a:latin typeface="Baskerville Old Face" pitchFamily="18" charset="0"/>
              </a:rPr>
              <a:t>  yang paling </a:t>
            </a:r>
            <a:r>
              <a:rPr lang="en-US" dirty="0" err="1" smtClean="0">
                <a:latin typeface="Baskerville Old Face" pitchFamily="18" charset="0"/>
              </a:rPr>
              <a:t>umum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digunakan</a:t>
            </a:r>
            <a:endParaRPr lang="en-US" dirty="0" smtClean="0">
              <a:latin typeface="Baskerville Old Face" pitchFamily="18" charset="0"/>
            </a:endParaRPr>
          </a:p>
          <a:p>
            <a:pPr lvl="1"/>
            <a:r>
              <a:rPr lang="en-US" sz="2400" dirty="0" err="1" smtClean="0">
                <a:latin typeface="Baskerville Old Face" pitchFamily="18" charset="0"/>
              </a:rPr>
              <a:t>Satu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relasi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menghubungkan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dua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entitas</a:t>
            </a:r>
            <a:endParaRPr lang="en-US" sz="2400" dirty="0" smtClean="0">
              <a:latin typeface="Baskerville Old Face" pitchFamily="18" charset="0"/>
            </a:endParaRPr>
          </a:p>
          <a:p>
            <a:pPr>
              <a:buNone/>
            </a:pPr>
            <a:endParaRPr lang="en-US" dirty="0">
              <a:latin typeface="Baskerville Old Face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609600" y="39624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Dosen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" name="Diamond 51"/>
          <p:cNvSpPr/>
          <p:nvPr/>
        </p:nvSpPr>
        <p:spPr bwMode="auto">
          <a:xfrm>
            <a:off x="3276600" y="3850341"/>
            <a:ext cx="2362200" cy="914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pitchFamily="34" charset="0"/>
              </a:rPr>
              <a:t>mengajar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629400" y="39624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Arial" pitchFamily="34" charset="0"/>
              </a:rPr>
              <a:t>Mt. </a:t>
            </a:r>
            <a:r>
              <a:rPr lang="en-US" sz="2400" dirty="0" err="1" smtClean="0">
                <a:latin typeface="Arial" pitchFamily="34" charset="0"/>
              </a:rPr>
              <a:t>Kuliah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4" name="Straight Connector 53"/>
          <p:cNvCxnSpPr>
            <a:stCxn id="51" idx="3"/>
            <a:endCxn id="52" idx="1"/>
          </p:cNvCxnSpPr>
          <p:nvPr/>
        </p:nvCxnSpPr>
        <p:spPr bwMode="auto">
          <a:xfrm>
            <a:off x="2438400" y="4305300"/>
            <a:ext cx="8382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53" idx="1"/>
            <a:endCxn id="52" idx="3"/>
          </p:cNvCxnSpPr>
          <p:nvPr/>
        </p:nvCxnSpPr>
        <p:spPr bwMode="auto">
          <a:xfrm rot="10800000" flipV="1">
            <a:off x="5638800" y="4305299"/>
            <a:ext cx="9906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152400" y="31242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NIP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524000" y="3200400"/>
            <a:ext cx="1371599" cy="380999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Nama_Dos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228600" y="50292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Alamat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447800" y="51054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Kelas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2819400" y="47244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34" charset="0"/>
              </a:rPr>
              <a:t>………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6019800" y="48768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34" charset="0"/>
              </a:rPr>
              <a:t>SKS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7696200" y="49530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34" charset="0"/>
              </a:rPr>
              <a:t>SMT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7848600" y="32004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Nama_Mk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64" name="Straight Connector 63"/>
          <p:cNvCxnSpPr>
            <a:stCxn id="56" idx="4"/>
          </p:cNvCxnSpPr>
          <p:nvPr/>
        </p:nvCxnSpPr>
        <p:spPr bwMode="auto">
          <a:xfrm rot="16200000" flipH="1">
            <a:off x="685800" y="3581400"/>
            <a:ext cx="4572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stCxn id="57" idx="4"/>
          </p:cNvCxnSpPr>
          <p:nvPr/>
        </p:nvCxnSpPr>
        <p:spPr bwMode="auto">
          <a:xfrm rot="5400000">
            <a:off x="1866900" y="3619499"/>
            <a:ext cx="381001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58" idx="0"/>
          </p:cNvCxnSpPr>
          <p:nvPr/>
        </p:nvCxnSpPr>
        <p:spPr bwMode="auto">
          <a:xfrm rot="5400000" flipH="1" flipV="1">
            <a:off x="742950" y="4705350"/>
            <a:ext cx="381000" cy="266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59" idx="0"/>
          </p:cNvCxnSpPr>
          <p:nvPr/>
        </p:nvCxnSpPr>
        <p:spPr bwMode="auto">
          <a:xfrm rot="16200000" flipV="1">
            <a:off x="1657350" y="4743450"/>
            <a:ext cx="457200" cy="266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rot="10800000">
            <a:off x="2438400" y="4572000"/>
            <a:ext cx="6858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 rot="5400000">
            <a:off x="7848600" y="3581400"/>
            <a:ext cx="3810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 rot="16200000" flipH="1">
            <a:off x="6838950" y="3638550"/>
            <a:ext cx="533400" cy="114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61" idx="7"/>
          </p:cNvCxnSpPr>
          <p:nvPr/>
        </p:nvCxnSpPr>
        <p:spPr bwMode="auto">
          <a:xfrm rot="5400000" flipH="1" flipV="1">
            <a:off x="6936907" y="4706704"/>
            <a:ext cx="284396" cy="1673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62" idx="1"/>
          </p:cNvCxnSpPr>
          <p:nvPr/>
        </p:nvCxnSpPr>
        <p:spPr bwMode="auto">
          <a:xfrm rot="16200000" flipV="1">
            <a:off x="7599597" y="4744803"/>
            <a:ext cx="360596" cy="1673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2362200" y="3962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354222" y="39624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4953000" y="32766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Kode_MK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3200400" y="32004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NIP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3581400" y="51816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Jml_Mk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4724400" y="49530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Jml_sks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9" name="Straight Connector 78"/>
          <p:cNvCxnSpPr>
            <a:endCxn id="77" idx="0"/>
          </p:cNvCxnSpPr>
          <p:nvPr/>
        </p:nvCxnSpPr>
        <p:spPr bwMode="auto">
          <a:xfrm rot="16200000" flipH="1">
            <a:off x="3886200" y="4876800"/>
            <a:ext cx="5334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 rot="16200000" flipH="1">
            <a:off x="5105400" y="4572000"/>
            <a:ext cx="4572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10800000" flipV="1">
            <a:off x="4876800" y="3657600"/>
            <a:ext cx="4572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 rot="16200000" flipH="1">
            <a:off x="3505200" y="3733800"/>
            <a:ext cx="5334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3" name="Oval 82"/>
          <p:cNvSpPr/>
          <p:nvPr/>
        </p:nvSpPr>
        <p:spPr bwMode="auto">
          <a:xfrm>
            <a:off x="6400800" y="29718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Kode_MK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Baskerville Old Face" pitchFamily="18" charset="0"/>
              </a:rPr>
              <a:t>Varian </a:t>
            </a:r>
            <a:r>
              <a:rPr lang="en-US" sz="4400" dirty="0" err="1" smtClean="0">
                <a:latin typeface="Baskerville Old Face" pitchFamily="18" charset="0"/>
              </a:rPr>
              <a:t>Relasi</a:t>
            </a:r>
            <a:endParaRPr lang="en-US" sz="44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8" y="1320407"/>
            <a:ext cx="8321722" cy="5232793"/>
          </a:xfrm>
        </p:spPr>
        <p:txBody>
          <a:bodyPr/>
          <a:lstStyle/>
          <a:p>
            <a:pPr lvl="0"/>
            <a:r>
              <a:rPr lang="en-US" b="1" dirty="0" err="1" smtClean="0">
                <a:latin typeface="Baskerville Old Face" pitchFamily="18" charset="0"/>
              </a:rPr>
              <a:t>Relasi</a:t>
            </a:r>
            <a:r>
              <a:rPr lang="en-US" b="1" dirty="0" smtClean="0">
                <a:latin typeface="Baskerville Old Face" pitchFamily="18" charset="0"/>
              </a:rPr>
              <a:t> Multi </a:t>
            </a:r>
            <a:r>
              <a:rPr lang="en-US" b="1" dirty="0" err="1" smtClean="0">
                <a:latin typeface="Baskerville Old Face" pitchFamily="18" charset="0"/>
              </a:rPr>
              <a:t>Entitas</a:t>
            </a:r>
            <a:r>
              <a:rPr lang="en-US" b="1" dirty="0" smtClean="0">
                <a:latin typeface="Baskerville Old Face" pitchFamily="18" charset="0"/>
              </a:rPr>
              <a:t> (N-</a:t>
            </a:r>
            <a:r>
              <a:rPr lang="en-US" b="1" dirty="0" err="1" smtClean="0">
                <a:latin typeface="Baskerville Old Face" pitchFamily="18" charset="0"/>
              </a:rPr>
              <a:t>Ary</a:t>
            </a:r>
            <a:r>
              <a:rPr lang="en-US" b="1" dirty="0" smtClean="0">
                <a:latin typeface="Baskerville Old Face" pitchFamily="18" charset="0"/>
              </a:rPr>
              <a:t> Relation)</a:t>
            </a:r>
            <a:endParaRPr lang="en-US" dirty="0" smtClean="0">
              <a:latin typeface="Baskerville Old Face" pitchFamily="18" charset="0"/>
            </a:endParaRPr>
          </a:p>
          <a:p>
            <a:pPr lvl="1"/>
            <a:r>
              <a:rPr lang="en-US" dirty="0" err="1" smtClean="0">
                <a:latin typeface="Baskerville Old Face" pitchFamily="18" charset="0"/>
              </a:rPr>
              <a:t>Merupakan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relasi</a:t>
            </a:r>
            <a:r>
              <a:rPr lang="en-US" dirty="0" smtClean="0">
                <a:latin typeface="Baskerville Old Face" pitchFamily="18" charset="0"/>
              </a:rPr>
              <a:t> yang </a:t>
            </a:r>
            <a:r>
              <a:rPr lang="en-US" dirty="0" err="1" smtClean="0">
                <a:latin typeface="Baskerville Old Face" pitchFamily="18" charset="0"/>
              </a:rPr>
              <a:t>menghubungkan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lebih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dari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dua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.</a:t>
            </a:r>
          </a:p>
          <a:p>
            <a:pPr>
              <a:buNone/>
            </a:pPr>
            <a:endParaRPr lang="en-US" dirty="0">
              <a:latin typeface="Baskerville Old Face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609600" y="35814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Dosen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" name="Diamond 51"/>
          <p:cNvSpPr/>
          <p:nvPr/>
        </p:nvSpPr>
        <p:spPr bwMode="auto">
          <a:xfrm>
            <a:off x="3276600" y="3469341"/>
            <a:ext cx="2362200" cy="914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pitchFamily="34" charset="0"/>
              </a:rPr>
              <a:t>mengajar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629400" y="35814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Arial" pitchFamily="34" charset="0"/>
              </a:rPr>
              <a:t>Mt. </a:t>
            </a:r>
            <a:r>
              <a:rPr lang="en-US" sz="2400" dirty="0" err="1" smtClean="0">
                <a:latin typeface="Arial" pitchFamily="34" charset="0"/>
              </a:rPr>
              <a:t>Kuliah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4" name="Straight Connector 53"/>
          <p:cNvCxnSpPr>
            <a:stCxn id="51" idx="3"/>
            <a:endCxn id="52" idx="1"/>
          </p:cNvCxnSpPr>
          <p:nvPr/>
        </p:nvCxnSpPr>
        <p:spPr bwMode="auto">
          <a:xfrm>
            <a:off x="2438400" y="3924300"/>
            <a:ext cx="8382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53" idx="1"/>
            <a:endCxn id="52" idx="3"/>
          </p:cNvCxnSpPr>
          <p:nvPr/>
        </p:nvCxnSpPr>
        <p:spPr bwMode="auto">
          <a:xfrm rot="10800000" flipV="1">
            <a:off x="5638800" y="3924299"/>
            <a:ext cx="9906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152400" y="27432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NIP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524000" y="2819400"/>
            <a:ext cx="1371599" cy="380999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Nama_Dos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228600" y="46482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Alamat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447800" y="47244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Kelas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2819400" y="43434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34" charset="0"/>
              </a:rPr>
              <a:t>………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6019800" y="44958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34" charset="0"/>
              </a:rPr>
              <a:t>SKS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7696200" y="45720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34" charset="0"/>
              </a:rPr>
              <a:t>SMT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7848600" y="28194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Nama_Mk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64" name="Straight Connector 63"/>
          <p:cNvCxnSpPr>
            <a:stCxn id="56" idx="4"/>
          </p:cNvCxnSpPr>
          <p:nvPr/>
        </p:nvCxnSpPr>
        <p:spPr bwMode="auto">
          <a:xfrm rot="16200000" flipH="1">
            <a:off x="685800" y="3200400"/>
            <a:ext cx="4572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stCxn id="57" idx="4"/>
          </p:cNvCxnSpPr>
          <p:nvPr/>
        </p:nvCxnSpPr>
        <p:spPr bwMode="auto">
          <a:xfrm rot="5400000">
            <a:off x="1866900" y="3238499"/>
            <a:ext cx="381001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58" idx="0"/>
          </p:cNvCxnSpPr>
          <p:nvPr/>
        </p:nvCxnSpPr>
        <p:spPr bwMode="auto">
          <a:xfrm rot="5400000" flipH="1" flipV="1">
            <a:off x="742950" y="4324350"/>
            <a:ext cx="381000" cy="266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59" idx="0"/>
          </p:cNvCxnSpPr>
          <p:nvPr/>
        </p:nvCxnSpPr>
        <p:spPr bwMode="auto">
          <a:xfrm rot="16200000" flipV="1">
            <a:off x="1657350" y="4362450"/>
            <a:ext cx="457200" cy="266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rot="10800000">
            <a:off x="2438400" y="4191000"/>
            <a:ext cx="6858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 rot="5400000">
            <a:off x="7848600" y="3200400"/>
            <a:ext cx="3810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 rot="16200000" flipH="1">
            <a:off x="6838950" y="3257550"/>
            <a:ext cx="533400" cy="114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61" idx="7"/>
          </p:cNvCxnSpPr>
          <p:nvPr/>
        </p:nvCxnSpPr>
        <p:spPr bwMode="auto">
          <a:xfrm rot="5400000" flipH="1" flipV="1">
            <a:off x="6936907" y="4325704"/>
            <a:ext cx="284396" cy="1673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62" idx="1"/>
          </p:cNvCxnSpPr>
          <p:nvPr/>
        </p:nvCxnSpPr>
        <p:spPr bwMode="auto">
          <a:xfrm rot="16200000" flipV="1">
            <a:off x="7599597" y="4363803"/>
            <a:ext cx="360596" cy="1673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Oval 74"/>
          <p:cNvSpPr/>
          <p:nvPr/>
        </p:nvSpPr>
        <p:spPr bwMode="auto">
          <a:xfrm>
            <a:off x="4953000" y="28956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Kode_MK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3200400" y="28194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NIP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4724400" y="44958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Kode_R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80" name="Straight Connector 79"/>
          <p:cNvCxnSpPr/>
          <p:nvPr/>
        </p:nvCxnSpPr>
        <p:spPr bwMode="auto">
          <a:xfrm rot="16200000" flipH="1">
            <a:off x="5105400" y="4191000"/>
            <a:ext cx="4572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10800000" flipV="1">
            <a:off x="4876800" y="3276600"/>
            <a:ext cx="4572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 rot="16200000" flipH="1">
            <a:off x="3505200" y="3352800"/>
            <a:ext cx="5334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3" name="Oval 82"/>
          <p:cNvSpPr/>
          <p:nvPr/>
        </p:nvSpPr>
        <p:spPr bwMode="auto">
          <a:xfrm>
            <a:off x="6400800" y="25908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Kode_MK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581400" y="52578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Ruang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1905000" y="54102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Kode_R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3886200" y="62484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Nama_R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6" name="Straight Connector 45"/>
          <p:cNvCxnSpPr>
            <a:stCxn id="41" idx="6"/>
            <a:endCxn id="37" idx="1"/>
          </p:cNvCxnSpPr>
          <p:nvPr/>
        </p:nvCxnSpPr>
        <p:spPr bwMode="auto">
          <a:xfrm>
            <a:off x="3048000" y="5600700"/>
            <a:ext cx="533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42" idx="0"/>
          </p:cNvCxnSpPr>
          <p:nvPr/>
        </p:nvCxnSpPr>
        <p:spPr bwMode="auto">
          <a:xfrm rot="16200000" flipV="1">
            <a:off x="4286250" y="6076950"/>
            <a:ext cx="304800" cy="38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stCxn id="52" idx="2"/>
            <a:endCxn id="37" idx="0"/>
          </p:cNvCxnSpPr>
          <p:nvPr/>
        </p:nvCxnSpPr>
        <p:spPr bwMode="auto">
          <a:xfrm rot="16200000" flipH="1">
            <a:off x="4039721" y="4801720"/>
            <a:ext cx="874059" cy="38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Baskerville Old Face" pitchFamily="18" charset="0"/>
              </a:rPr>
              <a:t>Varian </a:t>
            </a:r>
            <a:r>
              <a:rPr lang="en-US" sz="4400" dirty="0" err="1" smtClean="0">
                <a:latin typeface="Baskerville Old Face" pitchFamily="18" charset="0"/>
              </a:rPr>
              <a:t>Relasi</a:t>
            </a:r>
            <a:endParaRPr lang="en-US" sz="44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8" y="1320407"/>
            <a:ext cx="8321722" cy="5232793"/>
          </a:xfrm>
        </p:spPr>
        <p:txBody>
          <a:bodyPr/>
          <a:lstStyle/>
          <a:p>
            <a:pPr lvl="0"/>
            <a:r>
              <a:rPr lang="en-US" b="1" dirty="0" err="1" smtClean="0">
                <a:latin typeface="Baskerville Old Face" pitchFamily="18" charset="0"/>
              </a:rPr>
              <a:t>Relasi</a:t>
            </a:r>
            <a:r>
              <a:rPr lang="en-US" b="1" dirty="0" smtClean="0">
                <a:latin typeface="Baskerville Old Face" pitchFamily="18" charset="0"/>
              </a:rPr>
              <a:t> </a:t>
            </a:r>
            <a:r>
              <a:rPr lang="en-US" b="1" dirty="0" err="1" smtClean="0">
                <a:latin typeface="Baskerville Old Face" pitchFamily="18" charset="0"/>
              </a:rPr>
              <a:t>Ganda</a:t>
            </a:r>
            <a:r>
              <a:rPr lang="en-US" b="1" dirty="0" smtClean="0">
                <a:latin typeface="Baskerville Old Face" pitchFamily="18" charset="0"/>
              </a:rPr>
              <a:t> (</a:t>
            </a:r>
            <a:r>
              <a:rPr lang="en-US" b="1" dirty="0" err="1" smtClean="0">
                <a:latin typeface="Baskerville Old Face" pitchFamily="18" charset="0"/>
              </a:rPr>
              <a:t>Redudant</a:t>
            </a:r>
            <a:r>
              <a:rPr lang="en-US" b="1" dirty="0" smtClean="0">
                <a:latin typeface="Baskerville Old Face" pitchFamily="18" charset="0"/>
              </a:rPr>
              <a:t> Relation)</a:t>
            </a:r>
            <a:endParaRPr lang="en-US" dirty="0" smtClean="0">
              <a:latin typeface="Baskerville Old Face" pitchFamily="18" charset="0"/>
            </a:endParaRPr>
          </a:p>
          <a:p>
            <a:pPr lvl="1"/>
            <a:r>
              <a:rPr lang="en-US" sz="2400" dirty="0" err="1" smtClean="0">
                <a:latin typeface="Baskerville Old Face" pitchFamily="18" charset="0"/>
              </a:rPr>
              <a:t>Relasi</a:t>
            </a:r>
            <a:r>
              <a:rPr lang="en-US" sz="2400" dirty="0" smtClean="0">
                <a:latin typeface="Baskerville Old Face" pitchFamily="18" charset="0"/>
              </a:rPr>
              <a:t> yang </a:t>
            </a:r>
            <a:r>
              <a:rPr lang="en-US" sz="2400" dirty="0" err="1" smtClean="0">
                <a:latin typeface="Baskerville Old Face" pitchFamily="18" charset="0"/>
              </a:rPr>
              <a:t>muncul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antara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dua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himpunan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entitas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tidak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hanya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satu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relasi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tetapi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ada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lebih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dari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satu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relasi</a:t>
            </a:r>
            <a:endParaRPr lang="en-US" sz="2400" dirty="0" smtClean="0">
              <a:latin typeface="Baskerville Old Face" pitchFamily="18" charset="0"/>
            </a:endParaRPr>
          </a:p>
          <a:p>
            <a:pPr lvl="1">
              <a:buNone/>
            </a:pPr>
            <a:endParaRPr lang="en-US" dirty="0" smtClean="0">
              <a:latin typeface="Baskerville Old Face" pitchFamily="18" charset="0"/>
            </a:endParaRPr>
          </a:p>
          <a:p>
            <a:pPr>
              <a:buNone/>
            </a:pPr>
            <a:endParaRPr lang="en-US" dirty="0">
              <a:latin typeface="Baskerville Old Face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609600" y="42672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Dosen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" name="Diamond 51"/>
          <p:cNvSpPr/>
          <p:nvPr/>
        </p:nvSpPr>
        <p:spPr bwMode="auto">
          <a:xfrm>
            <a:off x="3276600" y="3200400"/>
            <a:ext cx="2362200" cy="914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pitchFamily="34" charset="0"/>
              </a:rPr>
              <a:t>mengajar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629400" y="43434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Arial" pitchFamily="34" charset="0"/>
              </a:rPr>
              <a:t>Mt. </a:t>
            </a:r>
            <a:r>
              <a:rPr lang="en-US" sz="2400" dirty="0" err="1" smtClean="0">
                <a:latin typeface="Arial" pitchFamily="34" charset="0"/>
              </a:rPr>
              <a:t>Kuliah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4" name="Straight Connector 53"/>
          <p:cNvCxnSpPr>
            <a:endCxn id="52" idx="1"/>
          </p:cNvCxnSpPr>
          <p:nvPr/>
        </p:nvCxnSpPr>
        <p:spPr bwMode="auto">
          <a:xfrm>
            <a:off x="1524000" y="3657600"/>
            <a:ext cx="1752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endCxn id="52" idx="3"/>
          </p:cNvCxnSpPr>
          <p:nvPr/>
        </p:nvCxnSpPr>
        <p:spPr bwMode="auto">
          <a:xfrm rot="10800000">
            <a:off x="5638800" y="3657600"/>
            <a:ext cx="1905000" cy="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152400" y="34290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NIP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676400" y="3124200"/>
            <a:ext cx="1371599" cy="380999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Nama_Dos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228600" y="53340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Alamat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447800" y="58674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Kelas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6019800" y="52578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34" charset="0"/>
              </a:rPr>
              <a:t>SKS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7696200" y="53340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34" charset="0"/>
              </a:rPr>
              <a:t>SMT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7848600" y="35814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Nama_Mk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64" name="Straight Connector 63"/>
          <p:cNvCxnSpPr>
            <a:stCxn id="56" idx="4"/>
          </p:cNvCxnSpPr>
          <p:nvPr/>
        </p:nvCxnSpPr>
        <p:spPr bwMode="auto">
          <a:xfrm rot="16200000" flipH="1">
            <a:off x="685800" y="3886200"/>
            <a:ext cx="4572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stCxn id="57" idx="4"/>
          </p:cNvCxnSpPr>
          <p:nvPr/>
        </p:nvCxnSpPr>
        <p:spPr bwMode="auto">
          <a:xfrm rot="5400000">
            <a:off x="1790699" y="3695700"/>
            <a:ext cx="762003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58" idx="0"/>
          </p:cNvCxnSpPr>
          <p:nvPr/>
        </p:nvCxnSpPr>
        <p:spPr bwMode="auto">
          <a:xfrm rot="5400000" flipH="1" flipV="1">
            <a:off x="742950" y="5010150"/>
            <a:ext cx="381000" cy="266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 rot="16200000" flipV="1">
            <a:off x="1581150" y="5353050"/>
            <a:ext cx="914400" cy="114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 rot="5400000">
            <a:off x="7848600" y="3962400"/>
            <a:ext cx="3810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83" idx="4"/>
          </p:cNvCxnSpPr>
          <p:nvPr/>
        </p:nvCxnSpPr>
        <p:spPr bwMode="auto">
          <a:xfrm rot="16200000" flipH="1">
            <a:off x="6534150" y="3714750"/>
            <a:ext cx="1066800" cy="190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61" idx="7"/>
          </p:cNvCxnSpPr>
          <p:nvPr/>
        </p:nvCxnSpPr>
        <p:spPr bwMode="auto">
          <a:xfrm rot="5400000" flipH="1" flipV="1">
            <a:off x="6936907" y="5087704"/>
            <a:ext cx="284396" cy="1673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62" idx="1"/>
          </p:cNvCxnSpPr>
          <p:nvPr/>
        </p:nvCxnSpPr>
        <p:spPr bwMode="auto">
          <a:xfrm rot="16200000" flipV="1">
            <a:off x="7599597" y="5125803"/>
            <a:ext cx="360596" cy="1673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Oval 74"/>
          <p:cNvSpPr/>
          <p:nvPr/>
        </p:nvSpPr>
        <p:spPr bwMode="auto">
          <a:xfrm>
            <a:off x="5029200" y="27432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Kode_MK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2895600" y="26670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NIP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81" name="Straight Connector 80"/>
          <p:cNvCxnSpPr/>
          <p:nvPr/>
        </p:nvCxnSpPr>
        <p:spPr bwMode="auto">
          <a:xfrm rot="10800000" flipV="1">
            <a:off x="5181600" y="3124200"/>
            <a:ext cx="4572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>
            <a:stCxn id="76" idx="4"/>
          </p:cNvCxnSpPr>
          <p:nvPr/>
        </p:nvCxnSpPr>
        <p:spPr bwMode="auto">
          <a:xfrm rot="16200000" flipH="1">
            <a:off x="3390900" y="3162300"/>
            <a:ext cx="457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3" name="Oval 82"/>
          <p:cNvSpPr/>
          <p:nvPr/>
        </p:nvSpPr>
        <p:spPr bwMode="auto">
          <a:xfrm>
            <a:off x="6400800" y="28956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Kode_MK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" name="Diamond 39"/>
          <p:cNvSpPr/>
          <p:nvPr/>
        </p:nvSpPr>
        <p:spPr bwMode="auto">
          <a:xfrm>
            <a:off x="3352800" y="5181600"/>
            <a:ext cx="2362200" cy="914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pitchFamily="34" charset="0"/>
              </a:rPr>
              <a:t>menguasai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5" name="Straight Connector 44"/>
          <p:cNvCxnSpPr>
            <a:endCxn id="53" idx="0"/>
          </p:cNvCxnSpPr>
          <p:nvPr/>
        </p:nvCxnSpPr>
        <p:spPr bwMode="auto">
          <a:xfrm rot="5400000">
            <a:off x="7200900" y="4000500"/>
            <a:ext cx="685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53" idx="2"/>
          </p:cNvCxnSpPr>
          <p:nvPr/>
        </p:nvCxnSpPr>
        <p:spPr bwMode="auto">
          <a:xfrm rot="5400000">
            <a:off x="7239000" y="5334000"/>
            <a:ext cx="609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endCxn id="40" idx="3"/>
          </p:cNvCxnSpPr>
          <p:nvPr/>
        </p:nvCxnSpPr>
        <p:spPr bwMode="auto">
          <a:xfrm rot="10800000">
            <a:off x="5715000" y="5638800"/>
            <a:ext cx="1828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rot="5400000">
            <a:off x="1105694" y="5295106"/>
            <a:ext cx="685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>
            <a:endCxn id="40" idx="1"/>
          </p:cNvCxnSpPr>
          <p:nvPr/>
        </p:nvCxnSpPr>
        <p:spPr bwMode="auto">
          <a:xfrm>
            <a:off x="1447800" y="5638800"/>
            <a:ext cx="1905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stCxn id="51" idx="0"/>
          </p:cNvCxnSpPr>
          <p:nvPr/>
        </p:nvCxnSpPr>
        <p:spPr bwMode="auto">
          <a:xfrm rot="5400000" flipH="1" flipV="1">
            <a:off x="1219200" y="3962400"/>
            <a:ext cx="609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Oval 105"/>
          <p:cNvSpPr/>
          <p:nvPr/>
        </p:nvSpPr>
        <p:spPr bwMode="auto">
          <a:xfrm>
            <a:off x="2895600" y="44958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NIP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" name="Oval 106"/>
          <p:cNvSpPr/>
          <p:nvPr/>
        </p:nvSpPr>
        <p:spPr bwMode="auto">
          <a:xfrm>
            <a:off x="4724400" y="44196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Kode_MK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09" name="Straight Connector 108"/>
          <p:cNvCxnSpPr>
            <a:stCxn id="106" idx="4"/>
          </p:cNvCxnSpPr>
          <p:nvPr/>
        </p:nvCxnSpPr>
        <p:spPr bwMode="auto">
          <a:xfrm rot="16200000" flipH="1">
            <a:off x="3352800" y="5029200"/>
            <a:ext cx="6096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>
            <a:stCxn id="107" idx="4"/>
          </p:cNvCxnSpPr>
          <p:nvPr/>
        </p:nvCxnSpPr>
        <p:spPr bwMode="auto">
          <a:xfrm rot="5400000">
            <a:off x="4819650" y="4933950"/>
            <a:ext cx="609600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>
                <a:latin typeface="Baskerville Old Face" pitchFamily="18" charset="0"/>
              </a:rPr>
              <a:t>Generalisasi</a:t>
            </a:r>
            <a:r>
              <a:rPr lang="en-US" sz="4400" dirty="0" smtClean="0">
                <a:latin typeface="Baskerville Old Face" pitchFamily="18" charset="0"/>
              </a:rPr>
              <a:t>/</a:t>
            </a:r>
            <a:r>
              <a:rPr lang="en-US" sz="4400" dirty="0" err="1" smtClean="0">
                <a:latin typeface="Baskerville Old Face" pitchFamily="18" charset="0"/>
              </a:rPr>
              <a:t>Specialisasi</a:t>
            </a:r>
            <a:r>
              <a:rPr lang="en-US" sz="4400" dirty="0" smtClean="0">
                <a:latin typeface="Baskerville Old Face" pitchFamily="18" charset="0"/>
              </a:rPr>
              <a:t> (GENSPEC)</a:t>
            </a:r>
            <a:endParaRPr lang="en-US" sz="44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8" y="1320407"/>
            <a:ext cx="8321722" cy="5232793"/>
          </a:xfrm>
        </p:spPr>
        <p:txBody>
          <a:bodyPr/>
          <a:lstStyle/>
          <a:p>
            <a:pPr lvl="0"/>
            <a:r>
              <a:rPr lang="en-US" b="1" dirty="0" smtClean="0">
                <a:latin typeface="Baskerville Old Face" pitchFamily="18" charset="0"/>
              </a:rPr>
              <a:t>SPESIALISASI</a:t>
            </a:r>
            <a:endParaRPr lang="en-US" dirty="0" smtClean="0">
              <a:latin typeface="Baskerville Old Face" pitchFamily="18" charset="0"/>
            </a:endParaRPr>
          </a:p>
          <a:p>
            <a:pPr lvl="1"/>
            <a:r>
              <a:rPr lang="en-US" dirty="0" smtClean="0">
                <a:latin typeface="Baskerville Old Face" pitchFamily="18" charset="0"/>
              </a:rPr>
              <a:t>Dari </a:t>
            </a:r>
            <a:r>
              <a:rPr lang="en-US" dirty="0" err="1" smtClean="0">
                <a:latin typeface="Baskerville Old Face" pitchFamily="18" charset="0"/>
              </a:rPr>
              <a:t>sebuah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himpunan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kemudian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melakukan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pengelompokan</a:t>
            </a:r>
            <a:r>
              <a:rPr lang="en-US" dirty="0" smtClean="0">
                <a:latin typeface="Baskerville Old Face" pitchFamily="18" charset="0"/>
              </a:rPr>
              <a:t> yang </a:t>
            </a:r>
            <a:r>
              <a:rPr lang="en-US" dirty="0" err="1" smtClean="0">
                <a:latin typeface="Baskerville Old Face" pitchFamily="18" charset="0"/>
              </a:rPr>
              <a:t>melahirkan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himpunan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baru</a:t>
            </a:r>
            <a:r>
              <a:rPr lang="en-US" dirty="0" smtClean="0">
                <a:latin typeface="Baskerville Old Face" pitchFamily="18" charset="0"/>
              </a:rPr>
              <a:t> (</a:t>
            </a:r>
            <a:r>
              <a:rPr lang="en-US" dirty="0" err="1" smtClean="0">
                <a:latin typeface="Baskerville Old Face" pitchFamily="18" charset="0"/>
              </a:rPr>
              <a:t>proses</a:t>
            </a:r>
            <a:r>
              <a:rPr lang="en-US" dirty="0" smtClean="0">
                <a:latin typeface="Baskerville Old Face" pitchFamily="18" charset="0"/>
              </a:rPr>
              <a:t> Top Down)</a:t>
            </a:r>
          </a:p>
          <a:p>
            <a:pPr>
              <a:buNone/>
            </a:pPr>
            <a:endParaRPr lang="en-US" dirty="0">
              <a:latin typeface="Baskerville Old Face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600200" y="57912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Dosen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Tetap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5029200" y="57912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latin typeface="Arial" pitchFamily="34" charset="0"/>
              </a:rPr>
              <a:t>Dosen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Tidak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Tetap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3276600" y="35814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Dosen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3810000" y="4800600"/>
            <a:ext cx="762000" cy="533400"/>
            <a:chOff x="3810000" y="4953000"/>
            <a:chExt cx="762000" cy="533400"/>
          </a:xfrm>
        </p:grpSpPr>
        <p:sp>
          <p:nvSpPr>
            <p:cNvPr id="42" name="Isosceles Triangle 41"/>
            <p:cNvSpPr/>
            <p:nvPr/>
          </p:nvSpPr>
          <p:spPr bwMode="auto">
            <a:xfrm rot="10800000">
              <a:off x="3810000" y="4953000"/>
              <a:ext cx="762000" cy="533400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913094" y="4953000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ISA</a:t>
              </a:r>
              <a:endParaRPr lang="en-US" dirty="0"/>
            </a:p>
          </p:txBody>
        </p:sp>
      </p:grpSp>
      <p:cxnSp>
        <p:nvCxnSpPr>
          <p:cNvPr id="47" name="Straight Connector 46"/>
          <p:cNvCxnSpPr>
            <a:stCxn id="41" idx="2"/>
            <a:endCxn id="43" idx="0"/>
          </p:cNvCxnSpPr>
          <p:nvPr/>
        </p:nvCxnSpPr>
        <p:spPr bwMode="auto">
          <a:xfrm rot="16200000" flipH="1">
            <a:off x="3924488" y="4533712"/>
            <a:ext cx="533400" cy="3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43" idx="3"/>
            <a:endCxn id="53" idx="0"/>
          </p:cNvCxnSpPr>
          <p:nvPr/>
        </p:nvCxnSpPr>
        <p:spPr bwMode="auto">
          <a:xfrm>
            <a:off x="4469657" y="4985266"/>
            <a:ext cx="1473943" cy="8059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43" idx="1"/>
            <a:endCxn id="51" idx="0"/>
          </p:cNvCxnSpPr>
          <p:nvPr/>
        </p:nvCxnSpPr>
        <p:spPr bwMode="auto">
          <a:xfrm rot="10800000" flipV="1">
            <a:off x="2514600" y="4985266"/>
            <a:ext cx="1398494" cy="8059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Arrow Connector 78"/>
          <p:cNvCxnSpPr/>
          <p:nvPr/>
        </p:nvCxnSpPr>
        <p:spPr bwMode="auto">
          <a:xfrm rot="5400000">
            <a:off x="5867400" y="5029200"/>
            <a:ext cx="27432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>
                <a:latin typeface="Baskerville Old Face" pitchFamily="18" charset="0"/>
              </a:rPr>
              <a:t>Generalisasi</a:t>
            </a:r>
            <a:r>
              <a:rPr lang="en-US" sz="4400" dirty="0" smtClean="0">
                <a:latin typeface="Baskerville Old Face" pitchFamily="18" charset="0"/>
              </a:rPr>
              <a:t>/</a:t>
            </a:r>
            <a:r>
              <a:rPr lang="en-US" sz="4400" dirty="0" err="1" smtClean="0">
                <a:latin typeface="Baskerville Old Face" pitchFamily="18" charset="0"/>
              </a:rPr>
              <a:t>Specialisasi</a:t>
            </a:r>
            <a:r>
              <a:rPr lang="en-US" sz="4400" dirty="0" smtClean="0">
                <a:latin typeface="Baskerville Old Face" pitchFamily="18" charset="0"/>
              </a:rPr>
              <a:t> (GENSPEC)</a:t>
            </a:r>
            <a:endParaRPr lang="en-US" sz="44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8" y="1320407"/>
            <a:ext cx="8321722" cy="5232793"/>
          </a:xfrm>
        </p:spPr>
        <p:txBody>
          <a:bodyPr/>
          <a:lstStyle/>
          <a:p>
            <a:pPr lvl="0"/>
            <a:r>
              <a:rPr lang="en-US" b="1" dirty="0" smtClean="0">
                <a:latin typeface="Baskerville Old Face" pitchFamily="18" charset="0"/>
              </a:rPr>
              <a:t>GENERALISASI</a:t>
            </a:r>
            <a:endParaRPr lang="en-US" dirty="0" smtClean="0">
              <a:latin typeface="Baskerville Old Face" pitchFamily="18" charset="0"/>
            </a:endParaRPr>
          </a:p>
          <a:p>
            <a:pPr lvl="1"/>
            <a:r>
              <a:rPr lang="en-US" dirty="0" smtClean="0">
                <a:latin typeface="Baskerville Old Face" pitchFamily="18" charset="0"/>
              </a:rPr>
              <a:t>Dari </a:t>
            </a:r>
            <a:r>
              <a:rPr lang="en-US" dirty="0" err="1" smtClean="0">
                <a:latin typeface="Baskerville Old Face" pitchFamily="18" charset="0"/>
              </a:rPr>
              <a:t>beberapa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himpunan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kemudian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menjadi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satu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himpunan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(</a:t>
            </a:r>
            <a:r>
              <a:rPr lang="en-US" dirty="0" err="1" smtClean="0">
                <a:latin typeface="Baskerville Old Face" pitchFamily="18" charset="0"/>
              </a:rPr>
              <a:t>proses</a:t>
            </a:r>
            <a:r>
              <a:rPr lang="en-US" dirty="0" smtClean="0">
                <a:latin typeface="Baskerville Old Face" pitchFamily="18" charset="0"/>
              </a:rPr>
              <a:t> Bottom Up)</a:t>
            </a:r>
            <a:endParaRPr lang="en-US" sz="2400" dirty="0" smtClean="0">
              <a:latin typeface="Baskerville Old Face" pitchFamily="18" charset="0"/>
            </a:endParaRPr>
          </a:p>
          <a:p>
            <a:pPr lvl="1">
              <a:buNone/>
            </a:pPr>
            <a:endParaRPr lang="en-US" dirty="0">
              <a:latin typeface="Baskerville Old Face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600200" y="57912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Mahasiswa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S1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5029200" y="57912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latin typeface="Arial" pitchFamily="34" charset="0"/>
              </a:rPr>
              <a:t>Mahasiswa</a:t>
            </a:r>
            <a:r>
              <a:rPr lang="en-US" sz="2000" dirty="0" smtClean="0">
                <a:latin typeface="Arial" pitchFamily="34" charset="0"/>
              </a:rPr>
              <a:t> D3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3276600" y="35814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Mahasiswa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4" name="Group 43"/>
          <p:cNvGrpSpPr/>
          <p:nvPr/>
        </p:nvGrpSpPr>
        <p:grpSpPr>
          <a:xfrm>
            <a:off x="3810000" y="4800600"/>
            <a:ext cx="762000" cy="533400"/>
            <a:chOff x="3810000" y="4953000"/>
            <a:chExt cx="762000" cy="533400"/>
          </a:xfrm>
        </p:grpSpPr>
        <p:sp>
          <p:nvSpPr>
            <p:cNvPr id="42" name="Isosceles Triangle 41"/>
            <p:cNvSpPr/>
            <p:nvPr/>
          </p:nvSpPr>
          <p:spPr bwMode="auto">
            <a:xfrm rot="10800000">
              <a:off x="3810000" y="4953000"/>
              <a:ext cx="762000" cy="533400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913094" y="4953000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ISA</a:t>
              </a:r>
              <a:endParaRPr lang="en-US" dirty="0"/>
            </a:p>
          </p:txBody>
        </p:sp>
      </p:grpSp>
      <p:cxnSp>
        <p:nvCxnSpPr>
          <p:cNvPr id="47" name="Straight Connector 46"/>
          <p:cNvCxnSpPr>
            <a:stCxn id="41" idx="2"/>
            <a:endCxn id="43" idx="0"/>
          </p:cNvCxnSpPr>
          <p:nvPr/>
        </p:nvCxnSpPr>
        <p:spPr bwMode="auto">
          <a:xfrm rot="16200000" flipH="1">
            <a:off x="3924488" y="4533712"/>
            <a:ext cx="533400" cy="3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43" idx="3"/>
            <a:endCxn id="53" idx="0"/>
          </p:cNvCxnSpPr>
          <p:nvPr/>
        </p:nvCxnSpPr>
        <p:spPr bwMode="auto">
          <a:xfrm>
            <a:off x="4469657" y="4985266"/>
            <a:ext cx="1473943" cy="8059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43" idx="1"/>
            <a:endCxn id="51" idx="0"/>
          </p:cNvCxnSpPr>
          <p:nvPr/>
        </p:nvCxnSpPr>
        <p:spPr bwMode="auto">
          <a:xfrm rot="10800000" flipV="1">
            <a:off x="2514600" y="4985266"/>
            <a:ext cx="1398494" cy="8059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Arrow Connector 78"/>
          <p:cNvCxnSpPr/>
          <p:nvPr/>
        </p:nvCxnSpPr>
        <p:spPr bwMode="auto">
          <a:xfrm rot="16200000">
            <a:off x="5867400" y="5029200"/>
            <a:ext cx="27432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Baskerville Old Face" pitchFamily="18" charset="0"/>
              </a:rPr>
              <a:t>AGREGASI …….1</a:t>
            </a:r>
            <a:endParaRPr lang="en-US" sz="44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8" y="1320407"/>
            <a:ext cx="8321722" cy="5232793"/>
          </a:xfrm>
        </p:spPr>
        <p:txBody>
          <a:bodyPr/>
          <a:lstStyle/>
          <a:p>
            <a:pPr lvl="0"/>
            <a:r>
              <a:rPr lang="en-US" dirty="0" err="1" smtClean="0">
                <a:latin typeface="Baskerville Old Face" pitchFamily="18" charset="0"/>
              </a:rPr>
              <a:t>Sebuah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relasi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terbentuk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tidak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hanya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dari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, </a:t>
            </a:r>
            <a:r>
              <a:rPr lang="en-US" dirty="0" err="1" smtClean="0">
                <a:latin typeface="Baskerville Old Face" pitchFamily="18" charset="0"/>
              </a:rPr>
              <a:t>tapi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juga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mengandung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unsur</a:t>
            </a:r>
            <a:r>
              <a:rPr lang="en-US" dirty="0" smtClean="0">
                <a:latin typeface="Baskerville Old Face" pitchFamily="18" charset="0"/>
              </a:rPr>
              <a:t> lain </a:t>
            </a:r>
            <a:r>
              <a:rPr lang="en-US" dirty="0" err="1" smtClean="0">
                <a:latin typeface="Baskerville Old Face" pitchFamily="18" charset="0"/>
              </a:rPr>
              <a:t>dari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relasi</a:t>
            </a:r>
            <a:endParaRPr lang="en-US" dirty="0" smtClean="0">
              <a:latin typeface="Baskerville Old Face" pitchFamily="18" charset="0"/>
            </a:endParaRPr>
          </a:p>
          <a:p>
            <a:pPr lvl="0"/>
            <a:r>
              <a:rPr lang="en-US" dirty="0" err="1" smtClean="0">
                <a:latin typeface="Baskerville Old Face" pitchFamily="18" charset="0"/>
              </a:rPr>
              <a:t>Mengambarkan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sebuah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relasi</a:t>
            </a:r>
            <a:r>
              <a:rPr lang="en-US" dirty="0" smtClean="0">
                <a:latin typeface="Baskerville Old Face" pitchFamily="18" charset="0"/>
              </a:rPr>
              <a:t> yang </a:t>
            </a:r>
            <a:r>
              <a:rPr lang="en-US" dirty="0" err="1" smtClean="0">
                <a:latin typeface="Baskerville Old Face" pitchFamily="18" charset="0"/>
              </a:rPr>
              <a:t>secara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langsung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menghubungkan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sebuah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himpunan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dengan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sebuah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himpunan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relasi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dalam</a:t>
            </a:r>
            <a:r>
              <a:rPr lang="en-US" dirty="0" smtClean="0">
                <a:latin typeface="Baskerville Old Face" pitchFamily="18" charset="0"/>
              </a:rPr>
              <a:t> diagram</a:t>
            </a:r>
          </a:p>
          <a:p>
            <a:pPr lvl="1">
              <a:buNone/>
            </a:pP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Baskerville Old Face" pitchFamily="18" charset="0"/>
              </a:rPr>
              <a:t>AGREGASI ……2</a:t>
            </a:r>
            <a:endParaRPr lang="en-US" sz="44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8" y="1320407"/>
            <a:ext cx="8321722" cy="5232793"/>
          </a:xfrm>
        </p:spPr>
        <p:txBody>
          <a:bodyPr/>
          <a:lstStyle/>
          <a:p>
            <a:pPr lvl="0"/>
            <a:endParaRPr lang="en-US" dirty="0" smtClean="0">
              <a:latin typeface="Baskerville Old Face" pitchFamily="18" charset="0"/>
            </a:endParaRPr>
          </a:p>
          <a:p>
            <a:pPr>
              <a:buNone/>
            </a:pPr>
            <a:endParaRPr lang="en-US" dirty="0">
              <a:latin typeface="Baskerville Old Face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609600" y="2169459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MHS</a:t>
            </a:r>
          </a:p>
        </p:txBody>
      </p:sp>
      <p:sp>
        <p:nvSpPr>
          <p:cNvPr id="52" name="Diamond 51"/>
          <p:cNvSpPr/>
          <p:nvPr/>
        </p:nvSpPr>
        <p:spPr bwMode="auto">
          <a:xfrm>
            <a:off x="3276600" y="2057400"/>
            <a:ext cx="2362200" cy="914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pitchFamily="34" charset="0"/>
              </a:rPr>
              <a:t>Mengambil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629400" y="2169459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Arial" pitchFamily="34" charset="0"/>
              </a:rPr>
              <a:t>Mt. </a:t>
            </a:r>
            <a:r>
              <a:rPr lang="en-US" sz="2400" dirty="0" err="1" smtClean="0">
                <a:latin typeface="Arial" pitchFamily="34" charset="0"/>
              </a:rPr>
              <a:t>Kuliah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4" name="Straight Connector 53"/>
          <p:cNvCxnSpPr>
            <a:stCxn id="51" idx="3"/>
            <a:endCxn id="52" idx="1"/>
          </p:cNvCxnSpPr>
          <p:nvPr/>
        </p:nvCxnSpPr>
        <p:spPr bwMode="auto">
          <a:xfrm>
            <a:off x="2438400" y="2512359"/>
            <a:ext cx="8382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53" idx="1"/>
            <a:endCxn id="52" idx="3"/>
          </p:cNvCxnSpPr>
          <p:nvPr/>
        </p:nvCxnSpPr>
        <p:spPr bwMode="auto">
          <a:xfrm rot="10800000" flipV="1">
            <a:off x="5638800" y="2512358"/>
            <a:ext cx="9906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Rectangle 36"/>
          <p:cNvSpPr/>
          <p:nvPr/>
        </p:nvSpPr>
        <p:spPr bwMode="auto">
          <a:xfrm>
            <a:off x="3617259" y="53340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Praktikum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Diamond 38"/>
          <p:cNvSpPr/>
          <p:nvPr/>
        </p:nvSpPr>
        <p:spPr bwMode="auto">
          <a:xfrm>
            <a:off x="3352800" y="3733800"/>
            <a:ext cx="2362200" cy="914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pitchFamily="34" charset="0"/>
              </a:rPr>
              <a:t>Mengikuti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3" name="Straight Connector 42"/>
          <p:cNvCxnSpPr>
            <a:stCxn id="51" idx="2"/>
          </p:cNvCxnSpPr>
          <p:nvPr/>
        </p:nvCxnSpPr>
        <p:spPr bwMode="auto">
          <a:xfrm rot="5400000">
            <a:off x="856130" y="3523129"/>
            <a:ext cx="1335741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endCxn id="39" idx="1"/>
          </p:cNvCxnSpPr>
          <p:nvPr/>
        </p:nvCxnSpPr>
        <p:spPr bwMode="auto">
          <a:xfrm>
            <a:off x="1524000" y="4191000"/>
            <a:ext cx="1828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stCxn id="53" idx="2"/>
          </p:cNvCxnSpPr>
          <p:nvPr/>
        </p:nvCxnSpPr>
        <p:spPr bwMode="auto">
          <a:xfrm rot="5400000">
            <a:off x="6875930" y="3523129"/>
            <a:ext cx="1335741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>
            <a:endCxn id="39" idx="3"/>
          </p:cNvCxnSpPr>
          <p:nvPr/>
        </p:nvCxnSpPr>
        <p:spPr bwMode="auto">
          <a:xfrm rot="10800000">
            <a:off x="5715000" y="4191000"/>
            <a:ext cx="1828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>
            <a:stCxn id="39" idx="2"/>
            <a:endCxn id="37" idx="0"/>
          </p:cNvCxnSpPr>
          <p:nvPr/>
        </p:nvCxnSpPr>
        <p:spPr bwMode="auto">
          <a:xfrm rot="5400000">
            <a:off x="4189880" y="4989980"/>
            <a:ext cx="6858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0" y="1752600"/>
            <a:ext cx="8991600" cy="1600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Baskerville Old Face" pitchFamily="18" charset="0"/>
              </a:rPr>
              <a:t>AGREGASI…….3</a:t>
            </a:r>
            <a:endParaRPr lang="en-US" sz="44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8" y="1320407"/>
            <a:ext cx="8321722" cy="5232793"/>
          </a:xfrm>
        </p:spPr>
        <p:txBody>
          <a:bodyPr/>
          <a:lstStyle/>
          <a:p>
            <a:pPr lvl="0"/>
            <a:endParaRPr lang="en-US" dirty="0" smtClean="0">
              <a:latin typeface="Baskerville Old Face" pitchFamily="18" charset="0"/>
            </a:endParaRPr>
          </a:p>
          <a:p>
            <a:pPr>
              <a:buNone/>
            </a:pPr>
            <a:endParaRPr lang="en-US" dirty="0">
              <a:latin typeface="Baskerville Old Face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609600" y="2169459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MHS</a:t>
            </a:r>
          </a:p>
        </p:txBody>
      </p:sp>
      <p:sp>
        <p:nvSpPr>
          <p:cNvPr id="52" name="Diamond 51"/>
          <p:cNvSpPr/>
          <p:nvPr/>
        </p:nvSpPr>
        <p:spPr bwMode="auto">
          <a:xfrm>
            <a:off x="3276600" y="2057400"/>
            <a:ext cx="2362200" cy="914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pitchFamily="34" charset="0"/>
              </a:rPr>
              <a:t>Mengambil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629400" y="2169459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Arial" pitchFamily="34" charset="0"/>
              </a:rPr>
              <a:t>Mt. </a:t>
            </a:r>
            <a:r>
              <a:rPr lang="en-US" sz="2400" dirty="0" err="1" smtClean="0">
                <a:latin typeface="Arial" pitchFamily="34" charset="0"/>
              </a:rPr>
              <a:t>Kuliah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4" name="Straight Connector 53"/>
          <p:cNvCxnSpPr>
            <a:stCxn id="51" idx="3"/>
            <a:endCxn id="52" idx="1"/>
          </p:cNvCxnSpPr>
          <p:nvPr/>
        </p:nvCxnSpPr>
        <p:spPr bwMode="auto">
          <a:xfrm>
            <a:off x="2438400" y="2512359"/>
            <a:ext cx="8382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53" idx="1"/>
            <a:endCxn id="52" idx="3"/>
          </p:cNvCxnSpPr>
          <p:nvPr/>
        </p:nvCxnSpPr>
        <p:spPr bwMode="auto">
          <a:xfrm rot="10800000" flipV="1">
            <a:off x="5638800" y="2512358"/>
            <a:ext cx="9906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Rectangle 36"/>
          <p:cNvSpPr/>
          <p:nvPr/>
        </p:nvSpPr>
        <p:spPr bwMode="auto">
          <a:xfrm>
            <a:off x="3576918" y="57150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Praktikum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Diamond 38"/>
          <p:cNvSpPr/>
          <p:nvPr/>
        </p:nvSpPr>
        <p:spPr bwMode="auto">
          <a:xfrm>
            <a:off x="3312459" y="4114800"/>
            <a:ext cx="2362200" cy="914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pitchFamily="34" charset="0"/>
              </a:rPr>
              <a:t>Mengikuti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88" name="Straight Connector 87"/>
          <p:cNvCxnSpPr>
            <a:stCxn id="39" idx="2"/>
            <a:endCxn id="37" idx="0"/>
          </p:cNvCxnSpPr>
          <p:nvPr/>
        </p:nvCxnSpPr>
        <p:spPr bwMode="auto">
          <a:xfrm rot="5400000">
            <a:off x="4149539" y="5370980"/>
            <a:ext cx="6858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6" idx="2"/>
            <a:endCxn id="39" idx="0"/>
          </p:cNvCxnSpPr>
          <p:nvPr/>
        </p:nvCxnSpPr>
        <p:spPr bwMode="auto">
          <a:xfrm rot="5400000">
            <a:off x="4113680" y="3732680"/>
            <a:ext cx="7620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err="1" smtClean="0">
                <a:latin typeface="Baskerville Old Face" pitchFamily="18" charset="0"/>
              </a:rPr>
              <a:t>Komponen</a:t>
            </a:r>
            <a:r>
              <a:rPr lang="en-US" sz="6000" dirty="0" smtClean="0">
                <a:latin typeface="Baskerville Old Face" pitchFamily="18" charset="0"/>
              </a:rPr>
              <a:t> ERD</a:t>
            </a:r>
            <a:endParaRPr lang="en-US" sz="60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8" y="1143000"/>
            <a:ext cx="8855122" cy="5232793"/>
          </a:xfrm>
        </p:spPr>
        <p:txBody>
          <a:bodyPr>
            <a:normAutofit fontScale="92500"/>
          </a:bodyPr>
          <a:lstStyle/>
          <a:p>
            <a:pPr lvl="0"/>
            <a:r>
              <a:rPr lang="en-US" sz="2800" b="1" dirty="0" smtClean="0">
                <a:latin typeface="Baskerville Old Face" pitchFamily="18" charset="0"/>
              </a:rPr>
              <a:t>ENTITY (ENTITAS)</a:t>
            </a:r>
            <a:endParaRPr lang="en-US" sz="2800" dirty="0" smtClean="0">
              <a:latin typeface="Baskerville Old Face" pitchFamily="18" charset="0"/>
            </a:endParaRPr>
          </a:p>
          <a:p>
            <a:pPr lvl="1"/>
            <a:r>
              <a:rPr lang="en-US" sz="2400" dirty="0" err="1" smtClean="0">
                <a:latin typeface="Baskerville Old Face" pitchFamily="18" charset="0"/>
              </a:rPr>
              <a:t>Menunjukkan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objek-objek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dasar</a:t>
            </a:r>
            <a:r>
              <a:rPr lang="en-US" sz="2400" dirty="0" smtClean="0">
                <a:latin typeface="Baskerville Old Face" pitchFamily="18" charset="0"/>
              </a:rPr>
              <a:t> yang </a:t>
            </a:r>
            <a:r>
              <a:rPr lang="en-US" sz="2400" dirty="0" err="1" smtClean="0">
                <a:latin typeface="Baskerville Old Face" pitchFamily="18" charset="0"/>
              </a:rPr>
              <a:t>terkait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didalam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sistem</a:t>
            </a:r>
            <a:r>
              <a:rPr lang="en-US" sz="2400" dirty="0" smtClean="0">
                <a:latin typeface="Baskerville Old Face" pitchFamily="18" charset="0"/>
              </a:rPr>
              <a:t>. </a:t>
            </a:r>
            <a:r>
              <a:rPr lang="en-US" sz="2400" dirty="0" err="1" smtClean="0">
                <a:latin typeface="Baskerville Old Face" pitchFamily="18" charset="0"/>
              </a:rPr>
              <a:t>Objek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dasar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dapat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berupa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orang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benda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atau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hal</a:t>
            </a:r>
            <a:r>
              <a:rPr lang="en-US" sz="2400" dirty="0" smtClean="0">
                <a:latin typeface="Baskerville Old Face" pitchFamily="18" charset="0"/>
              </a:rPr>
              <a:t> yang </a:t>
            </a:r>
            <a:r>
              <a:rPr lang="en-US" sz="2400" dirty="0" err="1" smtClean="0">
                <a:latin typeface="Baskerville Old Face" pitchFamily="18" charset="0"/>
              </a:rPr>
              <a:t>keterangannya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perlu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disipan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didalam</a:t>
            </a:r>
            <a:r>
              <a:rPr lang="en-US" sz="2400" dirty="0" smtClean="0">
                <a:latin typeface="Baskerville Old Face" pitchFamily="18" charset="0"/>
              </a:rPr>
              <a:t> basis data.</a:t>
            </a:r>
          </a:p>
          <a:p>
            <a:pPr lvl="0"/>
            <a:r>
              <a:rPr lang="en-US" sz="2800" b="1" dirty="0" smtClean="0">
                <a:latin typeface="Baskerville Old Face" pitchFamily="18" charset="0"/>
              </a:rPr>
              <a:t>RELASI</a:t>
            </a:r>
            <a:endParaRPr lang="en-US" sz="2800" dirty="0" smtClean="0">
              <a:latin typeface="Baskerville Old Face" pitchFamily="18" charset="0"/>
            </a:endParaRPr>
          </a:p>
          <a:p>
            <a:pPr lvl="1"/>
            <a:r>
              <a:rPr lang="en-US" sz="2400" dirty="0" err="1" smtClean="0">
                <a:latin typeface="Baskerville Old Face" pitchFamily="18" charset="0"/>
              </a:rPr>
              <a:t>Kerelasian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antar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entitas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mendefinsikan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hubungan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antar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dua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buah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entitas</a:t>
            </a:r>
            <a:r>
              <a:rPr lang="en-US" sz="2400" dirty="0" smtClean="0">
                <a:latin typeface="Baskerville Old Face" pitchFamily="18" charset="0"/>
              </a:rPr>
              <a:t>. </a:t>
            </a:r>
            <a:r>
              <a:rPr lang="en-US" sz="2400" dirty="0" err="1" smtClean="0">
                <a:latin typeface="Baskerville Old Face" pitchFamily="18" charset="0"/>
              </a:rPr>
              <a:t>Kerelasian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adalah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kejadian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atau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transaksi</a:t>
            </a:r>
            <a:r>
              <a:rPr lang="en-US" sz="2400" dirty="0" smtClean="0">
                <a:latin typeface="Baskerville Old Face" pitchFamily="18" charset="0"/>
              </a:rPr>
              <a:t> yang </a:t>
            </a:r>
            <a:r>
              <a:rPr lang="en-US" sz="2400" dirty="0" err="1" smtClean="0">
                <a:latin typeface="Baskerville Old Face" pitchFamily="18" charset="0"/>
              </a:rPr>
              <a:t>terjadi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diantara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dua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buah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entitas</a:t>
            </a:r>
            <a:r>
              <a:rPr lang="en-US" sz="2400" dirty="0" smtClean="0">
                <a:latin typeface="Baskerville Old Face" pitchFamily="18" charset="0"/>
              </a:rPr>
              <a:t> yang </a:t>
            </a:r>
            <a:r>
              <a:rPr lang="en-US" sz="2400" dirty="0" err="1" smtClean="0">
                <a:latin typeface="Baskerville Old Face" pitchFamily="18" charset="0"/>
              </a:rPr>
              <a:t>keterangannya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perlu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disimpan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dalam</a:t>
            </a:r>
            <a:r>
              <a:rPr lang="en-US" sz="2400" dirty="0" smtClean="0">
                <a:latin typeface="Baskerville Old Face" pitchFamily="18" charset="0"/>
              </a:rPr>
              <a:t> basis data. </a:t>
            </a:r>
          </a:p>
          <a:p>
            <a:pPr lvl="0"/>
            <a:r>
              <a:rPr lang="en-US" sz="2800" b="1" dirty="0" smtClean="0">
                <a:latin typeface="Baskerville Old Face" pitchFamily="18" charset="0"/>
              </a:rPr>
              <a:t>ATRIBUT</a:t>
            </a:r>
            <a:endParaRPr lang="en-US" sz="2800" dirty="0" smtClean="0">
              <a:latin typeface="Baskerville Old Face" pitchFamily="18" charset="0"/>
            </a:endParaRPr>
          </a:p>
          <a:p>
            <a:pPr lvl="1"/>
            <a:r>
              <a:rPr lang="en-US" sz="2400" dirty="0" err="1" smtClean="0">
                <a:latin typeface="Baskerville Old Face" pitchFamily="18" charset="0"/>
              </a:rPr>
              <a:t>Sering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disebbut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sebagai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properti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merupakan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keterangan</a:t>
            </a:r>
            <a:r>
              <a:rPr lang="en-US" sz="2400" dirty="0" smtClean="0">
                <a:latin typeface="Baskerville Old Face" pitchFamily="18" charset="0"/>
              </a:rPr>
              <a:t> yang </a:t>
            </a:r>
            <a:r>
              <a:rPr lang="en-US" sz="2400" dirty="0" err="1" smtClean="0">
                <a:latin typeface="Baskerville Old Face" pitchFamily="18" charset="0"/>
              </a:rPr>
              <a:t>terkait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pada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sebuah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entitas</a:t>
            </a:r>
            <a:r>
              <a:rPr lang="en-US" sz="2400" dirty="0" smtClean="0">
                <a:latin typeface="Baskerville Old Face" pitchFamily="18" charset="0"/>
              </a:rPr>
              <a:t> yang </a:t>
            </a:r>
            <a:r>
              <a:rPr lang="en-US" sz="2400" dirty="0" err="1" smtClean="0">
                <a:latin typeface="Baskerville Old Face" pitchFamily="18" charset="0"/>
              </a:rPr>
              <a:t>perlu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disimpan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sebagai</a:t>
            </a:r>
            <a:r>
              <a:rPr lang="en-US" sz="2400" dirty="0" smtClean="0">
                <a:latin typeface="Baskerville Old Face" pitchFamily="18" charset="0"/>
              </a:rPr>
              <a:t> basis data. </a:t>
            </a:r>
            <a:r>
              <a:rPr lang="en-US" sz="2400" dirty="0" err="1" smtClean="0">
                <a:latin typeface="Baskerville Old Face" pitchFamily="18" charset="0"/>
              </a:rPr>
              <a:t>Atribut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berfungsi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sebagai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penjelas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sebuah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entitas</a:t>
            </a:r>
            <a:r>
              <a:rPr lang="en-US" sz="2400" dirty="0" smtClean="0">
                <a:latin typeface="Baskerville Old Face" pitchFamily="18" charset="0"/>
              </a:rPr>
              <a:t>.</a:t>
            </a:r>
          </a:p>
          <a:p>
            <a:r>
              <a:rPr lang="en-US" b="1" dirty="0" smtClean="0">
                <a:latin typeface="Baskerville Old Face" pitchFamily="18" charset="0"/>
              </a:rPr>
              <a:t> </a:t>
            </a:r>
            <a:endParaRPr lang="en-US" b="1" dirty="0">
              <a:latin typeface="Baskerville Old Fac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err="1" smtClean="0">
                <a:latin typeface="Baskerville Old Face" pitchFamily="18" charset="0"/>
              </a:rPr>
              <a:t>Entitas</a:t>
            </a:r>
            <a:endParaRPr lang="en-US" sz="60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8" y="1143000"/>
            <a:ext cx="8855122" cy="5232793"/>
          </a:xfrm>
        </p:spPr>
        <p:txBody>
          <a:bodyPr/>
          <a:lstStyle/>
          <a:p>
            <a:pPr lvl="0"/>
            <a:r>
              <a:rPr lang="en-US" sz="2800" dirty="0" err="1" smtClean="0">
                <a:latin typeface="Baskerville Old Face" pitchFamily="18" charset="0"/>
              </a:rPr>
              <a:t>Merupakan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individu</a:t>
            </a:r>
            <a:r>
              <a:rPr lang="en-US" sz="2800" dirty="0" smtClean="0">
                <a:latin typeface="Baskerville Old Face" pitchFamily="18" charset="0"/>
              </a:rPr>
              <a:t> yang </a:t>
            </a:r>
            <a:r>
              <a:rPr lang="en-US" sz="2800" dirty="0" err="1" smtClean="0">
                <a:latin typeface="Baskerville Old Face" pitchFamily="18" charset="0"/>
              </a:rPr>
              <a:t>mewakili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sesuatu</a:t>
            </a:r>
            <a:r>
              <a:rPr lang="en-US" sz="2800" dirty="0" smtClean="0">
                <a:latin typeface="Baskerville Old Face" pitchFamily="18" charset="0"/>
              </a:rPr>
              <a:t> yang </a:t>
            </a:r>
            <a:r>
              <a:rPr lang="en-US" sz="2800" dirty="0" err="1" smtClean="0">
                <a:latin typeface="Baskerville Old Face" pitchFamily="18" charset="0"/>
              </a:rPr>
              <a:t>nyata</a:t>
            </a:r>
            <a:r>
              <a:rPr lang="en-US" sz="2800" dirty="0" smtClean="0">
                <a:latin typeface="Baskerville Old Face" pitchFamily="18" charset="0"/>
              </a:rPr>
              <a:t> (</a:t>
            </a:r>
            <a:r>
              <a:rPr lang="en-US" sz="2800" dirty="0" err="1" smtClean="0">
                <a:latin typeface="Baskerville Old Face" pitchFamily="18" charset="0"/>
              </a:rPr>
              <a:t>Eksistensinya</a:t>
            </a:r>
            <a:r>
              <a:rPr lang="en-US" sz="2800" dirty="0" smtClean="0">
                <a:latin typeface="Baskerville Old Face" pitchFamily="18" charset="0"/>
              </a:rPr>
              <a:t>) </a:t>
            </a:r>
            <a:r>
              <a:rPr lang="en-US" sz="2800" dirty="0" err="1" smtClean="0">
                <a:latin typeface="Baskerville Old Face" pitchFamily="18" charset="0"/>
              </a:rPr>
              <a:t>dan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dapat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dibedakan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dari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sesuatu</a:t>
            </a:r>
            <a:r>
              <a:rPr lang="en-US" sz="2800" dirty="0" smtClean="0">
                <a:latin typeface="Baskerville Old Face" pitchFamily="18" charset="0"/>
              </a:rPr>
              <a:t> yang lain.</a:t>
            </a:r>
          </a:p>
          <a:p>
            <a:pPr lvl="0"/>
            <a:r>
              <a:rPr lang="en-US" sz="2800" dirty="0" err="1" smtClean="0">
                <a:latin typeface="Baskerville Old Face" pitchFamily="18" charset="0"/>
              </a:rPr>
              <a:t>Untuk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mengambarkan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entitas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dilakukan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dengan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mengikuti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aturan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sebagai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berikut</a:t>
            </a:r>
            <a:r>
              <a:rPr lang="en-US" sz="2800" dirty="0" smtClean="0">
                <a:latin typeface="Baskerville Old Face" pitchFamily="18" charset="0"/>
              </a:rPr>
              <a:t> :</a:t>
            </a:r>
          </a:p>
          <a:p>
            <a:pPr marL="915289" lvl="1" indent="-514350">
              <a:buFont typeface="+mj-lt"/>
              <a:buAutoNum type="arabicPeriod"/>
            </a:pPr>
            <a:r>
              <a:rPr lang="en-US" sz="2400" dirty="0" err="1" smtClean="0">
                <a:latin typeface="Baskerville Old Face" pitchFamily="18" charset="0"/>
              </a:rPr>
              <a:t>Entitas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dinyatakan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dengan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simbol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persegi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panjang</a:t>
            </a:r>
            <a:endParaRPr lang="en-US" sz="2400" dirty="0" smtClean="0">
              <a:latin typeface="Baskerville Old Face" pitchFamily="18" charset="0"/>
            </a:endParaRPr>
          </a:p>
          <a:p>
            <a:pPr marL="915289" lvl="1" indent="-514350">
              <a:buFont typeface="+mj-lt"/>
              <a:buAutoNum type="arabicPeriod"/>
            </a:pPr>
            <a:r>
              <a:rPr lang="en-US" sz="2400" dirty="0" err="1" smtClean="0">
                <a:latin typeface="Baskerville Old Face" pitchFamily="18" charset="0"/>
              </a:rPr>
              <a:t>Nama</a:t>
            </a:r>
            <a:r>
              <a:rPr lang="en-US" sz="2400" dirty="0" smtClean="0">
                <a:latin typeface="Baskerville Old Face" pitchFamily="18" charset="0"/>
              </a:rPr>
              <a:t>  </a:t>
            </a:r>
            <a:r>
              <a:rPr lang="en-US" sz="2400" dirty="0" err="1" smtClean="0">
                <a:latin typeface="Baskerville Old Face" pitchFamily="18" charset="0"/>
              </a:rPr>
              <a:t>entitas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berupa</a:t>
            </a:r>
            <a:r>
              <a:rPr lang="en-US" sz="2400" dirty="0" smtClean="0">
                <a:latin typeface="Baskerville Old Face" pitchFamily="18" charset="0"/>
              </a:rPr>
              <a:t> : </a:t>
            </a:r>
            <a:r>
              <a:rPr lang="en-US" sz="2400" dirty="0" err="1" smtClean="0">
                <a:latin typeface="Baskerville Old Face" pitchFamily="18" charset="0"/>
              </a:rPr>
              <a:t>kata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benda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tunggal</a:t>
            </a:r>
            <a:endParaRPr lang="en-US" sz="2400" dirty="0" smtClean="0">
              <a:latin typeface="Baskerville Old Face" pitchFamily="18" charset="0"/>
            </a:endParaRPr>
          </a:p>
          <a:p>
            <a:pPr marL="915289" lvl="1" indent="-514350">
              <a:buFont typeface="+mj-lt"/>
              <a:buAutoNum type="arabicPeriod"/>
            </a:pPr>
            <a:r>
              <a:rPr lang="en-US" sz="2400" dirty="0" err="1" smtClean="0">
                <a:latin typeface="Baskerville Old Face" pitchFamily="18" charset="0"/>
              </a:rPr>
              <a:t>Nama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entitas</a:t>
            </a:r>
            <a:r>
              <a:rPr lang="en-US" sz="2400" dirty="0" smtClean="0">
                <a:latin typeface="Baskerville Old Face" pitchFamily="18" charset="0"/>
              </a:rPr>
              <a:t> yang </a:t>
            </a:r>
            <a:r>
              <a:rPr lang="en-US" sz="2400" dirty="0" err="1" smtClean="0">
                <a:latin typeface="Baskerville Old Face" pitchFamily="18" charset="0"/>
              </a:rPr>
              <a:t>tersusun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lebih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dari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satu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kata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untuk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memenuhi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aturan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pengambaran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tersebut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maka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sering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digunakan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tanda</a:t>
            </a:r>
            <a:r>
              <a:rPr lang="en-US" sz="2400" dirty="0" smtClean="0">
                <a:latin typeface="Baskerville Old Face" pitchFamily="18" charset="0"/>
              </a:rPr>
              <a:t> _ (</a:t>
            </a:r>
            <a:r>
              <a:rPr lang="en-US" sz="2400" dirty="0" err="1" smtClean="0">
                <a:latin typeface="Baskerville Old Face" pitchFamily="18" charset="0"/>
              </a:rPr>
              <a:t>garis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bawah</a:t>
            </a:r>
            <a:r>
              <a:rPr lang="en-US" sz="2400" dirty="0" smtClean="0">
                <a:latin typeface="Baskerville Old Face" pitchFamily="18" charset="0"/>
              </a:rPr>
              <a:t>/</a:t>
            </a:r>
            <a:r>
              <a:rPr lang="en-US" sz="2400" dirty="0" err="1" smtClean="0">
                <a:latin typeface="Baskerville Old Face" pitchFamily="18" charset="0"/>
              </a:rPr>
              <a:t>hypen</a:t>
            </a:r>
            <a:r>
              <a:rPr lang="en-US" sz="2400" dirty="0" smtClean="0">
                <a:latin typeface="Baskerville Old Face" pitchFamily="18" charset="0"/>
              </a:rPr>
              <a:t>/ under score.</a:t>
            </a:r>
          </a:p>
          <a:p>
            <a:pPr marL="915289" lvl="1" indent="-514350">
              <a:buFont typeface="+mj-lt"/>
              <a:buAutoNum type="arabicPeriod"/>
            </a:pPr>
            <a:r>
              <a:rPr lang="en-US" sz="2400" dirty="0" err="1" smtClean="0">
                <a:latin typeface="Baskerville Old Face" pitchFamily="18" charset="0"/>
              </a:rPr>
              <a:t>Nama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entitas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sedapat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mungkin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mengguna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kan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nama</a:t>
            </a:r>
            <a:r>
              <a:rPr lang="en-US" sz="2400" dirty="0" smtClean="0">
                <a:latin typeface="Baskerville Old Face" pitchFamily="18" charset="0"/>
              </a:rPr>
              <a:t> yang </a:t>
            </a:r>
            <a:r>
              <a:rPr lang="en-US" sz="2400" dirty="0" err="1" smtClean="0">
                <a:latin typeface="Baskerville Old Face" pitchFamily="18" charset="0"/>
              </a:rPr>
              <a:t>mudah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dipahami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dapat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menyatakan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maknanya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dengan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jelas</a:t>
            </a:r>
            <a:r>
              <a:rPr lang="en-US" sz="2400" dirty="0" smtClean="0">
                <a:latin typeface="Baskerville Old Face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err="1" smtClean="0">
                <a:latin typeface="Baskerville Old Face" pitchFamily="18" charset="0"/>
              </a:rPr>
              <a:t>Atribut</a:t>
            </a:r>
            <a:endParaRPr lang="en-US" sz="60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8" y="990600"/>
            <a:ext cx="8855122" cy="5232793"/>
          </a:xfrm>
        </p:spPr>
        <p:txBody>
          <a:bodyPr/>
          <a:lstStyle/>
          <a:p>
            <a:pPr lvl="0"/>
            <a:r>
              <a:rPr lang="en-US" sz="2800" dirty="0" err="1" smtClean="0">
                <a:latin typeface="Baskerville Old Face" pitchFamily="18" charset="0"/>
              </a:rPr>
              <a:t>Setiap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entitas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pasti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memiliki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atribut</a:t>
            </a:r>
            <a:r>
              <a:rPr lang="en-US" sz="2800" dirty="0" smtClean="0">
                <a:latin typeface="Baskerville Old Face" pitchFamily="18" charset="0"/>
              </a:rPr>
              <a:t> yang </a:t>
            </a:r>
            <a:r>
              <a:rPr lang="en-US" sz="2800" dirty="0" err="1" smtClean="0">
                <a:latin typeface="Baskerville Old Face" pitchFamily="18" charset="0"/>
              </a:rPr>
              <a:t>mendeskripsikan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karakteristik</a:t>
            </a:r>
            <a:r>
              <a:rPr lang="en-US" sz="2800" dirty="0" smtClean="0">
                <a:latin typeface="Baskerville Old Face" pitchFamily="18" charset="0"/>
              </a:rPr>
              <a:t> (</a:t>
            </a:r>
            <a:r>
              <a:rPr lang="en-US" sz="2800" dirty="0" err="1" smtClean="0">
                <a:latin typeface="Baskerville Old Face" pitchFamily="18" charset="0"/>
              </a:rPr>
              <a:t>properti</a:t>
            </a:r>
            <a:r>
              <a:rPr lang="en-US" sz="2800" dirty="0" smtClean="0">
                <a:latin typeface="Baskerville Old Face" pitchFamily="18" charset="0"/>
              </a:rPr>
              <a:t>) </a:t>
            </a:r>
            <a:r>
              <a:rPr lang="en-US" sz="2800" dirty="0" err="1" smtClean="0">
                <a:latin typeface="Baskerville Old Face" pitchFamily="18" charset="0"/>
              </a:rPr>
              <a:t>dari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entitas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tersebut</a:t>
            </a:r>
            <a:r>
              <a:rPr lang="en-US" sz="2800" dirty="0" smtClean="0">
                <a:latin typeface="Baskerville Old Face" pitchFamily="18" charset="0"/>
              </a:rPr>
              <a:t>.</a:t>
            </a:r>
          </a:p>
          <a:p>
            <a:pPr lvl="0"/>
            <a:r>
              <a:rPr lang="en-US" sz="2800" dirty="0" err="1" smtClean="0">
                <a:latin typeface="Baskerville Old Face" pitchFamily="18" charset="0"/>
              </a:rPr>
              <a:t>Untuk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mengambarkan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atribut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dilakukan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dengan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mengikuti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aturan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sebagai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berikut</a:t>
            </a:r>
            <a:r>
              <a:rPr lang="en-US" sz="2800" dirty="0" smtClean="0">
                <a:latin typeface="Baskerville Old Face" pitchFamily="18" charset="0"/>
              </a:rPr>
              <a:t> :</a:t>
            </a:r>
          </a:p>
          <a:p>
            <a:pPr marL="915289" lvl="1" indent="-514350">
              <a:buFont typeface="+mj-lt"/>
              <a:buAutoNum type="arabicPeriod"/>
            </a:pPr>
            <a:r>
              <a:rPr lang="en-US" sz="2400" dirty="0" err="1" smtClean="0">
                <a:latin typeface="Baskerville Old Face" pitchFamily="18" charset="0"/>
              </a:rPr>
              <a:t>Atribut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dinyatakan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dengan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simbol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ellips</a:t>
            </a:r>
            <a:endParaRPr lang="en-US" sz="2400" dirty="0" smtClean="0">
              <a:latin typeface="Baskerville Old Face" pitchFamily="18" charset="0"/>
            </a:endParaRPr>
          </a:p>
          <a:p>
            <a:pPr marL="915289" lvl="1" indent="-514350">
              <a:buFont typeface="+mj-lt"/>
              <a:buAutoNum type="arabicPeriod"/>
            </a:pPr>
            <a:r>
              <a:rPr lang="en-US" sz="2400" dirty="0" err="1" smtClean="0">
                <a:latin typeface="Baskerville Old Face" pitchFamily="18" charset="0"/>
              </a:rPr>
              <a:t>Nama</a:t>
            </a:r>
            <a:r>
              <a:rPr lang="en-US" sz="2400" dirty="0" smtClean="0">
                <a:latin typeface="Baskerville Old Face" pitchFamily="18" charset="0"/>
              </a:rPr>
              <a:t>  </a:t>
            </a:r>
            <a:r>
              <a:rPr lang="en-US" sz="2400" dirty="0" err="1" smtClean="0">
                <a:latin typeface="Baskerville Old Face" pitchFamily="18" charset="0"/>
              </a:rPr>
              <a:t>atribut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berupa</a:t>
            </a:r>
            <a:r>
              <a:rPr lang="en-US" sz="2400" dirty="0" smtClean="0">
                <a:latin typeface="Baskerville Old Face" pitchFamily="18" charset="0"/>
              </a:rPr>
              <a:t> : </a:t>
            </a:r>
            <a:r>
              <a:rPr lang="en-US" sz="2400" dirty="0" err="1" smtClean="0">
                <a:latin typeface="Baskerville Old Face" pitchFamily="18" charset="0"/>
              </a:rPr>
              <a:t>kata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benda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tunggal</a:t>
            </a:r>
            <a:endParaRPr lang="en-US" sz="2400" dirty="0" smtClean="0">
              <a:latin typeface="Baskerville Old Face" pitchFamily="18" charset="0"/>
            </a:endParaRPr>
          </a:p>
          <a:p>
            <a:pPr marL="915289" lvl="1" indent="-514350">
              <a:buFont typeface="+mj-lt"/>
              <a:buAutoNum type="arabicPeriod"/>
            </a:pPr>
            <a:r>
              <a:rPr lang="en-US" sz="2400" dirty="0" err="1" smtClean="0">
                <a:latin typeface="Baskerville Old Face" pitchFamily="18" charset="0"/>
              </a:rPr>
              <a:t>Atribut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dihubungkan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dengan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entitas</a:t>
            </a:r>
            <a:r>
              <a:rPr lang="en-US" sz="2400" dirty="0" smtClean="0">
                <a:latin typeface="Baskerville Old Face" pitchFamily="18" charset="0"/>
              </a:rPr>
              <a:t> yang </a:t>
            </a:r>
            <a:r>
              <a:rPr lang="en-US" sz="2400" dirty="0" err="1" smtClean="0">
                <a:latin typeface="Baskerville Old Face" pitchFamily="18" charset="0"/>
              </a:rPr>
              <a:t>bersesuaian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dengan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menggunakan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sebuah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garis</a:t>
            </a:r>
            <a:r>
              <a:rPr lang="en-US" sz="2400" dirty="0" smtClean="0">
                <a:latin typeface="Baskerville Old Face" pitchFamily="18" charset="0"/>
              </a:rPr>
              <a:t>.</a:t>
            </a:r>
          </a:p>
          <a:p>
            <a:pPr marL="915289" lvl="1" indent="-514350">
              <a:buFont typeface="+mj-lt"/>
              <a:buAutoNum type="arabicPeriod"/>
            </a:pPr>
            <a:r>
              <a:rPr lang="en-US" sz="2400" dirty="0" err="1" smtClean="0">
                <a:latin typeface="Baskerville Old Face" pitchFamily="18" charset="0"/>
              </a:rPr>
              <a:t>Penamaan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atribut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diusahakan</a:t>
            </a:r>
            <a:r>
              <a:rPr lang="en-US" sz="2400" dirty="0" smtClean="0">
                <a:latin typeface="Baskerville Old Face" pitchFamily="18" charset="0"/>
              </a:rPr>
              <a:t> agar </a:t>
            </a:r>
            <a:r>
              <a:rPr lang="en-US" sz="2400" dirty="0" err="1" smtClean="0">
                <a:latin typeface="Baskerville Old Face" pitchFamily="18" charset="0"/>
              </a:rPr>
              <a:t>mudah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dipahami</a:t>
            </a:r>
            <a:r>
              <a:rPr lang="en-US" sz="2400" dirty="0" smtClean="0">
                <a:latin typeface="Baskerville Old Face" pitchFamily="18" charset="0"/>
              </a:rPr>
              <a:t> (</a:t>
            </a:r>
            <a:r>
              <a:rPr lang="en-US" sz="2400" dirty="0" err="1" smtClean="0">
                <a:latin typeface="Baskerville Old Face" pitchFamily="18" charset="0"/>
              </a:rPr>
              <a:t>khususnya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oleh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para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pemakai</a:t>
            </a:r>
            <a:r>
              <a:rPr lang="en-US" sz="2400" dirty="0" smtClean="0">
                <a:latin typeface="Baskerville Old Face" pitchFamily="18" charset="0"/>
              </a:rPr>
              <a:t>) </a:t>
            </a:r>
            <a:r>
              <a:rPr lang="en-US" sz="2400" dirty="0" err="1" smtClean="0">
                <a:latin typeface="Baskerville Old Face" pitchFamily="18" charset="0"/>
              </a:rPr>
              <a:t>dan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harus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jelas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menunjukan</a:t>
            </a:r>
            <a:r>
              <a:rPr lang="en-US" sz="2400" dirty="0" smtClean="0">
                <a:latin typeface="Baskerville Old Face" pitchFamily="18" charset="0"/>
              </a:rPr>
              <a:t>  </a:t>
            </a:r>
            <a:r>
              <a:rPr lang="en-US" sz="2400" dirty="0" err="1" smtClean="0">
                <a:latin typeface="Baskerville Old Face" pitchFamily="18" charset="0"/>
              </a:rPr>
              <a:t>maknanya</a:t>
            </a:r>
            <a:r>
              <a:rPr lang="en-US" sz="2400" dirty="0" smtClean="0">
                <a:latin typeface="Baskerville Old Face" pitchFamily="18" charset="0"/>
              </a:rPr>
              <a:t>. </a:t>
            </a:r>
          </a:p>
          <a:p>
            <a:pPr marL="915289" lvl="1" indent="-514350">
              <a:buFont typeface="+mj-lt"/>
              <a:buAutoNum type="arabicPeriod"/>
            </a:pPr>
            <a:r>
              <a:rPr lang="en-US" sz="2400" dirty="0" err="1" smtClean="0">
                <a:latin typeface="Baskerville Old Face" pitchFamily="18" charset="0"/>
              </a:rPr>
              <a:t>Penggunaan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singkatan</a:t>
            </a:r>
            <a:r>
              <a:rPr lang="en-US" sz="2400" dirty="0" smtClean="0">
                <a:latin typeface="Baskerville Old Face" pitchFamily="18" charset="0"/>
              </a:rPr>
              <a:t> yang </a:t>
            </a:r>
            <a:r>
              <a:rPr lang="en-US" sz="2400" dirty="0" err="1" smtClean="0">
                <a:latin typeface="Baskerville Old Face" pitchFamily="18" charset="0"/>
              </a:rPr>
              <a:t>juga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diijinkan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sepanjang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lebih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mudah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dipahami</a:t>
            </a:r>
            <a:r>
              <a:rPr lang="en-US" sz="2400" dirty="0" smtClean="0">
                <a:latin typeface="Baskerville Old Face" pitchFamily="18" charset="0"/>
              </a:rPr>
              <a:t>.</a:t>
            </a:r>
          </a:p>
          <a:p>
            <a:pPr marL="915289" lvl="1" indent="-514350">
              <a:buNone/>
            </a:pP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err="1" smtClean="0">
                <a:latin typeface="Baskerville Old Face" pitchFamily="18" charset="0"/>
              </a:rPr>
              <a:t>Relasi</a:t>
            </a:r>
            <a:endParaRPr lang="en-US" sz="60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8" y="990600"/>
            <a:ext cx="8855122" cy="5232793"/>
          </a:xfrm>
        </p:spPr>
        <p:txBody>
          <a:bodyPr/>
          <a:lstStyle/>
          <a:p>
            <a:pPr lvl="0"/>
            <a:r>
              <a:rPr lang="en-US" sz="2800" dirty="0" err="1" smtClean="0">
                <a:latin typeface="Baskerville Old Face" pitchFamily="18" charset="0"/>
              </a:rPr>
              <a:t>Menunjukkan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adanya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hubungan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diantara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sejumlah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entitas</a:t>
            </a:r>
            <a:r>
              <a:rPr lang="en-US" sz="2800" dirty="0" smtClean="0">
                <a:latin typeface="Baskerville Old Face" pitchFamily="18" charset="0"/>
              </a:rPr>
              <a:t> yang </a:t>
            </a:r>
            <a:r>
              <a:rPr lang="en-US" sz="2800" dirty="0" err="1" smtClean="0">
                <a:latin typeface="Baskerville Old Face" pitchFamily="18" charset="0"/>
              </a:rPr>
              <a:t>berasal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dari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himpunan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entitas</a:t>
            </a:r>
            <a:r>
              <a:rPr lang="en-US" sz="2800" dirty="0" smtClean="0">
                <a:latin typeface="Baskerville Old Face" pitchFamily="18" charset="0"/>
              </a:rPr>
              <a:t> yang </a:t>
            </a:r>
            <a:r>
              <a:rPr lang="en-US" sz="2800" dirty="0" err="1" smtClean="0">
                <a:latin typeface="Baskerville Old Face" pitchFamily="18" charset="0"/>
              </a:rPr>
              <a:t>berbeda</a:t>
            </a:r>
            <a:r>
              <a:rPr lang="en-US" sz="2800" dirty="0" smtClean="0">
                <a:latin typeface="Baskerville Old Face" pitchFamily="18" charset="0"/>
              </a:rPr>
              <a:t>.</a:t>
            </a:r>
          </a:p>
          <a:p>
            <a:pPr lvl="0"/>
            <a:r>
              <a:rPr lang="en-US" sz="2800" dirty="0" err="1" smtClean="0">
                <a:latin typeface="Baskerville Old Face" pitchFamily="18" charset="0"/>
              </a:rPr>
              <a:t>Aturan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mengambarkan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kerelasian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antar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entitas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adalah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sebagai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berikut</a:t>
            </a:r>
            <a:r>
              <a:rPr lang="en-US" sz="2800" dirty="0" smtClean="0">
                <a:latin typeface="Baskerville Old Face" pitchFamily="18" charset="0"/>
              </a:rPr>
              <a:t> :</a:t>
            </a:r>
          </a:p>
          <a:p>
            <a:pPr marL="915289" lvl="1" indent="-514350">
              <a:buFont typeface="+mj-lt"/>
              <a:buAutoNum type="arabicPeriod"/>
            </a:pPr>
            <a:r>
              <a:rPr lang="en-US" sz="2400" dirty="0" err="1" smtClean="0">
                <a:latin typeface="Baskerville Old Face" pitchFamily="18" charset="0"/>
              </a:rPr>
              <a:t>Kerelasian</a:t>
            </a:r>
            <a:r>
              <a:rPr lang="en-US" sz="2400" dirty="0" smtClean="0">
                <a:latin typeface="Baskerville Old Face" pitchFamily="18" charset="0"/>
              </a:rPr>
              <a:t>  </a:t>
            </a:r>
            <a:r>
              <a:rPr lang="en-US" sz="2400" dirty="0" err="1" smtClean="0">
                <a:latin typeface="Baskerville Old Face" pitchFamily="18" charset="0"/>
              </a:rPr>
              <a:t>dinyatakan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dengan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simbol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belah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ketupat</a:t>
            </a:r>
            <a:endParaRPr lang="en-US" sz="2400" dirty="0" smtClean="0">
              <a:latin typeface="Baskerville Old Face" pitchFamily="18" charset="0"/>
            </a:endParaRPr>
          </a:p>
          <a:p>
            <a:pPr marL="915289" lvl="1" indent="-514350">
              <a:buFont typeface="+mj-lt"/>
              <a:buAutoNum type="arabicPeriod"/>
            </a:pPr>
            <a:r>
              <a:rPr lang="en-US" sz="2400" dirty="0" err="1" smtClean="0">
                <a:latin typeface="Baskerville Old Face" pitchFamily="18" charset="0"/>
              </a:rPr>
              <a:t>Nama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kerelasian</a:t>
            </a:r>
            <a:r>
              <a:rPr lang="en-US" sz="2400" dirty="0" smtClean="0">
                <a:latin typeface="Baskerville Old Face" pitchFamily="18" charset="0"/>
              </a:rPr>
              <a:t>  </a:t>
            </a:r>
            <a:r>
              <a:rPr lang="en-US" sz="2400" dirty="0" err="1" smtClean="0">
                <a:latin typeface="Baskerville Old Face" pitchFamily="18" charset="0"/>
              </a:rPr>
              <a:t>dituliskan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di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dalam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simbol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belah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ketupat</a:t>
            </a:r>
            <a:endParaRPr lang="en-US" sz="2400" dirty="0" smtClean="0">
              <a:latin typeface="Baskerville Old Face" pitchFamily="18" charset="0"/>
            </a:endParaRPr>
          </a:p>
          <a:p>
            <a:pPr marL="915289" lvl="1" indent="-514350">
              <a:buFont typeface="+mj-lt"/>
              <a:buAutoNum type="arabicPeriod"/>
            </a:pPr>
            <a:r>
              <a:rPr lang="en-US" sz="2400" dirty="0" err="1" smtClean="0">
                <a:latin typeface="Baskerville Old Face" pitchFamily="18" charset="0"/>
              </a:rPr>
              <a:t>Kerelasian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menghubungkan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dua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entitas</a:t>
            </a:r>
            <a:r>
              <a:rPr lang="en-US" sz="2400" dirty="0" smtClean="0">
                <a:latin typeface="Baskerville Old Face" pitchFamily="18" charset="0"/>
              </a:rPr>
              <a:t>  </a:t>
            </a:r>
            <a:r>
              <a:rPr lang="en-US" sz="2400" dirty="0" err="1" smtClean="0">
                <a:latin typeface="Baskerville Old Face" pitchFamily="18" charset="0"/>
              </a:rPr>
              <a:t>atau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lebih</a:t>
            </a:r>
            <a:endParaRPr lang="en-US" sz="2400" dirty="0" smtClean="0">
              <a:latin typeface="Baskerville Old Face" pitchFamily="18" charset="0"/>
            </a:endParaRPr>
          </a:p>
          <a:p>
            <a:pPr marL="915289" lvl="1" indent="-514350">
              <a:buFont typeface="+mj-lt"/>
              <a:buAutoNum type="arabicPeriod"/>
            </a:pPr>
            <a:r>
              <a:rPr lang="en-US" sz="2400" dirty="0" err="1" smtClean="0">
                <a:latin typeface="Baskerville Old Face" pitchFamily="18" charset="0"/>
              </a:rPr>
              <a:t>Nama</a:t>
            </a:r>
            <a:r>
              <a:rPr lang="en-US" sz="2400" dirty="0" smtClean="0">
                <a:latin typeface="Baskerville Old Face" pitchFamily="18" charset="0"/>
              </a:rPr>
              <a:t>  </a:t>
            </a:r>
            <a:r>
              <a:rPr lang="en-US" sz="2400" dirty="0" err="1" smtClean="0">
                <a:latin typeface="Baskerville Old Face" pitchFamily="18" charset="0"/>
              </a:rPr>
              <a:t>kerelasian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berupa</a:t>
            </a:r>
            <a:r>
              <a:rPr lang="en-US" sz="2400" dirty="0" smtClean="0">
                <a:latin typeface="Baskerville Old Face" pitchFamily="18" charset="0"/>
              </a:rPr>
              <a:t> : </a:t>
            </a:r>
            <a:r>
              <a:rPr lang="en-US" sz="2400" dirty="0" err="1" smtClean="0">
                <a:latin typeface="Baskerville Old Face" pitchFamily="18" charset="0"/>
              </a:rPr>
              <a:t>kata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kerja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aktif</a:t>
            </a:r>
            <a:r>
              <a:rPr lang="en-US" sz="2400" dirty="0" smtClean="0">
                <a:latin typeface="Baskerville Old Face" pitchFamily="18" charset="0"/>
              </a:rPr>
              <a:t> (</a:t>
            </a:r>
            <a:r>
              <a:rPr lang="en-US" sz="2400" dirty="0" err="1" smtClean="0">
                <a:latin typeface="Baskerville Old Face" pitchFamily="18" charset="0"/>
              </a:rPr>
              <a:t>diawali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dengan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awalan</a:t>
            </a:r>
            <a:r>
              <a:rPr lang="en-US" sz="2400" dirty="0" smtClean="0">
                <a:latin typeface="Baskerville Old Face" pitchFamily="18" charset="0"/>
              </a:rPr>
              <a:t> me), </a:t>
            </a:r>
            <a:r>
              <a:rPr lang="en-US" sz="2400" dirty="0" err="1" smtClean="0">
                <a:latin typeface="Baskerville Old Face" pitchFamily="18" charset="0"/>
              </a:rPr>
              <a:t>tunggal</a:t>
            </a:r>
            <a:endParaRPr lang="en-US" sz="2400" dirty="0" smtClean="0">
              <a:latin typeface="Baskerville Old Face" pitchFamily="18" charset="0"/>
            </a:endParaRPr>
          </a:p>
          <a:p>
            <a:pPr marL="915289" lvl="1" indent="-514350">
              <a:buFont typeface="+mj-lt"/>
              <a:buAutoNum type="arabicPeriod"/>
            </a:pPr>
            <a:r>
              <a:rPr lang="en-US" sz="2400" dirty="0" err="1" smtClean="0">
                <a:latin typeface="Baskerville Old Face" pitchFamily="18" charset="0"/>
              </a:rPr>
              <a:t>Nama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kerelasian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sedapat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mungkin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menggunakan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nama</a:t>
            </a:r>
            <a:r>
              <a:rPr lang="en-US" sz="2400" dirty="0" smtClean="0">
                <a:latin typeface="Baskerville Old Face" pitchFamily="18" charset="0"/>
              </a:rPr>
              <a:t> yang </a:t>
            </a:r>
            <a:r>
              <a:rPr lang="en-US" sz="2400" dirty="0" err="1" smtClean="0">
                <a:latin typeface="Baskerville Old Face" pitchFamily="18" charset="0"/>
              </a:rPr>
              <a:t>mudah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dipahami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dapat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menyatakan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maknanya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dengan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jelas</a:t>
            </a:r>
            <a:r>
              <a:rPr lang="en-US" sz="2400" dirty="0" smtClean="0">
                <a:latin typeface="Baskerville Old Face" pitchFamily="18" charset="0"/>
              </a:rPr>
              <a:t>.</a:t>
            </a:r>
          </a:p>
          <a:p>
            <a:pPr marL="915289" lvl="1" indent="-514350">
              <a:buNone/>
            </a:pPr>
            <a:endParaRPr lang="en-US" sz="2400" dirty="0">
              <a:latin typeface="Baskerville Old Fac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err="1" smtClean="0">
                <a:latin typeface="Baskerville Old Face" pitchFamily="18" charset="0"/>
              </a:rPr>
              <a:t>Kardinalitas</a:t>
            </a:r>
            <a:r>
              <a:rPr lang="en-US" sz="6000" dirty="0" smtClean="0">
                <a:latin typeface="Baskerville Old Face" pitchFamily="18" charset="0"/>
              </a:rPr>
              <a:t>/</a:t>
            </a:r>
            <a:r>
              <a:rPr lang="en-US" sz="6000" dirty="0" err="1" smtClean="0">
                <a:latin typeface="Baskerville Old Face" pitchFamily="18" charset="0"/>
              </a:rPr>
              <a:t>Derajat</a:t>
            </a:r>
            <a:r>
              <a:rPr lang="en-US" sz="6000" dirty="0" smtClean="0">
                <a:latin typeface="Baskerville Old Face" pitchFamily="18" charset="0"/>
              </a:rPr>
              <a:t> </a:t>
            </a:r>
            <a:r>
              <a:rPr lang="en-US" sz="6000" dirty="0" err="1" smtClean="0">
                <a:latin typeface="Baskerville Old Face" pitchFamily="18" charset="0"/>
              </a:rPr>
              <a:t>Relasi</a:t>
            </a:r>
            <a:endParaRPr lang="en-US" sz="60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8" y="1168007"/>
            <a:ext cx="8550322" cy="5232793"/>
          </a:xfrm>
        </p:spPr>
        <p:txBody>
          <a:bodyPr/>
          <a:lstStyle/>
          <a:p>
            <a:pPr lvl="0"/>
            <a:r>
              <a:rPr lang="en-US" dirty="0" err="1" smtClean="0">
                <a:latin typeface="Baskerville Old Face" pitchFamily="18" charset="0"/>
              </a:rPr>
              <a:t>Menunjukan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jumlah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maksimum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yang </a:t>
            </a:r>
            <a:r>
              <a:rPr lang="en-US" dirty="0" err="1" smtClean="0">
                <a:latin typeface="Baskerville Old Face" pitchFamily="18" charset="0"/>
              </a:rPr>
              <a:t>dapat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berelasi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dengan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pada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himpunan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yang lain. </a:t>
            </a:r>
          </a:p>
          <a:p>
            <a:pPr lvl="0"/>
            <a:r>
              <a:rPr lang="en-US" dirty="0" err="1" smtClean="0">
                <a:latin typeface="Baskerville Old Face" pitchFamily="18" charset="0"/>
              </a:rPr>
              <a:t>Kardinalitas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terdiri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dari</a:t>
            </a:r>
            <a:endParaRPr lang="en-US" dirty="0" smtClean="0">
              <a:latin typeface="Baskerville Old Face" pitchFamily="18" charset="0"/>
            </a:endParaRPr>
          </a:p>
          <a:p>
            <a:pPr marL="915289" lvl="1" indent="-514350">
              <a:buFont typeface="+mj-lt"/>
              <a:buAutoNum type="arabicPeriod"/>
            </a:pPr>
            <a:r>
              <a:rPr lang="en-US" b="1" dirty="0" err="1" smtClean="0">
                <a:latin typeface="Baskerville Old Face" pitchFamily="18" charset="0"/>
              </a:rPr>
              <a:t>Satu</a:t>
            </a:r>
            <a:r>
              <a:rPr lang="en-US" b="1" dirty="0" smtClean="0">
                <a:latin typeface="Baskerville Old Face" pitchFamily="18" charset="0"/>
              </a:rPr>
              <a:t> </a:t>
            </a:r>
            <a:r>
              <a:rPr lang="en-US" b="1" dirty="0" err="1" smtClean="0">
                <a:latin typeface="Baskerville Old Face" pitchFamily="18" charset="0"/>
              </a:rPr>
              <a:t>ke</a:t>
            </a:r>
            <a:r>
              <a:rPr lang="en-US" b="1" dirty="0" smtClean="0">
                <a:latin typeface="Baskerville Old Face" pitchFamily="18" charset="0"/>
              </a:rPr>
              <a:t> </a:t>
            </a:r>
            <a:r>
              <a:rPr lang="en-US" b="1" dirty="0" err="1" smtClean="0">
                <a:latin typeface="Baskerville Old Face" pitchFamily="18" charset="0"/>
              </a:rPr>
              <a:t>Satu</a:t>
            </a:r>
            <a:r>
              <a:rPr lang="en-US" b="1" dirty="0" smtClean="0">
                <a:latin typeface="Baskerville Old Face" pitchFamily="18" charset="0"/>
              </a:rPr>
              <a:t> (One to One)</a:t>
            </a:r>
          </a:p>
          <a:p>
            <a:pPr marL="915289" lvl="1" indent="-514350">
              <a:buFont typeface="+mj-lt"/>
              <a:buAutoNum type="arabicPeriod"/>
            </a:pPr>
            <a:r>
              <a:rPr lang="en-US" sz="2400" b="1" dirty="0" err="1" smtClean="0">
                <a:latin typeface="Baskerville Old Face" pitchFamily="18" charset="0"/>
              </a:rPr>
              <a:t>Satu</a:t>
            </a:r>
            <a:r>
              <a:rPr lang="en-US" sz="2400" b="1" dirty="0" smtClean="0">
                <a:latin typeface="Baskerville Old Face" pitchFamily="18" charset="0"/>
              </a:rPr>
              <a:t> </a:t>
            </a:r>
            <a:r>
              <a:rPr lang="en-US" sz="2400" b="1" dirty="0" err="1" smtClean="0">
                <a:latin typeface="Baskerville Old Face" pitchFamily="18" charset="0"/>
              </a:rPr>
              <a:t>ke</a:t>
            </a:r>
            <a:r>
              <a:rPr lang="en-US" sz="2400" b="1" dirty="0" smtClean="0">
                <a:latin typeface="Baskerville Old Face" pitchFamily="18" charset="0"/>
              </a:rPr>
              <a:t> </a:t>
            </a:r>
            <a:r>
              <a:rPr lang="en-US" sz="2400" b="1" dirty="0" err="1" smtClean="0">
                <a:latin typeface="Baskerville Old Face" pitchFamily="18" charset="0"/>
              </a:rPr>
              <a:t>Banyak</a:t>
            </a:r>
            <a:r>
              <a:rPr lang="en-US" sz="2400" b="1" dirty="0" smtClean="0">
                <a:latin typeface="Baskerville Old Face" pitchFamily="18" charset="0"/>
              </a:rPr>
              <a:t> (One to Many) / </a:t>
            </a:r>
            <a:r>
              <a:rPr lang="en-US" sz="2400" b="1" dirty="0" err="1" smtClean="0">
                <a:latin typeface="Baskerville Old Face" pitchFamily="18" charset="0"/>
              </a:rPr>
              <a:t>Banyak</a:t>
            </a:r>
            <a:r>
              <a:rPr lang="en-US" sz="2400" b="1" dirty="0" smtClean="0">
                <a:latin typeface="Baskerville Old Face" pitchFamily="18" charset="0"/>
              </a:rPr>
              <a:t> </a:t>
            </a:r>
            <a:r>
              <a:rPr lang="en-US" sz="2400" b="1" dirty="0" err="1" smtClean="0">
                <a:latin typeface="Baskerville Old Face" pitchFamily="18" charset="0"/>
              </a:rPr>
              <a:t>ke</a:t>
            </a:r>
            <a:r>
              <a:rPr lang="en-US" sz="2400" b="1" dirty="0" smtClean="0">
                <a:latin typeface="Baskerville Old Face" pitchFamily="18" charset="0"/>
              </a:rPr>
              <a:t> </a:t>
            </a:r>
            <a:r>
              <a:rPr lang="en-US" sz="2400" b="1" dirty="0" err="1" smtClean="0">
                <a:latin typeface="Baskerville Old Face" pitchFamily="18" charset="0"/>
              </a:rPr>
              <a:t>Satu</a:t>
            </a:r>
            <a:r>
              <a:rPr lang="en-US" sz="2400" b="1" dirty="0" smtClean="0">
                <a:latin typeface="Baskerville Old Face" pitchFamily="18" charset="0"/>
              </a:rPr>
              <a:t> (Many to One)</a:t>
            </a:r>
          </a:p>
          <a:p>
            <a:pPr marL="915289" lvl="1" indent="-514350">
              <a:buFont typeface="+mj-lt"/>
              <a:buAutoNum type="arabicPeriod"/>
            </a:pPr>
            <a:r>
              <a:rPr lang="en-US" sz="2400" b="1" dirty="0" err="1" smtClean="0">
                <a:latin typeface="Baskerville Old Face" pitchFamily="18" charset="0"/>
              </a:rPr>
              <a:t>Banyak</a:t>
            </a:r>
            <a:r>
              <a:rPr lang="en-US" sz="2400" b="1" dirty="0" smtClean="0">
                <a:latin typeface="Baskerville Old Face" pitchFamily="18" charset="0"/>
              </a:rPr>
              <a:t> </a:t>
            </a:r>
            <a:r>
              <a:rPr lang="en-US" sz="2400" b="1" dirty="0" err="1" smtClean="0">
                <a:latin typeface="Baskerville Old Face" pitchFamily="18" charset="0"/>
              </a:rPr>
              <a:t>ke</a:t>
            </a:r>
            <a:r>
              <a:rPr lang="en-US" sz="2400" b="1" dirty="0" smtClean="0">
                <a:latin typeface="Baskerville Old Face" pitchFamily="18" charset="0"/>
              </a:rPr>
              <a:t> </a:t>
            </a:r>
            <a:r>
              <a:rPr lang="en-US" sz="2400" b="1" dirty="0" err="1" smtClean="0">
                <a:latin typeface="Baskerville Old Face" pitchFamily="18" charset="0"/>
              </a:rPr>
              <a:t>Banyak</a:t>
            </a:r>
            <a:r>
              <a:rPr lang="en-US" sz="2400" b="1" dirty="0" smtClean="0">
                <a:latin typeface="Baskerville Old Face" pitchFamily="18" charset="0"/>
              </a:rPr>
              <a:t> (Many to Many)</a:t>
            </a:r>
            <a:endParaRPr lang="en-US" sz="2400" dirty="0" smtClean="0">
              <a:latin typeface="Baskerville Old Face" pitchFamily="18" charset="0"/>
            </a:endParaRPr>
          </a:p>
          <a:p>
            <a:pPr marL="915289" lvl="1" indent="-514350">
              <a:buNone/>
            </a:pPr>
            <a:endParaRPr lang="en-US" sz="2400" dirty="0">
              <a:latin typeface="Baskerville Old Fac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err="1" smtClean="0">
                <a:latin typeface="Baskerville Old Face" pitchFamily="18" charset="0"/>
              </a:rPr>
              <a:t>Satu</a:t>
            </a:r>
            <a:r>
              <a:rPr lang="en-US" sz="6000" dirty="0" smtClean="0">
                <a:latin typeface="Baskerville Old Face" pitchFamily="18" charset="0"/>
              </a:rPr>
              <a:t> </a:t>
            </a:r>
            <a:r>
              <a:rPr lang="en-US" sz="6000" dirty="0" err="1" smtClean="0">
                <a:latin typeface="Baskerville Old Face" pitchFamily="18" charset="0"/>
              </a:rPr>
              <a:t>ke</a:t>
            </a:r>
            <a:r>
              <a:rPr lang="en-US" sz="6000" dirty="0" smtClean="0">
                <a:latin typeface="Baskerville Old Face" pitchFamily="18" charset="0"/>
              </a:rPr>
              <a:t> </a:t>
            </a:r>
            <a:r>
              <a:rPr lang="en-US" sz="6000" dirty="0" err="1" smtClean="0">
                <a:latin typeface="Baskerville Old Face" pitchFamily="18" charset="0"/>
              </a:rPr>
              <a:t>satu</a:t>
            </a:r>
            <a:r>
              <a:rPr lang="en-US" sz="6000" dirty="0" smtClean="0">
                <a:latin typeface="Baskerville Old Face" pitchFamily="18" charset="0"/>
              </a:rPr>
              <a:t>/ one to one</a:t>
            </a:r>
            <a:endParaRPr lang="en-US" sz="60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8" y="1168007"/>
            <a:ext cx="8550322" cy="5232793"/>
          </a:xfrm>
        </p:spPr>
        <p:txBody>
          <a:bodyPr/>
          <a:lstStyle/>
          <a:p>
            <a:r>
              <a:rPr lang="en-US" dirty="0" err="1" smtClean="0">
                <a:latin typeface="Baskerville Old Face" pitchFamily="18" charset="0"/>
              </a:rPr>
              <a:t>Setiap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pada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himpunan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entias</a:t>
            </a:r>
            <a:r>
              <a:rPr lang="en-US" dirty="0" smtClean="0">
                <a:latin typeface="Baskerville Old Face" pitchFamily="18" charset="0"/>
              </a:rPr>
              <a:t> A </a:t>
            </a:r>
            <a:r>
              <a:rPr lang="en-US" dirty="0" err="1" smtClean="0">
                <a:latin typeface="Baskerville Old Face" pitchFamily="18" charset="0"/>
              </a:rPr>
              <a:t>berhubungan</a:t>
            </a:r>
            <a:r>
              <a:rPr lang="en-US" dirty="0" smtClean="0">
                <a:latin typeface="Baskerville Old Face" pitchFamily="18" charset="0"/>
              </a:rPr>
              <a:t> paling </a:t>
            </a:r>
            <a:r>
              <a:rPr lang="en-US" dirty="0" err="1" smtClean="0">
                <a:latin typeface="Baskerville Old Face" pitchFamily="18" charset="0"/>
              </a:rPr>
              <a:t>banyak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dengan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satu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 </a:t>
            </a:r>
            <a:r>
              <a:rPr lang="en-US" dirty="0" err="1" smtClean="0">
                <a:latin typeface="Baskerville Old Face" pitchFamily="18" charset="0"/>
              </a:rPr>
              <a:t>pada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himpunan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B, </a:t>
            </a:r>
            <a:r>
              <a:rPr lang="en-US" dirty="0" err="1" smtClean="0">
                <a:latin typeface="Baskerville Old Face" pitchFamily="18" charset="0"/>
              </a:rPr>
              <a:t>dan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begitu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juga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sebaliknya</a:t>
            </a:r>
            <a:r>
              <a:rPr lang="en-US" dirty="0" smtClean="0">
                <a:latin typeface="Baskerville Old Face" pitchFamily="18" charset="0"/>
              </a:rPr>
              <a:t>.</a:t>
            </a:r>
            <a:endParaRPr lang="en-US" dirty="0">
              <a:latin typeface="Baskerville Old Face" pitchFamily="18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219200" y="3581400"/>
            <a:ext cx="2133600" cy="2971800"/>
            <a:chOff x="1143000" y="3581400"/>
            <a:chExt cx="2133600" cy="2971800"/>
          </a:xfrm>
        </p:grpSpPr>
        <p:sp>
          <p:nvSpPr>
            <p:cNvPr id="24" name="Oval 23"/>
            <p:cNvSpPr/>
            <p:nvPr/>
          </p:nvSpPr>
          <p:spPr bwMode="auto">
            <a:xfrm>
              <a:off x="1143000" y="3581400"/>
              <a:ext cx="2133600" cy="2971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600200" y="3886200"/>
              <a:ext cx="1371600" cy="22224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20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20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20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181600" y="4114800"/>
            <a:ext cx="1371600" cy="2222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err="1" smtClean="0"/>
              <a:t>Entitas</a:t>
            </a:r>
            <a:endParaRPr lang="en-US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err="1" smtClean="0"/>
              <a:t>Entitas</a:t>
            </a:r>
            <a:endParaRPr lang="en-US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err="1" smtClean="0"/>
              <a:t>Entitas</a:t>
            </a:r>
            <a:endParaRPr lang="en-US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err="1" smtClean="0"/>
              <a:t>Entitas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4876800" y="3581400"/>
            <a:ext cx="2133600" cy="2971800"/>
            <a:chOff x="1143000" y="3581400"/>
            <a:chExt cx="2133600" cy="2971800"/>
          </a:xfrm>
        </p:grpSpPr>
        <p:sp>
          <p:nvSpPr>
            <p:cNvPr id="32" name="Oval 31"/>
            <p:cNvSpPr/>
            <p:nvPr/>
          </p:nvSpPr>
          <p:spPr bwMode="auto">
            <a:xfrm>
              <a:off x="1143000" y="3581400"/>
              <a:ext cx="2133600" cy="2971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600200" y="3886200"/>
              <a:ext cx="1371600" cy="22224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20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20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20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cxnSp>
        <p:nvCxnSpPr>
          <p:cNvPr id="35" name="Straight Connector 34"/>
          <p:cNvCxnSpPr/>
          <p:nvPr/>
        </p:nvCxnSpPr>
        <p:spPr bwMode="auto">
          <a:xfrm>
            <a:off x="2667000" y="4267200"/>
            <a:ext cx="2667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2590800" y="4800600"/>
            <a:ext cx="27432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V="1">
            <a:off x="2667000" y="4800600"/>
            <a:ext cx="266700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2590800" y="5410200"/>
            <a:ext cx="27432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133600" y="31242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15000" y="32004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err="1" smtClean="0">
                <a:latin typeface="Baskerville Old Face" pitchFamily="18" charset="0"/>
              </a:rPr>
              <a:t>Satu</a:t>
            </a:r>
            <a:r>
              <a:rPr lang="en-US" sz="6000" dirty="0" smtClean="0">
                <a:latin typeface="Baskerville Old Face" pitchFamily="18" charset="0"/>
              </a:rPr>
              <a:t> </a:t>
            </a:r>
            <a:r>
              <a:rPr lang="en-US" sz="6000" dirty="0" err="1" smtClean="0">
                <a:latin typeface="Baskerville Old Face" pitchFamily="18" charset="0"/>
              </a:rPr>
              <a:t>ke</a:t>
            </a:r>
            <a:r>
              <a:rPr lang="en-US" sz="6000" dirty="0" smtClean="0">
                <a:latin typeface="Baskerville Old Face" pitchFamily="18" charset="0"/>
              </a:rPr>
              <a:t> </a:t>
            </a:r>
            <a:r>
              <a:rPr lang="en-US" sz="6000" dirty="0" err="1" smtClean="0">
                <a:latin typeface="Baskerville Old Face" pitchFamily="18" charset="0"/>
              </a:rPr>
              <a:t>satu</a:t>
            </a:r>
            <a:r>
              <a:rPr lang="en-US" sz="6000" dirty="0" smtClean="0">
                <a:latin typeface="Baskerville Old Face" pitchFamily="18" charset="0"/>
              </a:rPr>
              <a:t>/ one to one</a:t>
            </a:r>
            <a:endParaRPr lang="en-US" sz="6000" dirty="0">
              <a:latin typeface="Baskerville Old Face" pitchFamily="18" charset="0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609600" y="37338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Dosen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Diamond 16"/>
          <p:cNvSpPr/>
          <p:nvPr/>
        </p:nvSpPr>
        <p:spPr bwMode="auto">
          <a:xfrm>
            <a:off x="3200400" y="3621741"/>
            <a:ext cx="2514600" cy="914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pitchFamily="34" charset="0"/>
              </a:rPr>
              <a:t>Memimpin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629400" y="37338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err="1" smtClean="0">
                <a:latin typeface="Arial" pitchFamily="34" charset="0"/>
              </a:rPr>
              <a:t>Jurusan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9" name="Straight Connector 18"/>
          <p:cNvCxnSpPr>
            <a:stCxn id="16" idx="3"/>
            <a:endCxn id="17" idx="1"/>
          </p:cNvCxnSpPr>
          <p:nvPr/>
        </p:nvCxnSpPr>
        <p:spPr bwMode="auto">
          <a:xfrm>
            <a:off x="2438400" y="4076700"/>
            <a:ext cx="7620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8" idx="1"/>
            <a:endCxn id="17" idx="3"/>
          </p:cNvCxnSpPr>
          <p:nvPr/>
        </p:nvCxnSpPr>
        <p:spPr bwMode="auto">
          <a:xfrm rot="10800000" flipV="1">
            <a:off x="5715000" y="4076699"/>
            <a:ext cx="9144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Oval 20"/>
          <p:cNvSpPr/>
          <p:nvPr/>
        </p:nvSpPr>
        <p:spPr bwMode="auto">
          <a:xfrm>
            <a:off x="152400" y="28956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NIP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524000" y="2971800"/>
            <a:ext cx="1371599" cy="380999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Nama_Dos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228600" y="48006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Alamat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2819400" y="44958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34" charset="0"/>
              </a:rPr>
              <a:t>………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7848600" y="29718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Nama_Jur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6477000" y="28194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Kode_Jur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36" name="Straight Connector 35"/>
          <p:cNvCxnSpPr>
            <a:stCxn id="21" idx="4"/>
          </p:cNvCxnSpPr>
          <p:nvPr/>
        </p:nvCxnSpPr>
        <p:spPr bwMode="auto">
          <a:xfrm rot="16200000" flipH="1">
            <a:off x="685800" y="3352800"/>
            <a:ext cx="4572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2" idx="4"/>
          </p:cNvCxnSpPr>
          <p:nvPr/>
        </p:nvCxnSpPr>
        <p:spPr bwMode="auto">
          <a:xfrm rot="5400000">
            <a:off x="1866900" y="3390899"/>
            <a:ext cx="381001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23" idx="0"/>
          </p:cNvCxnSpPr>
          <p:nvPr/>
        </p:nvCxnSpPr>
        <p:spPr bwMode="auto">
          <a:xfrm rot="5400000" flipH="1" flipV="1">
            <a:off x="742950" y="4476750"/>
            <a:ext cx="381000" cy="266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rot="10800000">
            <a:off x="2438400" y="4343400"/>
            <a:ext cx="6858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rot="5400000">
            <a:off x="7848600" y="3352800"/>
            <a:ext cx="3810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34" idx="4"/>
          </p:cNvCxnSpPr>
          <p:nvPr/>
        </p:nvCxnSpPr>
        <p:spPr bwMode="auto">
          <a:xfrm rot="16200000" flipH="1">
            <a:off x="6838950" y="3409950"/>
            <a:ext cx="533400" cy="114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2362200" y="3733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354222" y="3733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4953000" y="30480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Kode_Jur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3200400" y="29718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NIP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6" name="Straight Connector 55"/>
          <p:cNvCxnSpPr/>
          <p:nvPr/>
        </p:nvCxnSpPr>
        <p:spPr bwMode="auto">
          <a:xfrm rot="10800000" flipV="1">
            <a:off x="4876800" y="3429000"/>
            <a:ext cx="4572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16200000" flipH="1">
            <a:off x="3505200" y="3505200"/>
            <a:ext cx="5334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985</TotalTime>
  <Words>1259</Words>
  <Application>Microsoft Office PowerPoint</Application>
  <PresentationFormat>On-screen Show (4:3)</PresentationFormat>
  <Paragraphs>350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Entity Relatioship Diagram</vt:lpstr>
      <vt:lpstr>ERM</vt:lpstr>
      <vt:lpstr>Komponen ERD</vt:lpstr>
      <vt:lpstr>Entitas</vt:lpstr>
      <vt:lpstr>Atribut</vt:lpstr>
      <vt:lpstr>Relasi</vt:lpstr>
      <vt:lpstr>Kardinalitas/Derajat Relasi</vt:lpstr>
      <vt:lpstr>Satu ke satu/ one to one</vt:lpstr>
      <vt:lpstr>Satu ke satu/ one to one</vt:lpstr>
      <vt:lpstr>Satu ke Banyak/ One to Many</vt:lpstr>
      <vt:lpstr>Satu ke Banyak/ one to many</vt:lpstr>
      <vt:lpstr>Banyak  ke Banyak/ Many  to Many</vt:lpstr>
      <vt:lpstr>Banyak  ke Banyak/ Many  to Many</vt:lpstr>
      <vt:lpstr>Tahapan Pembuatan Diagram ER</vt:lpstr>
      <vt:lpstr>Diagram ER &amp; Kamus Data</vt:lpstr>
      <vt:lpstr>Derajat Max/Min Relasi</vt:lpstr>
      <vt:lpstr>Derajat Max/Min Relasi</vt:lpstr>
      <vt:lpstr>Varian Entitas</vt:lpstr>
      <vt:lpstr>Varian Relasi</vt:lpstr>
      <vt:lpstr>Varian Relasi</vt:lpstr>
      <vt:lpstr>Varian Relasi</vt:lpstr>
      <vt:lpstr>Varian Relasi</vt:lpstr>
      <vt:lpstr>Varian Relasi</vt:lpstr>
      <vt:lpstr>Generalisasi/Specialisasi (GENSPEC)</vt:lpstr>
      <vt:lpstr>Generalisasi/Specialisasi (GENSPEC)</vt:lpstr>
      <vt:lpstr>AGREGASI …….1</vt:lpstr>
      <vt:lpstr>AGREGASI ……2</vt:lpstr>
      <vt:lpstr>AGREGASI…….3</vt:lpstr>
    </vt:vector>
  </TitlesOfParts>
  <Company>UNIKOM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</dc:title>
  <dc:creator>Rina Kurniawati</dc:creator>
  <cp:lastModifiedBy>Phantom Assassin</cp:lastModifiedBy>
  <cp:revision>32</cp:revision>
  <cp:lastPrinted>2012-11-05T06:35:19Z</cp:lastPrinted>
  <dcterms:created xsi:type="dcterms:W3CDTF">2008-09-03T17:00:19Z</dcterms:created>
  <dcterms:modified xsi:type="dcterms:W3CDTF">2012-11-05T06:35:21Z</dcterms:modified>
</cp:coreProperties>
</file>