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300" r:id="rId5"/>
    <p:sldId id="301" r:id="rId6"/>
    <p:sldId id="261" r:id="rId7"/>
    <p:sldId id="262" r:id="rId8"/>
    <p:sldId id="264" r:id="rId9"/>
    <p:sldId id="304" r:id="rId10"/>
    <p:sldId id="305" r:id="rId11"/>
    <p:sldId id="306" r:id="rId12"/>
    <p:sldId id="265" r:id="rId13"/>
    <p:sldId id="266" r:id="rId14"/>
    <p:sldId id="267" r:id="rId15"/>
    <p:sldId id="268" r:id="rId16"/>
    <p:sldId id="302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80" r:id="rId28"/>
    <p:sldId id="282" r:id="rId29"/>
    <p:sldId id="291" r:id="rId30"/>
    <p:sldId id="293" r:id="rId31"/>
    <p:sldId id="292" r:id="rId32"/>
    <p:sldId id="294" r:id="rId33"/>
    <p:sldId id="295" r:id="rId34"/>
    <p:sldId id="296" r:id="rId35"/>
    <p:sldId id="297" r:id="rId36"/>
    <p:sldId id="298" r:id="rId37"/>
    <p:sldId id="299" r:id="rId38"/>
    <p:sldId id="258" r:id="rId39"/>
    <p:sldId id="303" r:id="rId40"/>
    <p:sldId id="283" r:id="rId41"/>
    <p:sldId id="284" r:id="rId42"/>
    <p:sldId id="285" r:id="rId43"/>
    <p:sldId id="286" r:id="rId44"/>
    <p:sldId id="259" r:id="rId45"/>
    <p:sldId id="287" r:id="rId46"/>
    <p:sldId id="288" r:id="rId47"/>
    <p:sldId id="289" r:id="rId48"/>
    <p:sldId id="290" r:id="rId4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1B50BE5-364F-418D-8CF3-8314CCDAA256}" type="datetimeFigureOut">
              <a:rPr lang="id-ID" smtClean="0"/>
              <a:pPr/>
              <a:t>14/03/2013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512914A-5733-482D-9574-04EBFF6D07C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50BE5-364F-418D-8CF3-8314CCDAA256}" type="datetimeFigureOut">
              <a:rPr lang="id-ID" smtClean="0"/>
              <a:pPr/>
              <a:t>14/03/2013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914A-5733-482D-9574-04EBFF6D07C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50BE5-364F-418D-8CF3-8314CCDAA256}" type="datetimeFigureOut">
              <a:rPr lang="id-ID" smtClean="0"/>
              <a:pPr/>
              <a:t>14/03/2013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914A-5733-482D-9574-04EBFF6D07C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50BE5-364F-418D-8CF3-8314CCDAA256}" type="datetimeFigureOut">
              <a:rPr lang="id-ID" smtClean="0"/>
              <a:pPr/>
              <a:t>14/03/2013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914A-5733-482D-9574-04EBFF6D07C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50BE5-364F-418D-8CF3-8314CCDAA256}" type="datetimeFigureOut">
              <a:rPr lang="id-ID" smtClean="0"/>
              <a:pPr/>
              <a:t>14/03/2013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914A-5733-482D-9574-04EBFF6D07C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50BE5-364F-418D-8CF3-8314CCDAA256}" type="datetimeFigureOut">
              <a:rPr lang="id-ID" smtClean="0"/>
              <a:pPr/>
              <a:t>14/03/2013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914A-5733-482D-9574-04EBFF6D07C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1B50BE5-364F-418D-8CF3-8314CCDAA256}" type="datetimeFigureOut">
              <a:rPr lang="id-ID" smtClean="0"/>
              <a:pPr/>
              <a:t>14/03/2013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12914A-5733-482D-9574-04EBFF6D07C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1B50BE5-364F-418D-8CF3-8314CCDAA256}" type="datetimeFigureOut">
              <a:rPr lang="id-ID" smtClean="0"/>
              <a:pPr/>
              <a:t>14/03/2013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512914A-5733-482D-9574-04EBFF6D07C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50BE5-364F-418D-8CF3-8314CCDAA256}" type="datetimeFigureOut">
              <a:rPr lang="id-ID" smtClean="0"/>
              <a:pPr/>
              <a:t>14/03/2013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914A-5733-482D-9574-04EBFF6D07C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50BE5-364F-418D-8CF3-8314CCDAA256}" type="datetimeFigureOut">
              <a:rPr lang="id-ID" smtClean="0"/>
              <a:pPr/>
              <a:t>14/03/2013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914A-5733-482D-9574-04EBFF6D07C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50BE5-364F-418D-8CF3-8314CCDAA256}" type="datetimeFigureOut">
              <a:rPr lang="id-ID" smtClean="0"/>
              <a:pPr/>
              <a:t>14/03/2013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2914A-5733-482D-9574-04EBFF6D07C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1B50BE5-364F-418D-8CF3-8314CCDAA256}" type="datetimeFigureOut">
              <a:rPr lang="id-ID" smtClean="0"/>
              <a:pPr/>
              <a:t>14/03/2013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512914A-5733-482D-9574-04EBFF6D07C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Use Case Diagrams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Actor: A person (usually) or system (occasionally) existing outside the system.</a:t>
            </a:r>
          </a:p>
          <a:p>
            <a:pPr algn="just"/>
            <a:r>
              <a:rPr lang="en-US" dirty="0" smtClean="0"/>
              <a:t>Boundary</a:t>
            </a:r>
            <a:r>
              <a:rPr lang="en-US" dirty="0" smtClean="0"/>
              <a:t>: An object at the edge of the system, between the system and the actors. </a:t>
            </a:r>
            <a:r>
              <a:rPr lang="en-US" dirty="0" smtClean="0"/>
              <a:t>For</a:t>
            </a:r>
            <a:r>
              <a:rPr lang="id-ID" dirty="0" smtClean="0"/>
              <a:t> </a:t>
            </a:r>
            <a:r>
              <a:rPr lang="en-US" dirty="0" smtClean="0"/>
              <a:t>system </a:t>
            </a:r>
            <a:r>
              <a:rPr lang="en-US" dirty="0" smtClean="0"/>
              <a:t>actors, boundaries provide a communication path. For human actors, a </a:t>
            </a:r>
            <a:r>
              <a:rPr lang="en-US" dirty="0" smtClean="0"/>
              <a:t>boundary</a:t>
            </a:r>
            <a:r>
              <a:rPr lang="id-ID" dirty="0" smtClean="0"/>
              <a:t> </a:t>
            </a:r>
            <a:r>
              <a:rPr lang="en-US" dirty="0" smtClean="0"/>
              <a:t>means </a:t>
            </a:r>
            <a:r>
              <a:rPr lang="en-US" dirty="0" smtClean="0"/>
              <a:t>a user interface, capturing commands and queries and displaying feedback </a:t>
            </a:r>
            <a:r>
              <a:rPr lang="en-US" dirty="0" smtClean="0"/>
              <a:t>and</a:t>
            </a:r>
            <a:r>
              <a:rPr lang="id-ID" dirty="0" smtClean="0"/>
              <a:t> </a:t>
            </a:r>
            <a:r>
              <a:rPr lang="en-US" dirty="0" smtClean="0"/>
              <a:t>results</a:t>
            </a:r>
            <a:r>
              <a:rPr lang="en-US" dirty="0" smtClean="0"/>
              <a:t>. Each boundary object usually corresponds to a use case, or a group of </a:t>
            </a:r>
            <a:r>
              <a:rPr lang="en-US" dirty="0" smtClean="0"/>
              <a:t>related</a:t>
            </a:r>
            <a:r>
              <a:rPr lang="id-ID" dirty="0" smtClean="0"/>
              <a:t> </a:t>
            </a:r>
            <a:r>
              <a:rPr lang="en-US" dirty="0" smtClean="0"/>
              <a:t>use </a:t>
            </a:r>
            <a:r>
              <a:rPr lang="en-US" dirty="0" smtClean="0"/>
              <a:t>cases. More </a:t>
            </a:r>
            <a:r>
              <a:rPr lang="en-US" dirty="0" err="1" smtClean="0"/>
              <a:t>speciﬁcally</a:t>
            </a:r>
            <a:r>
              <a:rPr lang="en-US" dirty="0" smtClean="0"/>
              <a:t>, such a boundary usually maps to a user interface sketch (</a:t>
            </a:r>
            <a:r>
              <a:rPr lang="en-US" dirty="0" smtClean="0"/>
              <a:t>in</a:t>
            </a:r>
            <a:r>
              <a:rPr lang="id-ID" dirty="0" smtClean="0"/>
              <a:t> </a:t>
            </a:r>
            <a:r>
              <a:rPr lang="en-US" dirty="0" smtClean="0"/>
              <a:t>which </a:t>
            </a:r>
            <a:r>
              <a:rPr lang="en-US" dirty="0" smtClean="0"/>
              <a:t>case it may be an entire interface or just a sub-window). It is quite reasonable </a:t>
            </a:r>
            <a:r>
              <a:rPr lang="en-US" dirty="0" smtClean="0"/>
              <a:t>for</a:t>
            </a:r>
            <a:r>
              <a:rPr lang="id-ID" dirty="0" smtClean="0"/>
              <a:t> </a:t>
            </a:r>
            <a:r>
              <a:rPr lang="en-US" dirty="0" smtClean="0"/>
              <a:t>boundary </a:t>
            </a:r>
            <a:r>
              <a:rPr lang="en-US" dirty="0" smtClean="0"/>
              <a:t>objects to survive through to </a:t>
            </a:r>
            <a:r>
              <a:rPr lang="en-US" dirty="0" smtClean="0"/>
              <a:t>design</a:t>
            </a:r>
            <a:r>
              <a:rPr lang="id-ID" dirty="0" smtClean="0"/>
              <a:t>.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Entity</a:t>
            </a:r>
            <a:r>
              <a:rPr lang="en-US" dirty="0" smtClean="0"/>
              <a:t>: An object inside the system, representing a business concept such as a customer,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car </a:t>
            </a:r>
            <a:r>
              <a:rPr lang="en-US" dirty="0" smtClean="0"/>
              <a:t>or a car model and containing useful information. Typically, entities are </a:t>
            </a:r>
            <a:r>
              <a:rPr lang="en-US" dirty="0" smtClean="0"/>
              <a:t>manipulated</a:t>
            </a:r>
            <a:r>
              <a:rPr lang="id-ID" dirty="0" smtClean="0"/>
              <a:t> </a:t>
            </a:r>
            <a:r>
              <a:rPr lang="en-US" dirty="0" smtClean="0"/>
              <a:t>by </a:t>
            </a:r>
            <a:r>
              <a:rPr lang="en-US" dirty="0" smtClean="0"/>
              <a:t>boundary and controller objects, rather than having much behavior of their own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Entity </a:t>
            </a:r>
            <a:r>
              <a:rPr lang="en-US" dirty="0" smtClean="0"/>
              <a:t>classes are the ones that appear on our analysis class diagram. Most entities </a:t>
            </a:r>
            <a:r>
              <a:rPr lang="en-US" dirty="0" smtClean="0"/>
              <a:t>survive</a:t>
            </a:r>
            <a:r>
              <a:rPr lang="id-ID" dirty="0" smtClean="0"/>
              <a:t> through </a:t>
            </a:r>
            <a:r>
              <a:rPr lang="id-ID" dirty="0" smtClean="0"/>
              <a:t>to design.</a:t>
            </a:r>
          </a:p>
          <a:p>
            <a:pPr algn="just"/>
            <a:r>
              <a:rPr lang="en-US" dirty="0" smtClean="0"/>
              <a:t>Controller</a:t>
            </a:r>
            <a:r>
              <a:rPr lang="en-US" dirty="0" smtClean="0"/>
              <a:t>: An object inside the system that encapsulates a complex or untidy process.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controller </a:t>
            </a:r>
            <a:r>
              <a:rPr lang="en-US" dirty="0" smtClean="0"/>
              <a:t>is a service object that provides the following kinds of service: control of all </a:t>
            </a:r>
            <a:r>
              <a:rPr lang="en-US" dirty="0" smtClean="0"/>
              <a:t>or</a:t>
            </a:r>
            <a:r>
              <a:rPr lang="id-ID" dirty="0" smtClean="0"/>
              <a:t> </a:t>
            </a:r>
            <a:r>
              <a:rPr lang="en-US" dirty="0" smtClean="0"/>
              <a:t>part </a:t>
            </a:r>
            <a:r>
              <a:rPr lang="en-US" dirty="0" smtClean="0"/>
              <a:t>of a system process; creation of new entities; retrieval of existing entities. </a:t>
            </a:r>
            <a:r>
              <a:rPr lang="en-US" dirty="0" smtClean="0"/>
              <a:t>Without</a:t>
            </a:r>
            <a:r>
              <a:rPr lang="id-ID" dirty="0" smtClean="0"/>
              <a:t> </a:t>
            </a:r>
            <a:r>
              <a:rPr lang="en-US" dirty="0" smtClean="0"/>
              <a:t>controllers</a:t>
            </a:r>
            <a:r>
              <a:rPr lang="en-US" dirty="0" smtClean="0"/>
              <a:t>, our entities would become polluted with messy details. Since controllers </a:t>
            </a:r>
            <a:r>
              <a:rPr lang="en-US" dirty="0" smtClean="0"/>
              <a:t>are</a:t>
            </a:r>
            <a:r>
              <a:rPr lang="id-ID" dirty="0" smtClean="0"/>
              <a:t> </a:t>
            </a:r>
            <a:r>
              <a:rPr lang="en-US" dirty="0" smtClean="0"/>
              <a:t>just </a:t>
            </a:r>
            <a:r>
              <a:rPr lang="en-US" dirty="0" smtClean="0"/>
              <a:t>a convenience for the </a:t>
            </a:r>
            <a:r>
              <a:rPr lang="en-US" dirty="0" err="1" smtClean="0"/>
              <a:t>beneﬁt</a:t>
            </a:r>
            <a:r>
              <a:rPr lang="en-US" dirty="0" smtClean="0"/>
              <a:t> of analysis, we do not expect many of them to </a:t>
            </a:r>
            <a:r>
              <a:rPr lang="en-US" dirty="0" smtClean="0"/>
              <a:t>survive</a:t>
            </a:r>
            <a:r>
              <a:rPr lang="id-ID" dirty="0" smtClean="0"/>
              <a:t> </a:t>
            </a:r>
            <a:r>
              <a:rPr lang="en-US" dirty="0" smtClean="0"/>
              <a:t>through </a:t>
            </a:r>
            <a:r>
              <a:rPr lang="en-US" dirty="0" smtClean="0"/>
              <a:t>to design; an important exception to this is the idea of a home. A home is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controller </a:t>
            </a:r>
            <a:r>
              <a:rPr lang="en-US" dirty="0" smtClean="0"/>
              <a:t>that is used for the creation of new entities and the retrieval of existing ones.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home </a:t>
            </a:r>
            <a:r>
              <a:rPr lang="en-US" dirty="0" smtClean="0"/>
              <a:t>may also have utility messages as in </a:t>
            </a:r>
            <a:r>
              <a:rPr lang="en-US" dirty="0" err="1" smtClean="0"/>
              <a:t>carModelHome.ﬁndEngineSizes</a:t>
            </a:r>
            <a:r>
              <a:rPr lang="en-US" dirty="0" smtClean="0"/>
              <a:t>(). Since a home </a:t>
            </a:r>
            <a:r>
              <a:rPr lang="en-US" dirty="0" smtClean="0"/>
              <a:t>is</a:t>
            </a:r>
            <a:r>
              <a:rPr lang="id-ID" dirty="0" smtClean="0"/>
              <a:t> </a:t>
            </a:r>
            <a:r>
              <a:rPr lang="en-US" dirty="0" smtClean="0"/>
              <a:t>such </a:t>
            </a:r>
            <a:r>
              <a:rPr lang="en-US" dirty="0" smtClean="0"/>
              <a:t>a clean concept, they often survive through to design.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Actors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this step, you identify the IT system’s users, or actors. Previously, when we spoke of actors,</a:t>
            </a:r>
            <a:r>
              <a:rPr lang="id-ID" dirty="0" smtClean="0"/>
              <a:t> </a:t>
            </a:r>
            <a:r>
              <a:rPr lang="en-US" dirty="0" smtClean="0"/>
              <a:t>it was in relation to business use-case modeling. There we spoke of business actors and</a:t>
            </a:r>
            <a:r>
              <a:rPr lang="id-ID" dirty="0" smtClean="0"/>
              <a:t> workers. </a:t>
            </a:r>
          </a:p>
          <a:p>
            <a:pPr algn="just"/>
            <a:r>
              <a:rPr lang="en-US" dirty="0" smtClean="0"/>
              <a:t>An actor specifies a role played by a user or any other system that interacts with the subject</a:t>
            </a:r>
            <a:endParaRPr lang="id-ID" dirty="0" smtClean="0"/>
          </a:p>
          <a:p>
            <a:pPr algn="just"/>
            <a:r>
              <a:rPr lang="en-US" dirty="0" smtClean="0"/>
              <a:t>An actor is a type of user or an external system that interacts with the system under design</a:t>
            </a:r>
            <a:endParaRPr lang="id-ID" dirty="0" smtClean="0"/>
          </a:p>
          <a:p>
            <a:r>
              <a:rPr lang="en-US" b="1" dirty="0" smtClean="0"/>
              <a:t>External agent/external entity</a:t>
            </a:r>
            <a:r>
              <a:rPr lang="en-US" dirty="0" smtClean="0"/>
              <a:t>: Equivalent terms used in structured analysis.</a:t>
            </a:r>
            <a:endParaRPr lang="x-none" smtClean="0"/>
          </a:p>
          <a:p>
            <a:r>
              <a:rPr lang="en-US" b="1" dirty="0" smtClean="0"/>
              <a:t>Stakeholder</a:t>
            </a:r>
            <a:r>
              <a:rPr lang="en-US" dirty="0" smtClean="0"/>
              <a:t>: A term more inclusive than actor as it includes anyone who the project will affect</a:t>
            </a:r>
            <a:r>
              <a:rPr lang="id-ID" dirty="0" smtClean="0"/>
              <a:t> </a:t>
            </a:r>
            <a:r>
              <a:rPr lang="en-US" dirty="0" smtClean="0"/>
              <a:t>even if they do not have direct contact with it.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Finding Actors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To find actors, go through your list of business actors and workers, eliminating any who</a:t>
            </a:r>
            <a:r>
              <a:rPr lang="id-ID" dirty="0" smtClean="0"/>
              <a:t> </a:t>
            </a:r>
            <a:r>
              <a:rPr lang="en-US" dirty="0" smtClean="0"/>
              <a:t>don’t interact with the IT system. Then add any external systems and human users who are</a:t>
            </a:r>
            <a:r>
              <a:rPr lang="id-ID" dirty="0" smtClean="0"/>
              <a:t> </a:t>
            </a:r>
            <a:r>
              <a:rPr lang="en-US" dirty="0" smtClean="0"/>
              <a:t>required because of the technology. (Remember that when you performed business</a:t>
            </a:r>
            <a:r>
              <a:rPr lang="id-ID" dirty="0" smtClean="0"/>
              <a:t> </a:t>
            </a:r>
            <a:r>
              <a:rPr lang="en-US" dirty="0" smtClean="0"/>
              <a:t>use-case modeling, your focus was not on technology, so you may have missed some of</a:t>
            </a:r>
            <a:r>
              <a:rPr lang="id-ID" dirty="0" smtClean="0"/>
              <a:t> these actors.)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Stereotypes and Actors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 stereotype is an extension of a UML feature. Modelers can invent their own stereotypes</a:t>
            </a:r>
            <a:r>
              <a:rPr lang="id-ID" dirty="0" smtClean="0"/>
              <a:t> </a:t>
            </a:r>
            <a:r>
              <a:rPr lang="en-US" dirty="0" smtClean="0"/>
              <a:t>to create extended meanings to UML model elements.</a:t>
            </a:r>
          </a:p>
          <a:p>
            <a:pPr algn="just"/>
            <a:r>
              <a:rPr lang="en-US" dirty="0" smtClean="0"/>
              <a:t>Stereotypes in the UML can be depicted either by using a special symbol, such as the stick</a:t>
            </a:r>
            <a:r>
              <a:rPr lang="id-ID" dirty="0" smtClean="0"/>
              <a:t> </a:t>
            </a:r>
            <a:r>
              <a:rPr lang="en-US" dirty="0" smtClean="0"/>
              <a:t>figure, or by using the regular UML symbol and including the name of the stereotype inside</a:t>
            </a:r>
            <a:r>
              <a:rPr lang="id-ID" dirty="0" smtClean="0"/>
              <a:t> </a:t>
            </a:r>
            <a:r>
              <a:rPr lang="en-US" dirty="0" err="1" smtClean="0"/>
              <a:t>guillemets</a:t>
            </a:r>
            <a:r>
              <a:rPr lang="en-US" dirty="0" smtClean="0"/>
              <a:t>, as in &lt;&lt;stereotype-name&gt;&gt;. In the case of actors, some people like to reserve</a:t>
            </a:r>
            <a:r>
              <a:rPr lang="id-ID" dirty="0" smtClean="0"/>
              <a:t> </a:t>
            </a:r>
            <a:r>
              <a:rPr lang="en-US" dirty="0" smtClean="0"/>
              <a:t>the stick figure for human users and use the </a:t>
            </a:r>
            <a:r>
              <a:rPr lang="en-US" dirty="0" err="1" smtClean="0"/>
              <a:t>guillemet</a:t>
            </a:r>
            <a:r>
              <a:rPr lang="en-US" dirty="0" smtClean="0"/>
              <a:t> option for external systems. 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Depicting Actors and Stereotypes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14554"/>
            <a:ext cx="833018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85776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Business actor: An actor appearing in the business requirements.</a:t>
            </a:r>
          </a:p>
          <a:p>
            <a:r>
              <a:rPr lang="en-US" dirty="0" smtClean="0"/>
              <a:t>Business object: An object appearing in the business requirements.</a:t>
            </a:r>
          </a:p>
          <a:p>
            <a:r>
              <a:rPr lang="en-US" dirty="0" smtClean="0"/>
              <a:t>System actor: An actor appearing in the system requirements.</a:t>
            </a:r>
          </a:p>
          <a:p>
            <a:r>
              <a:rPr lang="en-US" dirty="0" smtClean="0"/>
              <a:t>System object: An object appearing (inside the system) in the system requirements.</a:t>
            </a:r>
          </a:p>
          <a:p>
            <a:r>
              <a:rPr lang="en-US" dirty="0" smtClean="0"/>
              <a:t>Analysis object: An object appearing in the analysis model.</a:t>
            </a:r>
          </a:p>
          <a:p>
            <a:r>
              <a:rPr lang="en-US" dirty="0" smtClean="0"/>
              <a:t>Deployment artifact: Something deployed in the system, such as a </a:t>
            </a:r>
            <a:r>
              <a:rPr lang="en-US" dirty="0" err="1" smtClean="0"/>
              <a:t>ﬁle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Design object: An object appearing in the design model.</a:t>
            </a:r>
          </a:p>
          <a:p>
            <a:r>
              <a:rPr lang="en-US" dirty="0" smtClean="0"/>
              <a:t>Design node: A computer or process that forms part of the system architecture.</a:t>
            </a:r>
          </a:p>
          <a:p>
            <a:r>
              <a:rPr lang="en-US" dirty="0" smtClean="0"/>
              <a:t>Design layer: A vertical partition of a subsystem.</a:t>
            </a:r>
          </a:p>
          <a:p>
            <a:r>
              <a:rPr lang="en-US" dirty="0" smtClean="0"/>
              <a:t>Design package: A logical grouping of classes, used to organize the development.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The Role Map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 role map is a diagram used to standardize the treatment of users and external systems</a:t>
            </a:r>
            <a:r>
              <a:rPr lang="id-ID" dirty="0" smtClean="0"/>
              <a:t> </a:t>
            </a:r>
            <a:r>
              <a:rPr lang="en-US" dirty="0" smtClean="0"/>
              <a:t>throughout the project. A role map is a restricted form of a use-case diagram. Whereas the</a:t>
            </a:r>
            <a:r>
              <a:rPr lang="id-ID" dirty="0" smtClean="0"/>
              <a:t> </a:t>
            </a:r>
            <a:r>
              <a:rPr lang="en-US" dirty="0" smtClean="0"/>
              <a:t>use-case diagram shows actors and their associations with use cases, the role map shows</a:t>
            </a:r>
            <a:r>
              <a:rPr lang="id-ID" dirty="0" smtClean="0"/>
              <a:t> only actors.</a:t>
            </a:r>
          </a:p>
          <a:p>
            <a:pPr algn="just"/>
            <a:r>
              <a:rPr lang="en-US" dirty="0" smtClean="0"/>
              <a:t>Place icons for each of the actors you’ve identified in the role map. The role map then</a:t>
            </a:r>
            <a:r>
              <a:rPr lang="id-ID" dirty="0" smtClean="0"/>
              <a:t> </a:t>
            </a:r>
            <a:r>
              <a:rPr lang="en-US" dirty="0" smtClean="0"/>
              <a:t>becomes the central diagram team members go back to whenever they want to know how</a:t>
            </a:r>
            <a:r>
              <a:rPr lang="id-ID" dirty="0" smtClean="0"/>
              <a:t> </a:t>
            </a:r>
            <a:r>
              <a:rPr lang="en-US" dirty="0" smtClean="0"/>
              <a:t>to depict a user in the model. You can also use the role map to show the ways in which user</a:t>
            </a:r>
            <a:r>
              <a:rPr lang="id-ID" dirty="0" smtClean="0"/>
              <a:t> roles overlap.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Modeling Actors with Overlapping Roles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You document actors with overlapping roles by drawing a generalization relationship</a:t>
            </a:r>
            <a:r>
              <a:rPr lang="id-ID" dirty="0" smtClean="0"/>
              <a:t> </a:t>
            </a:r>
            <a:r>
              <a:rPr lang="en-US" dirty="0" smtClean="0"/>
              <a:t>between actors. Any time the phrase “a kind of” comes up in the discussion of actors, think</a:t>
            </a:r>
            <a:r>
              <a:rPr lang="id-ID" dirty="0" smtClean="0"/>
              <a:t> </a:t>
            </a:r>
            <a:r>
              <a:rPr lang="en-US" dirty="0" smtClean="0"/>
              <a:t>about using the generalization relationship. For example, a Bookkeeper and an Accountant</a:t>
            </a:r>
            <a:r>
              <a:rPr lang="id-ID" dirty="0" smtClean="0"/>
              <a:t> </a:t>
            </a:r>
            <a:r>
              <a:rPr lang="en-US" dirty="0" smtClean="0"/>
              <a:t>are two kinds of Accounting Staff. </a:t>
            </a:r>
            <a:r>
              <a:rPr lang="id-ID" dirty="0" smtClean="0"/>
              <a:t> </a:t>
            </a:r>
          </a:p>
          <a:p>
            <a:r>
              <a:rPr lang="id-ID" dirty="0" smtClean="0"/>
              <a:t>Two types of situations:</a:t>
            </a:r>
            <a:endParaRPr lang="x-none" smtClean="0"/>
          </a:p>
          <a:p>
            <a:pPr lvl="1"/>
            <a:r>
              <a:rPr lang="en-US" dirty="0" smtClean="0"/>
              <a:t>Actors whose roles partially overlap</a:t>
            </a:r>
            <a:endParaRPr lang="x-none" smtClean="0"/>
          </a:p>
          <a:p>
            <a:pPr lvl="1" algn="just"/>
            <a:r>
              <a:rPr lang="en-US" dirty="0" smtClean="0"/>
              <a:t>An actor whose role completely encompasses another’s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When two actors have some overlap in their roles, but each actor can do things with the</a:t>
            </a:r>
            <a:r>
              <a:rPr lang="id-ID" dirty="0" smtClean="0"/>
              <a:t> </a:t>
            </a:r>
            <a:r>
              <a:rPr lang="en-US" dirty="0" smtClean="0"/>
              <a:t>system that the other can’t, model the actors as specialized actors and invent an abstract</a:t>
            </a:r>
            <a:r>
              <a:rPr lang="id-ID" dirty="0" smtClean="0"/>
              <a:t> </a:t>
            </a:r>
            <a:r>
              <a:rPr lang="en-US" dirty="0" smtClean="0"/>
              <a:t>generalized actor to represent the overlap. The term generalized implies that the specialized</a:t>
            </a:r>
            <a:r>
              <a:rPr lang="id-ID" dirty="0" smtClean="0"/>
              <a:t> </a:t>
            </a:r>
            <a:r>
              <a:rPr lang="en-US" dirty="0" smtClean="0"/>
              <a:t>actors inherit something from the generalized actor. In this case, the specialized actors</a:t>
            </a:r>
            <a:r>
              <a:rPr lang="id-ID" dirty="0" smtClean="0"/>
              <a:t> </a:t>
            </a:r>
            <a:r>
              <a:rPr lang="en-US" dirty="0" smtClean="0"/>
              <a:t>inherit the ability to do all the things that the generalized actor can do</a:t>
            </a:r>
            <a:r>
              <a:rPr lang="id-ID" dirty="0" smtClean="0"/>
              <a:t>.</a:t>
            </a:r>
          </a:p>
          <a:p>
            <a:pPr algn="just"/>
            <a:r>
              <a:rPr lang="en-US" dirty="0" smtClean="0"/>
              <a:t>The generalized actor is not a true role but an abstract concept</a:t>
            </a:r>
            <a:r>
              <a:rPr lang="id-ID" dirty="0" smtClean="0"/>
              <a:t> </a:t>
            </a:r>
            <a:r>
              <a:rPr lang="en-US" dirty="0" smtClean="0"/>
              <a:t>meant to represent the shared aspects of other roles. 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Use case: A use case is the specification of a set of actions performed by a system, which </a:t>
            </a:r>
            <a:r>
              <a:rPr lang="en-US" dirty="0" smtClean="0"/>
              <a:t>yields</a:t>
            </a:r>
            <a:r>
              <a:rPr lang="id-ID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observable result that is, typically, of value for one or more actors or other stakeholders of </a:t>
            </a:r>
            <a:r>
              <a:rPr lang="en-US" dirty="0" smtClean="0"/>
              <a:t>the</a:t>
            </a:r>
            <a:r>
              <a:rPr lang="id-ID" dirty="0" smtClean="0"/>
              <a:t>  system.</a:t>
            </a:r>
          </a:p>
          <a:p>
            <a:pPr algn="just"/>
            <a:r>
              <a:rPr lang="en-US" dirty="0"/>
              <a:t>A use case is a usage of the system that provides an observable and (usually) meaningful </a:t>
            </a:r>
            <a:r>
              <a:rPr lang="en-US" dirty="0" smtClean="0"/>
              <a:t>result.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use-case documentation (diagrams and/or text) should delineate the series of steps that </a:t>
            </a:r>
            <a:r>
              <a:rPr lang="en-US" dirty="0" smtClean="0"/>
              <a:t>take</a:t>
            </a:r>
            <a:r>
              <a:rPr lang="id-ID" dirty="0" smtClean="0"/>
              <a:t> </a:t>
            </a:r>
            <a:r>
              <a:rPr lang="en-US" dirty="0" smtClean="0"/>
              <a:t>place </a:t>
            </a:r>
            <a:r>
              <a:rPr lang="en-US" dirty="0"/>
              <a:t>during the interaction and include different ways that this interaction could play out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/>
              <a:t>Over time, practitioners began to distinguish between two kinds of use cases: business </a:t>
            </a:r>
            <a:r>
              <a:rPr lang="en-US" dirty="0" smtClean="0"/>
              <a:t>use</a:t>
            </a:r>
            <a:r>
              <a:rPr lang="id-ID" dirty="0" smtClean="0"/>
              <a:t>  </a:t>
            </a:r>
            <a:r>
              <a:rPr lang="en-US" dirty="0" smtClean="0"/>
              <a:t>cases </a:t>
            </a:r>
            <a:r>
              <a:rPr lang="en-US" dirty="0"/>
              <a:t>and system use cases. This distinction is not part of the core UML but it is a valid </a:t>
            </a:r>
            <a:r>
              <a:rPr lang="en-US" dirty="0" smtClean="0"/>
              <a:t>and</a:t>
            </a:r>
            <a:r>
              <a:rPr lang="id-ID" dirty="0" smtClean="0"/>
              <a:t> widely </a:t>
            </a:r>
            <a:r>
              <a:rPr lang="id-ID" dirty="0"/>
              <a:t>accepted UML extension</a:t>
            </a:r>
            <a:endParaRPr lang="en-US" dirty="0"/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600079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1318" y="3786190"/>
            <a:ext cx="6262682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Modeling an Actor Whose Role Totally Encompasses Another’s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other cases, an actor might be able to do everything that another actor can do and </a:t>
            </a:r>
            <a:r>
              <a:rPr lang="en-US" dirty="0" err="1" smtClean="0"/>
              <a:t>more.In</a:t>
            </a:r>
            <a:r>
              <a:rPr lang="en-US" dirty="0" smtClean="0"/>
              <a:t> this situation, model the actor with the restricted role as the generalized actor, and model</a:t>
            </a:r>
            <a:r>
              <a:rPr lang="id-ID" dirty="0" smtClean="0"/>
              <a:t> </a:t>
            </a:r>
            <a:r>
              <a:rPr lang="en-US" dirty="0" smtClean="0"/>
              <a:t>the actor with the larger role as the specialized actor. This may look odd at first, since the</a:t>
            </a:r>
          </a:p>
          <a:p>
            <a:pPr algn="just"/>
            <a:r>
              <a:rPr lang="en-US" dirty="0" smtClean="0"/>
              <a:t>diagram tends to make the lesser role “more important.” This is due to the common practice</a:t>
            </a:r>
            <a:r>
              <a:rPr lang="id-ID" dirty="0" smtClean="0"/>
              <a:t> </a:t>
            </a:r>
            <a:r>
              <a:rPr lang="en-US" dirty="0" smtClean="0"/>
              <a:t>of drawing the generalized actor above the specialized actor. </a:t>
            </a:r>
            <a:endParaRPr lang="id-ID" dirty="0" smtClean="0"/>
          </a:p>
          <a:p>
            <a:pPr algn="just"/>
            <a:r>
              <a:rPr lang="en-US" dirty="0" smtClean="0"/>
              <a:t>The generalized actor, in this case, is not an invention but a real role. It is therefore considered to</a:t>
            </a:r>
            <a:r>
              <a:rPr lang="id-ID" dirty="0" smtClean="0"/>
              <a:t> </a:t>
            </a:r>
            <a:r>
              <a:rPr lang="en-US" dirty="0" smtClean="0"/>
              <a:t>be a concrete (as opposed to abstract) actor.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71611"/>
            <a:ext cx="6878860" cy="371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System Use-Case Diagram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If your project supports only one business use case, you may proceed directly to the</a:t>
            </a:r>
            <a:r>
              <a:rPr lang="id-ID" dirty="0" smtClean="0"/>
              <a:t> </a:t>
            </a:r>
            <a:r>
              <a:rPr lang="en-US" dirty="0" smtClean="0"/>
              <a:t>following step, identify system use cases. But if it supports a number of business use cases,</a:t>
            </a:r>
            <a:r>
              <a:rPr lang="id-ID" dirty="0" smtClean="0"/>
              <a:t> </a:t>
            </a:r>
            <a:r>
              <a:rPr lang="en-US" dirty="0" smtClean="0"/>
              <a:t>consider creating system use-case packages. A system use-case package is a collection of</a:t>
            </a:r>
            <a:r>
              <a:rPr lang="id-ID" dirty="0" smtClean="0"/>
              <a:t> </a:t>
            </a:r>
            <a:r>
              <a:rPr lang="en-US" dirty="0" smtClean="0"/>
              <a:t>system use cases and the diagrams that describe them. The UML package icon looks like (and</a:t>
            </a:r>
            <a:r>
              <a:rPr lang="id-ID" dirty="0" smtClean="0"/>
              <a:t> </a:t>
            </a:r>
            <a:r>
              <a:rPr lang="en-US" dirty="0" smtClean="0"/>
              <a:t>acts similarly to) a Windows folder. By defining the packages now, you are, in effect, setting</a:t>
            </a:r>
            <a:r>
              <a:rPr lang="id-ID" dirty="0" smtClean="0"/>
              <a:t> </a:t>
            </a:r>
            <a:r>
              <a:rPr lang="en-US" dirty="0" smtClean="0"/>
              <a:t>up a filing system that all members of the team will use once the analysis really gets under way.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Criteria </a:t>
            </a:r>
            <a:r>
              <a:rPr lang="id-ID" sz="3600" dirty="0" smtClean="0"/>
              <a:t>to </a:t>
            </a:r>
            <a:r>
              <a:rPr lang="en-US" sz="3600" dirty="0" smtClean="0"/>
              <a:t>Used Use Cases into Packages?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Group system use cases by the main actor who uses them. For example, group</a:t>
            </a:r>
            <a:r>
              <a:rPr lang="id-ID" dirty="0" smtClean="0"/>
              <a:t> </a:t>
            </a:r>
            <a:r>
              <a:rPr lang="en-US" dirty="0" smtClean="0"/>
              <a:t>together into one package all the system use cases used by general administration.</a:t>
            </a:r>
          </a:p>
          <a:p>
            <a:pPr algn="just"/>
            <a:r>
              <a:rPr lang="en-US" dirty="0" smtClean="0"/>
              <a:t>Create a system use-case package for each business use case. For example, in an</a:t>
            </a:r>
            <a:r>
              <a:rPr lang="id-ID" dirty="0" smtClean="0"/>
              <a:t> </a:t>
            </a:r>
            <a:r>
              <a:rPr lang="en-US" dirty="0" smtClean="0"/>
              <a:t>insurance system, the customer sees the end-to-end process, Make a Claim. To the</a:t>
            </a:r>
            <a:r>
              <a:rPr lang="id-ID" dirty="0" smtClean="0"/>
              <a:t> </a:t>
            </a:r>
            <a:r>
              <a:rPr lang="en-US" dirty="0" smtClean="0"/>
              <a:t>customer, this represents one business goal; however, to achieve it, the company’s</a:t>
            </a:r>
            <a:r>
              <a:rPr lang="id-ID" dirty="0" smtClean="0"/>
              <a:t> </a:t>
            </a:r>
            <a:r>
              <a:rPr lang="en-US" dirty="0" smtClean="0"/>
              <a:t>workers require a number of discrete interactions with the computer system:</a:t>
            </a:r>
            <a:r>
              <a:rPr lang="id-ID" dirty="0" smtClean="0"/>
              <a:t> Record claim, Validate policy, Adjust claim and Pay claim</a:t>
            </a:r>
          </a:p>
          <a:p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Naming Use-Case Packages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Formally, because a package is a thing—specifically, a container—it should be named with</a:t>
            </a:r>
            <a:r>
              <a:rPr lang="id-ID" dirty="0" smtClean="0"/>
              <a:t> </a:t>
            </a:r>
            <a:r>
              <a:rPr lang="en-US" dirty="0" smtClean="0"/>
              <a:t>a noun phrase. On the other hand, because of the way we are using the packages, it makes</a:t>
            </a:r>
            <a:r>
              <a:rPr lang="id-ID" dirty="0" smtClean="0"/>
              <a:t> </a:t>
            </a:r>
            <a:r>
              <a:rPr lang="en-US" dirty="0" smtClean="0"/>
              <a:t>sense to name each package according to the business use case it supports. This makes tracing</a:t>
            </a:r>
            <a:r>
              <a:rPr lang="id-ID" dirty="0" smtClean="0"/>
              <a:t> </a:t>
            </a:r>
            <a:r>
              <a:rPr lang="en-US" dirty="0" smtClean="0"/>
              <a:t>easier—from the business use-case model we worked on earlier to the system use-case</a:t>
            </a:r>
            <a:r>
              <a:rPr lang="id-ID" dirty="0" smtClean="0"/>
              <a:t> </a:t>
            </a:r>
            <a:r>
              <a:rPr lang="en-US" dirty="0" smtClean="0"/>
              <a:t>model we are now developing. Either approach is acceptable.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286512" cy="250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2291" y="2643182"/>
            <a:ext cx="7101709" cy="421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System Use Cases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Once you’ve decided what system use cases are required to support a business use case, you</a:t>
            </a:r>
            <a:r>
              <a:rPr lang="id-ID" dirty="0" smtClean="0"/>
              <a:t> </a:t>
            </a:r>
            <a:r>
              <a:rPr lang="en-US" dirty="0" smtClean="0"/>
              <a:t>document your findings in a system use-case diagram. Create one (or more if necessary)</a:t>
            </a:r>
            <a:r>
              <a:rPr lang="id-ID" dirty="0" smtClean="0"/>
              <a:t> </a:t>
            </a:r>
            <a:r>
              <a:rPr lang="en-US" dirty="0" smtClean="0"/>
              <a:t>system use-case diagram for each system use-case package.</a:t>
            </a:r>
          </a:p>
          <a:p>
            <a:pPr algn="just"/>
            <a:r>
              <a:rPr lang="en-US" dirty="0" smtClean="0"/>
              <a:t>The system use-case diagram shows which actors participate in each system use case. The</a:t>
            </a:r>
            <a:r>
              <a:rPr lang="id-ID" dirty="0" smtClean="0"/>
              <a:t> </a:t>
            </a:r>
            <a:r>
              <a:rPr lang="en-US" dirty="0" smtClean="0"/>
              <a:t>diagram does not show sequencing; you can’t tell from the diagram the order in which the</a:t>
            </a:r>
            <a:r>
              <a:rPr lang="id-ID" dirty="0" smtClean="0"/>
              <a:t> </a:t>
            </a:r>
            <a:r>
              <a:rPr lang="en-US" dirty="0" smtClean="0"/>
              <a:t>system use cases should be used or the sequence of activities within each use case. </a:t>
            </a:r>
            <a:endParaRPr lang="id-ID" dirty="0" smtClean="0"/>
          </a:p>
          <a:p>
            <a:r>
              <a:rPr lang="en-US" dirty="0" smtClean="0"/>
              <a:t>Primary actor: An actor who initiates a use-case interaction (indicated as an actor</a:t>
            </a:r>
            <a:r>
              <a:rPr lang="id-ID" dirty="0" smtClean="0"/>
              <a:t> </a:t>
            </a:r>
            <a:r>
              <a:rPr lang="en-US" dirty="0" smtClean="0"/>
              <a:t>at the tail end of an arrow pointing to a use case).</a:t>
            </a:r>
          </a:p>
          <a:p>
            <a:r>
              <a:rPr lang="en-US" dirty="0" smtClean="0"/>
              <a:t>Secondary actor: An actor that the system initiates an interaction with after the use</a:t>
            </a:r>
            <a:r>
              <a:rPr lang="id-ID" dirty="0" smtClean="0"/>
              <a:t> </a:t>
            </a:r>
            <a:r>
              <a:rPr lang="en-US" dirty="0" smtClean="0"/>
              <a:t>case has started (indicated as an actor at the tip of an arrow pointing from a use case).</a:t>
            </a:r>
            <a:endParaRPr lang="x-none" smtClean="0"/>
          </a:p>
          <a:p>
            <a:r>
              <a:rPr lang="en-US" dirty="0" smtClean="0"/>
              <a:t>System use case: A user task (indicated as an oval).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0"/>
            <a:ext cx="671114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Use-case </a:t>
            </a:r>
            <a:r>
              <a:rPr lang="id-ID" dirty="0" smtClean="0"/>
              <a:t>Relationship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60857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Specializes: Just like actors, use cases can inherit from each other. In order to avoid </a:t>
            </a:r>
            <a:r>
              <a:rPr lang="en-US" dirty="0" smtClean="0"/>
              <a:t>all</a:t>
            </a:r>
            <a:r>
              <a:rPr lang="id-ID" dirty="0" smtClean="0"/>
              <a:t> </a:t>
            </a:r>
            <a:r>
              <a:rPr lang="en-US" dirty="0" smtClean="0"/>
              <a:t>sorts </a:t>
            </a:r>
            <a:r>
              <a:rPr lang="en-US" dirty="0" smtClean="0"/>
              <a:t>of complexity relating to the </a:t>
            </a:r>
            <a:r>
              <a:rPr lang="en-US" dirty="0" err="1" smtClean="0"/>
              <a:t>redeﬁnition</a:t>
            </a:r>
            <a:r>
              <a:rPr lang="en-US" dirty="0" smtClean="0"/>
              <a:t> of steps and the addition of extra </a:t>
            </a:r>
            <a:r>
              <a:rPr lang="en-US" dirty="0" smtClean="0"/>
              <a:t>ones</a:t>
            </a:r>
            <a:r>
              <a:rPr lang="id-ID" dirty="0" smtClean="0"/>
              <a:t>.</a:t>
            </a:r>
          </a:p>
          <a:p>
            <a:endParaRPr lang="id-ID" dirty="0" smtClean="0"/>
          </a:p>
          <a:p>
            <a:r>
              <a:rPr lang="en-US" dirty="0" smtClean="0"/>
              <a:t>Include</a:t>
            </a:r>
            <a:r>
              <a:rPr lang="en-US" dirty="0" smtClean="0"/>
              <a:t>: Extract the common requirements into a “mini use case.” The main use</a:t>
            </a:r>
            <a:r>
              <a:rPr lang="id-ID" dirty="0" smtClean="0"/>
              <a:t> </a:t>
            </a:r>
            <a:r>
              <a:rPr lang="en-US" dirty="0" smtClean="0"/>
              <a:t>cases are said to include this mini use case. This approach is useful whenever a set</a:t>
            </a:r>
            <a:r>
              <a:rPr lang="id-ID" dirty="0" smtClean="0"/>
              <a:t> </a:t>
            </a:r>
            <a:r>
              <a:rPr lang="en-US" dirty="0" smtClean="0"/>
              <a:t>of steps appears in more than one system use case.</a:t>
            </a:r>
          </a:p>
          <a:p>
            <a:pPr>
              <a:buNone/>
            </a:pPr>
            <a:endParaRPr lang="x-none" smtClean="0"/>
          </a:p>
          <a:p>
            <a:r>
              <a:rPr lang="en-US" dirty="0" smtClean="0"/>
              <a:t>Extend: You leave one main system use case intact and create a new use case that</a:t>
            </a:r>
            <a:r>
              <a:rPr lang="id-ID" dirty="0" smtClean="0"/>
              <a:t> </a:t>
            </a:r>
            <a:r>
              <a:rPr lang="en-US" dirty="0" smtClean="0"/>
              <a:t>extends the original one. The extending use case contains only the requirements</a:t>
            </a:r>
            <a:r>
              <a:rPr lang="id-ID" dirty="0" smtClean="0"/>
              <a:t> </a:t>
            </a:r>
            <a:r>
              <a:rPr lang="en-US" dirty="0" smtClean="0"/>
              <a:t>that differ from the original. This approach is useful, for example, for enhanced</a:t>
            </a:r>
            <a:r>
              <a:rPr lang="id-ID" dirty="0" smtClean="0"/>
              <a:t> </a:t>
            </a:r>
            <a:r>
              <a:rPr lang="en-US" dirty="0" smtClean="0"/>
              <a:t>versions of earlier software releases.</a:t>
            </a:r>
          </a:p>
          <a:p>
            <a:endParaRPr lang="x-none" smtClean="0"/>
          </a:p>
          <a:p>
            <a:r>
              <a:rPr lang="en-US" dirty="0" smtClean="0"/>
              <a:t>Generalization: You create a new generalized use case that contains general rules.</a:t>
            </a:r>
            <a:r>
              <a:rPr lang="id-ID" dirty="0" smtClean="0"/>
              <a:t> </a:t>
            </a:r>
            <a:r>
              <a:rPr lang="en-US" dirty="0" smtClean="0"/>
              <a:t>Other use cases are created as “specializations”; they contain the non-generic</a:t>
            </a:r>
            <a:r>
              <a:rPr lang="id-ID" dirty="0" smtClean="0"/>
              <a:t> </a:t>
            </a:r>
            <a:r>
              <a:rPr lang="en-US" dirty="0" smtClean="0"/>
              <a:t>requirements. This approach is useful when a set of system use cases represents</a:t>
            </a:r>
            <a:r>
              <a:rPr lang="id-ID" dirty="0" smtClean="0"/>
              <a:t> variations on a theme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A use case (unqualified) refers to an interaction with any type of system. The </a:t>
            </a:r>
            <a:r>
              <a:rPr lang="en-US" dirty="0" smtClean="0"/>
              <a:t>question</a:t>
            </a:r>
            <a:r>
              <a:rPr lang="id-ID" dirty="0" smtClean="0"/>
              <a:t>  </a:t>
            </a:r>
            <a:r>
              <a:rPr lang="en-US" dirty="0" smtClean="0"/>
              <a:t>is</a:t>
            </a:r>
            <a:r>
              <a:rPr lang="en-US" dirty="0"/>
              <a:t>, what type of system is being referring </a:t>
            </a:r>
            <a:r>
              <a:rPr lang="en-US" dirty="0" smtClean="0"/>
              <a:t>to?</a:t>
            </a:r>
            <a:endParaRPr lang="id-ID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business use case is an interaction with a business system. For example, </a:t>
            </a:r>
            <a:r>
              <a:rPr lang="en-US" dirty="0" smtClean="0"/>
              <a:t>Process</a:t>
            </a:r>
            <a:r>
              <a:rPr lang="id-ID" dirty="0" smtClean="0"/>
              <a:t> </a:t>
            </a:r>
            <a:r>
              <a:rPr lang="en-US" dirty="0" smtClean="0"/>
              <a:t>Claim </a:t>
            </a:r>
            <a:r>
              <a:rPr lang="en-US" dirty="0"/>
              <a:t>is a business use case describing an interaction with an insurance company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en-US" dirty="0"/>
              <a:t>A system use </a:t>
            </a:r>
            <a:r>
              <a:rPr lang="en-US" dirty="0" smtClean="0"/>
              <a:t>case</a:t>
            </a:r>
            <a:r>
              <a:rPr lang="id-ID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an interaction with an IT system. For example, system </a:t>
            </a:r>
            <a:r>
              <a:rPr lang="en-US" dirty="0" smtClean="0"/>
              <a:t>use</a:t>
            </a:r>
            <a:r>
              <a:rPr lang="id-ID" dirty="0" smtClean="0"/>
              <a:t> </a:t>
            </a:r>
            <a:r>
              <a:rPr lang="en-US" dirty="0" smtClean="0"/>
              <a:t>cases </a:t>
            </a:r>
            <a:r>
              <a:rPr lang="en-US" dirty="0"/>
              <a:t>that support the aforementioned business use case are Record Claim, </a:t>
            </a:r>
            <a:r>
              <a:rPr lang="en-US" dirty="0" smtClean="0"/>
              <a:t>Validate</a:t>
            </a:r>
            <a:r>
              <a:rPr lang="id-ID" dirty="0" smtClean="0"/>
              <a:t>  </a:t>
            </a:r>
            <a:r>
              <a:rPr lang="en-US" dirty="0" smtClean="0"/>
              <a:t>Coverage</a:t>
            </a:r>
            <a:r>
              <a:rPr lang="en-US" dirty="0"/>
              <a:t>, Assign Adjuster, and so on. Each of these describes an interaction </a:t>
            </a:r>
            <a:r>
              <a:rPr lang="en-US" dirty="0" smtClean="0"/>
              <a:t>between</a:t>
            </a:r>
            <a:r>
              <a:rPr lang="id-ID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user and the computer system. A system use case typically involves one </a:t>
            </a:r>
            <a:r>
              <a:rPr lang="en-US" dirty="0" smtClean="0"/>
              <a:t>active</a:t>
            </a:r>
            <a:r>
              <a:rPr lang="id-ID" dirty="0" smtClean="0"/>
              <a:t> </a:t>
            </a:r>
            <a:r>
              <a:rPr lang="en-US" dirty="0" smtClean="0"/>
              <a:t>(primary</a:t>
            </a:r>
            <a:r>
              <a:rPr lang="en-US" dirty="0"/>
              <a:t>) user and takes place over a single session on the computer. At the end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system use case, the user should feel that he or she has achieved a useful goal.</a:t>
            </a:r>
          </a:p>
          <a:p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&lt;&lt;Include&gt;&gt;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An include relationship between two use cases means that the behavior defined in the including</a:t>
            </a:r>
            <a:r>
              <a:rPr lang="id-ID" dirty="0" smtClean="0"/>
              <a:t> </a:t>
            </a:r>
            <a:r>
              <a:rPr lang="en-US" dirty="0" smtClean="0"/>
              <a:t>use case is included in the behavior of the base use case. The include relationship is intended to</a:t>
            </a:r>
            <a:r>
              <a:rPr lang="id-ID" dirty="0" smtClean="0"/>
              <a:t> </a:t>
            </a:r>
            <a:r>
              <a:rPr lang="en-US" dirty="0" smtClean="0"/>
              <a:t>be used when there are common parts of the behavior of two or more use cases. This common</a:t>
            </a:r>
            <a:r>
              <a:rPr lang="id-ID" dirty="0" smtClean="0"/>
              <a:t> </a:t>
            </a:r>
            <a:r>
              <a:rPr lang="en-US" dirty="0" smtClean="0"/>
              <a:t>part is then extracted to a separate use case, to be included by all the base use cases having this</a:t>
            </a:r>
            <a:r>
              <a:rPr lang="id-ID" dirty="0" smtClean="0"/>
              <a:t> </a:t>
            </a:r>
            <a:r>
              <a:rPr lang="en-US" dirty="0" smtClean="0"/>
              <a:t>part in common. Since the primary use of the include relationship is for reuse of common parts,</a:t>
            </a:r>
            <a:r>
              <a:rPr lang="id-ID" dirty="0" smtClean="0"/>
              <a:t> </a:t>
            </a:r>
            <a:r>
              <a:rPr lang="en-US" dirty="0" smtClean="0"/>
              <a:t>what is left in a base use case is usually not complete in itself but dependent on the included parts</a:t>
            </a:r>
            <a:r>
              <a:rPr lang="id-ID" dirty="0" smtClean="0"/>
              <a:t> </a:t>
            </a:r>
            <a:r>
              <a:rPr lang="en-US" dirty="0" smtClean="0"/>
              <a:t>to be meaningful. This is reflected in the direction of the relationship, indicating that the base use</a:t>
            </a:r>
            <a:r>
              <a:rPr lang="id-ID" dirty="0" smtClean="0"/>
              <a:t>  </a:t>
            </a:r>
            <a:r>
              <a:rPr lang="en-US" dirty="0" smtClean="0"/>
              <a:t>case depends on the addition but not vice versa.</a:t>
            </a:r>
            <a:endParaRPr lang="id-ID" dirty="0" smtClean="0"/>
          </a:p>
          <a:p>
            <a:pPr algn="just"/>
            <a:r>
              <a:rPr lang="en-US" dirty="0" smtClean="0"/>
              <a:t>When the same set of steps appears in more than one use case, extract them into a separate use</a:t>
            </a:r>
            <a:r>
              <a:rPr lang="id-ID" dirty="0" smtClean="0"/>
              <a:t> </a:t>
            </a:r>
            <a:r>
              <a:rPr lang="en-US" dirty="0" smtClean="0"/>
              <a:t>case—called an included use case—and refer to them from the main use cases—referred to as</a:t>
            </a:r>
            <a:r>
              <a:rPr lang="id-ID" dirty="0" smtClean="0"/>
              <a:t> </a:t>
            </a:r>
            <a:r>
              <a:rPr lang="en-US" dirty="0" smtClean="0"/>
              <a:t>base use cases. When modeling an include relationship between two use cases, draw a dashed</a:t>
            </a:r>
            <a:r>
              <a:rPr lang="id-ID" dirty="0" smtClean="0"/>
              <a:t> </a:t>
            </a:r>
            <a:r>
              <a:rPr lang="en-US" dirty="0" smtClean="0"/>
              <a:t>arrow, pointing from the base use case to the included use case.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Include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428868"/>
            <a:ext cx="547393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&lt;&lt;Extends&gt;&gt;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  <a:tabLst>
                <a:tab pos="0" algn="l"/>
              </a:tabLst>
            </a:pPr>
            <a:r>
              <a:rPr lang="en-US" dirty="0" smtClean="0"/>
              <a:t>Use this feature whenever you need to add requirements to an existing use case without</a:t>
            </a:r>
            <a:r>
              <a:rPr lang="id-ID" dirty="0" smtClean="0"/>
              <a:t> </a:t>
            </a:r>
            <a:r>
              <a:rPr lang="en-US" dirty="0" smtClean="0"/>
              <a:t>changing the original text. The following are some common reasons for an extension</a:t>
            </a:r>
            <a:r>
              <a:rPr lang="id-ID" dirty="0" smtClean="0"/>
              <a:t> </a:t>
            </a:r>
            <a:r>
              <a:rPr lang="en-US" dirty="0" smtClean="0"/>
              <a:t>:</a:t>
            </a:r>
            <a:endParaRPr lang="x-none" smtClean="0"/>
          </a:p>
          <a:p>
            <a:pPr algn="just"/>
            <a:r>
              <a:rPr lang="en-US" dirty="0" smtClean="0"/>
              <a:t>Seldom-used options that the user can choose at any time (known as asynchronous</a:t>
            </a:r>
            <a:r>
              <a:rPr lang="id-ID" dirty="0" smtClean="0"/>
              <a:t> </a:t>
            </a:r>
            <a:r>
              <a:rPr lang="en-US" dirty="0" smtClean="0"/>
              <a:t>interruptions): An extending use case will allow you to handle these options in</a:t>
            </a:r>
            <a:r>
              <a:rPr lang="id-ID" dirty="0" smtClean="0"/>
              <a:t> </a:t>
            </a:r>
            <a:r>
              <a:rPr lang="en-US" dirty="0" smtClean="0"/>
              <a:t>separate extending use cases and keep the base use case free of the seldom-used</a:t>
            </a:r>
            <a:r>
              <a:rPr lang="id-ID" dirty="0" smtClean="0"/>
              <a:t> </a:t>
            </a:r>
            <a:r>
              <a:rPr lang="en-US" dirty="0" smtClean="0"/>
              <a:t>requirements. Aside from the clarity this provides, it is also useful for planning</a:t>
            </a:r>
            <a:r>
              <a:rPr lang="id-ID" dirty="0" smtClean="0"/>
              <a:t> </a:t>
            </a:r>
            <a:r>
              <a:rPr lang="en-US" dirty="0" smtClean="0"/>
              <a:t>software iterations: You may plan to implement the base use case in an early</a:t>
            </a:r>
            <a:r>
              <a:rPr lang="id-ID" dirty="0" smtClean="0"/>
              <a:t>  </a:t>
            </a:r>
            <a:r>
              <a:rPr lang="en-US" dirty="0" smtClean="0"/>
              <a:t>iteration and add the extending use cases later.</a:t>
            </a:r>
          </a:p>
          <a:p>
            <a:endParaRPr lang="x-none" smtClean="0"/>
          </a:p>
          <a:p>
            <a:pPr algn="just"/>
            <a:r>
              <a:rPr lang="en-US" dirty="0" smtClean="0"/>
              <a:t>Customization of a generic product: The generic product is described in the base</a:t>
            </a:r>
            <a:r>
              <a:rPr lang="id-ID" dirty="0" smtClean="0"/>
              <a:t> </a:t>
            </a:r>
            <a:r>
              <a:rPr lang="en-US" dirty="0" smtClean="0"/>
              <a:t>use case. The extending use case describes the customization.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You may extract a group of alternate flows that are triggered by the same conditions into a separate</a:t>
            </a:r>
            <a:r>
              <a:rPr lang="id-ID" dirty="0" smtClean="0"/>
              <a:t> </a:t>
            </a:r>
            <a:r>
              <a:rPr lang="en-US" dirty="0" smtClean="0"/>
              <a:t>use case, referred to as an extending use case. In the main (extended) use case, you define</a:t>
            </a:r>
            <a:r>
              <a:rPr lang="id-ID" dirty="0" smtClean="0"/>
              <a:t> </a:t>
            </a:r>
            <a:r>
              <a:rPr lang="en-US" dirty="0" smtClean="0"/>
              <a:t>locations (extension points) where the flow may be interrupted; in the extending use case, you</a:t>
            </a:r>
            <a:r>
              <a:rPr lang="id-ID" dirty="0" smtClean="0"/>
              <a:t> </a:t>
            </a:r>
            <a:r>
              <a:rPr lang="en-US" dirty="0" smtClean="0"/>
              <a:t>document the extracted flows, the conditions that trigger them, and the location where each alternate</a:t>
            </a:r>
            <a:r>
              <a:rPr lang="id-ID" dirty="0" smtClean="0"/>
              <a:t> </a:t>
            </a:r>
            <a:r>
              <a:rPr lang="en-US" dirty="0" smtClean="0"/>
              <a:t>flow interrupts the extended use case.</a:t>
            </a:r>
            <a:endParaRPr lang="id-ID" dirty="0" smtClean="0"/>
          </a:p>
          <a:p>
            <a:pPr algn="just"/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928802"/>
            <a:ext cx="6766233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Generalized Use Case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this feature when a number of use cases represent variations on a theme. Common</a:t>
            </a:r>
            <a:r>
              <a:rPr lang="id-ID" dirty="0" smtClean="0"/>
              <a:t>  </a:t>
            </a:r>
            <a:r>
              <a:rPr lang="en-US" dirty="0" smtClean="0"/>
              <a:t>reasons for a generalized use case are the following:</a:t>
            </a:r>
          </a:p>
          <a:p>
            <a:r>
              <a:rPr lang="en-US" dirty="0" smtClean="0"/>
              <a:t>Technology variations: The same user goal is achieved using different technologies.</a:t>
            </a:r>
            <a:r>
              <a:rPr lang="id-ID" dirty="0" smtClean="0"/>
              <a:t> </a:t>
            </a:r>
            <a:r>
              <a:rPr lang="en-US" dirty="0" smtClean="0"/>
              <a:t>Define a generalized use case to hold rules that apply regardless of technology;</a:t>
            </a:r>
            <a:r>
              <a:rPr lang="id-ID" dirty="0" smtClean="0"/>
              <a:t> </a:t>
            </a:r>
            <a:r>
              <a:rPr lang="en-US" dirty="0" smtClean="0"/>
              <a:t>handle the technology variations as specialized use cases.</a:t>
            </a:r>
          </a:p>
          <a:p>
            <a:pPr>
              <a:buNone/>
            </a:pPr>
            <a:endParaRPr lang="x-none" smtClean="0"/>
          </a:p>
          <a:p>
            <a:r>
              <a:rPr lang="en-US" dirty="0" smtClean="0"/>
              <a:t>Similar process but different business artifacts: The business has a standard</a:t>
            </a:r>
            <a:r>
              <a:rPr lang="id-ID" dirty="0" smtClean="0"/>
              <a:t> </a:t>
            </a:r>
            <a:r>
              <a:rPr lang="en-US" dirty="0" smtClean="0"/>
              <a:t>process for handling different kinds of artifacts (for example, different kinds of</a:t>
            </a:r>
            <a:r>
              <a:rPr lang="id-ID" dirty="0" smtClean="0"/>
              <a:t> </a:t>
            </a:r>
            <a:r>
              <a:rPr lang="en-US" dirty="0" smtClean="0"/>
              <a:t>application forms), but the process differs slightly depending on the artifact.</a:t>
            </a:r>
            <a:r>
              <a:rPr lang="id-ID" dirty="0" smtClean="0"/>
              <a:t> </a:t>
            </a:r>
            <a:r>
              <a:rPr lang="en-US" dirty="0" smtClean="0"/>
              <a:t>Handle the generic rules in a generalized use case and describe the peculiarities</a:t>
            </a:r>
            <a:r>
              <a:rPr lang="id-ID" dirty="0" smtClean="0"/>
              <a:t> </a:t>
            </a:r>
            <a:r>
              <a:rPr lang="en-US" dirty="0" smtClean="0"/>
              <a:t>in specialized use cases—one for each artifact.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Generalization [between use cases]: “A taxonomic relationship between a more general classifier</a:t>
            </a:r>
            <a:r>
              <a:rPr lang="id-ID" dirty="0" smtClean="0"/>
              <a:t> </a:t>
            </a:r>
            <a:r>
              <a:rPr lang="en-US" dirty="0" smtClean="0"/>
              <a:t>[use case] and a more specific classifier [use case]. Each instance of the specific classifier [use case]</a:t>
            </a:r>
            <a:r>
              <a:rPr lang="id-ID" dirty="0" smtClean="0"/>
              <a:t> </a:t>
            </a:r>
            <a:r>
              <a:rPr lang="en-US" dirty="0" smtClean="0"/>
              <a:t>is also an indirect instance of the general classifier [use cases]. Thus, the specific classifier [use</a:t>
            </a:r>
            <a:r>
              <a:rPr lang="id-ID" dirty="0" smtClean="0"/>
              <a:t> </a:t>
            </a:r>
            <a:r>
              <a:rPr lang="en-US" dirty="0" smtClean="0"/>
              <a:t>case] indirectly has features of the more general classifier [use case].</a:t>
            </a:r>
            <a:r>
              <a:rPr lang="id-ID" dirty="0" smtClean="0"/>
              <a:t> </a:t>
            </a:r>
            <a:r>
              <a:rPr lang="en-US" dirty="0" smtClean="0"/>
              <a:t>The UML does not have a specific definition for generalized use cases, but its broader definition</a:t>
            </a:r>
            <a:r>
              <a:rPr lang="id-ID" dirty="0" smtClean="0"/>
              <a:t> </a:t>
            </a:r>
            <a:r>
              <a:rPr lang="en-US" dirty="0" smtClean="0"/>
              <a:t>applies to use cases. If one use case could be considered a specific type of another, the general</a:t>
            </a:r>
            <a:r>
              <a:rPr lang="id-ID" dirty="0" smtClean="0"/>
              <a:t> </a:t>
            </a:r>
            <a:r>
              <a:rPr lang="en-US" dirty="0" smtClean="0"/>
              <a:t>one may be modeled as a generalized use case and the specific type as a specialized use case. For</a:t>
            </a:r>
            <a:r>
              <a:rPr lang="id-ID" dirty="0" smtClean="0"/>
              <a:t> </a:t>
            </a:r>
            <a:r>
              <a:rPr lang="en-US" dirty="0" smtClean="0"/>
              <a:t>example, if there are three types of use cases for processing a transaction</a:t>
            </a:r>
            <a:r>
              <a:rPr lang="id-ID" dirty="0" smtClean="0"/>
              <a:t>.</a:t>
            </a:r>
          </a:p>
          <a:p>
            <a:pPr algn="just"/>
            <a:r>
              <a:rPr lang="en-US" dirty="0" smtClean="0"/>
              <a:t>Anything true for the generalized use case is true for all of its specialized use cases. For example,</a:t>
            </a:r>
            <a:r>
              <a:rPr lang="id-ID" dirty="0" smtClean="0"/>
              <a:t> </a:t>
            </a:r>
            <a:r>
              <a:rPr lang="en-US" dirty="0" smtClean="0"/>
              <a:t>if the model indicates that an actor is associated with the gen</a:t>
            </a:r>
            <a:r>
              <a:rPr lang="id-ID" dirty="0" smtClean="0"/>
              <a:t>e</a:t>
            </a:r>
            <a:r>
              <a:rPr lang="en-US" dirty="0" err="1" smtClean="0"/>
              <a:t>ralized</a:t>
            </a:r>
            <a:r>
              <a:rPr lang="en-US" dirty="0" smtClean="0"/>
              <a:t> use case</a:t>
            </a:r>
            <a:r>
              <a:rPr lang="id-ID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03398"/>
            <a:ext cx="6072230" cy="374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The Use Case Description (Scenario)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id-ID" dirty="0" smtClean="0"/>
              <a:t>S</a:t>
            </a:r>
            <a:r>
              <a:rPr lang="en-US" dirty="0" err="1" smtClean="0"/>
              <a:t>cenario</a:t>
            </a:r>
            <a:r>
              <a:rPr lang="id-ID" dirty="0" smtClean="0"/>
              <a:t> </a:t>
            </a:r>
            <a:r>
              <a:rPr lang="en-US" dirty="0" smtClean="0"/>
              <a:t>:</a:t>
            </a:r>
            <a:r>
              <a:rPr lang="id-ID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specific sequence of actions that illustrates behaviors. A scenario may be used </a:t>
            </a:r>
            <a:r>
              <a:rPr lang="en-US" dirty="0" smtClean="0"/>
              <a:t>to</a:t>
            </a:r>
            <a:r>
              <a:rPr lang="id-ID" dirty="0" smtClean="0"/>
              <a:t>  </a:t>
            </a:r>
            <a:r>
              <a:rPr lang="en-US" dirty="0" smtClean="0"/>
              <a:t>illustrate </a:t>
            </a:r>
            <a:r>
              <a:rPr lang="en-US" dirty="0"/>
              <a:t>an interaction or the execution of a use-case instance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/>
              <a:t>A scenario is one path through a use case—one way that it might play out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</a:p>
          <a:p>
            <a:pPr algn="just"/>
            <a:r>
              <a:rPr lang="en-US" dirty="0" smtClean="0"/>
              <a:t>When writing </a:t>
            </a:r>
            <a:r>
              <a:rPr lang="id-ID" dirty="0" smtClean="0"/>
              <a:t>scenario</a:t>
            </a:r>
            <a:r>
              <a:rPr lang="en-US" dirty="0" smtClean="0"/>
              <a:t>, </a:t>
            </a:r>
            <a:r>
              <a:rPr lang="en-US" dirty="0" smtClean="0"/>
              <a:t>it’s important that we specify the function of the </a:t>
            </a:r>
            <a:r>
              <a:rPr lang="en-US" dirty="0" smtClean="0"/>
              <a:t>system</a:t>
            </a:r>
            <a:r>
              <a:rPr lang="id-ID" dirty="0" smtClean="0"/>
              <a:t> </a:t>
            </a:r>
            <a:r>
              <a:rPr lang="en-US" dirty="0" smtClean="0"/>
              <a:t>but </a:t>
            </a:r>
            <a:r>
              <a:rPr lang="en-US" dirty="0" smtClean="0"/>
              <a:t>not the way that function is </a:t>
            </a:r>
            <a:r>
              <a:rPr lang="id-ID" dirty="0" smtClean="0"/>
              <a:t> d</a:t>
            </a:r>
            <a:r>
              <a:rPr lang="en-US" dirty="0" err="1" smtClean="0"/>
              <a:t>elivered</a:t>
            </a:r>
            <a:r>
              <a:rPr lang="en-US" dirty="0" smtClean="0"/>
              <a:t>: for example, if we were to include steps such </a:t>
            </a:r>
            <a:r>
              <a:rPr lang="en-US" dirty="0" smtClean="0"/>
              <a:t>as</a:t>
            </a:r>
            <a:r>
              <a:rPr lang="id-ID" dirty="0" smtClean="0"/>
              <a:t> </a:t>
            </a:r>
            <a:r>
              <a:rPr lang="en-US" dirty="0" smtClean="0"/>
              <a:t>2</a:t>
            </a:r>
            <a:r>
              <a:rPr lang="en-US" dirty="0" smtClean="0"/>
              <a:t>. Customer clicks on the Details... button, </a:t>
            </a:r>
            <a:r>
              <a:rPr lang="id-ID" dirty="0" smtClean="0"/>
              <a:t> </a:t>
            </a:r>
            <a:r>
              <a:rPr lang="en-US" dirty="0" smtClean="0"/>
              <a:t>we </a:t>
            </a:r>
            <a:r>
              <a:rPr lang="en-US" dirty="0" smtClean="0"/>
              <a:t>would be restricting the user interface designer</a:t>
            </a:r>
            <a:r>
              <a:rPr lang="en-US" dirty="0" smtClean="0"/>
              <a:t>.</a:t>
            </a:r>
            <a:r>
              <a:rPr lang="id-ID" dirty="0" smtClean="0"/>
              <a:t>  </a:t>
            </a:r>
            <a:r>
              <a:rPr lang="en-US" dirty="0" smtClean="0"/>
              <a:t>Unless </a:t>
            </a:r>
            <a:r>
              <a:rPr lang="en-US" dirty="0" smtClean="0"/>
              <a:t>it’s an absolute requirement, you should always try to use neutral words like select</a:t>
            </a:r>
            <a:r>
              <a:rPr lang="en-US" dirty="0" smtClean="0"/>
              <a:t>,</a:t>
            </a:r>
            <a:r>
              <a:rPr lang="id-ID" dirty="0" smtClean="0"/>
              <a:t> initiate</a:t>
            </a:r>
            <a:r>
              <a:rPr lang="id-ID" dirty="0" smtClean="0"/>
              <a:t>, indicate and display.</a:t>
            </a:r>
          </a:p>
          <a:p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use case number and title.</a:t>
            </a:r>
          </a:p>
          <a:p>
            <a:r>
              <a:rPr lang="en-US" dirty="0" smtClean="0"/>
              <a:t>Whether </a:t>
            </a:r>
            <a:r>
              <a:rPr lang="en-US" dirty="0" smtClean="0"/>
              <a:t>the use case is abstract.</a:t>
            </a:r>
          </a:p>
          <a:p>
            <a:r>
              <a:rPr lang="en-US" dirty="0" smtClean="0"/>
              <a:t>relationships </a:t>
            </a:r>
            <a:r>
              <a:rPr lang="en-US" dirty="0" smtClean="0"/>
              <a:t>to other use cases.</a:t>
            </a:r>
          </a:p>
          <a:p>
            <a:r>
              <a:rPr lang="en-US" dirty="0" smtClean="0"/>
              <a:t>Any </a:t>
            </a:r>
            <a:r>
              <a:rPr lang="en-US" dirty="0" smtClean="0"/>
              <a:t>preconditions (conditions that must be </a:t>
            </a:r>
            <a:r>
              <a:rPr lang="en-US" dirty="0" err="1" smtClean="0"/>
              <a:t>satisﬁed</a:t>
            </a:r>
            <a:r>
              <a:rPr lang="en-US" dirty="0" smtClean="0"/>
              <a:t> before the use case is carried out).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steps themselves (where we can assume that the preconditions have been met).</a:t>
            </a:r>
          </a:p>
          <a:p>
            <a:r>
              <a:rPr lang="en-US" dirty="0" smtClean="0"/>
              <a:t>Any </a:t>
            </a:r>
            <a:r>
              <a:rPr lang="en-US" dirty="0" err="1" smtClean="0"/>
              <a:t>postconditions</a:t>
            </a:r>
            <a:r>
              <a:rPr lang="en-US" dirty="0" smtClean="0"/>
              <a:t> (conditions that are guaranteed after successful completion of the </a:t>
            </a:r>
            <a:r>
              <a:rPr lang="en-US" dirty="0" smtClean="0"/>
              <a:t>use</a:t>
            </a:r>
            <a:r>
              <a:rPr lang="id-ID" dirty="0" smtClean="0"/>
              <a:t> case</a:t>
            </a:r>
            <a:r>
              <a:rPr lang="id-ID" dirty="0" smtClean="0"/>
              <a:t>).</a:t>
            </a:r>
          </a:p>
          <a:p>
            <a:r>
              <a:rPr lang="en-US" dirty="0" smtClean="0"/>
              <a:t>Any </a:t>
            </a:r>
            <a:r>
              <a:rPr lang="en-US" dirty="0" smtClean="0"/>
              <a:t>abnormal paths and what to do in each case (although the paths are abnormal, </a:t>
            </a:r>
            <a:r>
              <a:rPr lang="en-US" dirty="0" smtClean="0"/>
              <a:t>we</a:t>
            </a:r>
            <a:r>
              <a:rPr lang="id-ID" dirty="0" smtClean="0"/>
              <a:t> </a:t>
            </a:r>
            <a:r>
              <a:rPr lang="en-US" dirty="0" smtClean="0"/>
              <a:t>include </a:t>
            </a:r>
            <a:r>
              <a:rPr lang="en-US" dirty="0" smtClean="0"/>
              <a:t>them if it’s important for us to specify the system’s reaction).</a:t>
            </a:r>
          </a:p>
          <a:p>
            <a:r>
              <a:rPr lang="en-US" dirty="0" smtClean="0"/>
              <a:t>Any </a:t>
            </a:r>
            <a:r>
              <a:rPr lang="en-US" dirty="0" smtClean="0"/>
              <a:t>nonfunctional requirements that relate to this use case.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use cases are used to document our understanding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way a business operates – business requirements modeling – and to specify what </a:t>
            </a:r>
            <a:r>
              <a:rPr lang="en-US" dirty="0" smtClean="0"/>
              <a:t>our</a:t>
            </a:r>
            <a:r>
              <a:rPr lang="id-ID" dirty="0" smtClean="0"/>
              <a:t> </a:t>
            </a:r>
            <a:r>
              <a:rPr lang="en-US" dirty="0" smtClean="0"/>
              <a:t>new </a:t>
            </a:r>
            <a:r>
              <a:rPr lang="en-US" dirty="0" smtClean="0"/>
              <a:t>software system should be able to do – system requirements modeling. The </a:t>
            </a:r>
            <a:r>
              <a:rPr lang="en-US" dirty="0" smtClean="0"/>
              <a:t>business</a:t>
            </a:r>
            <a:r>
              <a:rPr lang="id-ID" dirty="0" smtClean="0"/>
              <a:t> </a:t>
            </a:r>
            <a:r>
              <a:rPr lang="en-US" dirty="0" smtClean="0"/>
              <a:t>use </a:t>
            </a:r>
            <a:r>
              <a:rPr lang="en-US" dirty="0" smtClean="0"/>
              <a:t>cases in this book use an informal, descriptive style: they describe, for the </a:t>
            </a:r>
            <a:r>
              <a:rPr lang="en-US" dirty="0" err="1" smtClean="0"/>
              <a:t>beneﬁt</a:t>
            </a:r>
            <a:r>
              <a:rPr lang="en-US" dirty="0" smtClean="0"/>
              <a:t>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err="1" smtClean="0"/>
              <a:t>nonexperts</a:t>
            </a:r>
            <a:r>
              <a:rPr lang="en-US" dirty="0" smtClean="0"/>
              <a:t>, something that already exists. The system use cases, on the other hand, will </a:t>
            </a:r>
            <a:r>
              <a:rPr lang="en-US" dirty="0" smtClean="0"/>
              <a:t>be</a:t>
            </a:r>
            <a:r>
              <a:rPr lang="id-ID" dirty="0" smtClean="0"/>
              <a:t> </a:t>
            </a:r>
            <a:r>
              <a:rPr lang="en-US" dirty="0" smtClean="0"/>
              <a:t>more </a:t>
            </a:r>
            <a:r>
              <a:rPr lang="en-US" dirty="0" smtClean="0"/>
              <a:t>prescriptive: they specify, mainly for the </a:t>
            </a:r>
            <a:r>
              <a:rPr lang="en-US" dirty="0" err="1" smtClean="0"/>
              <a:t>beneﬁt</a:t>
            </a:r>
            <a:r>
              <a:rPr lang="en-US" dirty="0" smtClean="0"/>
              <a:t> of software developers, exactly </a:t>
            </a:r>
            <a:r>
              <a:rPr lang="en-US" dirty="0" smtClean="0"/>
              <a:t>what</a:t>
            </a:r>
            <a:r>
              <a:rPr lang="id-ID" dirty="0" smtClean="0"/>
              <a:t> </a:t>
            </a:r>
            <a:r>
              <a:rPr lang="en-US" dirty="0" smtClean="0"/>
              <a:t>functionality </a:t>
            </a:r>
            <a:r>
              <a:rPr lang="en-US" dirty="0" smtClean="0"/>
              <a:t>needs to be implemented.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The Use-Case Description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The underlying principle of this template is to describe workflow using a simple narrative</a:t>
            </a:r>
            <a:r>
              <a:rPr lang="id-ID" dirty="0" smtClean="0"/>
              <a:t> </a:t>
            </a:r>
            <a:r>
              <a:rPr lang="en-US" dirty="0" smtClean="0"/>
              <a:t>style that avoids complex logic. The trick to keeping things simple is to handle variations</a:t>
            </a:r>
            <a:r>
              <a:rPr lang="id-ID" dirty="0" smtClean="0"/>
              <a:t> </a:t>
            </a:r>
            <a:r>
              <a:rPr lang="en-US" dirty="0" smtClean="0"/>
              <a:t>in a separate area of the document rather than in one all-encompassing section. First, you</a:t>
            </a:r>
            <a:r>
              <a:rPr lang="id-ID" dirty="0" smtClean="0"/>
              <a:t> </a:t>
            </a:r>
            <a:r>
              <a:rPr lang="en-US" dirty="0" smtClean="0"/>
              <a:t>document a normal, typical interaction in a section called “Basic Flow.” Next, you describe</a:t>
            </a:r>
            <a:r>
              <a:rPr lang="id-ID" dirty="0" smtClean="0"/>
              <a:t> </a:t>
            </a:r>
            <a:r>
              <a:rPr lang="en-US" dirty="0" smtClean="0"/>
              <a:t>alternative success scenarios in an “Alternate Flows” section. Finally, you describe error</a:t>
            </a:r>
            <a:r>
              <a:rPr lang="id-ID" dirty="0" smtClean="0"/>
              <a:t> </a:t>
            </a:r>
            <a:r>
              <a:rPr lang="en-US" dirty="0" smtClean="0"/>
              <a:t>handling in an “Exceptional Flows” section.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Use-Case Description Template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1. Use Case: The use-case name as it appears on system use-case diagrams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Perspective: Business use case/system use case</a:t>
            </a:r>
          </a:p>
          <a:p>
            <a:pPr>
              <a:buNone/>
            </a:pPr>
            <a:r>
              <a:rPr lang="id-ID" dirty="0" smtClean="0"/>
              <a:t>	Type: Base use case/extending/included/generalized/specialized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1.1 Brief Description: Describe the use case in approximately one paragraph.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1.2 Business Goals and Benefits: Briefly describe the business rationale for the</a:t>
            </a:r>
            <a:r>
              <a:rPr lang="id-ID" dirty="0" smtClean="0"/>
              <a:t> use case.</a:t>
            </a:r>
          </a:p>
          <a:p>
            <a:pPr>
              <a:buNone/>
            </a:pPr>
            <a:r>
              <a:rPr lang="id-ID" dirty="0" smtClean="0"/>
              <a:t>	1.3 Actors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1.3.1 Primary Actors: Identify the users or systems that initiate the use</a:t>
            </a:r>
            <a:r>
              <a:rPr lang="id-ID" dirty="0" smtClean="0"/>
              <a:t> case.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1.3.2 Secondary Actors: List the users or systems that receive messages</a:t>
            </a:r>
            <a:r>
              <a:rPr lang="id-ID" dirty="0" smtClean="0"/>
              <a:t> </a:t>
            </a:r>
            <a:r>
              <a:rPr lang="en-US" dirty="0" smtClean="0"/>
              <a:t>from the use case. Include users who receive reports or online</a:t>
            </a:r>
            <a:r>
              <a:rPr lang="id-ID" dirty="0" smtClean="0"/>
              <a:t> messages.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1.3.3 Off-Stage Stakeholders: Identify non-participating stakeholders</a:t>
            </a:r>
            <a:r>
              <a:rPr lang="id-ID" dirty="0" smtClean="0"/>
              <a:t> </a:t>
            </a:r>
            <a:r>
              <a:rPr lang="en-US" dirty="0" smtClean="0"/>
              <a:t>who have interests in this use case.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584043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	1.4 Rules of Precedence</a:t>
            </a:r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smtClean="0"/>
              <a:t>1.4.1 Triggers: Describe the event or condition that “kick-starts” the use</a:t>
            </a:r>
            <a:r>
              <a:rPr lang="id-ID" dirty="0" smtClean="0"/>
              <a:t> </a:t>
            </a:r>
            <a:r>
              <a:rPr lang="en-US" dirty="0" smtClean="0"/>
              <a:t>case, such as Call received; inventory low. If the trigger is time-driven,</a:t>
            </a:r>
            <a:r>
              <a:rPr lang="id-ID" dirty="0" smtClean="0"/>
              <a:t> </a:t>
            </a:r>
            <a:r>
              <a:rPr lang="en-US" dirty="0" smtClean="0"/>
              <a:t>describe the temporal condition, such as End-of-month.</a:t>
            </a:r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smtClean="0"/>
              <a:t>1.4.2 Pre-conditions: List conditions that must be true before the use</a:t>
            </a:r>
            <a:r>
              <a:rPr lang="id-ID" dirty="0" smtClean="0"/>
              <a:t> </a:t>
            </a:r>
            <a:r>
              <a:rPr lang="en-US" dirty="0" smtClean="0"/>
              <a:t>case begins. If a condition forces the use case to occur whenever it</a:t>
            </a:r>
            <a:r>
              <a:rPr lang="id-ID" dirty="0" smtClean="0"/>
              <a:t> </a:t>
            </a:r>
            <a:r>
              <a:rPr lang="en-US" dirty="0" smtClean="0"/>
              <a:t>becomes true, do not list it here; list it as a trigger.</a:t>
            </a:r>
          </a:p>
          <a:p>
            <a:pPr>
              <a:buNone/>
            </a:pPr>
            <a:r>
              <a:rPr lang="id-ID" dirty="0" smtClean="0"/>
              <a:t>	1.5 Post-conditions</a:t>
            </a:r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smtClean="0"/>
              <a:t>1.5.1 Post-conditions on Success: Describe the status of the system</a:t>
            </a:r>
            <a:r>
              <a:rPr lang="id-ID" dirty="0" smtClean="0"/>
              <a:t> </a:t>
            </a:r>
            <a:r>
              <a:rPr lang="en-US" dirty="0" smtClean="0"/>
              <a:t>after the use case ends successfully. Any condition listed here is</a:t>
            </a:r>
            <a:r>
              <a:rPr lang="id-ID" dirty="0" smtClean="0"/>
              <a:t> </a:t>
            </a:r>
            <a:r>
              <a:rPr lang="en-US" dirty="0" smtClean="0"/>
              <a:t>guaranteed to be true on successful completion.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1.5.2 Post-conditions on Failure: Describe the status of the system after</a:t>
            </a:r>
            <a:r>
              <a:rPr lang="id-ID" dirty="0" smtClean="0"/>
              <a:t>	</a:t>
            </a:r>
            <a:r>
              <a:rPr lang="en-US" dirty="0" smtClean="0"/>
              <a:t>the use case ends in failure. Any condition listed here is</a:t>
            </a:r>
            <a:r>
              <a:rPr lang="id-ID" dirty="0" smtClean="0"/>
              <a:t> </a:t>
            </a:r>
            <a:r>
              <a:rPr lang="en-US" dirty="0" smtClean="0"/>
              <a:t>guaranteed to be true when the use case fails as described in the</a:t>
            </a:r>
            <a:r>
              <a:rPr lang="id-ID" dirty="0" smtClean="0"/>
              <a:t> exception flows.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1.6 Extension Points: Name and describe points at which extending use</a:t>
            </a:r>
            <a:r>
              <a:rPr lang="id-ID" dirty="0" smtClean="0"/>
              <a:t> </a:t>
            </a:r>
            <a:r>
              <a:rPr lang="en-US" dirty="0" smtClean="0"/>
              <a:t>cases may extend this use case. Example of extension point declaration:</a:t>
            </a:r>
            <a:r>
              <a:rPr lang="id-ID" dirty="0" smtClean="0"/>
              <a:t> “Preferred Customer: 2.5–2.9.”</a:t>
            </a:r>
          </a:p>
          <a:p>
            <a:pPr>
              <a:buNone/>
            </a:pPr>
            <a:endParaRPr lang="id-ID" dirty="0" smtClean="0"/>
          </a:p>
          <a:p>
            <a:pPr algn="just">
              <a:buNone/>
            </a:pP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2. Flow of Events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Basic Flow: Insert basic flow steps. Numbers begin with 2.1.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b="1" dirty="0" smtClean="0"/>
              <a:t>Alternate Flows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2.Xa Insert the alternate flow name. The alternate flow name should</a:t>
            </a:r>
            <a:r>
              <a:rPr lang="id-ID" dirty="0" smtClean="0"/>
              <a:t> </a:t>
            </a:r>
            <a:r>
              <a:rPr lang="en-US" dirty="0" smtClean="0"/>
              <a:t>describe the condition that triggers the alternate flow. “2.X” is the</a:t>
            </a:r>
            <a:r>
              <a:rPr lang="id-ID" dirty="0" smtClean="0"/>
              <a:t> </a:t>
            </a:r>
            <a:r>
              <a:rPr lang="en-US" dirty="0" smtClean="0"/>
              <a:t>step number in the basic flow where the interruption occurs.</a:t>
            </a:r>
            <a:r>
              <a:rPr lang="id-ID" dirty="0" smtClean="0"/>
              <a:t> </a:t>
            </a:r>
            <a:r>
              <a:rPr lang="en-US" dirty="0" smtClean="0"/>
              <a:t>Describe the steps in paragraph or point form.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b="1" dirty="0" smtClean="0"/>
              <a:t>Exception Flows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2.Xa Insert the exception flow name. The exception flow name should</a:t>
            </a:r>
            <a:r>
              <a:rPr lang="id-ID" dirty="0" smtClean="0"/>
              <a:t> </a:t>
            </a:r>
            <a:r>
              <a:rPr lang="en-US" dirty="0" smtClean="0"/>
              <a:t>describe the condition that triggers the exception flow. An exception</a:t>
            </a:r>
            <a:r>
              <a:rPr lang="id-ID" dirty="0" smtClean="0"/>
              <a:t> </a:t>
            </a:r>
            <a:r>
              <a:rPr lang="en-US" dirty="0" smtClean="0"/>
              <a:t>flow is one that causes the use case to end in failure and for which</a:t>
            </a:r>
            <a:r>
              <a:rPr lang="id-ID" dirty="0" smtClean="0"/>
              <a:t> </a:t>
            </a:r>
            <a:r>
              <a:rPr lang="en-US" dirty="0" smtClean="0"/>
              <a:t>“post-conditions on failure” apply. “2.X” is the step number in the</a:t>
            </a:r>
            <a:r>
              <a:rPr lang="id-ID" dirty="0" smtClean="0"/>
              <a:t> </a:t>
            </a:r>
            <a:r>
              <a:rPr lang="en-US" dirty="0" smtClean="0"/>
              <a:t>basic flow where the interruption occurs. Describe the steps in paragraph</a:t>
            </a:r>
            <a:r>
              <a:rPr lang="id-ID" dirty="0" smtClean="0"/>
              <a:t> or point form.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More Explanations 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62500" lnSpcReduction="20000"/>
          </a:bodyPr>
          <a:lstStyle/>
          <a:p>
            <a:r>
              <a:rPr lang="id-ID" dirty="0" smtClean="0"/>
              <a:t>Documenting the Basic Flow</a:t>
            </a:r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smtClean="0"/>
              <a:t>The basic flow describes the most common way that the use case plays out successfully.</a:t>
            </a:r>
            <a:r>
              <a:rPr lang="id-ID" dirty="0" smtClean="0"/>
              <a:t> </a:t>
            </a:r>
            <a:r>
              <a:rPr lang="en-US" dirty="0" smtClean="0"/>
              <a:t>(Some people call it the “happy scenario.”) It reads as a straightforward narrative:</a:t>
            </a:r>
            <a:r>
              <a:rPr lang="id-ID" dirty="0" smtClean="0"/>
              <a:t> </a:t>
            </a:r>
            <a:r>
              <a:rPr lang="en-US" dirty="0" smtClean="0"/>
              <a:t>“The user does...; the system does....” As a rule of thumb, the basic flow should not list any</a:t>
            </a:r>
            <a:r>
              <a:rPr lang="id-ID" dirty="0" smtClean="0"/>
              <a:t> </a:t>
            </a:r>
            <a:r>
              <a:rPr lang="en-US" dirty="0" smtClean="0"/>
              <a:t>conditions, since subsequent sections handle all errors and alternatives. To keep</a:t>
            </a:r>
            <a:r>
              <a:rPr lang="id-ID" dirty="0" smtClean="0"/>
              <a:t> </a:t>
            </a:r>
            <a:r>
              <a:rPr lang="en-US" dirty="0" smtClean="0"/>
              <a:t>documentation consistent, employ a style guideline throughout your company for writing</a:t>
            </a:r>
            <a:r>
              <a:rPr lang="id-ID" dirty="0" smtClean="0"/>
              <a:t> use-case requirements. </a:t>
            </a:r>
          </a:p>
          <a:p>
            <a:pPr algn="just"/>
            <a:r>
              <a:rPr lang="id-ID" dirty="0" smtClean="0"/>
              <a:t>Documenting Alternate Flows</a:t>
            </a:r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smtClean="0"/>
              <a:t>Document each scenario not covered in the basic flow as an alternate flow or as an exception</a:t>
            </a:r>
            <a:r>
              <a:rPr lang="id-ID" dirty="0" smtClean="0"/>
              <a:t>  </a:t>
            </a:r>
            <a:r>
              <a:rPr lang="en-US" dirty="0" smtClean="0"/>
              <a:t>flow. An alternate flow is a variation that does not lead to the abandonment of the user</a:t>
            </a:r>
            <a:r>
              <a:rPr lang="id-ID" dirty="0" smtClean="0"/>
              <a:t> </a:t>
            </a:r>
            <a:r>
              <a:rPr lang="en-US" dirty="0" smtClean="0"/>
              <a:t>goal; an exception flow involves a non-recoverable error. If your team has trouble deciding</a:t>
            </a:r>
            <a:r>
              <a:rPr lang="id-ID" dirty="0" smtClean="0"/>
              <a:t> </a:t>
            </a:r>
            <a:r>
              <a:rPr lang="en-US" dirty="0" smtClean="0"/>
              <a:t>whether to list a scenario in the “Alternate Flow” or “Exception Flow” section, merge the</a:t>
            </a:r>
            <a:r>
              <a:rPr lang="id-ID" dirty="0" smtClean="0"/>
              <a:t> </a:t>
            </a:r>
            <a:r>
              <a:rPr lang="en-US" dirty="0" smtClean="0"/>
              <a:t>two sections into one and list both types of flows there.</a:t>
            </a:r>
            <a:endParaRPr lang="id-ID" dirty="0" smtClean="0"/>
          </a:p>
          <a:p>
            <a:pPr algn="just"/>
            <a:r>
              <a:rPr lang="en-US" dirty="0" smtClean="0"/>
              <a:t>An alternate flow is a scenario other than the basic flow that leads to success. An alternate </a:t>
            </a:r>
            <a:r>
              <a:rPr lang="en-US" dirty="0" err="1" smtClean="0"/>
              <a:t>flowmay</a:t>
            </a:r>
            <a:r>
              <a:rPr lang="en-US" dirty="0" smtClean="0"/>
              <a:t> deal with a user error as long as it is recoverable. Non-recoverable errors are handled as</a:t>
            </a:r>
            <a:r>
              <a:rPr lang="id-ID" dirty="0" smtClean="0"/>
              <a:t> exception flows.</a:t>
            </a:r>
          </a:p>
          <a:p>
            <a:pPr algn="just">
              <a:buNone/>
            </a:pPr>
            <a:endParaRPr lang="en-US" dirty="0" smtClean="0"/>
          </a:p>
          <a:p>
            <a:endParaRPr lang="id-ID" dirty="0" smtClean="0"/>
          </a:p>
          <a:p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Documenting Exception Flows</a:t>
            </a:r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sz="2400" dirty="0" smtClean="0"/>
              <a:t>List each error condition that leads to the abandonment of the user goal in the “Exception</a:t>
            </a:r>
            <a:r>
              <a:rPr lang="id-ID" sz="2400" dirty="0" smtClean="0"/>
              <a:t> </a:t>
            </a:r>
            <a:r>
              <a:rPr lang="en-US" sz="2400" dirty="0" smtClean="0"/>
              <a:t>Flows” section. Typical exception flows include cancellation of a transaction by the user</a:t>
            </a:r>
            <a:r>
              <a:rPr lang="id-ID" sz="2400" dirty="0" smtClean="0"/>
              <a:t> </a:t>
            </a:r>
            <a:r>
              <a:rPr lang="en-US" sz="2400" dirty="0" smtClean="0"/>
              <a:t>and system errors that force a transaction to be canceled. Documentation rules are the same</a:t>
            </a:r>
            <a:r>
              <a:rPr lang="id-ID" sz="2400" dirty="0" smtClean="0"/>
              <a:t> </a:t>
            </a:r>
            <a:r>
              <a:rPr lang="en-US" sz="2400" dirty="0" smtClean="0"/>
              <a:t>as for the alternate flows except that there is often no convergence point, since the goal is</a:t>
            </a:r>
            <a:r>
              <a:rPr lang="id-ID" sz="2400" dirty="0" smtClean="0"/>
              <a:t> </a:t>
            </a:r>
            <a:r>
              <a:rPr lang="en-US" sz="2400" dirty="0" smtClean="0"/>
              <a:t>abandoned. In that case, the last line of the flow should read, “The use case ends in failure.”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Use Cases All You Need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People often ask me if the use cases are all of the requirements or whether they are all you need</a:t>
            </a:r>
            <a:r>
              <a:rPr lang="id-ID" dirty="0" smtClean="0"/>
              <a:t> </a:t>
            </a:r>
            <a:r>
              <a:rPr lang="en-US" dirty="0" smtClean="0"/>
              <a:t>to create test </a:t>
            </a:r>
            <a:r>
              <a:rPr lang="en-US" dirty="0" err="1" smtClean="0"/>
              <a:t>cases.The</a:t>
            </a:r>
            <a:r>
              <a:rPr lang="en-US" dirty="0" smtClean="0"/>
              <a:t> answer to both questions is, “No.” </a:t>
            </a:r>
            <a:endParaRPr lang="id-ID" dirty="0" smtClean="0"/>
          </a:p>
          <a:p>
            <a:pPr algn="just"/>
            <a:r>
              <a:rPr lang="en-US" dirty="0" smtClean="0"/>
              <a:t>First of all, they are not all of the requirements</a:t>
            </a:r>
            <a:r>
              <a:rPr lang="id-ID" dirty="0" smtClean="0"/>
              <a:t> </a:t>
            </a:r>
            <a:r>
              <a:rPr lang="en-US" dirty="0" smtClean="0"/>
              <a:t>because they only address the user requirements, omitting other requirements such as</a:t>
            </a:r>
            <a:r>
              <a:rPr lang="id-ID" dirty="0" smtClean="0"/>
              <a:t> </a:t>
            </a:r>
            <a:r>
              <a:rPr lang="en-US" dirty="0" smtClean="0"/>
              <a:t>security requirements. </a:t>
            </a:r>
            <a:endParaRPr lang="id-ID" dirty="0" smtClean="0"/>
          </a:p>
          <a:p>
            <a:pPr algn="just"/>
            <a:r>
              <a:rPr lang="en-US" dirty="0" smtClean="0"/>
              <a:t>Secondly, they focus on the flow of the conversation between the system</a:t>
            </a:r>
            <a:r>
              <a:rPr lang="id-ID" dirty="0" smtClean="0"/>
              <a:t> </a:t>
            </a:r>
            <a:r>
              <a:rPr lang="en-US" dirty="0" smtClean="0"/>
              <a:t>and the actors—the storyboard of the interaction. Other issues, such as screen designs and </a:t>
            </a:r>
            <a:r>
              <a:rPr lang="en-US" dirty="0" err="1" smtClean="0"/>
              <a:t>datavalidation</a:t>
            </a:r>
            <a:r>
              <a:rPr lang="id-ID" dirty="0" smtClean="0"/>
              <a:t>  </a:t>
            </a:r>
            <a:r>
              <a:rPr lang="en-US" dirty="0" smtClean="0"/>
              <a:t>rules, are defined in other artifacts that the use case links to. To fully document and test</a:t>
            </a:r>
            <a:r>
              <a:rPr lang="id-ID" dirty="0" smtClean="0"/>
              <a:t> </a:t>
            </a:r>
            <a:r>
              <a:rPr lang="en-US" dirty="0" smtClean="0"/>
              <a:t>a system, you need use cases and these other artifacts.</a:t>
            </a:r>
          </a:p>
          <a:p>
            <a:r>
              <a:rPr lang="id-ID" dirty="0" smtClean="0"/>
              <a:t>Decision Tables</a:t>
            </a:r>
          </a:p>
          <a:p>
            <a:r>
              <a:rPr lang="en-US" dirty="0" smtClean="0"/>
              <a:t>Use a decision table to describe the system response to a number of interrelated factors. If each</a:t>
            </a:r>
            <a:r>
              <a:rPr lang="id-ID" dirty="0" smtClean="0"/>
              <a:t> </a:t>
            </a:r>
            <a:r>
              <a:rPr lang="en-US" dirty="0" smtClean="0"/>
              <a:t>factor can be looked at separately, do not use a decision table; just use the alternate and exceptional</a:t>
            </a:r>
            <a:r>
              <a:rPr lang="id-ID" dirty="0" smtClean="0"/>
              <a:t> </a:t>
            </a:r>
            <a:r>
              <a:rPr lang="en-US" dirty="0" smtClean="0"/>
              <a:t>flows or, alternatively, a condition/response table.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Ex. Decision Table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6357982" cy="4412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B</a:t>
            </a:r>
            <a:r>
              <a:rPr lang="en-US" dirty="0" err="1" smtClean="0"/>
              <a:t>usiness</a:t>
            </a:r>
            <a:r>
              <a:rPr lang="id-ID" dirty="0" smtClean="0"/>
              <a:t> Perspective</a:t>
            </a:r>
            <a:endParaRPr lang="id-ID" cap="sm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A business model can be as simple as a </a:t>
            </a:r>
            <a:r>
              <a:rPr lang="en-US" dirty="0" smtClean="0"/>
              <a:t>class</a:t>
            </a:r>
            <a:r>
              <a:rPr lang="id-ID" dirty="0" smtClean="0"/>
              <a:t> </a:t>
            </a:r>
            <a:r>
              <a:rPr lang="en-US" dirty="0" smtClean="0"/>
              <a:t>diagram</a:t>
            </a:r>
            <a:r>
              <a:rPr lang="en-US" dirty="0" smtClean="0"/>
              <a:t>, showing the relationships between business entities – this is sometimes referred </a:t>
            </a:r>
            <a:r>
              <a:rPr lang="en-US" dirty="0" smtClean="0"/>
              <a:t>to</a:t>
            </a:r>
            <a:r>
              <a:rPr lang="id-ID" dirty="0" smtClean="0"/>
              <a:t> </a:t>
            </a:r>
            <a:r>
              <a:rPr lang="en-US" dirty="0" smtClean="0"/>
              <a:t>as </a:t>
            </a:r>
            <a:r>
              <a:rPr lang="en-US" dirty="0" smtClean="0"/>
              <a:t>a domain model. A domain model may be </a:t>
            </a:r>
            <a:r>
              <a:rPr lang="en-US" dirty="0" err="1" smtClean="0"/>
              <a:t>sufﬁcient</a:t>
            </a:r>
            <a:r>
              <a:rPr lang="en-US" dirty="0" smtClean="0"/>
              <a:t> for small projects, however, for </a:t>
            </a:r>
            <a:r>
              <a:rPr lang="en-US" dirty="0" smtClean="0"/>
              <a:t>most</a:t>
            </a:r>
            <a:r>
              <a:rPr lang="id-ID" dirty="0" smtClean="0"/>
              <a:t> </a:t>
            </a:r>
            <a:r>
              <a:rPr lang="en-US" dirty="0" smtClean="0"/>
              <a:t>projects</a:t>
            </a:r>
            <a:r>
              <a:rPr lang="en-US" dirty="0" smtClean="0"/>
              <a:t>, we would want to produce an entire business model representing how the </a:t>
            </a:r>
            <a:r>
              <a:rPr lang="en-US" dirty="0" smtClean="0"/>
              <a:t>business</a:t>
            </a:r>
            <a:r>
              <a:rPr lang="id-ID" dirty="0" smtClean="0"/>
              <a:t> </a:t>
            </a:r>
            <a:r>
              <a:rPr lang="en-US" dirty="0" smtClean="0"/>
              <a:t>operates</a:t>
            </a:r>
            <a:r>
              <a:rPr lang="en-US" dirty="0" smtClean="0"/>
              <a:t>, or at least that part of the business that surrounds the system we expect to develop.</a:t>
            </a:r>
          </a:p>
          <a:p>
            <a:pPr algn="just"/>
            <a:r>
              <a:rPr lang="en-US" dirty="0" smtClean="0"/>
              <a:t>Use cases are not the only way of modeling a business, but they’re simple. More </a:t>
            </a:r>
            <a:r>
              <a:rPr lang="en-US" dirty="0" smtClean="0"/>
              <a:t>complex</a:t>
            </a:r>
            <a:r>
              <a:rPr lang="id-ID" dirty="0" smtClean="0"/>
              <a:t> </a:t>
            </a:r>
            <a:r>
              <a:rPr lang="en-US" dirty="0" smtClean="0"/>
              <a:t>alternatives </a:t>
            </a:r>
            <a:r>
              <a:rPr lang="en-US" dirty="0" smtClean="0"/>
              <a:t>include business process modeling and </a:t>
            </a:r>
            <a:r>
              <a:rPr lang="en-US" dirty="0" err="1" smtClean="0"/>
              <a:t>workﬂow</a:t>
            </a:r>
            <a:r>
              <a:rPr lang="en-US" dirty="0" smtClean="0"/>
              <a:t> analysis. Use cases are </a:t>
            </a:r>
            <a:r>
              <a:rPr lang="en-US" dirty="0" smtClean="0"/>
              <a:t>simple</a:t>
            </a:r>
            <a:r>
              <a:rPr lang="id-ID" dirty="0" smtClean="0"/>
              <a:t> </a:t>
            </a:r>
            <a:r>
              <a:rPr lang="en-US" dirty="0" smtClean="0"/>
              <a:t>because </a:t>
            </a:r>
            <a:r>
              <a:rPr lang="en-US" dirty="0" smtClean="0"/>
              <a:t>producing one doesn’t require specialist knowledge, just common sense and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certain amount of logic. The use case model that we produce here will contain the use </a:t>
            </a:r>
            <a:r>
              <a:rPr lang="en-US" dirty="0" smtClean="0"/>
              <a:t>cases</a:t>
            </a:r>
            <a:r>
              <a:rPr lang="id-ID" dirty="0" smtClean="0"/>
              <a:t> </a:t>
            </a:r>
            <a:r>
              <a:rPr lang="en-US" dirty="0" smtClean="0"/>
              <a:t>themselves </a:t>
            </a:r>
            <a:r>
              <a:rPr lang="en-US" dirty="0" smtClean="0"/>
              <a:t>plus some other bits and pieces:</a:t>
            </a:r>
          </a:p>
          <a:p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Business Use Case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 business use case defines what should</a:t>
            </a:r>
            <a:r>
              <a:rPr lang="id-ID" dirty="0" smtClean="0"/>
              <a:t> </a:t>
            </a:r>
            <a:r>
              <a:rPr lang="en-US" dirty="0" smtClean="0"/>
              <a:t>happen in the business when it is performed; it describes</a:t>
            </a:r>
            <a:r>
              <a:rPr lang="id-ID" dirty="0" smtClean="0"/>
              <a:t> </a:t>
            </a:r>
            <a:r>
              <a:rPr lang="en-US" dirty="0" smtClean="0"/>
              <a:t>the performance of a sequence of actions that produces a valuable result to a particular business</a:t>
            </a:r>
            <a:r>
              <a:rPr lang="id-ID" dirty="0" smtClean="0"/>
              <a:t> </a:t>
            </a:r>
            <a:r>
              <a:rPr lang="en-US" dirty="0" smtClean="0"/>
              <a:t>actor </a:t>
            </a:r>
            <a:r>
              <a:rPr lang="id-ID" dirty="0" smtClean="0"/>
              <a:t>(</a:t>
            </a:r>
            <a:r>
              <a:rPr lang="en-US" dirty="0" smtClean="0"/>
              <a:t>someone external to the business</a:t>
            </a:r>
            <a:r>
              <a:rPr lang="id-ID" dirty="0" smtClean="0"/>
              <a:t>)</a:t>
            </a:r>
          </a:p>
          <a:p>
            <a:pPr algn="just"/>
            <a:r>
              <a:rPr lang="en-US" dirty="0" smtClean="0"/>
              <a:t>Any IT project has the potential to change the business environment—how steps (both</a:t>
            </a:r>
            <a:r>
              <a:rPr lang="id-ID" dirty="0" smtClean="0"/>
              <a:t> </a:t>
            </a:r>
            <a:r>
              <a:rPr lang="en-US" dirty="0" smtClean="0"/>
              <a:t>manual and automated) within a business are performed and the roles and responsibilities</a:t>
            </a:r>
            <a:r>
              <a:rPr lang="id-ID" dirty="0" smtClean="0"/>
              <a:t> </a:t>
            </a:r>
            <a:r>
              <a:rPr lang="en-US" dirty="0" smtClean="0"/>
              <a:t>of employees. By focusing on business use cases at the outset of the project, you ensure</a:t>
            </a:r>
            <a:r>
              <a:rPr lang="id-ID" dirty="0" smtClean="0"/>
              <a:t> </a:t>
            </a:r>
            <a:r>
              <a:rPr lang="en-US" dirty="0" smtClean="0"/>
              <a:t>that this business perspective is not forgotten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Business Use Case Diagrams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“The business use-case model is a diagram illustrating the scope of the business being modeled.</a:t>
            </a:r>
            <a:r>
              <a:rPr lang="id-ID" dirty="0" smtClean="0"/>
              <a:t> </a:t>
            </a:r>
            <a:r>
              <a:rPr lang="en-US" dirty="0" smtClean="0"/>
              <a:t>The diagram contains business actors [roles played by organizations, people, or systems external</a:t>
            </a:r>
            <a:r>
              <a:rPr lang="id-ID" dirty="0" smtClean="0"/>
              <a:t> </a:t>
            </a:r>
            <a:r>
              <a:rPr lang="en-US" dirty="0" smtClean="0"/>
              <a:t>to the business] and the services or functions they request from the business.</a:t>
            </a:r>
            <a:r>
              <a:rPr lang="id-ID" dirty="0" smtClean="0"/>
              <a:t>”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Elements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b="1" dirty="0" smtClean="0"/>
              <a:t>Business actor</a:t>
            </a:r>
            <a:r>
              <a:rPr lang="en-US" sz="2200" dirty="0" smtClean="0"/>
              <a:t>: Someone external to the business, such as a customer or supplier.</a:t>
            </a:r>
            <a:endParaRPr lang="x-none" sz="2200" smtClean="0"/>
          </a:p>
          <a:p>
            <a:pPr algn="just"/>
            <a:r>
              <a:rPr lang="en-US" sz="2200" b="1" dirty="0" smtClean="0"/>
              <a:t>Worker</a:t>
            </a:r>
            <a:r>
              <a:rPr lang="en-US" sz="2200" dirty="0" smtClean="0"/>
              <a:t>: Someone who works within the business, such as an employee or a</a:t>
            </a:r>
            <a:r>
              <a:rPr lang="id-ID" sz="2200" dirty="0" smtClean="0"/>
              <a:t>customer-service representative.</a:t>
            </a:r>
            <a:endParaRPr lang="x-none" sz="2200" smtClean="0"/>
          </a:p>
          <a:p>
            <a:pPr algn="just"/>
            <a:r>
              <a:rPr lang="en-US" sz="2200" b="1" dirty="0" smtClean="0"/>
              <a:t>Association</a:t>
            </a:r>
            <a:r>
              <a:rPr lang="en-US" sz="2200" dirty="0" smtClean="0"/>
              <a:t>: An association between an actor and a business use case indicates that</a:t>
            </a:r>
            <a:r>
              <a:rPr lang="id-ID" sz="2200" dirty="0" smtClean="0"/>
              <a:t> </a:t>
            </a:r>
            <a:r>
              <a:rPr lang="en-US" sz="2200" dirty="0" smtClean="0"/>
              <a:t>the actor interacts with the business over the course of the business use case—for</a:t>
            </a:r>
            <a:r>
              <a:rPr lang="id-ID" sz="2200" dirty="0" smtClean="0"/>
              <a:t> </a:t>
            </a:r>
            <a:r>
              <a:rPr lang="en-US" sz="2200" dirty="0" smtClean="0"/>
              <a:t>example, by initiating the use case or by carrying it out.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85729"/>
            <a:ext cx="374839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5" y="3571876"/>
            <a:ext cx="5949285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766</TotalTime>
  <Words>3864</Words>
  <Application>Microsoft Office PowerPoint</Application>
  <PresentationFormat>On-screen Show (4:3)</PresentationFormat>
  <Paragraphs>154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Urban</vt:lpstr>
      <vt:lpstr>Use Case Diagrams</vt:lpstr>
      <vt:lpstr>Slide 2</vt:lpstr>
      <vt:lpstr>Slide 3</vt:lpstr>
      <vt:lpstr>Slide 4</vt:lpstr>
      <vt:lpstr>Business Perspective</vt:lpstr>
      <vt:lpstr>Business Use Case</vt:lpstr>
      <vt:lpstr>Business Use Case Diagrams</vt:lpstr>
      <vt:lpstr>Elements</vt:lpstr>
      <vt:lpstr>Slide 9</vt:lpstr>
      <vt:lpstr>Slide 10</vt:lpstr>
      <vt:lpstr>Slide 11</vt:lpstr>
      <vt:lpstr>Actors</vt:lpstr>
      <vt:lpstr>Finding Actors</vt:lpstr>
      <vt:lpstr>Stereotypes and Actors</vt:lpstr>
      <vt:lpstr>Depicting Actors and Stereotypes</vt:lpstr>
      <vt:lpstr>Slide 16</vt:lpstr>
      <vt:lpstr>The Role Map</vt:lpstr>
      <vt:lpstr>Modeling Actors with Overlapping Roles</vt:lpstr>
      <vt:lpstr>Slide 19</vt:lpstr>
      <vt:lpstr>Slide 20</vt:lpstr>
      <vt:lpstr>Modeling an Actor Whose Role Totally Encompasses Another’s</vt:lpstr>
      <vt:lpstr>Slide 22</vt:lpstr>
      <vt:lpstr>System Use-Case Diagram</vt:lpstr>
      <vt:lpstr>Criteria to Used Use Cases into Packages?</vt:lpstr>
      <vt:lpstr>Naming Use-Case Packages</vt:lpstr>
      <vt:lpstr>Slide 26</vt:lpstr>
      <vt:lpstr>System Use Cases</vt:lpstr>
      <vt:lpstr>Slide 28</vt:lpstr>
      <vt:lpstr>Use-case Relationship</vt:lpstr>
      <vt:lpstr>&lt;&lt;Include&gt;&gt;</vt:lpstr>
      <vt:lpstr>Include</vt:lpstr>
      <vt:lpstr>&lt;&lt;Extends&gt;&gt;</vt:lpstr>
      <vt:lpstr>Slide 33</vt:lpstr>
      <vt:lpstr>Slide 34</vt:lpstr>
      <vt:lpstr>Generalized Use Case</vt:lpstr>
      <vt:lpstr>Slide 36</vt:lpstr>
      <vt:lpstr>Slide 37</vt:lpstr>
      <vt:lpstr>The Use Case Description (Scenario)</vt:lpstr>
      <vt:lpstr>Slide 39</vt:lpstr>
      <vt:lpstr>The Use-Case Description</vt:lpstr>
      <vt:lpstr>Use-Case Description Template</vt:lpstr>
      <vt:lpstr>Slide 42</vt:lpstr>
      <vt:lpstr>Slide 43</vt:lpstr>
      <vt:lpstr>More Explanations ...</vt:lpstr>
      <vt:lpstr>Slide 45</vt:lpstr>
      <vt:lpstr>Are Use Cases All You Need</vt:lpstr>
      <vt:lpstr>Ex. Decision Table</vt:lpstr>
      <vt:lpstr>Slide 48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Diagrams</dc:title>
  <dc:creator>Citra</dc:creator>
  <cp:lastModifiedBy>Citra</cp:lastModifiedBy>
  <cp:revision>10</cp:revision>
  <dcterms:created xsi:type="dcterms:W3CDTF">2013-03-05T03:36:47Z</dcterms:created>
  <dcterms:modified xsi:type="dcterms:W3CDTF">2013-03-14T09:29:48Z</dcterms:modified>
</cp:coreProperties>
</file>