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2B404-EB1F-42C0-9B87-6A36E1D2CF86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9FC63-B85A-4E98-8645-DCD46F621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08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43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5773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56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67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346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744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43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050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453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5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247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091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589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128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84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603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65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169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236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09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04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19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28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33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15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98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9FC63-B85A-4E98-8645-DCD46F621E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22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681EC3-05FE-4CEC-9DE6-CCBBB874FB0A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693590-90C4-4D05-9A2F-817B995C86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9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DEE46-D4B5-48C1-9B70-A321B88BDA3C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FDDEA2-F304-4BF8-A9F6-8AE49C4458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2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8F09AA-DAB1-4B21-A3C8-F605EDC5CBD4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6D9622-BCE6-4C8D-BCF1-430DB0F7A0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15DBF4-D7E1-4639-A8BB-1D187383CC51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8365E-E254-4759-97D7-1540A12659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8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6417FD-7CAA-4881-938B-3AAAF338EE57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57269-5403-4D03-865D-3D30314057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0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8883FE-4C00-4376-BA33-1C3004035DED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A7E654-2003-4839-9E60-2B37EFF872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3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E07625-46CA-4FCB-AF26-ECAB78E54CE3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E0A7E-0072-4EC0-B673-C315B268E3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6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16E395-5768-48FF-9675-57E010322978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6CD76-20DB-435A-985F-6BD38CB96B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95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197934-D929-43DD-BFC3-C009272DBBF2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0B31E1-6255-43C5-B148-A59E78D621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7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445CD0-71AE-4653-AF97-69D91BB62DD8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E3752-4BD4-4522-8A6C-D88B3A46A7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5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35E50D-661E-4E5D-82FA-2F4CF423A005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2B8DE-B2AB-4B55-A790-480A68E3A6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3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504701-9DC4-4E33-8D83-13C382D3F63D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59AF1F-63CF-412B-9B52-5E716114E8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5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Modul 5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800" dirty="0"/>
              <a:t>PROFESI DI BIDANG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800" dirty="0"/>
              <a:t>TEKNOLOGI INFORMASI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Spesialisasi Keahlian Komputer</a:t>
            </a:r>
            <a:endParaRPr lang="en-US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785938"/>
            <a:ext cx="7726362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Computing Trends</a:t>
            </a:r>
            <a:endParaRPr lang="en-US" dirty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357313"/>
            <a:ext cx="798830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Kesempatan Kerja Sektor</a:t>
            </a:r>
            <a:br>
              <a:rPr lang="en-US" dirty="0" smtClean="0"/>
            </a:br>
            <a:r>
              <a:rPr lang="en-US" dirty="0" smtClean="0"/>
              <a:t>Telematika di Indonesia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715000" y="1447800"/>
            <a:ext cx="3219450" cy="4800600"/>
          </a:xfrm>
        </p:spPr>
        <p:txBody>
          <a:bodyPr/>
          <a:lstStyle/>
          <a:p>
            <a:pPr eaLnBrk="1" hangingPunct="1"/>
            <a:r>
              <a:rPr lang="en-US" sz="1800" b="1" smtClean="0"/>
              <a:t>Telematika =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b="1" smtClean="0"/>
              <a:t>	Telekomunikasi &amp;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b="1" smtClean="0"/>
              <a:t>	Informatika</a:t>
            </a:r>
          </a:p>
          <a:p>
            <a:pPr eaLnBrk="1" hangingPunct="1"/>
            <a:r>
              <a:rPr lang="en-US" sz="1800" b="1" smtClean="0"/>
              <a:t>Dimulai dengan hanya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b="1" smtClean="0"/>
              <a:t>	150 ribu, sektor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b="1" smtClean="0"/>
              <a:t>	telematika Indonesia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b="1" smtClean="0"/>
              <a:t>	akan membangun secara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b="1" smtClean="0"/>
              <a:t>	agregat lebih dari 81.000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b="1" smtClean="0"/>
              <a:t>	lapangan kerja baru sejak tahun 2004 hingga 2009 dan berkontribusi  terhadap pertumbuhan  lebih dari 1.100 perusahaan telematika baru</a:t>
            </a:r>
          </a:p>
          <a:p>
            <a:pPr eaLnBrk="1" hangingPunct="1"/>
            <a:endParaRPr lang="en-US" sz="1800" smtClean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500188"/>
            <a:ext cx="4643437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Kesempatan kerja di Industri Telematika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1500188"/>
            <a:ext cx="7862887" cy="2286000"/>
          </a:xfrm>
        </p:spPr>
        <p:txBody>
          <a:bodyPr/>
          <a:lstStyle/>
          <a:p>
            <a:pPr eaLnBrk="1" hangingPunct="1"/>
            <a:r>
              <a:rPr lang="en-US" sz="2800" smtClean="0"/>
              <a:t>Di Indonesia, 150.000 orang bekerja di sektor yang berhubungan dengan telematika.</a:t>
            </a:r>
          </a:p>
          <a:p>
            <a:pPr eaLnBrk="1" hangingPunct="1"/>
            <a:r>
              <a:rPr lang="en-US" sz="2800" smtClean="0"/>
              <a:t>Organisasi atau perusahaan lokal adalah penyumbang terbesar terhadap penciptaan lapangan kerja sektor telematika</a:t>
            </a:r>
          </a:p>
          <a:p>
            <a:pPr eaLnBrk="1" hangingPunct="1"/>
            <a:endParaRPr lang="en-US" smtClean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3786188"/>
            <a:ext cx="7215188" cy="292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Kebutuhan Tenaga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75" y="1447800"/>
            <a:ext cx="7648575" cy="4800600"/>
          </a:xfrm>
        </p:spPr>
        <p:txBody>
          <a:bodyPr/>
          <a:lstStyle/>
          <a:p>
            <a:pPr eaLnBrk="1" hangingPunct="1"/>
            <a:r>
              <a:rPr lang="en-US" sz="2400" smtClean="0"/>
              <a:t>Kebutuhan terhadap tenaga IT di bidang industri software baik di luar negeri maupun di dalam negeri, adalah sebagai berikut 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smtClean="0"/>
              <a:t>	– Tenaga IT di luar negeri, untuk tahun 2015,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smtClean="0"/>
              <a:t>	   diperkirakan 3,3 juta lapangan kerja.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smtClean="0"/>
              <a:t>	– Sedangkan Tenaga IT domestik, berdasarkan proyeksi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smtClean="0"/>
              <a:t>      pertumbuhan industri pada tahun 2010 target produksi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smtClean="0"/>
              <a:t>      8.195.33 US $, dengan asumsi produktifitas 25.000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smtClean="0"/>
              <a:t>      perorang, dibutuhkan 327.813 orang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Kominfo: Jabatan Pengelola </a:t>
            </a:r>
            <a:r>
              <a:rPr lang="en-US" i="1" dirty="0" smtClean="0"/>
              <a:t>e-Gov</a:t>
            </a:r>
            <a:endParaRPr lang="en-US" dirty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2071688"/>
            <a:ext cx="735012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643313" y="5143500"/>
            <a:ext cx="500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 b="1" i="1"/>
              <a:t>Panduan Kompetensi Pengelola E-Government</a:t>
            </a:r>
          </a:p>
          <a:p>
            <a:r>
              <a:rPr lang="en-US" sz="1600" b="1"/>
              <a:t>Kementerian Komunikasi dan Informasi, 2004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428750" y="1928813"/>
            <a:ext cx="7407275" cy="14716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PROFESI</a:t>
            </a:r>
            <a:br>
              <a:rPr lang="en-US" dirty="0" smtClean="0"/>
            </a:br>
            <a:r>
              <a:rPr lang="en-US" dirty="0" smtClean="0"/>
              <a:t>TEKNOLOGI INFORMASI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57188"/>
            <a:ext cx="7858125" cy="578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PROFESI 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200" b="1" smtClean="0"/>
              <a:t>OPERATOR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Menangani operasi sistem komputer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Tugas-tugas, antara lain :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2200" smtClean="0"/>
              <a:t>	• Menghidupkan dan mematikan mesin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2200" smtClean="0"/>
              <a:t>	• Melakukan pemeliharaan sistem komputer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2200" smtClean="0"/>
              <a:t>	• Memasukkan data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Tugas biasanya bersifat reguler dan baku</a:t>
            </a:r>
          </a:p>
          <a:p>
            <a:pPr eaLnBrk="1" hangingPunct="1"/>
            <a:r>
              <a:rPr lang="en-US" sz="2200" b="1" smtClean="0"/>
              <a:t>TEKNISI KOMPUTER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Memiliki kemampuan yang spesifik, baik dalam bidang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hardware maupun software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Mampu menangani problem-problem yang bersifat spesifik</a:t>
            </a:r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PROFESI 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/>
              <a:t>TRAINER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smtClean="0"/>
              <a:t>	– Melatih ketrampilan dalam bekerja dengan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smtClean="0"/>
              <a:t>      komputer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b="1" smtClean="0"/>
              <a:t>KONSULTAN</a:t>
            </a:r>
          </a:p>
          <a:p>
            <a:pPr lvl="1" eaLnBrk="1" hangingPunct="1"/>
            <a:r>
              <a:rPr lang="en-US" sz="2400" smtClean="0"/>
              <a:t>Menganalisa hal-hal yang berhubungan dengan TI</a:t>
            </a:r>
          </a:p>
          <a:p>
            <a:pPr lvl="1" eaLnBrk="1" hangingPunct="1"/>
            <a:r>
              <a:rPr lang="en-US" sz="2400" smtClean="0"/>
              <a:t>Memberikan solusi terhadap masalah yang dihadapi</a:t>
            </a:r>
          </a:p>
          <a:p>
            <a:pPr lvl="1" eaLnBrk="1" hangingPunct="1"/>
            <a:r>
              <a:rPr lang="en-US" sz="2400" smtClean="0"/>
              <a:t>Penguasaan masalah menjadi sangat penting</a:t>
            </a:r>
          </a:p>
          <a:p>
            <a:pPr eaLnBrk="1" hangingPunct="1"/>
            <a:endParaRPr lang="en-US" smtClean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781300"/>
            <a:ext cx="3200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APA YANG ANDA KETAHUI?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PEKERJAAN?</a:t>
            </a:r>
          </a:p>
          <a:p>
            <a:pPr eaLnBrk="1" hangingPunct="1"/>
            <a:r>
              <a:rPr lang="en-US" b="1" smtClean="0"/>
              <a:t>PROFESI ?</a:t>
            </a:r>
          </a:p>
          <a:p>
            <a:pPr eaLnBrk="1" hangingPunct="1"/>
            <a:r>
              <a:rPr lang="en-US" b="1" smtClean="0"/>
              <a:t>PROFESIONAL?</a:t>
            </a:r>
          </a:p>
          <a:p>
            <a:pPr eaLnBrk="1" hangingPunct="1"/>
            <a:r>
              <a:rPr lang="en-US" b="1" smtClean="0"/>
              <a:t>PROFESIONALISME?</a:t>
            </a:r>
          </a:p>
          <a:p>
            <a:pPr eaLnBrk="1" hangingPunct="1"/>
            <a:r>
              <a:rPr lang="en-US" b="1" smtClean="0"/>
              <a:t>ETIKA PROFESI?</a:t>
            </a:r>
          </a:p>
          <a:p>
            <a:pPr eaLnBrk="1" hangingPunct="1"/>
            <a:r>
              <a:rPr lang="en-US" b="1" smtClean="0"/>
              <a:t>KODE ETIK?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PROFESI 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200" b="1" smtClean="0"/>
              <a:t>PENELITI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Menemukan hal – hal baru di bidang TI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Teori, konsep, atau aplikasi</a:t>
            </a:r>
          </a:p>
          <a:p>
            <a:pPr eaLnBrk="1" hangingPunct="1"/>
            <a:r>
              <a:rPr lang="en-US" sz="2200" b="1" smtClean="0"/>
              <a:t>PROJECT MANAGER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Mengelola proyek pengembangan software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Tugas: meyakinkan agar pengembangan software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200" smtClean="0"/>
              <a:t>• Dapat berjalan dengan lancar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200" smtClean="0"/>
              <a:t>• Menghasilkan produk seperti yang diharapkan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200" smtClean="0"/>
              <a:t>• Menggunakan dana dan sumber daya lain seperti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200" smtClean="0"/>
              <a:t>  yang telah dialokasikan</a:t>
            </a:r>
          </a:p>
          <a:p>
            <a:pPr eaLnBrk="1" hangingPunct="1"/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PROFESI 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200" b="1" smtClean="0"/>
              <a:t>PROGRAMER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Kemampuan :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1800" smtClean="0"/>
              <a:t>	</a:t>
            </a:r>
            <a:r>
              <a:rPr lang="en-US" sz="2200" smtClean="0"/>
              <a:t>• Membuat program berdasarkan permintaan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2200" smtClean="0"/>
              <a:t>	• Menguji dan memperbaiki program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2200" smtClean="0"/>
              <a:t>	• Mengubah program agar sesuai dengan sistem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Penguasaan bahasa pemrograman sangat ditekankan</a:t>
            </a:r>
          </a:p>
          <a:p>
            <a:pPr eaLnBrk="1" hangingPunct="1"/>
            <a:r>
              <a:rPr lang="en-US" sz="2200" b="1" smtClean="0"/>
              <a:t>GRAPHIC DESIGNER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Membuat desain grafis, baik itu web maupun animasi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Perlu menguasai web design dan aplikasi berbasis web</a:t>
            </a:r>
          </a:p>
          <a:p>
            <a:pPr eaLnBrk="1" hangingPunct="1"/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0" y="214313"/>
            <a:ext cx="7499350" cy="796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PROFESI 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71563"/>
            <a:ext cx="7791450" cy="5572125"/>
          </a:xfrm>
        </p:spPr>
        <p:txBody>
          <a:bodyPr/>
          <a:lstStyle/>
          <a:p>
            <a:pPr eaLnBrk="1" hangingPunct="1"/>
            <a:r>
              <a:rPr lang="en-US" sz="2200" b="1" smtClean="0"/>
              <a:t>NETWORK SPECIALIST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• Kemampuan :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1800" smtClean="0"/>
              <a:t>	• Merancang dan mengimplementasikan jaringan komputer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1800" smtClean="0"/>
              <a:t>	• Mengelola jaringan komputer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• Tugas :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1800" smtClean="0"/>
              <a:t>	• Mengontrol kegiatan pengolahan data jaringan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1800" smtClean="0"/>
              <a:t>	• Memastikan apakah sistem jaringan komputer berjalan dengan semestinya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1800" smtClean="0"/>
              <a:t>	• Memastikan tingkat keamanan data sudah memenuhi syarat</a:t>
            </a:r>
          </a:p>
          <a:p>
            <a:pPr eaLnBrk="1" hangingPunct="1"/>
            <a:r>
              <a:rPr lang="en-US" sz="2200" b="1" smtClean="0"/>
              <a:t>DATABASE ADMINISTRATOR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Mengelola basis data pada suatu organisasi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1800" smtClean="0"/>
              <a:t>	• Kebijakan tentang data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1800" smtClean="0"/>
              <a:t>	• Ketersediaan dan integritas data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1800" smtClean="0"/>
              <a:t>	• Standar kualitas data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Ruang lingkup meliputi seluruh organisasi/ perusahaan</a:t>
            </a:r>
          </a:p>
          <a:p>
            <a:pPr eaLnBrk="1" hangingPunct="1"/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PROFESI 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pPr eaLnBrk="1" hangingPunct="1"/>
            <a:r>
              <a:rPr lang="en-US" sz="2200" b="1" smtClean="0"/>
              <a:t>SISTEM  ANALYST AND DESIGN</a:t>
            </a:r>
          </a:p>
          <a:p>
            <a:pPr lvl="1" eaLnBrk="1" hangingPunct="1"/>
            <a:r>
              <a:rPr lang="en-US" sz="2200" smtClean="0"/>
              <a:t>Melakukan analisis terhadap sebuah sistem dan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2200" smtClean="0"/>
              <a:t>	mengidentifikasi kelebihan, kelemahan, dan problem yang ada</a:t>
            </a:r>
          </a:p>
          <a:p>
            <a:pPr lvl="1" eaLnBrk="1" hangingPunct="1"/>
            <a:r>
              <a:rPr lang="en-US" sz="2200" smtClean="0"/>
              <a:t>Membuat desain sistem berdasarkan analisis yang telah dibuat</a:t>
            </a:r>
          </a:p>
          <a:p>
            <a:pPr lvl="1" eaLnBrk="1" hangingPunct="1"/>
            <a:r>
              <a:rPr lang="en-US" sz="2200" smtClean="0"/>
              <a:t>Keahlian yang diperlukan</a:t>
            </a:r>
          </a:p>
          <a:p>
            <a:pPr lvl="2" eaLnBrk="1" hangingPunct="1"/>
            <a:r>
              <a:rPr lang="en-US" sz="2200" smtClean="0"/>
              <a:t>Memahami permasalahan secara cepat dan akurat</a:t>
            </a:r>
          </a:p>
          <a:p>
            <a:pPr lvl="2" eaLnBrk="1" hangingPunct="1"/>
            <a:r>
              <a:rPr lang="en-US" sz="2200" smtClean="0"/>
              <a:t>Berkomunikasi dengan pihak lain</a:t>
            </a:r>
          </a:p>
          <a:p>
            <a:pPr eaLnBrk="1" hangingPunct="1"/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KEBUTUHAN TENAGA 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200" smtClean="0"/>
              <a:t>Auditsi, sebuah lembaga penempatan tenaga profesional di Jakarta menyatakan :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1800" smtClean="0"/>
              <a:t>	</a:t>
            </a:r>
            <a:r>
              <a:rPr lang="en-US" sz="2200" b="1" smtClean="0"/>
              <a:t>kebutuhan profesional TI mencapai 20 % dari total kebutuhan tenaga kerja</a:t>
            </a:r>
          </a:p>
          <a:p>
            <a:pPr eaLnBrk="1" hangingPunct="1"/>
            <a:r>
              <a:rPr lang="en-US" sz="2200" smtClean="0"/>
              <a:t>Yohan Handoyo, Chief Service Officer PT.Work It Out Indonesia menjelaskan :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1800" smtClean="0"/>
              <a:t>	</a:t>
            </a:r>
            <a:r>
              <a:rPr lang="en-US" sz="2200" b="1" smtClean="0"/>
              <a:t>Saat ini saja 20 ribu tenaga profesional TI Indonesia diminta oleh negara Jerman</a:t>
            </a:r>
          </a:p>
          <a:p>
            <a:pPr eaLnBrk="1" hangingPunct="1"/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785813"/>
          <a:ext cx="7786688" cy="5202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886"/>
                <a:gridCol w="1927886"/>
                <a:gridCol w="1927886"/>
                <a:gridCol w="2003030"/>
              </a:tblGrid>
              <a:tr h="640119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Sektor</a:t>
                      </a:r>
                    </a:p>
                  </a:txBody>
                  <a:tcPr marL="91439" marR="91439" marT="45723" marB="45723" anchor="ctr" anchorCtr="1"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Tahun 2010</a:t>
                      </a:r>
                    </a:p>
                    <a:p>
                      <a:endParaRPr lang="en-US" sz="1800" dirty="0">
                        <a:latin typeface="+mj-lt"/>
                      </a:endParaRPr>
                    </a:p>
                  </a:txBody>
                  <a:tcPr marL="91439" marR="91439" marT="45723" marB="45723"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819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Ekspor (j$)</a:t>
                      </a:r>
                    </a:p>
                    <a:p>
                      <a:pPr algn="l"/>
                      <a:endParaRPr lang="en-US" sz="1000" baseline="0" dirty="0" smtClean="0">
                        <a:latin typeface="+mj-lt"/>
                      </a:endParaRP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SDM</a:t>
                      </a:r>
                    </a:p>
                    <a:p>
                      <a:pPr algn="l"/>
                      <a:endParaRPr lang="en-US" sz="1000" baseline="0" dirty="0" smtClean="0">
                        <a:latin typeface="+mj-lt"/>
                      </a:endParaRP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Prod ($/o)</a:t>
                      </a:r>
                    </a:p>
                    <a:p>
                      <a:pPr algn="l"/>
                      <a:endParaRPr lang="en-US" sz="1000" baseline="0" dirty="0" smtClean="0">
                        <a:latin typeface="+mj-lt"/>
                      </a:endParaRPr>
                    </a:p>
                  </a:txBody>
                  <a:tcPr marL="91439" marR="91439" marT="45723" marB="45723" anchor="ctr" anchorCtr="1"/>
                </a:tc>
              </a:tr>
              <a:tr h="640119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Teknologi</a:t>
                      </a:r>
                    </a:p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Informasi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8,200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350,000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23,000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91439" marR="91439" marT="45723" marB="45723" anchor="ctr" anchorCtr="1"/>
                </a:tc>
              </a:tr>
              <a:tr h="640119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  Modul</a:t>
                      </a:r>
                    </a:p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Komponen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8,000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1.000,000 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8,000</a:t>
                      </a:r>
                    </a:p>
                  </a:txBody>
                  <a:tcPr marL="91439" marR="91439" marT="45723" marB="45723" anchor="ctr" anchorCtr="1"/>
                </a:tc>
              </a:tr>
              <a:tr h="3708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Semi Konduktor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4,000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80,000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50,000</a:t>
                      </a:r>
                    </a:p>
                  </a:txBody>
                  <a:tcPr marL="91439" marR="91439" marT="45723" marB="45723" anchor="ctr" anchorCtr="1"/>
                </a:tc>
              </a:tr>
              <a:tr h="640119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Elektronika</a:t>
                      </a:r>
                    </a:p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Konsumer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4,000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660,000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6,000</a:t>
                      </a:r>
                    </a:p>
                  </a:txBody>
                  <a:tcPr marL="91439" marR="91439" marT="45723" marB="45723" anchor="ctr" anchorCtr="1"/>
                </a:tc>
              </a:tr>
              <a:tr h="3708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Telekomunikasi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1,800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40,000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45,000</a:t>
                      </a:r>
                    </a:p>
                  </a:txBody>
                  <a:tcPr marL="91439" marR="91439" marT="45723" marB="45723" anchor="ctr" anchorCtr="1"/>
                </a:tc>
              </a:tr>
              <a:tr h="640119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Alat Rumah</a:t>
                      </a:r>
                    </a:p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  Tangga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1,500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187,500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8,000</a:t>
                      </a:r>
                    </a:p>
                  </a:txBody>
                  <a:tcPr marL="91439" marR="91439" marT="45723" marB="45723" anchor="ctr" anchorCtr="1"/>
                </a:tc>
              </a:tr>
              <a:tr h="3708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Lainnya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2,500 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100,000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25,000</a:t>
                      </a:r>
                    </a:p>
                  </a:txBody>
                  <a:tcPr marL="91439" marR="91439" marT="45723" marB="45723" anchor="ctr" anchorCtr="1"/>
                </a:tc>
              </a:tr>
              <a:tr h="3708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30,000 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latin typeface="+mj-lt"/>
                        </a:rPr>
                        <a:t>2.417,500</a:t>
                      </a:r>
                    </a:p>
                  </a:txBody>
                  <a:tcPr marL="91439" marR="91439" marT="45723" marB="45723" anchor="ctr" anchorCtr="1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 marL="91439" marR="91439" marT="45723" marB="45723" anchor="ctr" anchorCtr="1"/>
                </a:tc>
              </a:tr>
            </a:tbl>
          </a:graphicData>
        </a:graphic>
      </p:graphicFrame>
      <p:sp>
        <p:nvSpPr>
          <p:cNvPr id="32827" name="Rectangle 4"/>
          <p:cNvSpPr>
            <a:spLocks noChangeArrowheads="1"/>
          </p:cNvSpPr>
          <p:nvPr/>
        </p:nvSpPr>
        <p:spPr bwMode="auto">
          <a:xfrm>
            <a:off x="7072313" y="6143625"/>
            <a:ext cx="173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Sumber BHTV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PENGHASILAN</a:t>
            </a:r>
            <a:endParaRPr lang="en-US" dirty="0"/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785938"/>
            <a:ext cx="7907337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PENGHASILAN</a:t>
            </a:r>
            <a:endParaRPr lang="en-US" dirty="0"/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14500"/>
            <a:ext cx="758031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PERSYARATAN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124450"/>
          </a:xfrm>
        </p:spPr>
        <p:txBody>
          <a:bodyPr/>
          <a:lstStyle/>
          <a:p>
            <a:pPr eaLnBrk="1" hangingPunct="1"/>
            <a:r>
              <a:rPr lang="en-US" smtClean="0"/>
              <a:t>Harus menguasai keahlian yang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diperlukan pada masing-masing bidang</a:t>
            </a:r>
          </a:p>
          <a:p>
            <a:pPr eaLnBrk="1" hangingPunct="1"/>
            <a:r>
              <a:rPr lang="en-US" smtClean="0"/>
              <a:t>Tambahan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– Harus selalu mau belajar, karena bidang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  TI berkembang pesat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– Harus mau bekerjasama dengan orang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   dengan latar belakang bidang lain, karena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   penerapan TI tidak mungkin berdiri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  sendiri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BEBERAPA TERMINOLOGI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285875"/>
            <a:ext cx="7499350" cy="4214813"/>
          </a:xfrm>
        </p:spPr>
        <p:txBody>
          <a:bodyPr>
            <a:normAutofit fontScale="700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PEKERJAAN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– Kodrat manusia untuk bertahan hidup di dunia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– Suatu aktivitas manusia untuk memenuhi kebutuhan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   hidupnya.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PROFESI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– Bagian dari pekerjaan, tetapi tidak semua pekerjaan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   adalah profesi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– Adalah pekerjaan yang mengharuskan pelakunya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  memiliki pengetahuan yang diperoleh dari pendidikan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  formal dan ketrampilan tertentu yang diperoleh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  melalui praktek dan pengalaman kerja pada orang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  yang terlebih dahulu menguasai ketrampilan tersebut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5429250"/>
            <a:ext cx="3360737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BEBERAPA TERMINOLOGI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200" b="1" smtClean="0"/>
              <a:t>PROFESIONAL: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Menguasai ilmu secara mendalam dalam bidangnya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Mampu mengkonversikan ilmunya menjadi ketrampilan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Selalu menjunjung tinggi etika dan integritas profesi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Memiliki sikap: komitmen tinggi, jujur, tanggungjawab,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berpikir sistematis, menguasai materi</a:t>
            </a:r>
          </a:p>
          <a:p>
            <a:pPr eaLnBrk="1" hangingPunct="1"/>
            <a:r>
              <a:rPr lang="en-US" sz="2200" b="1" smtClean="0"/>
              <a:t>PROFESIONALISME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Nilai-nilai profesional harus menjadi bagian dan telah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  menjiwai seseorang yang sedang mengemban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sebuah profesi</a:t>
            </a:r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BEBERAPA TERMINOLOGI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200" b="1" smtClean="0"/>
              <a:t>PROFESIONALISME (lanjutan)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Usaha-usaha untuk meningkatkan kemampuan profesional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di bidang teknologi komputer &amp; informasi adalah: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  1. Sertifikasi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2. Akreditasi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3. Forum Komunikasi</a:t>
            </a:r>
          </a:p>
          <a:p>
            <a:pPr eaLnBrk="1" hangingPunct="1"/>
            <a:r>
              <a:rPr lang="en-US" sz="2200" b="1" smtClean="0"/>
              <a:t>ETIKA PROFESI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Penggunaan bakuan dari evaluasi moral terhadap masalah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penting dalam kehidupan profesional.</a:t>
            </a:r>
          </a:p>
          <a:p>
            <a:pPr eaLnBrk="1" hangingPunct="1"/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DILEMA ETIKA PROFESI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85875"/>
            <a:ext cx="7791450" cy="49625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200" smtClean="0"/>
              <a:t>Issue pokok yang menjadi sumber dilema etika hubungan klien – profesional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2200" smtClean="0"/>
              <a:t>	1. Prinsip dasar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2200" smtClean="0"/>
              <a:t>	2. Egoisme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2200" smtClean="0"/>
              <a:t>	3. Kerahasiaan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200" smtClean="0"/>
              <a:t>	a. Pragmatisme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200" smtClean="0"/>
              <a:t>	b. Hak Azasi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sz="2200" smtClean="0"/>
              <a:t>	4. Otonomi Klien</a:t>
            </a:r>
          </a:p>
          <a:p>
            <a:pPr eaLnBrk="1" hangingPunct="1"/>
            <a:r>
              <a:rPr lang="en-US" sz="2200" smtClean="0"/>
              <a:t>KodeEtik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• Tata aturan berdasarkan aspek etika dan moral yang disepakati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bersama oleh anggota suatu asosiasi profesi  untuk dijadikan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pedoman dalam bertindak secara profesional</a:t>
            </a:r>
          </a:p>
          <a:p>
            <a:pPr eaLnBrk="1" hangingPunct="1"/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KODE ETIK &amp; PROFESIONALISME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14438"/>
            <a:ext cx="7791450" cy="5214937"/>
          </a:xfrm>
        </p:spPr>
        <p:txBody>
          <a:bodyPr/>
          <a:lstStyle/>
          <a:p>
            <a:pPr eaLnBrk="1" hangingPunct="1"/>
            <a:r>
              <a:rPr lang="en-US" sz="2200" b="1" smtClean="0"/>
              <a:t>Tujuan penyusunan kode etik &amp; perilaku profesional 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• Memberi pedoman bagi anggota asosiasi dalam aspekaspek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  etika dan moral, terutama yang berada di luar jangkauan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hukum, undang-undang dan peraturan peraturan yang berlaku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• Memberi perlindungan bagi kelompok masyarakat terhadap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berbagai macam perilaku yang merugikan, sebagai akibat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adanya kegiatan di bidang profesi yang bersangkutan</a:t>
            </a:r>
          </a:p>
          <a:p>
            <a:pPr eaLnBrk="1" hangingPunct="1"/>
            <a:r>
              <a:rPr lang="en-US" sz="2200" b="1" smtClean="0"/>
              <a:t>Usaha untuk meningkatkan kode etik 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• Menyebarkan dokumen kode etik kepada orang yang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menyandang profesi yang bersangkutan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• Melakukan promosi etika profesional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• Memberikan sanksi disipliner yang melanggar kode etik</a:t>
            </a:r>
          </a:p>
          <a:p>
            <a:pPr eaLnBrk="1" hangingPunct="1"/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/>
              <a:t>BIDANG KEAHLIAN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400" b="1" smtClean="0"/>
              <a:t>Computer Engineers </a:t>
            </a:r>
            <a:r>
              <a:rPr lang="en-US" sz="2400" smtClean="0"/>
              <a:t>(</a:t>
            </a:r>
            <a:r>
              <a:rPr lang="en-US" sz="2400" i="1" smtClean="0"/>
              <a:t>Membuat dan Mengembangkan Perangkat Keras / Hardware)</a:t>
            </a:r>
          </a:p>
          <a:p>
            <a:pPr eaLnBrk="1" hangingPunct="1"/>
            <a:r>
              <a:rPr lang="en-US" sz="2400" b="1" smtClean="0"/>
              <a:t>Computer Scientists </a:t>
            </a:r>
            <a:r>
              <a:rPr lang="en-US" sz="2400" smtClean="0"/>
              <a:t>(</a:t>
            </a:r>
            <a:r>
              <a:rPr lang="en-US" sz="2400" i="1" smtClean="0"/>
              <a:t>Membuat dan Mengembangkan Rancangan Pengembangan Software</a:t>
            </a:r>
            <a:r>
              <a:rPr lang="en-US" sz="2400" smtClean="0"/>
              <a:t>) </a:t>
            </a:r>
          </a:p>
          <a:p>
            <a:pPr eaLnBrk="1" hangingPunct="1"/>
            <a:r>
              <a:rPr lang="en-US" sz="2400" b="1" smtClean="0"/>
              <a:t>Information Systems </a:t>
            </a:r>
            <a:r>
              <a:rPr lang="en-US" sz="2400" smtClean="0"/>
              <a:t>(</a:t>
            </a:r>
            <a:r>
              <a:rPr lang="en-US" sz="2400" i="1" smtClean="0"/>
              <a:t>Menganalisa kebutuhan informasi dan proses bisnis dan menentukan rancangan desain sistem yang sesuai dengan tujuan organisasi</a:t>
            </a:r>
            <a:r>
              <a:rPr lang="en-US" sz="2400" smtClean="0"/>
              <a:t>)</a:t>
            </a:r>
          </a:p>
          <a:p>
            <a:pPr eaLnBrk="1" hangingPunct="1"/>
            <a:r>
              <a:rPr lang="en-US" sz="2400" b="1" smtClean="0"/>
              <a:t>Software Engineers </a:t>
            </a:r>
            <a:r>
              <a:rPr lang="en-US" sz="2400" smtClean="0"/>
              <a:t>(</a:t>
            </a:r>
            <a:r>
              <a:rPr lang="en-US" sz="2400" i="1" smtClean="0"/>
              <a:t>Membuat dan mengembangkan perangkat lunak/software</a:t>
            </a:r>
            <a:r>
              <a:rPr lang="en-US" sz="2400" smtClean="0"/>
              <a:t>)</a:t>
            </a:r>
          </a:p>
          <a:p>
            <a:pPr eaLnBrk="1" hangingPunct="1"/>
            <a:r>
              <a:rPr lang="en-US" sz="2400" b="1" smtClean="0"/>
              <a:t>Information Technology </a:t>
            </a:r>
            <a:r>
              <a:rPr lang="en-US" sz="2400" smtClean="0"/>
              <a:t>(</a:t>
            </a:r>
            <a:r>
              <a:rPr lang="en-US" sz="2400" i="1" smtClean="0"/>
              <a:t>Merencanakan, mengimplementasikan,  merancang, dan memelihara sarana komputer dalam organisasi</a:t>
            </a:r>
            <a:r>
              <a:rPr lang="en-US" sz="24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Computing</a:t>
            </a:r>
            <a:endParaRPr lang="en-US" dirty="0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285875"/>
            <a:ext cx="7532688" cy="521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347</Words>
  <Application>Microsoft Office PowerPoint</Application>
  <PresentationFormat>On-screen Show (4:3)</PresentationFormat>
  <Paragraphs>256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Gill Sans MT</vt:lpstr>
      <vt:lpstr>Wingdings 2</vt:lpstr>
      <vt:lpstr>Verdana</vt:lpstr>
      <vt:lpstr>Calibri</vt:lpstr>
      <vt:lpstr>Office Theme</vt:lpstr>
      <vt:lpstr>Modul 5</vt:lpstr>
      <vt:lpstr>APA YANG ANDA KETAHUI?</vt:lpstr>
      <vt:lpstr>BEBERAPA TERMINOLOGI</vt:lpstr>
      <vt:lpstr>BEBERAPA TERMINOLOGI</vt:lpstr>
      <vt:lpstr>BEBERAPA TERMINOLOGI</vt:lpstr>
      <vt:lpstr>DILEMA ETIKA PROFESI</vt:lpstr>
      <vt:lpstr>KODE ETIK &amp; PROFESIONALISME</vt:lpstr>
      <vt:lpstr>BIDANG KEAHLIAN KOMPUTER</vt:lpstr>
      <vt:lpstr>Computing</vt:lpstr>
      <vt:lpstr>Spesialisasi Keahlian Komputer</vt:lpstr>
      <vt:lpstr>Computing Trends</vt:lpstr>
      <vt:lpstr>Kesempatan Kerja Sektor Telematika di Indonesia</vt:lpstr>
      <vt:lpstr>Kesempatan kerja di Industri Telematika</vt:lpstr>
      <vt:lpstr>Kebutuhan Tenaga IT</vt:lpstr>
      <vt:lpstr>Kominfo: Jabatan Pengelola e-Gov</vt:lpstr>
      <vt:lpstr>PROFESI TEKNOLOGI INFORMASI</vt:lpstr>
      <vt:lpstr>PowerPoint Presentation</vt:lpstr>
      <vt:lpstr>PROFESI TI</vt:lpstr>
      <vt:lpstr>PROFESI TI</vt:lpstr>
      <vt:lpstr>PROFESI TI</vt:lpstr>
      <vt:lpstr>PROFESI TI</vt:lpstr>
      <vt:lpstr>PROFESI TI</vt:lpstr>
      <vt:lpstr>PROFESI TI</vt:lpstr>
      <vt:lpstr>KEBUTUHAN TENAGA TI</vt:lpstr>
      <vt:lpstr>PowerPoint Presentation</vt:lpstr>
      <vt:lpstr>PENGHASILAN</vt:lpstr>
      <vt:lpstr>PENGHASILAN</vt:lpstr>
      <vt:lpstr>PERSYARATAN</vt:lpstr>
    </vt:vector>
  </TitlesOfParts>
  <Company>UNIBI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5</dc:title>
  <dc:creator>Titan</dc:creator>
  <cp:lastModifiedBy>Phantom Assassin</cp:lastModifiedBy>
  <cp:revision>32</cp:revision>
  <dcterms:created xsi:type="dcterms:W3CDTF">2011-07-12T04:36:32Z</dcterms:created>
  <dcterms:modified xsi:type="dcterms:W3CDTF">2012-11-07T05:43:12Z</dcterms:modified>
</cp:coreProperties>
</file>