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2BE1D-2C38-4667-84F6-C3A2E123E385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42F7-1F9F-43EC-B29C-A0A8736E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7D6C-EC1D-4199-AF65-035ED3E3A483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AA-778A-4B33-82B9-9CEFD4B04930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B098-1890-4B7E-9054-3F9EAB7E4339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CF1B-8B1F-42E4-84FB-AD50DB121E51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F687-9559-4899-87A6-C323B104EF37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D07C2D-CDAE-4C71-B7E0-2F7F334C3DDB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FF2-13BA-4A5F-AF76-5B704BF84838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EFBC-49F6-4AB5-BF5F-C1CE26770F90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8E47-34C3-4C44-9068-9F42949B91C6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56F0-99C4-406B-ACA5-EDBB81B7C1D4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43703E-ED7C-40DC-ABB5-8812389CB2CF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EA5B2A-1B37-4974-96D9-1F465333C46F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EA6126-B99C-4943-81AC-1DF47DB17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r>
              <a:rPr lang="en-US" dirty="0" smtClean="0"/>
              <a:t>Wahyu </a:t>
            </a:r>
            <a:r>
              <a:rPr lang="en-US" dirty="0" err="1" smtClean="0"/>
              <a:t>Nurjaya</a:t>
            </a:r>
            <a:r>
              <a:rPr lang="en-US" dirty="0" smtClean="0"/>
              <a:t> WK, S.T., </a:t>
            </a:r>
            <a:r>
              <a:rPr lang="en-US" dirty="0" err="1" smtClean="0"/>
              <a:t>M.Kom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MODUL – </a:t>
            </a:r>
            <a:r>
              <a:rPr lang="en-US" b="1" dirty="0" smtClean="0"/>
              <a:t>VIII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MERAKIT KOMPUTER</a:t>
            </a:r>
            <a:endParaRPr lang="en-US" b="1" dirty="0"/>
          </a:p>
        </p:txBody>
      </p:sp>
      <p:pic>
        <p:nvPicPr>
          <p:cNvPr id="4" name="Picture 3" descr="komputer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7600"/>
            <a:ext cx="2057400" cy="1760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komputer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57600"/>
            <a:ext cx="1828800" cy="1659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komputer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657600"/>
            <a:ext cx="28575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5: </a:t>
            </a:r>
            <a:r>
              <a:rPr lang="en-US" sz="2700" b="1" dirty="0" err="1" smtClean="0"/>
              <a:t>Pemasangan</a:t>
            </a:r>
            <a:r>
              <a:rPr lang="en-US" sz="2700" b="1" dirty="0" smtClean="0"/>
              <a:t> Motherboard </a:t>
            </a:r>
            <a:r>
              <a:rPr lang="en-US" sz="2700" b="1" dirty="0" err="1" smtClean="0"/>
              <a:t>ke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dalam</a:t>
            </a:r>
            <a:r>
              <a:rPr lang="en-US" sz="2700" b="1" dirty="0" smtClean="0"/>
              <a:t> Casing Unit</a:t>
            </a:r>
            <a:endParaRPr lang="en-US" sz="27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6" name="Picture 5" descr="PHTO0243.JPG"/>
          <p:cNvPicPr>
            <a:picLocks noChangeAspect="1"/>
          </p:cNvPicPr>
          <p:nvPr/>
        </p:nvPicPr>
        <p:blipFill>
          <a:blip r:embed="rId2"/>
          <a:srcRect l="2500" t="5556" r="5000" b="3333"/>
          <a:stretch>
            <a:fillRect/>
          </a:stretch>
        </p:blipFill>
        <p:spPr>
          <a:xfrm>
            <a:off x="1486437" y="1675714"/>
            <a:ext cx="6189856" cy="457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95262" y="1591270"/>
            <a:ext cx="363913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Pasang</a:t>
            </a:r>
            <a:r>
              <a:rPr lang="en-US" dirty="0" smtClean="0"/>
              <a:t> Motherboard </a:t>
            </a:r>
            <a:r>
              <a:rPr lang="en-US" dirty="0" err="1" smtClean="0"/>
              <a:t>pada</a:t>
            </a:r>
            <a:endParaRPr lang="en-US" dirty="0" smtClean="0"/>
          </a:p>
          <a:p>
            <a:pPr algn="ctr"/>
            <a:r>
              <a:rPr lang="en-US" dirty="0" smtClean="0"/>
              <a:t>Casing Unit,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pengait</a:t>
            </a:r>
            <a:endParaRPr lang="en-US" dirty="0" smtClean="0"/>
          </a:p>
          <a:p>
            <a:pPr algn="ctr"/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baut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baut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6: </a:t>
            </a:r>
            <a:r>
              <a:rPr lang="en-US" sz="2400" b="1" dirty="0" err="1" smtClean="0"/>
              <a:t>Pemasangan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kabel</a:t>
            </a:r>
            <a:r>
              <a:rPr lang="en-US" sz="2400" b="1" dirty="0" smtClean="0"/>
              <a:t> power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kabel</a:t>
            </a:r>
            <a:r>
              <a:rPr lang="en-US" sz="2400" b="1" i="1" dirty="0" smtClean="0"/>
              <a:t> power supply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konektor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Motherboard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45.JPG"/>
          <p:cNvPicPr>
            <a:picLocks noChangeAspect="1"/>
          </p:cNvPicPr>
          <p:nvPr/>
        </p:nvPicPr>
        <p:blipFill>
          <a:blip r:embed="rId2"/>
          <a:srcRect l="5833" t="15556" r="5833" b="11111"/>
          <a:stretch>
            <a:fillRect/>
          </a:stretch>
        </p:blipFill>
        <p:spPr>
          <a:xfrm>
            <a:off x="1143000" y="1828800"/>
            <a:ext cx="6705600" cy="4175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8491" y="1600200"/>
            <a:ext cx="298350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i="1" dirty="0" smtClean="0"/>
              <a:t>power supply</a:t>
            </a:r>
          </a:p>
          <a:p>
            <a:pPr algn="ctr"/>
            <a:r>
              <a:rPr lang="en-US" dirty="0" err="1"/>
              <a:t>p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konektor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endParaRPr lang="en-US" dirty="0" smtClean="0"/>
          </a:p>
          <a:p>
            <a:pPr algn="ctr"/>
            <a:r>
              <a:rPr lang="en-US" dirty="0" smtClean="0"/>
              <a:t>Board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6: </a:t>
            </a:r>
            <a:r>
              <a:rPr lang="en-US" b="1" dirty="0" err="1" smtClean="0"/>
              <a:t>Lanjutan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28600" y="1524000"/>
            <a:ext cx="672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 Panel / PIN Group Motherboard Model K7-Pro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04800" y="4343400"/>
            <a:ext cx="874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: Panel / PIN Group Motherboard Model </a:t>
            </a:r>
            <a:r>
              <a:rPr lang="en-US" b="1" dirty="0" err="1" smtClean="0"/>
              <a:t>Ellite</a:t>
            </a:r>
            <a:r>
              <a:rPr lang="en-US" b="1" dirty="0" smtClean="0"/>
              <a:t> Group (K7-SOM+)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794679" y="255216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LED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794679" y="218283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cxnSp>
        <p:nvCxnSpPr>
          <p:cNvPr id="90" name="Straight Arrow Connector 89"/>
          <p:cNvCxnSpPr>
            <a:stCxn id="46" idx="2"/>
          </p:cNvCxnSpPr>
          <p:nvPr/>
        </p:nvCxnSpPr>
        <p:spPr>
          <a:xfrm rot="5400000">
            <a:off x="819956" y="3104881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1923244" y="3104882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45024" y="32004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828800" y="3200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rot="5400000" flipH="1" flipV="1">
            <a:off x="838200" y="2273121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1573648" y="2272327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8679" y="1905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Hj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99316" y="1905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793605" y="293423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HDD LED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408070" y="1905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 rot="5400000" flipH="1" flipV="1">
            <a:off x="3494189" y="2272327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3474077" y="3142445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384774" y="32004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794679" y="330235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Reset SW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814828" y="1905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12" name="Straight Arrow Connector 111"/>
          <p:cNvCxnSpPr/>
          <p:nvPr/>
        </p:nvCxnSpPr>
        <p:spPr>
          <a:xfrm rot="5400000" flipH="1" flipV="1">
            <a:off x="3898284" y="22852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810000" y="32004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3866881" y="3142445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781800" y="37080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Switch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551070" y="19307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4572000" y="319918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121" name="Straight Arrow Connector 120"/>
          <p:cNvCxnSpPr/>
          <p:nvPr/>
        </p:nvCxnSpPr>
        <p:spPr>
          <a:xfrm rot="5400000" flipH="1" flipV="1">
            <a:off x="4647406" y="22852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4641760" y="3142445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6" idx="2"/>
          </p:cNvCxnSpPr>
          <p:nvPr/>
        </p:nvCxnSpPr>
        <p:spPr>
          <a:xfrm rot="5400000">
            <a:off x="819956" y="5467081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>
            <a:off x="1923244" y="5467082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45024" y="55626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828800" y="55626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762000" y="2209800"/>
            <a:ext cx="6019800" cy="3506274"/>
            <a:chOff x="762000" y="2209800"/>
            <a:chExt cx="6019800" cy="3506274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2362200"/>
              <a:ext cx="304800" cy="304800"/>
              <a:chOff x="647163" y="1942563"/>
              <a:chExt cx="304800" cy="304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498242" y="2352543"/>
              <a:ext cx="304800" cy="304800"/>
              <a:chOff x="647163" y="1942563"/>
              <a:chExt cx="304800" cy="304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48437" y="2375079"/>
              <a:ext cx="304800" cy="304800"/>
              <a:chOff x="647163" y="1942563"/>
              <a:chExt cx="304800" cy="3048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29437" y="2375079"/>
              <a:ext cx="304800" cy="304800"/>
              <a:chOff x="647163" y="1942563"/>
              <a:chExt cx="304800" cy="3048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010437" y="2375079"/>
              <a:ext cx="304800" cy="304800"/>
              <a:chOff x="647163" y="1942563"/>
              <a:chExt cx="304800" cy="304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417195" y="2375079"/>
              <a:ext cx="304800" cy="304800"/>
              <a:chOff x="647163" y="1942563"/>
              <a:chExt cx="304800" cy="3048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810000" y="2376153"/>
              <a:ext cx="304800" cy="304800"/>
              <a:chOff x="647163" y="1942563"/>
              <a:chExt cx="304800" cy="304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203879" y="2376153"/>
              <a:ext cx="304800" cy="304800"/>
              <a:chOff x="647163" y="1942563"/>
              <a:chExt cx="304800" cy="3048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73074" y="2376153"/>
              <a:ext cx="304800" cy="304800"/>
              <a:chOff x="647163" y="1942563"/>
              <a:chExt cx="304800" cy="3048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130121" y="2362200"/>
              <a:ext cx="304800" cy="304800"/>
              <a:chOff x="647163" y="1942563"/>
              <a:chExt cx="304800" cy="3048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867437" y="2362200"/>
              <a:ext cx="304800" cy="304800"/>
              <a:chOff x="647163" y="1942563"/>
              <a:chExt cx="304800" cy="3048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63074" y="2705637"/>
              <a:ext cx="304800" cy="304800"/>
              <a:chOff x="647163" y="1942563"/>
              <a:chExt cx="304800" cy="3048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131195" y="2705637"/>
              <a:ext cx="304800" cy="304800"/>
              <a:chOff x="647163" y="1942563"/>
              <a:chExt cx="304800" cy="3048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487511" y="2706711"/>
              <a:ext cx="304800" cy="304800"/>
              <a:chOff x="647163" y="1942563"/>
              <a:chExt cx="304800" cy="3048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477000" y="2209800"/>
              <a:ext cx="304800" cy="304800"/>
              <a:chOff x="647163" y="1942563"/>
              <a:chExt cx="304800" cy="3048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629437" y="2730321"/>
              <a:ext cx="304800" cy="304800"/>
              <a:chOff x="647163" y="1942563"/>
              <a:chExt cx="304800" cy="3048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010437" y="2730321"/>
              <a:ext cx="304800" cy="304800"/>
              <a:chOff x="647163" y="1942563"/>
              <a:chExt cx="304800" cy="3048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417195" y="2730321"/>
              <a:ext cx="304800" cy="304800"/>
              <a:chOff x="647163" y="1942563"/>
              <a:chExt cx="304800" cy="3048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810000" y="2731395"/>
              <a:ext cx="304800" cy="304800"/>
              <a:chOff x="647163" y="1942563"/>
              <a:chExt cx="304800" cy="3048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203879" y="2731395"/>
              <a:ext cx="304800" cy="304800"/>
              <a:chOff x="647163" y="1942563"/>
              <a:chExt cx="304800" cy="3048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573074" y="2731395"/>
              <a:ext cx="304800" cy="304800"/>
              <a:chOff x="647163" y="1942563"/>
              <a:chExt cx="304800" cy="3048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62000" y="2057400"/>
                <a:ext cx="76200" cy="76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47163" y="1942563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969395" y="2819400"/>
              <a:ext cx="76200" cy="76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54558" y="2704563"/>
              <a:ext cx="304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91837" y="2705637"/>
              <a:ext cx="76200" cy="76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2590800"/>
              <a:ext cx="3048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91837" y="3086637"/>
              <a:ext cx="76200" cy="76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77000" y="2971800"/>
              <a:ext cx="304800" cy="3048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591837" y="3467637"/>
              <a:ext cx="76200" cy="762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477000" y="3352800"/>
              <a:ext cx="304800" cy="3048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591837" y="3848637"/>
              <a:ext cx="7620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77000" y="3733800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77911" y="5182674"/>
              <a:ext cx="76200" cy="76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63074" y="5067837"/>
              <a:ext cx="304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46032" y="5182674"/>
              <a:ext cx="76200" cy="76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131195" y="5067837"/>
              <a:ext cx="304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602348" y="5183748"/>
              <a:ext cx="76200" cy="76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487511" y="5068911"/>
              <a:ext cx="304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969395" y="5181600"/>
              <a:ext cx="76200" cy="76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854558" y="5066763"/>
              <a:ext cx="304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210057" y="5181600"/>
              <a:ext cx="76200" cy="76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095220" y="5066763"/>
              <a:ext cx="3048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946299" y="5171943"/>
              <a:ext cx="7620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831462" y="5057106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696494" y="5525037"/>
              <a:ext cx="76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581657" y="5410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78178" y="5181600"/>
              <a:ext cx="76200" cy="76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463341" y="5066763"/>
              <a:ext cx="3048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315494" y="5181600"/>
              <a:ext cx="7620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200657" y="5066763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211131" y="5525037"/>
              <a:ext cx="76200" cy="76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96294" y="5410200"/>
              <a:ext cx="304800" cy="3048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579252" y="5525037"/>
              <a:ext cx="76200" cy="76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464415" y="5410200"/>
              <a:ext cx="304800" cy="3048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935568" y="5526111"/>
              <a:ext cx="76200" cy="762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820731" y="5411274"/>
              <a:ext cx="304800" cy="3048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302615" y="5523963"/>
              <a:ext cx="76200" cy="762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187778" y="5409126"/>
              <a:ext cx="304800" cy="3048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7" name="Straight Arrow Connector 166"/>
          <p:cNvCxnSpPr/>
          <p:nvPr/>
        </p:nvCxnSpPr>
        <p:spPr>
          <a:xfrm rot="5400000">
            <a:off x="3153176" y="5809444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5400000">
            <a:off x="4256464" y="5809445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3078244" y="590496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4200657" y="590496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71" name="Straight Arrow Connector 170"/>
          <p:cNvCxnSpPr/>
          <p:nvPr/>
        </p:nvCxnSpPr>
        <p:spPr>
          <a:xfrm rot="5400000" flipH="1" flipV="1">
            <a:off x="3171420" y="4977684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 flipH="1" flipV="1">
            <a:off x="3906868" y="497689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3031899" y="460956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Hj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3832536" y="46224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3441879" y="46106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 rot="5400000" flipH="1" flipV="1">
            <a:off x="3531752" y="4977964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178121" y="4635321"/>
            <a:ext cx="3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178" name="Straight Arrow Connector 177"/>
          <p:cNvCxnSpPr/>
          <p:nvPr/>
        </p:nvCxnSpPr>
        <p:spPr>
          <a:xfrm rot="5400000" flipH="1" flipV="1">
            <a:off x="4279285" y="4965085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454758" y="590482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80" name="Straight Arrow Connector 179"/>
          <p:cNvCxnSpPr/>
          <p:nvPr/>
        </p:nvCxnSpPr>
        <p:spPr>
          <a:xfrm rot="5400000">
            <a:off x="3499835" y="5822324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3819657" y="59037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 rot="5400000">
            <a:off x="3867956" y="5809445"/>
            <a:ext cx="189963" cy="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7: </a:t>
            </a:r>
            <a:r>
              <a:rPr lang="en-US" sz="2400" b="1" dirty="0" err="1" smtClean="0"/>
              <a:t>Pemasangan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kabel</a:t>
            </a:r>
            <a:r>
              <a:rPr lang="en-US" sz="2400" b="1" dirty="0" smtClean="0"/>
              <a:t> data HDD, FDD,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CD Rom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46.JPG"/>
          <p:cNvPicPr>
            <a:picLocks noChangeAspect="1"/>
          </p:cNvPicPr>
          <p:nvPr/>
        </p:nvPicPr>
        <p:blipFill>
          <a:blip r:embed="rId2"/>
          <a:srcRect l="1667" t="28889" r="4167" b="7778"/>
          <a:stretch>
            <a:fillRect/>
          </a:stretch>
        </p:blipFill>
        <p:spPr>
          <a:xfrm>
            <a:off x="457200" y="1676400"/>
            <a:ext cx="4648200" cy="234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57600" y="1943637"/>
            <a:ext cx="160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Hard Disk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05884" y="3314163"/>
            <a:ext cx="11112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Port IDE</a:t>
            </a:r>
          </a:p>
          <a:p>
            <a:pPr algn="ctr"/>
            <a:r>
              <a:rPr lang="en-US" dirty="0" err="1" smtClean="0"/>
              <a:t>dan</a:t>
            </a:r>
            <a:r>
              <a:rPr lang="en-US" dirty="0" smtClean="0"/>
              <a:t> FDD</a:t>
            </a:r>
            <a:endParaRPr lang="en-US" dirty="0"/>
          </a:p>
        </p:txBody>
      </p:sp>
      <p:pic>
        <p:nvPicPr>
          <p:cNvPr id="8" name="Picture 7" descr="PHTO0251.JPG"/>
          <p:cNvPicPr>
            <a:picLocks noChangeAspect="1"/>
          </p:cNvPicPr>
          <p:nvPr/>
        </p:nvPicPr>
        <p:blipFill>
          <a:blip r:embed="rId3"/>
          <a:srcRect l="9167" t="42222" r="47500" b="24445"/>
          <a:stretch>
            <a:fillRect/>
          </a:stretch>
        </p:blipFill>
        <p:spPr>
          <a:xfrm>
            <a:off x="1371600" y="4267200"/>
            <a:ext cx="3352800" cy="193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HTO0251.JPG"/>
          <p:cNvPicPr>
            <a:picLocks noChangeAspect="1"/>
          </p:cNvPicPr>
          <p:nvPr/>
        </p:nvPicPr>
        <p:blipFill>
          <a:blip r:embed="rId3"/>
          <a:srcRect l="53334" t="21111" r="20833" b="33333"/>
          <a:stretch>
            <a:fillRect/>
          </a:stretch>
        </p:blipFill>
        <p:spPr>
          <a:xfrm>
            <a:off x="5867400" y="2133600"/>
            <a:ext cx="2362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324600" y="2173069"/>
            <a:ext cx="21499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endParaRPr lang="en-US" dirty="0" smtClean="0"/>
          </a:p>
          <a:p>
            <a:pPr algn="ctr"/>
            <a:r>
              <a:rPr lang="en-US" dirty="0" smtClean="0"/>
              <a:t>data </a:t>
            </a:r>
            <a:r>
              <a:rPr lang="en-US" dirty="0" err="1" smtClean="0"/>
              <a:t>pada</a:t>
            </a:r>
            <a:r>
              <a:rPr lang="en-US" dirty="0" smtClean="0"/>
              <a:t> CD Rom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0321" y="4178953"/>
            <a:ext cx="208582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endParaRPr lang="en-US" dirty="0" smtClean="0"/>
          </a:p>
          <a:p>
            <a:pPr algn="ctr"/>
            <a:r>
              <a:rPr lang="en-US" dirty="0" smtClean="0"/>
              <a:t>data </a:t>
            </a:r>
            <a:r>
              <a:rPr lang="en-US" dirty="0" err="1" smtClean="0"/>
              <a:t>pada</a:t>
            </a:r>
            <a:r>
              <a:rPr lang="en-US" dirty="0" smtClean="0"/>
              <a:t> Board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8: </a:t>
            </a:r>
            <a:r>
              <a:rPr lang="en-US" b="1" dirty="0" err="1" smtClean="0"/>
              <a:t>Pemasangan</a:t>
            </a:r>
            <a:r>
              <a:rPr lang="en-US" b="1" dirty="0" smtClean="0"/>
              <a:t> VGA Card </a:t>
            </a:r>
            <a:r>
              <a:rPr lang="en-US" b="1" dirty="0" err="1" smtClean="0"/>
              <a:t>pada</a:t>
            </a:r>
            <a:r>
              <a:rPr lang="en-US" b="1" dirty="0" smtClean="0"/>
              <a:t> Slot VGA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53.JPG"/>
          <p:cNvPicPr>
            <a:picLocks noChangeAspect="1"/>
          </p:cNvPicPr>
          <p:nvPr/>
        </p:nvPicPr>
        <p:blipFill>
          <a:blip r:embed="rId2"/>
          <a:srcRect l="3333" t="16667" r="2500" b="13333"/>
          <a:stretch>
            <a:fillRect/>
          </a:stretch>
        </p:blipFill>
        <p:spPr>
          <a:xfrm>
            <a:off x="838200" y="1905000"/>
            <a:ext cx="7543800" cy="4205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10200" y="1828800"/>
            <a:ext cx="310533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Pasang</a:t>
            </a:r>
            <a:r>
              <a:rPr lang="en-US" dirty="0" smtClean="0"/>
              <a:t> VGA Card</a:t>
            </a:r>
          </a:p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slot VGA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9: </a:t>
            </a:r>
            <a:r>
              <a:rPr lang="en-US" sz="2000" b="1" dirty="0" err="1" smtClean="0"/>
              <a:t>Sambungkan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kabel</a:t>
            </a:r>
            <a:r>
              <a:rPr lang="en-US" sz="2000" b="1" dirty="0" smtClean="0"/>
              <a:t> power, </a:t>
            </a:r>
            <a:r>
              <a:rPr lang="en-US" sz="2000" b="1" dirty="0" err="1" smtClean="0"/>
              <a:t>kabel</a:t>
            </a:r>
            <a:r>
              <a:rPr lang="en-US" sz="2000" b="1" dirty="0" smtClean="0"/>
              <a:t> monitor, </a:t>
            </a:r>
            <a:r>
              <a:rPr lang="en-US" sz="2000" b="1" dirty="0" err="1" smtClean="0"/>
              <a:t>kabel</a:t>
            </a:r>
            <a:r>
              <a:rPr lang="en-US" sz="2000" b="1" dirty="0" smtClean="0"/>
              <a:t> keyboard, </a:t>
            </a:r>
            <a:r>
              <a:rPr lang="en-US" sz="2000" b="1" dirty="0" err="1" smtClean="0"/>
              <a:t>kabel</a:t>
            </a:r>
            <a:r>
              <a:rPr lang="en-US" sz="2000" b="1" dirty="0" smtClean="0"/>
              <a:t> mouse,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kabel</a:t>
            </a:r>
            <a:r>
              <a:rPr lang="en-US" sz="2000" b="1" dirty="0" smtClean="0"/>
              <a:t> LAN Card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I/O Port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55.JPG"/>
          <p:cNvPicPr>
            <a:picLocks noChangeAspect="1"/>
          </p:cNvPicPr>
          <p:nvPr/>
        </p:nvPicPr>
        <p:blipFill>
          <a:blip r:embed="rId2"/>
          <a:srcRect l="14167" t="6667" r="20000" b="6667"/>
          <a:stretch>
            <a:fillRect/>
          </a:stretch>
        </p:blipFill>
        <p:spPr>
          <a:xfrm>
            <a:off x="2438400" y="2133600"/>
            <a:ext cx="4114800" cy="406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 rot="5400000">
            <a:off x="4154231" y="2172237"/>
            <a:ext cx="457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715000" y="2743200"/>
            <a:ext cx="6858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2667000"/>
            <a:ext cx="609600" cy="76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2286000"/>
            <a:ext cx="259718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power CPU</a:t>
            </a:r>
          </a:p>
          <a:p>
            <a:pPr algn="ctr"/>
            <a:r>
              <a:rPr lang="en-US" dirty="0" err="1"/>
              <a:t>d</a:t>
            </a:r>
            <a:r>
              <a:rPr lang="en-US" dirty="0" err="1" smtClean="0"/>
              <a:t>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power </a:t>
            </a:r>
            <a:r>
              <a:rPr lang="en-US" dirty="0" err="1" smtClean="0"/>
              <a:t>ke</a:t>
            </a:r>
            <a:endParaRPr lang="en-US" dirty="0"/>
          </a:p>
          <a:p>
            <a:pPr algn="ctr"/>
            <a:r>
              <a:rPr lang="en-US" dirty="0"/>
              <a:t>m</a:t>
            </a:r>
            <a:r>
              <a:rPr lang="en-US" dirty="0" smtClean="0"/>
              <a:t>onitor </a:t>
            </a:r>
            <a:r>
              <a:rPr lang="en-US" dirty="0" err="1" smtClean="0"/>
              <a:t>dari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1625958"/>
            <a:ext cx="31245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</a:t>
            </a:r>
            <a:r>
              <a:rPr lang="en-US" dirty="0" err="1" smtClean="0"/>
              <a:t>tanpak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93753" y="2260242"/>
            <a:ext cx="190468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endParaRPr lang="en-US" dirty="0" smtClean="0"/>
          </a:p>
          <a:p>
            <a:pPr algn="ctr"/>
            <a:r>
              <a:rPr lang="en-US" dirty="0" smtClean="0"/>
              <a:t>mouse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endParaRPr lang="en-US" dirty="0" smtClean="0"/>
          </a:p>
          <a:p>
            <a:pPr algn="ctr"/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5096" y="5791200"/>
            <a:ext cx="25987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Pemasangan</a:t>
            </a:r>
            <a:r>
              <a:rPr lang="en-US" dirty="0" smtClean="0"/>
              <a:t> peripheral</a:t>
            </a: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6" name="Picture 5" descr="Fauzan Bingung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440707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FauzanCariMamiPapi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995153"/>
            <a:ext cx="2438400" cy="3240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267200" y="2819400"/>
            <a:ext cx="8595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7966" y="228600"/>
            <a:ext cx="5078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Kasih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/>
              <a:t>PERSIAPAN PERALATAN KOMPONEN KOMPUTER</a:t>
            </a:r>
            <a:endParaRPr lang="en-US" sz="2000" b="1" dirty="0"/>
          </a:p>
        </p:txBody>
      </p:sp>
      <p:pic>
        <p:nvPicPr>
          <p:cNvPr id="4" name="Picture 3" descr="PHTO0223.JPG"/>
          <p:cNvPicPr>
            <a:picLocks noChangeAspect="1"/>
          </p:cNvPicPr>
          <p:nvPr/>
        </p:nvPicPr>
        <p:blipFill>
          <a:blip r:embed="rId2"/>
          <a:srcRect l="5000" t="12222" r="5000" b="10000"/>
          <a:stretch>
            <a:fillRect/>
          </a:stretch>
        </p:blipFill>
        <p:spPr>
          <a:xfrm>
            <a:off x="1371600" y="1905000"/>
            <a:ext cx="6477000" cy="419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303961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algn="ctr"/>
            <a:r>
              <a:rPr lang="en-US" dirty="0" err="1" smtClean="0"/>
              <a:t>Merakit</a:t>
            </a:r>
            <a:r>
              <a:rPr lang="en-US" dirty="0" smtClean="0"/>
              <a:t> 1 unit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1: </a:t>
            </a:r>
            <a:r>
              <a:rPr lang="en-US" b="1" dirty="0" err="1" smtClean="0"/>
              <a:t>Siapkan</a:t>
            </a:r>
            <a:r>
              <a:rPr lang="en-US" b="1" dirty="0" smtClean="0"/>
              <a:t> Motherboard</a:t>
            </a:r>
            <a:endParaRPr lang="en-US" b="1" dirty="0"/>
          </a:p>
        </p:txBody>
      </p:sp>
      <p:pic>
        <p:nvPicPr>
          <p:cNvPr id="5" name="Picture 4" descr="PHTO0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689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1371600" y="2083158"/>
            <a:ext cx="914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114800" y="1600200"/>
            <a:ext cx="1447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962940" y="2796209"/>
            <a:ext cx="2133600" cy="381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7159488" y="3796748"/>
            <a:ext cx="838200" cy="76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4345056" y="5627204"/>
            <a:ext cx="4572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981200" y="5715000"/>
            <a:ext cx="533400" cy="76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305340" y="3965712"/>
            <a:ext cx="14478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5792" y="1408044"/>
            <a:ext cx="20778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Port IDE </a:t>
            </a:r>
            <a:r>
              <a:rPr lang="en-US" dirty="0" err="1" smtClean="0"/>
              <a:t>dan</a:t>
            </a:r>
            <a:r>
              <a:rPr lang="en-US" dirty="0" smtClean="0"/>
              <a:t> FDD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09792" y="2604052"/>
            <a:ext cx="11047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Slot AGP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48600" y="3581400"/>
            <a:ext cx="10198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Slot PCI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5943600"/>
            <a:ext cx="13901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Sound Card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19200" y="6019800"/>
            <a:ext cx="28504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Port Keyboard </a:t>
            </a:r>
            <a:r>
              <a:rPr lang="en-US" dirty="0" err="1" smtClean="0"/>
              <a:t>dan</a:t>
            </a:r>
            <a:r>
              <a:rPr lang="en-US" dirty="0" smtClean="0"/>
              <a:t> Mouse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1" y="3657600"/>
            <a:ext cx="12191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Socket Processor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1981200"/>
            <a:ext cx="11737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Slot RAM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2: </a:t>
            </a:r>
            <a:r>
              <a:rPr lang="en-US" sz="2800" b="1" dirty="0" err="1" smtClean="0"/>
              <a:t>Pasang</a:t>
            </a:r>
            <a:r>
              <a:rPr lang="en-US" sz="2800" b="1" dirty="0" smtClean="0"/>
              <a:t> Processor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Socket Processor</a:t>
            </a:r>
            <a:endParaRPr lang="en-US" sz="2800" b="1" dirty="0"/>
          </a:p>
        </p:txBody>
      </p:sp>
      <p:pic>
        <p:nvPicPr>
          <p:cNvPr id="4" name="Picture 3" descr="PHTO0227.JPG"/>
          <p:cNvPicPr>
            <a:picLocks noChangeAspect="1"/>
          </p:cNvPicPr>
          <p:nvPr/>
        </p:nvPicPr>
        <p:blipFill>
          <a:blip r:embed="rId2"/>
          <a:srcRect l="1667" t="24444" b="10000"/>
          <a:stretch>
            <a:fillRect/>
          </a:stretch>
        </p:blipFill>
        <p:spPr>
          <a:xfrm>
            <a:off x="533400" y="1752600"/>
            <a:ext cx="81534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2: </a:t>
            </a:r>
            <a:r>
              <a:rPr lang="en-US" b="1" dirty="0" err="1" smtClean="0"/>
              <a:t>Lanjutan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30.JPG"/>
          <p:cNvPicPr>
            <a:picLocks noChangeAspect="1"/>
          </p:cNvPicPr>
          <p:nvPr/>
        </p:nvPicPr>
        <p:blipFill>
          <a:blip r:embed="rId2"/>
          <a:srcRect l="7500" t="14444" r="10000" b="5556"/>
          <a:stretch>
            <a:fillRect/>
          </a:stretch>
        </p:blipFill>
        <p:spPr>
          <a:xfrm>
            <a:off x="1447800" y="1676400"/>
            <a:ext cx="6248400" cy="454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19600" y="1676400"/>
            <a:ext cx="3276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pengait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socket</a:t>
            </a:r>
          </a:p>
          <a:p>
            <a:pPr algn="ctr"/>
            <a:r>
              <a:rPr lang="en-US" dirty="0" smtClean="0"/>
              <a:t>Dan </a:t>
            </a:r>
            <a:r>
              <a:rPr lang="en-US" dirty="0" err="1" smtClean="0"/>
              <a:t>putar</a:t>
            </a:r>
            <a:r>
              <a:rPr lang="en-US" dirty="0" smtClean="0"/>
              <a:t> 130 </a:t>
            </a:r>
            <a:r>
              <a:rPr lang="en-US" dirty="0" err="1" smtClean="0"/>
              <a:t>derajat</a:t>
            </a:r>
            <a:r>
              <a:rPr lang="en-US" dirty="0" smtClean="0"/>
              <a:t>,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2: </a:t>
            </a:r>
            <a:r>
              <a:rPr lang="en-US" b="1" dirty="0" err="1" smtClean="0"/>
              <a:t>Lanjutan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33.JPG"/>
          <p:cNvPicPr>
            <a:picLocks noChangeAspect="1"/>
          </p:cNvPicPr>
          <p:nvPr/>
        </p:nvPicPr>
        <p:blipFill>
          <a:blip r:embed="rId2"/>
          <a:srcRect l="6667" t="6667" r="14167" b="15556"/>
          <a:stretch>
            <a:fillRect/>
          </a:stretch>
        </p:blipFill>
        <p:spPr>
          <a:xfrm>
            <a:off x="1600200" y="1676400"/>
            <a:ext cx="5943600" cy="437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67000" y="1752600"/>
            <a:ext cx="444705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Pasang</a:t>
            </a:r>
            <a:r>
              <a:rPr lang="en-US" dirty="0" smtClean="0"/>
              <a:t> Processor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algn="ctr"/>
            <a:r>
              <a:rPr lang="en-US" dirty="0" err="1" smtClean="0"/>
              <a:t>perhatikan</a:t>
            </a:r>
            <a:r>
              <a:rPr lang="en-US" dirty="0" smtClean="0"/>
              <a:t> kaki-kaki Processor </a:t>
            </a:r>
            <a:r>
              <a:rPr lang="en-US" dirty="0" err="1" smtClean="0"/>
              <a:t>sesuaikan</a:t>
            </a:r>
            <a:endParaRPr lang="en-US" dirty="0" smtClean="0"/>
          </a:p>
          <a:p>
            <a:pPr algn="ctr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Socketnya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3: </a:t>
            </a:r>
            <a:r>
              <a:rPr lang="en-US" sz="2800" b="1" dirty="0" err="1" smtClean="0"/>
              <a:t>Pemasangan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kipas</a:t>
            </a:r>
            <a:r>
              <a:rPr lang="en-US" sz="2800" b="1" dirty="0" smtClean="0"/>
              <a:t> (FAN) </a:t>
            </a:r>
            <a:r>
              <a:rPr lang="en-US" sz="2800" b="1" dirty="0" err="1" smtClean="0"/>
              <a:t>diatas</a:t>
            </a:r>
            <a:r>
              <a:rPr lang="en-US" sz="2800" b="1" dirty="0" smtClean="0"/>
              <a:t> Processor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34.JPG"/>
          <p:cNvPicPr>
            <a:picLocks noChangeAspect="1"/>
          </p:cNvPicPr>
          <p:nvPr/>
        </p:nvPicPr>
        <p:blipFill>
          <a:blip r:embed="rId2" cstate="print"/>
          <a:srcRect l="13333" t="10000" r="22500" b="8888"/>
          <a:stretch>
            <a:fillRect/>
          </a:stretch>
        </p:blipFill>
        <p:spPr>
          <a:xfrm>
            <a:off x="304800" y="1600200"/>
            <a:ext cx="2286000" cy="216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HTO0237.JPG"/>
          <p:cNvPicPr>
            <a:picLocks noChangeAspect="1"/>
          </p:cNvPicPr>
          <p:nvPr/>
        </p:nvPicPr>
        <p:blipFill>
          <a:blip r:embed="rId3"/>
          <a:srcRect l="3333" t="8889" r="20833" b="12222"/>
          <a:stretch>
            <a:fillRect/>
          </a:stretch>
        </p:blipFill>
        <p:spPr>
          <a:xfrm>
            <a:off x="3124200" y="1828800"/>
            <a:ext cx="5469228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0" y="1752600"/>
            <a:ext cx="3048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kipas</a:t>
            </a:r>
            <a:endParaRPr lang="en-US" dirty="0" smtClean="0"/>
          </a:p>
          <a:p>
            <a:pPr algn="ctr"/>
            <a:r>
              <a:rPr lang="en-US" dirty="0" smtClean="0"/>
              <a:t>(FAN)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pendingin</a:t>
            </a:r>
            <a:endParaRPr lang="en-US" dirty="0" smtClean="0"/>
          </a:p>
          <a:p>
            <a:pPr algn="ctr"/>
            <a:r>
              <a:rPr lang="en-US" dirty="0" smtClean="0"/>
              <a:t>Processor </a:t>
            </a:r>
            <a:r>
              <a:rPr lang="en-US" dirty="0" err="1" smtClean="0"/>
              <a:t>Anda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4: </a:t>
            </a:r>
            <a:r>
              <a:rPr lang="en-US" b="1" dirty="0" err="1" smtClean="0"/>
              <a:t>Pemasangan</a:t>
            </a:r>
            <a:r>
              <a:rPr lang="en-US" b="1" dirty="0" smtClean="0"/>
              <a:t> RAM </a:t>
            </a:r>
            <a:r>
              <a:rPr lang="en-US" b="1" dirty="0" err="1" smtClean="0"/>
              <a:t>pada</a:t>
            </a:r>
            <a:r>
              <a:rPr lang="en-US" b="1" dirty="0" smtClean="0"/>
              <a:t> Slot </a:t>
            </a:r>
            <a:r>
              <a:rPr lang="en-US" b="1" dirty="0" err="1" smtClean="0"/>
              <a:t>Memori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39.JPG"/>
          <p:cNvPicPr>
            <a:picLocks noChangeAspect="1"/>
          </p:cNvPicPr>
          <p:nvPr/>
        </p:nvPicPr>
        <p:blipFill>
          <a:blip r:embed="rId2"/>
          <a:srcRect l="5000" t="20000" r="4167" b="11111"/>
          <a:stretch>
            <a:fillRect/>
          </a:stretch>
        </p:blipFill>
        <p:spPr>
          <a:xfrm>
            <a:off x="838200" y="1752600"/>
            <a:ext cx="7543800" cy="429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7135" y="1706107"/>
            <a:ext cx="4347665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Pemasangan</a:t>
            </a:r>
            <a:r>
              <a:rPr lang="en-US" dirty="0" smtClean="0"/>
              <a:t> RAM, </a:t>
            </a:r>
            <a:r>
              <a:rPr lang="en-US" dirty="0" err="1" smtClean="0"/>
              <a:t>perhatikan</a:t>
            </a:r>
            <a:r>
              <a:rPr lang="en-US" dirty="0" smtClean="0"/>
              <a:t> Slot RAM</a:t>
            </a:r>
          </a:p>
          <a:p>
            <a:pPr algn="ctr"/>
            <a:r>
              <a:rPr lang="en-US" dirty="0" err="1"/>
              <a:t>s</a:t>
            </a:r>
            <a:r>
              <a:rPr lang="en-US" dirty="0" err="1" smtClean="0"/>
              <a:t>esuaikan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Slotnya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/>
              <a:t>p</a:t>
            </a:r>
            <a:r>
              <a:rPr lang="en-US" dirty="0" err="1" smtClean="0"/>
              <a:t>asang</a:t>
            </a:r>
            <a:r>
              <a:rPr lang="en-US" dirty="0" smtClean="0"/>
              <a:t> 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4: </a:t>
            </a:r>
            <a:r>
              <a:rPr lang="en-US" b="1" dirty="0" err="1" smtClean="0"/>
              <a:t>Lanjutan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pic>
        <p:nvPicPr>
          <p:cNvPr id="5" name="Picture 4" descr="PHTO0240.JPG"/>
          <p:cNvPicPr>
            <a:picLocks noChangeAspect="1"/>
          </p:cNvPicPr>
          <p:nvPr/>
        </p:nvPicPr>
        <p:blipFill>
          <a:blip r:embed="rId2"/>
          <a:srcRect l="11667" t="18889" r="13333" b="11111"/>
          <a:stretch>
            <a:fillRect/>
          </a:stretch>
        </p:blipFill>
        <p:spPr>
          <a:xfrm>
            <a:off x="1447800" y="1676400"/>
            <a:ext cx="6324600" cy="4427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98219" y="5867400"/>
            <a:ext cx="430278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Tekan</a:t>
            </a:r>
            <a:r>
              <a:rPr lang="en-US" dirty="0" smtClean="0"/>
              <a:t> RAM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(</a:t>
            </a:r>
            <a:r>
              <a:rPr lang="en-US" dirty="0" err="1" smtClean="0"/>
              <a:t>terkunci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</TotalTime>
  <Words>414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MODUL – VIII MERAKIT KOMPUTER</vt:lpstr>
      <vt:lpstr>PENDAHULUAN</vt:lpstr>
      <vt:lpstr>1: Siapkan Motherboard</vt:lpstr>
      <vt:lpstr>2: Pasang Processor pada Socket Processor</vt:lpstr>
      <vt:lpstr>2: Lanjutan</vt:lpstr>
      <vt:lpstr>2: Lanjutan</vt:lpstr>
      <vt:lpstr>3: Pemasangan kipas (FAN) diatas Processor</vt:lpstr>
      <vt:lpstr>4: Pemasangan RAM pada Slot Memori</vt:lpstr>
      <vt:lpstr>4: Lanjutan</vt:lpstr>
      <vt:lpstr>5: Pemasangan Motherboard ke dalam Casing Unit</vt:lpstr>
      <vt:lpstr>6: Pemasangan kabel power dari kabel power supply ke konektor pada Motherboard</vt:lpstr>
      <vt:lpstr>6: Lanjutan</vt:lpstr>
      <vt:lpstr>7: Pemasangan kabel data HDD, FDD, dan CD Rom</vt:lpstr>
      <vt:lpstr>8: Pemasangan VGA Card pada Slot VGA</vt:lpstr>
      <vt:lpstr>9: Sambungkan kabel power, kabel monitor, kabel keyboard, kabel mouse, dan kabel LAN Card ke I/O Port</vt:lpstr>
      <vt:lpstr>Slide 16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– 3 MERAKIT KOMPUTER</dc:title>
  <dc:creator>Wahyu Nurjaya WK</dc:creator>
  <cp:lastModifiedBy>Wahyu Nurjaya WK, ST., M.Kom.</cp:lastModifiedBy>
  <cp:revision>58</cp:revision>
  <dcterms:created xsi:type="dcterms:W3CDTF">2008-03-03T19:55:44Z</dcterms:created>
  <dcterms:modified xsi:type="dcterms:W3CDTF">2010-05-27T06:19:23Z</dcterms:modified>
</cp:coreProperties>
</file>