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1"/>
  </p:notesMasterIdLst>
  <p:handoutMasterIdLst>
    <p:handoutMasterId r:id="rId32"/>
  </p:handoutMasterIdLst>
  <p:sldIdLst>
    <p:sldId id="293" r:id="rId2"/>
    <p:sldId id="291" r:id="rId3"/>
    <p:sldId id="257" r:id="rId4"/>
    <p:sldId id="258" r:id="rId5"/>
    <p:sldId id="295" r:id="rId6"/>
    <p:sldId id="296" r:id="rId7"/>
    <p:sldId id="294" r:id="rId8"/>
    <p:sldId id="259" r:id="rId9"/>
    <p:sldId id="292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9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6D2BF-C36B-47D8-92DB-8BCB34AC64A3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654EE-12CB-4BCF-A6DF-123410466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74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1F6ED-61DD-452A-A292-797BBC435949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0FE6D-6FB3-4177-B847-E2CD9980A4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59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60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95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30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52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88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87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06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91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45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77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75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252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860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840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03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875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63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553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655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15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167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71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56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60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6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42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F64108-C9F5-45D0-A38B-4B98EB1F5B92}" type="slidenum">
              <a:rPr lang="en-US"/>
              <a:pPr/>
              <a:t>7</a:t>
            </a:fld>
            <a:endParaRPr lang="en-US"/>
          </a:p>
        </p:txBody>
      </p:sp>
      <p:sp>
        <p:nvSpPr>
          <p:cNvPr id="81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48187" cy="3413125"/>
          </a:xfrm>
          <a:ln/>
        </p:spPr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55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0FE6D-6FB3-4177-B847-E2CD9980A41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8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06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2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09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725" y="0"/>
            <a:ext cx="6867525" cy="10652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09800" y="1927225"/>
            <a:ext cx="6775450" cy="415131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438" y="6415088"/>
            <a:ext cx="1593850" cy="441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27263" y="6415088"/>
            <a:ext cx="5091112" cy="441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3213" y="6415088"/>
            <a:ext cx="969962" cy="423862"/>
          </a:xfrm>
        </p:spPr>
        <p:txBody>
          <a:bodyPr/>
          <a:lstStyle>
            <a:lvl1pPr>
              <a:defRPr/>
            </a:lvl1pPr>
          </a:lstStyle>
          <a:p>
            <a:fld id="{4FE1461A-C8FC-4A8D-B6EF-5B416C349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117725" y="0"/>
            <a:ext cx="6867525" cy="6078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79438" y="6415088"/>
            <a:ext cx="1593850" cy="441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27263" y="6415088"/>
            <a:ext cx="5091112" cy="441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3213" y="6415088"/>
            <a:ext cx="969962" cy="423862"/>
          </a:xfrm>
        </p:spPr>
        <p:txBody>
          <a:bodyPr/>
          <a:lstStyle>
            <a:lvl1pPr>
              <a:defRPr/>
            </a:lvl1pPr>
          </a:lstStyle>
          <a:p>
            <a:fld id="{D4E37808-C0C4-4038-B5E7-2E56C893B7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8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9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7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2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0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6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3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20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C226B-949E-4138-859B-AB4CE758F41A}" type="datetimeFigureOut">
              <a:rPr lang="en-US" smtClean="0"/>
              <a:pPr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3D3E6-7726-4280-9B9E-359665C4F5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7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81000" y="2057400"/>
          <a:ext cx="2101850" cy="395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lip" r:id="rId4" imgW="2102400" imgH="3951360" progId="">
                  <p:embed/>
                </p:oleObj>
              </mc:Choice>
              <mc:Fallback>
                <p:oleObj name="Clip" r:id="rId4" imgW="2102400" imgH="39513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2101850" cy="3951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317750" y="76200"/>
            <a:ext cx="6826250" cy="4800600"/>
          </a:xfrm>
          <a:prstGeom prst="cloudCallout">
            <a:avLst>
              <a:gd name="adj1" fmla="val -48648"/>
              <a:gd name="adj2" fmla="val 2208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Pertemuan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2 :</a:t>
            </a:r>
          </a:p>
          <a:p>
            <a:pPr algn="ctr"/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Suppy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Chain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SCM</a:t>
            </a:r>
          </a:p>
          <a:p>
            <a:pPr algn="ctr"/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Suply</a:t>
            </a:r>
            <a:r>
              <a:rPr lang="en-US" dirty="0" smtClean="0"/>
              <a:t> Chain </a:t>
            </a:r>
            <a:r>
              <a:rPr lang="en-US" dirty="0" err="1" smtClean="0"/>
              <a:t>dan</a:t>
            </a:r>
            <a:r>
              <a:rPr lang="en-US" dirty="0" smtClean="0"/>
              <a:t> SCM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kondisi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nyata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tidak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sesederhana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sebagaimana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diatas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contoh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sebuah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sederhana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yaitu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biskuit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kaleng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algn="just">
              <a:buNone/>
            </a:pPr>
            <a:endParaRPr lang="en-US" sz="2200" dirty="0">
              <a:solidFill>
                <a:schemeClr val="tx2"/>
              </a:solidFill>
            </a:endParaRPr>
          </a:p>
          <a:p>
            <a:pPr algn="just"/>
            <a:r>
              <a:rPr lang="en-US" sz="2200" dirty="0" err="1">
                <a:solidFill>
                  <a:schemeClr val="tx2"/>
                </a:solidFill>
              </a:rPr>
              <a:t>Pihak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terlibat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supply chain </a:t>
            </a:r>
            <a:r>
              <a:rPr lang="en-US" sz="2200" dirty="0" err="1">
                <a:solidFill>
                  <a:schemeClr val="tx2"/>
                </a:solidFill>
              </a:rPr>
              <a:t>biskuit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kaleng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tersebut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adalah</a:t>
            </a:r>
            <a:r>
              <a:rPr lang="en-US" sz="2200" dirty="0">
                <a:solidFill>
                  <a:schemeClr val="tx2"/>
                </a:solidFill>
              </a:rPr>
              <a:t> 1. </a:t>
            </a:r>
            <a:r>
              <a:rPr lang="en-US" sz="2200" dirty="0" err="1">
                <a:solidFill>
                  <a:schemeClr val="tx2"/>
                </a:solidFill>
              </a:rPr>
              <a:t>penghasil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gandum</a:t>
            </a:r>
            <a:r>
              <a:rPr lang="en-US" sz="2200" dirty="0">
                <a:solidFill>
                  <a:schemeClr val="tx2"/>
                </a:solidFill>
              </a:rPr>
              <a:t>  2. </a:t>
            </a:r>
            <a:r>
              <a:rPr lang="en-US" sz="2200" dirty="0" err="1">
                <a:solidFill>
                  <a:schemeClr val="tx2"/>
                </a:solidFill>
              </a:rPr>
              <a:t>penghasil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tebu</a:t>
            </a:r>
            <a:r>
              <a:rPr lang="en-US" sz="2200" dirty="0">
                <a:solidFill>
                  <a:schemeClr val="tx2"/>
                </a:solidFill>
              </a:rPr>
              <a:t>  3. </a:t>
            </a:r>
            <a:r>
              <a:rPr lang="en-US" sz="2200" dirty="0" err="1">
                <a:solidFill>
                  <a:schemeClr val="tx2"/>
                </a:solidFill>
              </a:rPr>
              <a:t>penghasil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garam</a:t>
            </a:r>
            <a:r>
              <a:rPr lang="en-US" sz="2200" dirty="0">
                <a:solidFill>
                  <a:schemeClr val="tx2"/>
                </a:solidFill>
              </a:rPr>
              <a:t>  4. </a:t>
            </a:r>
            <a:r>
              <a:rPr lang="en-US" sz="2200" dirty="0" err="1">
                <a:solidFill>
                  <a:schemeClr val="tx2"/>
                </a:solidFill>
              </a:rPr>
              <a:t>penghasil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aluminium</a:t>
            </a:r>
            <a:r>
              <a:rPr lang="en-US" sz="2200" dirty="0">
                <a:solidFill>
                  <a:schemeClr val="tx2"/>
                </a:solidFill>
              </a:rPr>
              <a:t>  5. </a:t>
            </a:r>
            <a:r>
              <a:rPr lang="en-US" sz="2200" dirty="0" err="1">
                <a:solidFill>
                  <a:schemeClr val="tx2"/>
                </a:solidFill>
              </a:rPr>
              <a:t>pabrik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tepung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terigu</a:t>
            </a:r>
            <a:r>
              <a:rPr lang="en-US" sz="2200" dirty="0">
                <a:solidFill>
                  <a:schemeClr val="tx2"/>
                </a:solidFill>
              </a:rPr>
              <a:t>  6. </a:t>
            </a:r>
            <a:r>
              <a:rPr lang="en-US" sz="2200" dirty="0" err="1">
                <a:solidFill>
                  <a:schemeClr val="tx2"/>
                </a:solidFill>
              </a:rPr>
              <a:t>pabrik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gula</a:t>
            </a:r>
            <a:r>
              <a:rPr lang="en-US" sz="2200" dirty="0">
                <a:solidFill>
                  <a:schemeClr val="tx2"/>
                </a:solidFill>
              </a:rPr>
              <a:t>  7. distributor </a:t>
            </a:r>
            <a:r>
              <a:rPr lang="en-US" sz="2200" dirty="0" err="1">
                <a:solidFill>
                  <a:schemeClr val="tx2"/>
                </a:solidFill>
              </a:rPr>
              <a:t>garam</a:t>
            </a:r>
            <a:r>
              <a:rPr lang="en-US" sz="2200" dirty="0">
                <a:solidFill>
                  <a:schemeClr val="tx2"/>
                </a:solidFill>
              </a:rPr>
              <a:t>  8. </a:t>
            </a:r>
            <a:r>
              <a:rPr lang="en-US" sz="2200" dirty="0" err="1">
                <a:solidFill>
                  <a:schemeClr val="tx2"/>
                </a:solidFill>
              </a:rPr>
              <a:t>pabrik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kaleng</a:t>
            </a:r>
            <a:r>
              <a:rPr lang="en-US" sz="2200" dirty="0">
                <a:solidFill>
                  <a:schemeClr val="tx2"/>
                </a:solidFill>
              </a:rPr>
              <a:t>  9. </a:t>
            </a:r>
            <a:r>
              <a:rPr lang="en-US" sz="2200" dirty="0" err="1">
                <a:solidFill>
                  <a:schemeClr val="tx2"/>
                </a:solidFill>
              </a:rPr>
              <a:t>pabrik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biskuit</a:t>
            </a:r>
            <a:r>
              <a:rPr lang="en-US" sz="2200" dirty="0">
                <a:solidFill>
                  <a:schemeClr val="tx2"/>
                </a:solidFill>
              </a:rPr>
              <a:t>  10. distributor </a:t>
            </a:r>
            <a:r>
              <a:rPr lang="en-US" sz="2200" dirty="0" err="1">
                <a:solidFill>
                  <a:schemeClr val="tx2"/>
                </a:solidFill>
              </a:rPr>
              <a:t>biskuit</a:t>
            </a:r>
            <a:r>
              <a:rPr lang="en-US" sz="2200" dirty="0">
                <a:solidFill>
                  <a:schemeClr val="tx2"/>
                </a:solidFill>
              </a:rPr>
              <a:t>  11. supermarket  12.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transportasi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pergudangan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Suply</a:t>
            </a:r>
            <a:r>
              <a:rPr lang="en-US" dirty="0" smtClean="0"/>
              <a:t> Chain </a:t>
            </a:r>
            <a:r>
              <a:rPr lang="en-US" dirty="0" err="1" smtClean="0"/>
              <a:t>dan</a:t>
            </a:r>
            <a:r>
              <a:rPr lang="en-US" dirty="0" smtClean="0"/>
              <a:t> SCM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err="1"/>
              <a:t>Skema</a:t>
            </a:r>
            <a:r>
              <a:rPr lang="en-US" sz="2200" dirty="0"/>
              <a:t> </a:t>
            </a:r>
            <a:r>
              <a:rPr lang="en-US" sz="2200" dirty="0" err="1"/>
              <a:t>hubungan</a:t>
            </a:r>
            <a:r>
              <a:rPr lang="en-US" sz="2200" dirty="0"/>
              <a:t> yang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dibentuk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r>
              <a:rPr lang="en-US" sz="2200" dirty="0"/>
              <a:t> </a:t>
            </a:r>
            <a:r>
              <a:rPr lang="en-US" sz="2200" dirty="0" smtClean="0"/>
              <a:t>:</a:t>
            </a:r>
          </a:p>
          <a:p>
            <a:endParaRPr lang="en-US" sz="22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28800" y="25146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28800" y="36576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828800" y="46482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828800" y="57150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95600" y="25146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895600" y="36576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895600" y="46482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895600" y="57150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191000" y="41148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611813" y="29845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626100" y="506095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162800" y="25146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162800" y="35814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162800" y="56388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7162800" y="4648200"/>
            <a:ext cx="4572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2362200" y="2695575"/>
            <a:ext cx="457200" cy="0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2362200" y="3867150"/>
            <a:ext cx="457200" cy="0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2347913" y="4824413"/>
            <a:ext cx="457200" cy="0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2347913" y="5899150"/>
            <a:ext cx="457200" cy="0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3454400" y="2728913"/>
            <a:ext cx="682625" cy="1363662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V="1">
            <a:off x="3454400" y="4441825"/>
            <a:ext cx="682625" cy="1422400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3429000" y="3873500"/>
            <a:ext cx="687388" cy="334963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V="1">
            <a:off x="3429000" y="4356100"/>
            <a:ext cx="685800" cy="471488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 flipV="1">
            <a:off x="4706938" y="3213100"/>
            <a:ext cx="860425" cy="1036638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>
            <a:off x="4706938" y="4303713"/>
            <a:ext cx="860425" cy="954087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 flipV="1">
            <a:off x="6145213" y="2703513"/>
            <a:ext cx="981075" cy="442912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>
            <a:off x="6145213" y="3213100"/>
            <a:ext cx="968375" cy="565150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Line 35"/>
          <p:cNvSpPr>
            <a:spLocks noChangeShapeType="1"/>
          </p:cNvSpPr>
          <p:nvPr/>
        </p:nvSpPr>
        <p:spPr bwMode="auto">
          <a:xfrm flipV="1">
            <a:off x="6118225" y="4840288"/>
            <a:ext cx="1008063" cy="377825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Line 36"/>
          <p:cNvSpPr>
            <a:spLocks noChangeShapeType="1"/>
          </p:cNvSpPr>
          <p:nvPr/>
        </p:nvSpPr>
        <p:spPr bwMode="auto">
          <a:xfrm>
            <a:off x="6118225" y="5257800"/>
            <a:ext cx="995363" cy="577850"/>
          </a:xfrm>
          <a:prstGeom prst="line">
            <a:avLst/>
          </a:prstGeom>
          <a:noFill/>
          <a:ln w="254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8" grpId="1" animBg="1"/>
      <p:bldP spid="29" grpId="0" animBg="1"/>
      <p:bldP spid="29" grpId="1" animBg="1"/>
      <p:bldP spid="30" grpId="0" animBg="1"/>
      <p:bldP spid="31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Suply</a:t>
            </a:r>
            <a:r>
              <a:rPr lang="en-US" dirty="0" smtClean="0"/>
              <a:t> Chain </a:t>
            </a:r>
            <a:r>
              <a:rPr lang="en-US" dirty="0" err="1" smtClean="0"/>
              <a:t>dan</a:t>
            </a:r>
            <a:r>
              <a:rPr lang="en-US" dirty="0" smtClean="0"/>
              <a:t> SCM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200" dirty="0" err="1">
                <a:solidFill>
                  <a:schemeClr val="tx2"/>
                </a:solidFill>
              </a:rPr>
              <a:t>Kalau</a:t>
            </a:r>
            <a:r>
              <a:rPr lang="en-US" sz="2200" dirty="0">
                <a:solidFill>
                  <a:schemeClr val="tx2"/>
                </a:solidFill>
              </a:rPr>
              <a:t> supply chain </a:t>
            </a:r>
            <a:r>
              <a:rPr lang="en-US" sz="2200" dirty="0" err="1">
                <a:solidFill>
                  <a:schemeClr val="tx2"/>
                </a:solidFill>
              </a:rPr>
              <a:t>adalah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jaringan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fisiknya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yakni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perusahaan-perusahaan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terlibat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memasok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bahan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baku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memproduksi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barang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maupun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mengirimkannya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pemakai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akhir</a:t>
            </a:r>
            <a:r>
              <a:rPr lang="en-US" sz="2200" dirty="0">
                <a:solidFill>
                  <a:schemeClr val="tx2"/>
                </a:solidFill>
              </a:rPr>
              <a:t>, SCM </a:t>
            </a:r>
            <a:r>
              <a:rPr lang="en-US" sz="2200" dirty="0" err="1">
                <a:solidFill>
                  <a:schemeClr val="tx2"/>
                </a:solidFill>
              </a:rPr>
              <a:t>adalah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metode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alat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atau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pendekatan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pengelolaannya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en-US" sz="2200" dirty="0" err="1">
                <a:solidFill>
                  <a:schemeClr val="tx2"/>
                </a:solidFill>
              </a:rPr>
              <a:t>Pendekatan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ditekankan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SCM </a:t>
            </a:r>
            <a:r>
              <a:rPr lang="en-US" sz="2200" dirty="0" err="1">
                <a:solidFill>
                  <a:schemeClr val="tx2"/>
                </a:solidFill>
              </a:rPr>
              <a:t>adalah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terintegrasi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dengan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semangat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kolaborasi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en-US" sz="2200" dirty="0">
                <a:solidFill>
                  <a:schemeClr val="tx2"/>
                </a:solidFill>
              </a:rPr>
              <a:t>Supply </a:t>
            </a:r>
            <a:r>
              <a:rPr lang="en-US" sz="2200">
                <a:solidFill>
                  <a:schemeClr val="tx2"/>
                </a:solidFill>
              </a:rPr>
              <a:t>chain </a:t>
            </a:r>
            <a:r>
              <a:rPr lang="en-US" sz="2200" smtClean="0">
                <a:solidFill>
                  <a:schemeClr val="tx2"/>
                </a:solidFill>
              </a:rPr>
              <a:t>management </a:t>
            </a:r>
            <a:r>
              <a:rPr lang="en-US" sz="2200" dirty="0" err="1">
                <a:solidFill>
                  <a:schemeClr val="tx2"/>
                </a:solidFill>
              </a:rPr>
              <a:t>tidak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hanya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berorientasi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pada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urusan</a:t>
            </a:r>
            <a:r>
              <a:rPr lang="en-US" sz="2200" dirty="0">
                <a:solidFill>
                  <a:schemeClr val="tx2"/>
                </a:solidFill>
              </a:rPr>
              <a:t> internal </a:t>
            </a:r>
            <a:r>
              <a:rPr lang="en-US" sz="2200" dirty="0" err="1">
                <a:solidFill>
                  <a:schemeClr val="tx2"/>
                </a:solidFill>
              </a:rPr>
              <a:t>melainkan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juga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eksternal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menyangkut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hubungan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dengan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perusahaan-perusahaan</a:t>
            </a:r>
            <a:r>
              <a:rPr lang="en-US" sz="2200" dirty="0">
                <a:solidFill>
                  <a:schemeClr val="tx2"/>
                </a:solidFill>
              </a:rPr>
              <a:t> partner.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Suply</a:t>
            </a:r>
            <a:r>
              <a:rPr lang="en-US" dirty="0" smtClean="0"/>
              <a:t> Chain </a:t>
            </a:r>
            <a:r>
              <a:rPr lang="en-US" dirty="0" err="1" smtClean="0"/>
              <a:t>dan</a:t>
            </a:r>
            <a:r>
              <a:rPr lang="en-US" dirty="0" smtClean="0"/>
              <a:t> SCM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err="1">
                <a:solidFill>
                  <a:schemeClr val="tx2"/>
                </a:solidFill>
              </a:rPr>
              <a:t>Definisi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oleh</a:t>
            </a:r>
            <a:r>
              <a:rPr lang="en-US" sz="2200" dirty="0">
                <a:solidFill>
                  <a:schemeClr val="tx2"/>
                </a:solidFill>
              </a:rPr>
              <a:t> the Council of Logistics Management :</a:t>
            </a:r>
          </a:p>
          <a:p>
            <a:pPr>
              <a:buFont typeface="Wingdings" pitchFamily="2" charset="2"/>
              <a:buNone/>
            </a:pPr>
            <a:r>
              <a:rPr lang="en-US" sz="2200" dirty="0">
                <a:solidFill>
                  <a:schemeClr val="tx2"/>
                </a:solidFill>
              </a:rPr>
              <a:t>	</a:t>
            </a:r>
            <a:r>
              <a:rPr lang="en-US" sz="2200" i="1" dirty="0">
                <a:solidFill>
                  <a:schemeClr val="tx2"/>
                </a:solidFill>
              </a:rPr>
              <a:t>Supply Chain </a:t>
            </a:r>
            <a:r>
              <a:rPr lang="en-US" sz="2200" i="1" dirty="0" err="1">
                <a:solidFill>
                  <a:schemeClr val="tx2"/>
                </a:solidFill>
              </a:rPr>
              <a:t>Mangement</a:t>
            </a:r>
            <a:r>
              <a:rPr lang="en-US" sz="2200" i="1" dirty="0">
                <a:solidFill>
                  <a:schemeClr val="tx2"/>
                </a:solidFill>
              </a:rPr>
              <a:t> is the systematic, strategic coordination of the traditional business functions within a particular company and across businesses within the supply chain for the purpose of improving the long-term performance of the individual company and the supply chain as a whole.</a:t>
            </a:r>
          </a:p>
          <a:p>
            <a:r>
              <a:rPr lang="en-US" sz="2200" dirty="0">
                <a:solidFill>
                  <a:schemeClr val="tx2"/>
                </a:solidFill>
              </a:rPr>
              <a:t>Perusahaan yang </a:t>
            </a:r>
            <a:r>
              <a:rPr lang="en-US" sz="2200" dirty="0" err="1">
                <a:solidFill>
                  <a:schemeClr val="tx2"/>
                </a:solidFill>
              </a:rPr>
              <a:t>berada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supply chain </a:t>
            </a:r>
            <a:r>
              <a:rPr lang="en-US" sz="2200" dirty="0" err="1">
                <a:solidFill>
                  <a:schemeClr val="tx2"/>
                </a:solidFill>
              </a:rPr>
              <a:t>pada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intinya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memuaskan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konsumen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dengan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bekerja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sama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membuat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murah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mengirimkan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tepat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waktu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dengan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kualitas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bagus</a:t>
            </a:r>
            <a:r>
              <a:rPr lang="en-US" sz="2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Suply</a:t>
            </a:r>
            <a:r>
              <a:rPr lang="en-US" dirty="0" smtClean="0"/>
              <a:t> Chain </a:t>
            </a:r>
            <a:r>
              <a:rPr lang="en-US" dirty="0" err="1" smtClean="0"/>
              <a:t>dan</a:t>
            </a:r>
            <a:r>
              <a:rPr lang="en-US" dirty="0" smtClean="0"/>
              <a:t> SCM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err="1">
                <a:solidFill>
                  <a:schemeClr val="tx2"/>
                </a:solidFill>
              </a:rPr>
              <a:t>Persaingan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terjadi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sekarang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bukanlah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satu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dengan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lainnya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tapi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lebih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tepat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dikatakan</a:t>
            </a:r>
            <a:r>
              <a:rPr lang="en-US" sz="2200" dirty="0">
                <a:solidFill>
                  <a:schemeClr val="tx2"/>
                </a:solidFill>
              </a:rPr>
              <a:t> supply chain yang </a:t>
            </a:r>
            <a:r>
              <a:rPr lang="en-US" sz="2200" dirty="0" err="1">
                <a:solidFill>
                  <a:schemeClr val="tx2"/>
                </a:solidFill>
              </a:rPr>
              <a:t>satu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dengan</a:t>
            </a:r>
            <a:r>
              <a:rPr lang="en-US" sz="2200" dirty="0">
                <a:solidFill>
                  <a:schemeClr val="tx2"/>
                </a:solidFill>
              </a:rPr>
              <a:t> supply chain yang lain.</a:t>
            </a:r>
          </a:p>
          <a:p>
            <a:r>
              <a:rPr lang="en-US" sz="2200" dirty="0" err="1">
                <a:solidFill>
                  <a:schemeClr val="tx2"/>
                </a:solidFill>
              </a:rPr>
              <a:t>Semangat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kolaborasi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koordinasi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antar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supply chain </a:t>
            </a:r>
            <a:r>
              <a:rPr lang="en-US" sz="2200" dirty="0" err="1">
                <a:solidFill>
                  <a:schemeClr val="tx2"/>
                </a:solidFill>
              </a:rPr>
              <a:t>harus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diutamakan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tapi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tidak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mengorbankan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kepentingan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tiap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individu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peruhasaan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r>
              <a:rPr lang="en-US" sz="2200" dirty="0" err="1">
                <a:solidFill>
                  <a:schemeClr val="tx2"/>
                </a:solidFill>
              </a:rPr>
              <a:t>Idealnya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hubungan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antar</a:t>
            </a:r>
            <a:r>
              <a:rPr lang="en-US" sz="2200" dirty="0">
                <a:solidFill>
                  <a:schemeClr val="tx2"/>
                </a:solidFill>
              </a:rPr>
              <a:t> supply chain </a:t>
            </a:r>
            <a:r>
              <a:rPr lang="en-US" sz="2200" dirty="0" err="1">
                <a:solidFill>
                  <a:schemeClr val="tx2"/>
                </a:solidFill>
              </a:rPr>
              <a:t>adalah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jangka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panjang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sehingga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tercipta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kepercayaan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efisiensi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r>
              <a:rPr lang="en-US" sz="2200" dirty="0" err="1">
                <a:solidFill>
                  <a:schemeClr val="tx2"/>
                </a:solidFill>
              </a:rPr>
              <a:t>Apakah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indonesia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telah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menerapkan</a:t>
            </a:r>
            <a:r>
              <a:rPr lang="en-US" sz="2200" dirty="0">
                <a:solidFill>
                  <a:schemeClr val="tx2"/>
                </a:solidFill>
              </a:rPr>
              <a:t> SCM </a:t>
            </a:r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perusahaannya</a:t>
            </a:r>
            <a:r>
              <a:rPr lang="en-US" sz="2200" dirty="0">
                <a:solidFill>
                  <a:schemeClr val="tx2"/>
                </a:solidFill>
              </a:rPr>
              <a:t>….?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Suply</a:t>
            </a:r>
            <a:r>
              <a:rPr lang="en-US" dirty="0" smtClean="0"/>
              <a:t> Chain </a:t>
            </a:r>
            <a:r>
              <a:rPr lang="en-US" dirty="0" err="1" smtClean="0"/>
              <a:t>dan</a:t>
            </a:r>
            <a:r>
              <a:rPr lang="en-US" dirty="0" smtClean="0"/>
              <a:t> SCM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>
                <a:solidFill>
                  <a:schemeClr val="tx2"/>
                </a:solidFill>
              </a:rPr>
              <a:t>Jawabannya adalah pada hakekatnya mereka semua memiliki metode atau pendekatan dalam mengelola supply chain mereka, namun tidak semua dari mereka yang menerapkan pendekatan yang integratif dan kolaboratif.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Area </a:t>
            </a:r>
            <a:r>
              <a:rPr lang="en-US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Cakupan</a:t>
            </a: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SCM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>
                <a:solidFill>
                  <a:schemeClr val="tx2"/>
                </a:solidFill>
              </a:rPr>
              <a:t>Apabila mengacu pada sebuah perusahaan manufaktur, kegiatan-keiatan utama yang masuk dalam klasifikasi SCM adalah :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solidFill>
                  <a:schemeClr val="tx2"/>
                </a:solidFill>
              </a:rPr>
              <a:t>	- kegiatan merancang produk baru (</a:t>
            </a:r>
            <a:r>
              <a:rPr lang="en-US" sz="2200" i="1">
                <a:solidFill>
                  <a:schemeClr val="tx2"/>
                </a:solidFill>
              </a:rPr>
              <a:t>product development</a:t>
            </a:r>
            <a:r>
              <a:rPr lang="en-US" sz="2200">
                <a:solidFill>
                  <a:schemeClr val="tx2"/>
                </a:solidFill>
              </a:rPr>
              <a:t> )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solidFill>
                  <a:schemeClr val="tx2"/>
                </a:solidFill>
              </a:rPr>
              <a:t>	- kegiatan mendapatkan bahan baku (</a:t>
            </a:r>
            <a:r>
              <a:rPr lang="en-US" sz="2200" i="1">
                <a:solidFill>
                  <a:schemeClr val="tx2"/>
                </a:solidFill>
              </a:rPr>
              <a:t>procurement</a:t>
            </a:r>
            <a:r>
              <a:rPr lang="en-US" sz="2200">
                <a:solidFill>
                  <a:schemeClr val="tx2"/>
                </a:solidFill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solidFill>
                  <a:schemeClr val="tx2"/>
                </a:solidFill>
              </a:rPr>
              <a:t>	- kegiatan merencanakan produksi dan persediaan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solidFill>
                  <a:schemeClr val="tx2"/>
                </a:solidFill>
              </a:rPr>
              <a:t>	  ( </a:t>
            </a:r>
            <a:r>
              <a:rPr lang="en-US" sz="2200" i="1">
                <a:solidFill>
                  <a:schemeClr val="tx2"/>
                </a:solidFill>
              </a:rPr>
              <a:t>planning and control</a:t>
            </a:r>
            <a:r>
              <a:rPr lang="en-US" sz="2200">
                <a:solidFill>
                  <a:schemeClr val="tx2"/>
                </a:solidFill>
              </a:rPr>
              <a:t> )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solidFill>
                  <a:schemeClr val="tx2"/>
                </a:solidFill>
              </a:rPr>
              <a:t>	- kegiatan melakukan produksi ( </a:t>
            </a:r>
            <a:r>
              <a:rPr lang="en-US" sz="2200" i="1">
                <a:solidFill>
                  <a:schemeClr val="tx2"/>
                </a:solidFill>
              </a:rPr>
              <a:t>production</a:t>
            </a:r>
            <a:r>
              <a:rPr lang="en-US" sz="2200">
                <a:solidFill>
                  <a:schemeClr val="tx2"/>
                </a:solidFill>
              </a:rPr>
              <a:t> )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solidFill>
                  <a:schemeClr val="tx2"/>
                </a:solidFill>
              </a:rPr>
              <a:t>	- kegiatan melakukan pengiriman ( </a:t>
            </a:r>
            <a:r>
              <a:rPr lang="en-US" sz="2200" i="1">
                <a:solidFill>
                  <a:schemeClr val="tx2"/>
                </a:solidFill>
              </a:rPr>
              <a:t>distribution</a:t>
            </a:r>
            <a:r>
              <a:rPr lang="en-US" sz="2200">
                <a:solidFill>
                  <a:schemeClr val="tx2"/>
                </a:solidFill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867525" cy="836613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Area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Cakupan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SCM</a:t>
            </a:r>
          </a:p>
        </p:txBody>
      </p:sp>
      <p:graphicFrame>
        <p:nvGraphicFramePr>
          <p:cNvPr id="16458" name="Group 74"/>
          <p:cNvGraphicFramePr>
            <a:graphicFrameLocks noGrp="1"/>
          </p:cNvGraphicFramePr>
          <p:nvPr>
            <p:ph type="tbl" idx="1"/>
          </p:nvPr>
        </p:nvGraphicFramePr>
        <p:xfrm>
          <a:off x="1534260" y="1249695"/>
          <a:ext cx="7080250" cy="5013008"/>
        </p:xfrm>
        <a:graphic>
          <a:graphicData uri="http://schemas.openxmlformats.org/drawingml/2006/table">
            <a:tbl>
              <a:tblPr/>
              <a:tblGrid>
                <a:gridCol w="1766887"/>
                <a:gridCol w="5313363"/>
              </a:tblGrid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Bagian</a:t>
                      </a:r>
                      <a:endParaRPr kumimoji="0" lang="en-US" sz="1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Cakupan kegiatan antara lain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Pengembangan Produk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Melakukan riset pasar, merancang produk baru, melibatkan supplier dalam perancangan produk baru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Pengadaan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Memilih supplier mengevaluasi kinerja supplier, melakukan pembelian bahan baku dan komponen, memonitor supply risk, membina dan memelihara hubungan dengan supplier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Perencanaan dan Pengendalian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Demand planning, peramalan permintaan, perencanaan kapasitas, perencanaan produksi dan persediaan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Produksi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Eksekusi produksi, pengendalian kualitas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Distribusi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Perencanaan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jaringan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distribusi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penjadwalan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pengiriman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mencari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memelihara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hubungan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dengan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perusahaan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jasa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pengiriman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memonitor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service level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tiap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pusat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distribusi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b="1" u="sng" dirty="0" err="1"/>
              <a:t>Pengembangan</a:t>
            </a:r>
            <a:r>
              <a:rPr lang="en-US" b="1" u="sng" dirty="0"/>
              <a:t> </a:t>
            </a:r>
            <a:r>
              <a:rPr lang="en-US" b="1" u="sng" dirty="0" err="1"/>
              <a:t>Produk</a:t>
            </a:r>
            <a:endParaRPr lang="en-US" b="1" u="sng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695450"/>
            <a:ext cx="6775450" cy="43830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tx2"/>
                </a:solidFill>
              </a:rPr>
              <a:t>Sangat penting terutama bagi industri inovatif seperti industri garmen, komputer, elektronik, packaging, dsb. Hal ini dikarenakan product life cycle-nya pendek.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tx2"/>
                </a:solidFill>
              </a:rPr>
              <a:t>Menghasilkan sebuah rancangan produk bisa memakan waktu dan biaya yang sangat besar, padahal disisi lain perusahaan dituntut untuk bisa menghasilkan rancangan dalam waktu cepat dan biaya yang murah.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tx2"/>
                </a:solidFill>
              </a:rPr>
              <a:t>Dalam merancang perusahaan harus mempertimbangkan beberapa hal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>
                <a:solidFill>
                  <a:schemeClr val="tx2"/>
                </a:solidFill>
              </a:rPr>
              <a:t>	Pertama</a:t>
            </a:r>
            <a:r>
              <a:rPr lang="en-US" sz="2000">
                <a:solidFill>
                  <a:schemeClr val="tx2"/>
                </a:solidFill>
              </a:rPr>
              <a:t>, aspirasi atau keinginan pelanggan, oleh karena itu dibutuhkan riset pasar yang memadai.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>
                <a:solidFill>
                  <a:schemeClr val="tx2"/>
                </a:solidFill>
              </a:rPr>
              <a:t>	Kedua</a:t>
            </a:r>
            <a:r>
              <a:rPr lang="en-US" sz="2000">
                <a:solidFill>
                  <a:schemeClr val="tx2"/>
                </a:solidFill>
              </a:rPr>
              <a:t>, produk yang dirancang harus mencerminkan ketersediaan dan sifat-sifat bahan baku. Dalam praktek SCM modern, melibatkan supplier adalah kunci dalam proses perancangan produk baru.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/>
              <a:t>Pengembangan Produk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/>
              <a:t>	</a:t>
            </a:r>
            <a:r>
              <a:rPr lang="en-US" sz="2200" i="1">
                <a:solidFill>
                  <a:schemeClr val="tx2"/>
                </a:solidFill>
              </a:rPr>
              <a:t>Ketiga</a:t>
            </a:r>
            <a:r>
              <a:rPr lang="en-US" sz="2200">
                <a:solidFill>
                  <a:schemeClr val="tx2"/>
                </a:solidFill>
              </a:rPr>
              <a:t>, fasilitas produksi yang akan dimiliki atau dibangun, jadi aspek </a:t>
            </a:r>
            <a:r>
              <a:rPr lang="en-US" sz="2200" i="1">
                <a:solidFill>
                  <a:schemeClr val="tx2"/>
                </a:solidFill>
              </a:rPr>
              <a:t>manufacturability</a:t>
            </a:r>
            <a:r>
              <a:rPr lang="en-US" sz="2200">
                <a:solidFill>
                  <a:schemeClr val="tx2"/>
                </a:solidFill>
              </a:rPr>
              <a:t> perlu dipertimbangkan. 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solidFill>
                  <a:schemeClr val="tx2"/>
                </a:solidFill>
              </a:rPr>
              <a:t>	</a:t>
            </a:r>
            <a:r>
              <a:rPr lang="en-US" sz="2200" i="1">
                <a:solidFill>
                  <a:schemeClr val="tx2"/>
                </a:solidFill>
              </a:rPr>
              <a:t>Keempat</a:t>
            </a:r>
            <a:r>
              <a:rPr lang="en-US" sz="2200">
                <a:solidFill>
                  <a:schemeClr val="tx2"/>
                </a:solidFill>
              </a:rPr>
              <a:t>, produk yang dirancang harus sedemikian rupa sehinga kegiatan pengiriman mudah dilakukan dan tidak menimbulkan biaya-biaya persediaan yang berlebihan disepanjang suppply chain.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solidFill>
                  <a:schemeClr val="tx2"/>
                </a:solidFill>
              </a:rPr>
              <a:t>	</a:t>
            </a:r>
            <a:r>
              <a:rPr lang="en-US" sz="2200" i="1">
                <a:solidFill>
                  <a:schemeClr val="tx2"/>
                </a:solidFill>
              </a:rPr>
              <a:t>Kelima</a:t>
            </a:r>
            <a:r>
              <a:rPr lang="en-US" sz="2200">
                <a:solidFill>
                  <a:schemeClr val="tx2"/>
                </a:solidFill>
              </a:rPr>
              <a:t>, aspek lingkungan, dituntut rancangan yang ramah lingkungan dan mudah didaur ulang.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Why Supply Chain Management?</a:t>
            </a:r>
          </a:p>
        </p:txBody>
      </p:sp>
      <p:pic>
        <p:nvPicPr>
          <p:cNvPr id="36868" name="Picture 4" descr="car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7200" y="2914110"/>
            <a:ext cx="4038600" cy="1898142"/>
          </a:xfrm>
          <a:noFill/>
          <a:ln/>
        </p:spPr>
      </p:pic>
      <p:graphicFrame>
        <p:nvGraphicFramePr>
          <p:cNvPr id="37020" name="Group 156"/>
          <p:cNvGraphicFramePr>
            <a:graphicFrameLocks noGrp="1"/>
          </p:cNvGraphicFramePr>
          <p:nvPr>
            <p:ph sz="half" idx="2"/>
          </p:nvPr>
        </p:nvGraphicFramePr>
        <p:xfrm>
          <a:off x="5145088" y="2017713"/>
          <a:ext cx="3465512" cy="2935288"/>
        </p:xfrm>
        <a:graphic>
          <a:graphicData uri="http://schemas.openxmlformats.org/drawingml/2006/table">
            <a:tbl>
              <a:tblPr/>
              <a:tblGrid>
                <a:gridCol w="1835150"/>
                <a:gridCol w="1630362"/>
              </a:tblGrid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$5,000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Labor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Overhead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Management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Marketing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Cost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$14,000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021" name="Text Box 157"/>
          <p:cNvSpPr txBox="1">
            <a:spLocks noChangeArrowheads="1"/>
          </p:cNvSpPr>
          <p:nvPr/>
        </p:nvSpPr>
        <p:spPr bwMode="auto">
          <a:xfrm>
            <a:off x="457200" y="2133600"/>
            <a:ext cx="44958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1950-1980s Manufacturing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• 50 years ago, U.S. is the only country that can manufacture cars.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● You buy a car from GM, all the money will go to the GM.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1980-2000s Supply Chain Management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• Today, foreign parts and labors are much cheaper than that in US.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● You buy a car from GM, only a portion of money will go to the GM.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Pembelian (Procurement)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>
                <a:solidFill>
                  <a:schemeClr val="tx2"/>
                </a:solidFill>
              </a:rPr>
              <a:t>Dituntut mempunyai keahlian bernegosiasi, memiliki kemampuan untuk menerjemahkan strategis perusahaan ke dalam system pemilihan dan evaluasi supplier.</a:t>
            </a:r>
          </a:p>
          <a:p>
            <a:r>
              <a:rPr lang="en-US" sz="2200">
                <a:solidFill>
                  <a:schemeClr val="tx2"/>
                </a:solidFill>
              </a:rPr>
              <a:t>Tugas rutinnya adalah melakukan pembelian bahan baku, komponen, jasa dsb.</a:t>
            </a:r>
          </a:p>
          <a:p>
            <a:r>
              <a:rPr lang="en-US" sz="2200">
                <a:solidFill>
                  <a:schemeClr val="tx2"/>
                </a:solidFill>
              </a:rPr>
              <a:t>Diharapkan dapat menciptakan kolaborasi jangka panjang dengan supplier-supplier relevan, melibatkan mereka dalam perancangan produk baru, mengevaluasi supply risk dan sebagainya.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Perancangan dan Pengendalian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7924800" cy="4368800"/>
          </a:xfrm>
        </p:spPr>
        <p:txBody>
          <a:bodyPr/>
          <a:lstStyle/>
          <a:p>
            <a:r>
              <a:rPr lang="en-US" sz="2000" dirty="0" err="1">
                <a:solidFill>
                  <a:schemeClr val="tx2"/>
                </a:solidFill>
              </a:rPr>
              <a:t>Bagian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ini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bertugas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untuk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menciptakan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koordinasi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taktis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maupun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operasional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sehingga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kegiatan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produksi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pengadaan</a:t>
            </a:r>
            <a:r>
              <a:rPr lang="en-US" sz="2000" dirty="0">
                <a:solidFill>
                  <a:schemeClr val="tx2"/>
                </a:solidFill>
              </a:rPr>
              <a:t> material, </a:t>
            </a:r>
            <a:r>
              <a:rPr lang="en-US" sz="2000" dirty="0" err="1">
                <a:solidFill>
                  <a:schemeClr val="tx2"/>
                </a:solidFill>
              </a:rPr>
              <a:t>maupun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pengiriman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produk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bisa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dilakukan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dengan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efisien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tepat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waktu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r>
              <a:rPr lang="en-US" sz="2000" dirty="0" err="1">
                <a:solidFill>
                  <a:schemeClr val="tx2"/>
                </a:solidFill>
              </a:rPr>
              <a:t>Koordinasi</a:t>
            </a:r>
            <a:r>
              <a:rPr lang="en-US" sz="2000" dirty="0">
                <a:solidFill>
                  <a:schemeClr val="tx2"/>
                </a:solidFill>
              </a:rPr>
              <a:t> yang </a:t>
            </a:r>
            <a:r>
              <a:rPr lang="en-US" sz="2000" dirty="0" err="1">
                <a:solidFill>
                  <a:schemeClr val="tx2"/>
                </a:solidFill>
              </a:rPr>
              <a:t>dilakukan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tidak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hanya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di</a:t>
            </a:r>
            <a:r>
              <a:rPr lang="en-US" sz="2000" dirty="0">
                <a:solidFill>
                  <a:schemeClr val="tx2"/>
                </a:solidFill>
              </a:rPr>
              <a:t> internal </a:t>
            </a:r>
            <a:r>
              <a:rPr lang="en-US" sz="2000" dirty="0" err="1">
                <a:solidFill>
                  <a:schemeClr val="tx2"/>
                </a:solidFill>
              </a:rPr>
              <a:t>tapi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dalam</a:t>
            </a:r>
            <a:r>
              <a:rPr lang="en-US" sz="2000" dirty="0">
                <a:solidFill>
                  <a:schemeClr val="tx2"/>
                </a:solidFill>
              </a:rPr>
              <a:t> supply chain, </a:t>
            </a:r>
            <a:r>
              <a:rPr lang="en-US" sz="2000" dirty="0" err="1">
                <a:solidFill>
                  <a:schemeClr val="tx2"/>
                </a:solidFill>
              </a:rPr>
              <a:t>misal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menentukan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berapa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banyak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produk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diproduksi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informasi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tentang</a:t>
            </a:r>
            <a:r>
              <a:rPr lang="en-US" sz="2000" dirty="0">
                <a:solidFill>
                  <a:schemeClr val="tx2"/>
                </a:solidFill>
              </a:rPr>
              <a:t> data </a:t>
            </a:r>
            <a:r>
              <a:rPr lang="en-US" sz="2000" dirty="0" err="1">
                <a:solidFill>
                  <a:schemeClr val="tx2"/>
                </a:solidFill>
              </a:rPr>
              <a:t>penjualan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terakhir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tingkat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ritel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serta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berapa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banyak</a:t>
            </a:r>
            <a:r>
              <a:rPr lang="en-US" sz="2000" dirty="0">
                <a:solidFill>
                  <a:schemeClr val="tx2"/>
                </a:solidFill>
              </a:rPr>
              <a:t> stock </a:t>
            </a:r>
            <a:r>
              <a:rPr lang="en-US" sz="2000" dirty="0" err="1">
                <a:solidFill>
                  <a:schemeClr val="tx2"/>
                </a:solidFill>
              </a:rPr>
              <a:t>produk</a:t>
            </a:r>
            <a:r>
              <a:rPr lang="en-US" sz="2000" dirty="0">
                <a:solidFill>
                  <a:schemeClr val="tx2"/>
                </a:solidFill>
              </a:rPr>
              <a:t> yang </a:t>
            </a:r>
            <a:r>
              <a:rPr lang="en-US" sz="2000" dirty="0" err="1">
                <a:solidFill>
                  <a:schemeClr val="tx2"/>
                </a:solidFill>
              </a:rPr>
              <a:t>masih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mereka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miliki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adalah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penting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bagi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pabrik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r>
              <a:rPr lang="en-US" sz="2000" dirty="0" err="1">
                <a:solidFill>
                  <a:schemeClr val="tx2"/>
                </a:solidFill>
              </a:rPr>
              <a:t>Bahkan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ritel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dengan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perusahaan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saling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koordinasi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untuk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menentukan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rencana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produksi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jangka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menengah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atau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pendek</a:t>
            </a:r>
            <a:r>
              <a:rPr lang="en-US" sz="2000" dirty="0">
                <a:solidFill>
                  <a:schemeClr val="tx2"/>
                </a:solidFill>
              </a:rPr>
              <a:t> ( P&amp;G, Sara Lee, K-Mart, Warner Lambert)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914400"/>
          </a:xfrm>
        </p:spPr>
        <p:txBody>
          <a:bodyPr/>
          <a:lstStyle/>
          <a:p>
            <a:r>
              <a:rPr lang="en-US" u="sng" dirty="0" err="1"/>
              <a:t>Produksi</a:t>
            </a:r>
            <a:endParaRPr lang="en-US" u="sng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0772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 err="1">
                <a:solidFill>
                  <a:schemeClr val="tx2"/>
                </a:solidFill>
              </a:rPr>
              <a:t>Bagian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ini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bertugas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secara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fisik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melakukan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transformasi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dari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bahan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baku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bahan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setengan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jadi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atau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komponen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menjadi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jadi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200" dirty="0" err="1">
                <a:solidFill>
                  <a:schemeClr val="tx2"/>
                </a:solidFill>
              </a:rPr>
              <a:t>Kegiatan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konteks</a:t>
            </a:r>
            <a:r>
              <a:rPr lang="en-US" sz="2200" dirty="0">
                <a:solidFill>
                  <a:schemeClr val="tx2"/>
                </a:solidFill>
              </a:rPr>
              <a:t> SCM </a:t>
            </a:r>
            <a:r>
              <a:rPr lang="en-US" sz="2200" dirty="0" err="1">
                <a:solidFill>
                  <a:schemeClr val="tx2"/>
                </a:solidFill>
              </a:rPr>
              <a:t>tidak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harus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dilakukan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200" dirty="0" err="1">
                <a:solidFill>
                  <a:schemeClr val="tx2"/>
                </a:solidFill>
              </a:rPr>
              <a:t>Banyak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melakukan</a:t>
            </a:r>
            <a:r>
              <a:rPr lang="en-US" sz="2200" dirty="0">
                <a:solidFill>
                  <a:schemeClr val="tx2"/>
                </a:solidFill>
              </a:rPr>
              <a:t> outsourcing </a:t>
            </a:r>
            <a:r>
              <a:rPr lang="en-US" sz="2200" dirty="0" err="1">
                <a:solidFill>
                  <a:schemeClr val="tx2"/>
                </a:solidFill>
              </a:rPr>
              <a:t>yaitu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memindahkan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kegiatan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pihak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subkontraktor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sementara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konsentrasi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kegiatan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menjadi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i="1" dirty="0">
                <a:solidFill>
                  <a:schemeClr val="tx2"/>
                </a:solidFill>
              </a:rPr>
              <a:t>core competency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mereka</a:t>
            </a:r>
            <a:r>
              <a:rPr lang="en-US" sz="2200" dirty="0">
                <a:solidFill>
                  <a:schemeClr val="tx2"/>
                </a:solidFill>
              </a:rPr>
              <a:t>. </a:t>
            </a:r>
            <a:r>
              <a:rPr lang="en-US" sz="2200" dirty="0" err="1">
                <a:solidFill>
                  <a:schemeClr val="tx2"/>
                </a:solidFill>
              </a:rPr>
              <a:t>Contoh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sepatu</a:t>
            </a:r>
            <a:r>
              <a:rPr lang="en-US" sz="2200" dirty="0">
                <a:solidFill>
                  <a:schemeClr val="tx2"/>
                </a:solidFill>
              </a:rPr>
              <a:t> Nike.</a:t>
            </a:r>
          </a:p>
          <a:p>
            <a:pPr>
              <a:lnSpc>
                <a:spcPct val="90000"/>
              </a:lnSpc>
            </a:pPr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kegiatan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produksi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konsep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lean </a:t>
            </a:r>
            <a:r>
              <a:rPr lang="en-US" sz="2200" dirty="0" err="1">
                <a:solidFill>
                  <a:srgbClr val="FF0000"/>
                </a:solidFill>
              </a:rPr>
              <a:t>manufakturing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mementingkan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efisiensi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agile manufacturing  </a:t>
            </a:r>
            <a:r>
              <a:rPr lang="en-US" sz="2200" dirty="0">
                <a:solidFill>
                  <a:schemeClr val="tx2"/>
                </a:solidFill>
              </a:rPr>
              <a:t>yang </a:t>
            </a:r>
            <a:r>
              <a:rPr lang="en-US" sz="2200" dirty="0" err="1">
                <a:solidFill>
                  <a:schemeClr val="tx2"/>
                </a:solidFill>
              </a:rPr>
              <a:t>menekankan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pada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fleksibilitas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ketangkasan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merespon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perubahan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adalah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dua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hal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penting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Distribusi/ pengiriman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>
                <a:solidFill>
                  <a:schemeClr val="tx2"/>
                </a:solidFill>
              </a:rPr>
              <a:t>Tugas dalam lingkup supply chain adalah mengirim produk tersebut agar sampai di tangan pelanggan pada waktu dan tempat yang tepat.</a:t>
            </a:r>
          </a:p>
          <a:p>
            <a:r>
              <a:rPr lang="en-US" sz="2200">
                <a:solidFill>
                  <a:schemeClr val="tx2"/>
                </a:solidFill>
              </a:rPr>
              <a:t>Aktivitas ini dapat dilakukan sendiri oleh perusahaan atau diserahkan ke perusahaan jasa transportasi.</a:t>
            </a:r>
          </a:p>
          <a:p>
            <a:r>
              <a:rPr lang="en-US" sz="2200">
                <a:solidFill>
                  <a:schemeClr val="tx2"/>
                </a:solidFill>
              </a:rPr>
              <a:t>Dalam cakupan kegiatan distribusi, perusahaan harus merancang jaringan distribusi yang tepat dengan mempertimbangkan aspek biaya, aspek fleksibilitas dan aspek kecepatan respon terhadap pelanggan.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838200"/>
          </a:xfrm>
        </p:spPr>
        <p:txBody>
          <a:bodyPr/>
          <a:lstStyle/>
          <a:p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Fungsi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Fisik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dan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Mediasi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Pasar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153400" cy="44846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 err="1">
                <a:solidFill>
                  <a:schemeClr val="tx2"/>
                </a:solidFill>
              </a:rPr>
              <a:t>Kegiatan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mediasi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pasar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bertujuan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untuk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mencari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titik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temu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antara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apa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diinginkan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pelanggan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dengan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apa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dibuat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dikirim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oleh</a:t>
            </a:r>
            <a:r>
              <a:rPr lang="en-US" sz="2200" dirty="0">
                <a:solidFill>
                  <a:schemeClr val="tx2"/>
                </a:solidFill>
              </a:rPr>
              <a:t> supply chain.</a:t>
            </a:r>
          </a:p>
          <a:p>
            <a:pPr>
              <a:lnSpc>
                <a:spcPct val="90000"/>
              </a:lnSpc>
            </a:pPr>
            <a:r>
              <a:rPr lang="en-US" sz="2200" dirty="0" err="1">
                <a:solidFill>
                  <a:schemeClr val="tx2"/>
                </a:solidFill>
              </a:rPr>
              <a:t>Melakukan</a:t>
            </a:r>
            <a:r>
              <a:rPr lang="en-US" sz="2200" dirty="0">
                <a:solidFill>
                  <a:schemeClr val="tx2"/>
                </a:solidFill>
              </a:rPr>
              <a:t> survey </a:t>
            </a:r>
            <a:r>
              <a:rPr lang="en-US" sz="2200" dirty="0" err="1">
                <a:solidFill>
                  <a:schemeClr val="tx2"/>
                </a:solidFill>
              </a:rPr>
              <a:t>pasar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untuk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mendapatkan</a:t>
            </a:r>
            <a:r>
              <a:rPr lang="en-US" sz="2200" dirty="0">
                <a:solidFill>
                  <a:schemeClr val="tx2"/>
                </a:solidFill>
              </a:rPr>
              <a:t> model </a:t>
            </a:r>
            <a:r>
              <a:rPr lang="en-US" sz="2200" dirty="0" err="1">
                <a:solidFill>
                  <a:schemeClr val="tx2"/>
                </a:solidFill>
              </a:rPr>
              <a:t>produk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apa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>
                <a:solidFill>
                  <a:schemeClr val="tx2"/>
                </a:solidFill>
              </a:rPr>
              <a:t>yang </a:t>
            </a:r>
            <a:r>
              <a:rPr lang="en-US" sz="2200" dirty="0" err="1">
                <a:solidFill>
                  <a:schemeClr val="tx2"/>
                </a:solidFill>
              </a:rPr>
              <a:t>disukai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oleh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pelanggan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pada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suatu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musim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jual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merancang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mencerminkan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keinginan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pasar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tersebut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meramalkan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tingkat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permintaan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pelayanan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purna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jual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merupakan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aktivitas</a:t>
            </a:r>
            <a:r>
              <a:rPr lang="en-US" sz="2200" dirty="0">
                <a:solidFill>
                  <a:schemeClr val="tx2"/>
                </a:solidFill>
              </a:rPr>
              <a:t> media </a:t>
            </a:r>
            <a:r>
              <a:rPr lang="en-US" sz="2200" dirty="0" err="1">
                <a:solidFill>
                  <a:schemeClr val="tx2"/>
                </a:solidFill>
              </a:rPr>
              <a:t>pasar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200" dirty="0" err="1">
                <a:solidFill>
                  <a:schemeClr val="tx2"/>
                </a:solidFill>
              </a:rPr>
              <a:t>Kegiatan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mediasi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sangat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penting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bagi</a:t>
            </a:r>
            <a:r>
              <a:rPr lang="en-US" sz="2200" dirty="0">
                <a:solidFill>
                  <a:schemeClr val="tx2"/>
                </a:solidFill>
              </a:rPr>
              <a:t> supply chain yang </a:t>
            </a:r>
            <a:r>
              <a:rPr lang="en-US" sz="2200" dirty="0" err="1">
                <a:solidFill>
                  <a:schemeClr val="tx2"/>
                </a:solidFill>
              </a:rPr>
              <a:t>memproduksi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inovatif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200" dirty="0" err="1">
                <a:solidFill>
                  <a:schemeClr val="tx2"/>
                </a:solidFill>
              </a:rPr>
              <a:t>Kegiatan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fisik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mediasi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pasar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harus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berjalan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dengan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sinergis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dalam</a:t>
            </a:r>
            <a:r>
              <a:rPr lang="en-US" sz="2200" dirty="0">
                <a:solidFill>
                  <a:schemeClr val="tx2"/>
                </a:solidFill>
              </a:rPr>
              <a:t> supply chain.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48" name="Group 24"/>
          <p:cNvGraphicFramePr>
            <a:graphicFrameLocks noGrp="1"/>
          </p:cNvGraphicFramePr>
          <p:nvPr>
            <p:ph/>
          </p:nvPr>
        </p:nvGraphicFramePr>
        <p:xfrm>
          <a:off x="1066800" y="1752600"/>
          <a:ext cx="6934200" cy="2374265"/>
        </p:xfrm>
        <a:graphic>
          <a:graphicData uri="http://schemas.openxmlformats.org/drawingml/2006/table">
            <a:tbl>
              <a:tblPr/>
              <a:tblGrid>
                <a:gridCol w="4078512"/>
                <a:gridCol w="2855688"/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Aktivitas Fisik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Aktivitas mediasi pasar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97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sourcing (mencari bahan baku)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penyimpanan material/produk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distribusi / transportasi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pengembalian produk (return)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riset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pasar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pengembangan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produk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penetapan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harga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diskon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pelayanan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purna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2301875" y="384175"/>
            <a:ext cx="6226175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Fungsi Fisik dan Mediasi Pasar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01850" y="407988"/>
            <a:ext cx="7042150" cy="803275"/>
          </a:xfrm>
        </p:spPr>
        <p:txBody>
          <a:bodyPr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Tantangan dalam Mengelola Supply Chain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6630988" cy="4862512"/>
          </a:xfrm>
        </p:spPr>
        <p:txBody>
          <a:bodyPr/>
          <a:lstStyle/>
          <a:p>
            <a:pPr algn="just"/>
            <a:r>
              <a:rPr lang="en-US" sz="2000" b="1" dirty="0" err="1">
                <a:solidFill>
                  <a:schemeClr val="tx2"/>
                </a:solidFill>
              </a:rPr>
              <a:t>Tantangan</a:t>
            </a:r>
            <a:r>
              <a:rPr lang="en-US" sz="2000" b="1" dirty="0">
                <a:solidFill>
                  <a:schemeClr val="tx2"/>
                </a:solidFill>
              </a:rPr>
              <a:t> 1</a:t>
            </a:r>
            <a:r>
              <a:rPr lang="en-US" sz="2000" dirty="0">
                <a:solidFill>
                  <a:schemeClr val="tx2"/>
                </a:solidFill>
              </a:rPr>
              <a:t> : </a:t>
            </a:r>
            <a:r>
              <a:rPr lang="en-US" sz="2000" dirty="0" err="1">
                <a:solidFill>
                  <a:schemeClr val="tx2"/>
                </a:solidFill>
              </a:rPr>
              <a:t>Kompleksitas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struktur</a:t>
            </a:r>
            <a:r>
              <a:rPr lang="en-US" sz="2000" dirty="0">
                <a:solidFill>
                  <a:schemeClr val="tx2"/>
                </a:solidFill>
              </a:rPr>
              <a:t> Supply Chain</a:t>
            </a:r>
          </a:p>
          <a:p>
            <a:pPr algn="just"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</a:rPr>
              <a:t>	</a:t>
            </a:r>
            <a:r>
              <a:rPr lang="en-US" sz="2000" dirty="0" err="1">
                <a:solidFill>
                  <a:schemeClr val="tx2"/>
                </a:solidFill>
              </a:rPr>
              <a:t>Adanya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kompleksitas</a:t>
            </a:r>
            <a:r>
              <a:rPr lang="en-US" sz="2000" dirty="0">
                <a:solidFill>
                  <a:schemeClr val="tx2"/>
                </a:solidFill>
              </a:rPr>
              <a:t> yang </a:t>
            </a:r>
            <a:r>
              <a:rPr lang="en-US" sz="2000" dirty="0" err="1">
                <a:solidFill>
                  <a:schemeClr val="tx2"/>
                </a:solidFill>
              </a:rPr>
              <a:t>melibatkan</a:t>
            </a:r>
            <a:r>
              <a:rPr lang="en-US" sz="2000" dirty="0">
                <a:solidFill>
                  <a:schemeClr val="tx2"/>
                </a:solidFill>
              </a:rPr>
              <a:t> internal </a:t>
            </a:r>
            <a:r>
              <a:rPr lang="en-US" sz="2000" dirty="0" err="1">
                <a:solidFill>
                  <a:schemeClr val="tx2"/>
                </a:solidFill>
              </a:rPr>
              <a:t>perusahaan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maupun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eksternal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perusahaan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 algn="just"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</a:rPr>
              <a:t>	Internal </a:t>
            </a:r>
            <a:r>
              <a:rPr lang="en-US" sz="2000" dirty="0" err="1">
                <a:solidFill>
                  <a:schemeClr val="tx2"/>
                </a:solidFill>
              </a:rPr>
              <a:t>perusahaan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contoh</a:t>
            </a:r>
            <a:r>
              <a:rPr lang="en-US" sz="2000" dirty="0">
                <a:solidFill>
                  <a:schemeClr val="tx2"/>
                </a:solidFill>
              </a:rPr>
              <a:t> : </a:t>
            </a:r>
            <a:r>
              <a:rPr lang="en-US" sz="2000" dirty="0" err="1">
                <a:solidFill>
                  <a:schemeClr val="tx2"/>
                </a:solidFill>
              </a:rPr>
              <a:t>antara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bagian</a:t>
            </a:r>
            <a:r>
              <a:rPr lang="en-US" sz="2000" dirty="0">
                <a:solidFill>
                  <a:schemeClr val="tx2"/>
                </a:solidFill>
              </a:rPr>
              <a:t> marketing </a:t>
            </a:r>
            <a:r>
              <a:rPr lang="en-US" sz="2000" dirty="0" err="1">
                <a:solidFill>
                  <a:schemeClr val="tx2"/>
                </a:solidFill>
              </a:rPr>
              <a:t>dengan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produksi</a:t>
            </a:r>
            <a:r>
              <a:rPr lang="en-US" sz="2000" dirty="0">
                <a:solidFill>
                  <a:schemeClr val="tx2"/>
                </a:solidFill>
              </a:rPr>
              <a:t>, marketing </a:t>
            </a:r>
            <a:r>
              <a:rPr lang="en-US" sz="2000" dirty="0" err="1">
                <a:solidFill>
                  <a:schemeClr val="tx2"/>
                </a:solidFill>
              </a:rPr>
              <a:t>seringkali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membuat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kesepakatan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dengan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pelanggan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tanpa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mengecek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secara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baik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kemampuan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produksi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perubahan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jadual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produksi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secara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tiba-tiba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karena</a:t>
            </a:r>
            <a:r>
              <a:rPr lang="en-US" sz="2000" dirty="0">
                <a:solidFill>
                  <a:schemeClr val="tx2"/>
                </a:solidFill>
              </a:rPr>
              <a:t> marketing </a:t>
            </a:r>
            <a:r>
              <a:rPr lang="en-US" sz="2000" dirty="0" err="1">
                <a:solidFill>
                  <a:schemeClr val="tx2"/>
                </a:solidFill>
              </a:rPr>
              <a:t>menyepakati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perubahan</a:t>
            </a:r>
            <a:r>
              <a:rPr lang="en-US" sz="2000" dirty="0">
                <a:solidFill>
                  <a:schemeClr val="tx2"/>
                </a:solidFill>
              </a:rPr>
              <a:t> order </a:t>
            </a:r>
            <a:r>
              <a:rPr lang="en-US" sz="2000" dirty="0" err="1">
                <a:solidFill>
                  <a:schemeClr val="tx2"/>
                </a:solidFill>
              </a:rPr>
              <a:t>dengan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pelanggan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  <a:r>
              <a:rPr lang="en-US" sz="2000" dirty="0" err="1">
                <a:solidFill>
                  <a:schemeClr val="tx2"/>
                </a:solidFill>
              </a:rPr>
              <a:t>Disisi</a:t>
            </a:r>
            <a:r>
              <a:rPr lang="en-US" sz="2000" dirty="0">
                <a:solidFill>
                  <a:schemeClr val="tx2"/>
                </a:solidFill>
              </a:rPr>
              <a:t> lain </a:t>
            </a:r>
            <a:r>
              <a:rPr lang="en-US" sz="2000" dirty="0" err="1">
                <a:solidFill>
                  <a:schemeClr val="tx2"/>
                </a:solidFill>
              </a:rPr>
              <a:t>bagian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produksi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sering</a:t>
            </a:r>
            <a:r>
              <a:rPr lang="en-US" sz="2000" dirty="0">
                <a:solidFill>
                  <a:schemeClr val="tx2"/>
                </a:solidFill>
              </a:rPr>
              <a:t> resistant </a:t>
            </a:r>
            <a:r>
              <a:rPr lang="en-US" sz="2000" dirty="0" err="1">
                <a:solidFill>
                  <a:schemeClr val="tx2"/>
                </a:solidFill>
              </a:rPr>
              <a:t>dengan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perubahan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mendadak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 algn="just"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</a:rPr>
              <a:t>	</a:t>
            </a:r>
            <a:r>
              <a:rPr lang="en-US" sz="2000" dirty="0" err="1">
                <a:solidFill>
                  <a:schemeClr val="tx2"/>
                </a:solidFill>
              </a:rPr>
              <a:t>Dengan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eksternal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misalnya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antara</a:t>
            </a:r>
            <a:r>
              <a:rPr lang="en-US" sz="2000" dirty="0">
                <a:solidFill>
                  <a:schemeClr val="tx2"/>
                </a:solidFill>
              </a:rPr>
              <a:t> supplier yang </a:t>
            </a:r>
            <a:r>
              <a:rPr lang="en-US" sz="2000" dirty="0" err="1">
                <a:solidFill>
                  <a:schemeClr val="tx2"/>
                </a:solidFill>
              </a:rPr>
              <a:t>menginginkan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pemesanan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produknya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jauh-jauh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hari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sebelum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waktu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pengiriman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sedapat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mungkin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pesanan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tidak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berubah</a:t>
            </a:r>
            <a:r>
              <a:rPr lang="en-US" sz="2000" dirty="0">
                <a:solidFill>
                  <a:schemeClr val="tx2"/>
                </a:solidFill>
              </a:rPr>
              <a:t>. Supplier </a:t>
            </a:r>
            <a:r>
              <a:rPr lang="en-US" sz="2000" dirty="0" err="1">
                <a:solidFill>
                  <a:schemeClr val="tx2"/>
                </a:solidFill>
              </a:rPr>
              <a:t>juga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menginginkan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pengiriman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segera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setelah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produksinya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selesai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6475" y="217488"/>
            <a:ext cx="6867525" cy="1065212"/>
          </a:xfrm>
        </p:spPr>
        <p:txBody>
          <a:bodyPr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Tantangan dalam Mengelola Supply Chain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200" dirty="0"/>
              <a:t>	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Disisi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lain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perusahaan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menghendaki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fleksibilitas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yang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tinggi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dengan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mengubah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jumlah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spesifikasi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maupun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jadual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pengiriman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bahan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baku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yang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dipesan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. Perusahaan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juga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menginginkan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supplier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menggunakan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JIT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yaitu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mengirimkan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produk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waktu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yang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tepat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kuantitasnya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kecil-kecil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Kompleksitas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yang lain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adalah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pembayaran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budaya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</a:rPr>
              <a:t>bahasa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Tantangan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dalam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Mengelola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Supply Chain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6775450" cy="46894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b="1" dirty="0" err="1">
                <a:solidFill>
                  <a:schemeClr val="tx2"/>
                </a:solidFill>
              </a:rPr>
              <a:t>Tantangan</a:t>
            </a:r>
            <a:r>
              <a:rPr lang="en-US" sz="2200" b="1" dirty="0">
                <a:solidFill>
                  <a:schemeClr val="tx2"/>
                </a:solidFill>
              </a:rPr>
              <a:t> 2</a:t>
            </a:r>
            <a:r>
              <a:rPr lang="en-US" sz="2200" dirty="0">
                <a:solidFill>
                  <a:schemeClr val="tx2"/>
                </a:solidFill>
              </a:rPr>
              <a:t> : </a:t>
            </a:r>
            <a:r>
              <a:rPr lang="en-US" sz="2200" dirty="0" err="1">
                <a:solidFill>
                  <a:schemeClr val="tx2"/>
                </a:solidFill>
              </a:rPr>
              <a:t>Ketidakpastian</a:t>
            </a:r>
            <a:endParaRPr lang="en-US" sz="2200" dirty="0">
              <a:solidFill>
                <a:schemeClr val="tx2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chemeClr val="tx2"/>
                </a:solidFill>
              </a:rPr>
              <a:t>	</a:t>
            </a:r>
            <a:r>
              <a:rPr lang="en-US" sz="2200" dirty="0" err="1">
                <a:solidFill>
                  <a:schemeClr val="tx2"/>
                </a:solidFill>
              </a:rPr>
              <a:t>ketidakpastian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menimbulkan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ketidakpercayaan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diri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terhadap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rencana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dibuat</a:t>
            </a:r>
            <a:r>
              <a:rPr lang="en-US" sz="2200" dirty="0">
                <a:solidFill>
                  <a:schemeClr val="tx2"/>
                </a:solidFill>
              </a:rPr>
              <a:t>. </a:t>
            </a:r>
            <a:r>
              <a:rPr lang="en-US" sz="2200" dirty="0" err="1">
                <a:solidFill>
                  <a:schemeClr val="tx2"/>
                </a:solidFill>
              </a:rPr>
              <a:t>Sebagai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akibatnya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sering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menciptakan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pengaman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sepanjang</a:t>
            </a:r>
            <a:r>
              <a:rPr lang="en-US" sz="2200" dirty="0">
                <a:solidFill>
                  <a:schemeClr val="tx2"/>
                </a:solidFill>
              </a:rPr>
              <a:t> supply chain. </a:t>
            </a:r>
            <a:r>
              <a:rPr lang="en-US" sz="2200" dirty="0" err="1">
                <a:solidFill>
                  <a:schemeClr val="tx2"/>
                </a:solidFill>
              </a:rPr>
              <a:t>Pengaman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ini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bisa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berupa</a:t>
            </a:r>
            <a:r>
              <a:rPr lang="en-US" sz="2200" dirty="0">
                <a:solidFill>
                  <a:schemeClr val="tx2"/>
                </a:solidFill>
              </a:rPr>
              <a:t> safety stock, safety time, </a:t>
            </a:r>
            <a:r>
              <a:rPr lang="en-US" sz="2200" dirty="0" err="1">
                <a:solidFill>
                  <a:schemeClr val="tx2"/>
                </a:solidFill>
              </a:rPr>
              <a:t>atau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kapasitas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maupun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transportasi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chemeClr val="tx2"/>
                </a:solidFill>
              </a:rPr>
              <a:t>	</a:t>
            </a:r>
            <a:r>
              <a:rPr lang="en-US" sz="2200" dirty="0" err="1">
                <a:solidFill>
                  <a:schemeClr val="tx2"/>
                </a:solidFill>
              </a:rPr>
              <a:t>Sumber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ketidakpastian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yaitu</a:t>
            </a:r>
            <a:r>
              <a:rPr lang="en-US" sz="2200" dirty="0">
                <a:solidFill>
                  <a:schemeClr val="tx2"/>
                </a:solidFill>
              </a:rPr>
              <a:t> 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chemeClr val="tx2"/>
                </a:solidFill>
              </a:rPr>
              <a:t>      1. </a:t>
            </a:r>
            <a:r>
              <a:rPr lang="en-US" sz="2200" dirty="0" err="1">
                <a:solidFill>
                  <a:schemeClr val="tx2"/>
                </a:solidFill>
              </a:rPr>
              <a:t>ketidakpastian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pembeli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chemeClr val="tx2"/>
                </a:solidFill>
              </a:rPr>
              <a:t>      2. </a:t>
            </a:r>
            <a:r>
              <a:rPr lang="en-US" sz="2200" dirty="0" err="1">
                <a:solidFill>
                  <a:schemeClr val="tx2"/>
                </a:solidFill>
              </a:rPr>
              <a:t>ketidakpastian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dari</a:t>
            </a:r>
            <a:r>
              <a:rPr lang="en-US" sz="2200" dirty="0">
                <a:solidFill>
                  <a:schemeClr val="tx2"/>
                </a:solidFill>
              </a:rPr>
              <a:t> supplier </a:t>
            </a:r>
            <a:r>
              <a:rPr lang="en-US" sz="2200" dirty="0" err="1">
                <a:solidFill>
                  <a:schemeClr val="tx2"/>
                </a:solidFill>
              </a:rPr>
              <a:t>yaitu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terkait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dengan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pengiriman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harga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kualitas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maupun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kuantitas</a:t>
            </a:r>
            <a:r>
              <a:rPr lang="en-US" sz="2200" dirty="0">
                <a:solidFill>
                  <a:schemeClr val="tx2"/>
                </a:solidFill>
              </a:rPr>
              <a:t>,            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chemeClr val="tx2"/>
                </a:solidFill>
              </a:rPr>
              <a:t>      3. </a:t>
            </a:r>
            <a:r>
              <a:rPr lang="en-US" sz="2200" dirty="0" err="1">
                <a:solidFill>
                  <a:schemeClr val="tx2"/>
                </a:solidFill>
              </a:rPr>
              <a:t>ketidakpastian</a:t>
            </a:r>
            <a:r>
              <a:rPr lang="en-US" sz="2200" dirty="0">
                <a:solidFill>
                  <a:schemeClr val="tx2"/>
                </a:solidFill>
              </a:rPr>
              <a:t> internal yang </a:t>
            </a:r>
            <a:r>
              <a:rPr lang="en-US" sz="2200" dirty="0" err="1">
                <a:solidFill>
                  <a:schemeClr val="tx2"/>
                </a:solidFill>
              </a:rPr>
              <a:t>bisa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disebabkan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kerusakan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mesin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kinerja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mesin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tidak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sempurna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tenaga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kerja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serta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waktu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maupun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kualitas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produksi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b="1" u="sng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Tugas</a:t>
            </a:r>
            <a:r>
              <a:rPr lang="en-US" dirty="0"/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6964363" cy="4456113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2"/>
                </a:solidFill>
              </a:rPr>
              <a:t>Buatlah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jelaskan</a:t>
            </a:r>
            <a:r>
              <a:rPr lang="en-US" sz="2000" dirty="0" smtClean="0">
                <a:solidFill>
                  <a:schemeClr val="tx2"/>
                </a:solidFill>
              </a:rPr>
              <a:t>  supply chain  motor </a:t>
            </a:r>
            <a:r>
              <a:rPr lang="en-US" sz="2000" dirty="0" err="1" smtClean="0">
                <a:solidFill>
                  <a:schemeClr val="tx2"/>
                </a:solidFill>
              </a:rPr>
              <a:t>mulai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dari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perakitan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sampai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ke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tangan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konsumen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  <a:r>
              <a:rPr lang="en-US" sz="2000" dirty="0" err="1" smtClean="0">
                <a:solidFill>
                  <a:schemeClr val="tx2"/>
                </a:solidFill>
              </a:rPr>
              <a:t>Jelaskan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siapa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saja</a:t>
            </a:r>
            <a:r>
              <a:rPr lang="en-US" sz="2000" dirty="0" smtClean="0">
                <a:solidFill>
                  <a:schemeClr val="tx2"/>
                </a:solidFill>
              </a:rPr>
              <a:t> yang </a:t>
            </a:r>
            <a:r>
              <a:rPr lang="en-US" sz="2000" dirty="0" err="1" smtClean="0">
                <a:solidFill>
                  <a:schemeClr val="tx2"/>
                </a:solidFill>
              </a:rPr>
              <a:t>terlibat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dalamnya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apa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peranan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masing</a:t>
            </a:r>
            <a:r>
              <a:rPr lang="en-US" sz="2000" dirty="0" smtClean="0">
                <a:solidFill>
                  <a:schemeClr val="tx2"/>
                </a:solidFill>
              </a:rPr>
              <a:t> – </a:t>
            </a:r>
            <a:r>
              <a:rPr lang="en-US" sz="2000" dirty="0" err="1" smtClean="0">
                <a:solidFill>
                  <a:schemeClr val="tx2"/>
                </a:solidFill>
              </a:rPr>
              <a:t>masing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pihak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  <a:r>
              <a:rPr lang="en-US" sz="2000" dirty="0" err="1" smtClean="0">
                <a:solidFill>
                  <a:schemeClr val="tx2"/>
                </a:solidFill>
              </a:rPr>
              <a:t>Jelaskan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apa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saja</a:t>
            </a:r>
            <a:r>
              <a:rPr lang="en-US" sz="2000" dirty="0" smtClean="0">
                <a:solidFill>
                  <a:schemeClr val="tx2"/>
                </a:solidFill>
              </a:rPr>
              <a:t> yang </a:t>
            </a:r>
            <a:r>
              <a:rPr lang="en-US" sz="2000" dirty="0" err="1" smtClean="0">
                <a:solidFill>
                  <a:schemeClr val="tx2"/>
                </a:solidFill>
              </a:rPr>
              <a:t>menjadi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tantangan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dalam</a:t>
            </a:r>
            <a:r>
              <a:rPr lang="en-US" sz="2000" dirty="0" smtClean="0">
                <a:solidFill>
                  <a:schemeClr val="tx2"/>
                </a:solidFill>
              </a:rPr>
              <a:t> supply chain yang </a:t>
            </a:r>
            <a:r>
              <a:rPr lang="en-US" sz="2000" dirty="0" err="1" smtClean="0">
                <a:solidFill>
                  <a:schemeClr val="tx2"/>
                </a:solidFill>
              </a:rPr>
              <a:t>Anda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buat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Suply</a:t>
            </a:r>
            <a:r>
              <a:rPr lang="en-US" dirty="0" smtClean="0"/>
              <a:t> Chain </a:t>
            </a:r>
            <a:r>
              <a:rPr lang="en-US" dirty="0" err="1" smtClean="0"/>
              <a:t>dan</a:t>
            </a:r>
            <a:r>
              <a:rPr lang="en-US" dirty="0" smtClean="0"/>
              <a:t> SCM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200" dirty="0" err="1">
                <a:solidFill>
                  <a:schemeClr val="tx2"/>
                </a:solidFill>
              </a:rPr>
              <a:t>Pelaku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industri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mulai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sadar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bahwa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untuk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menyediakan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murah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berkualitas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cepat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perbaikan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di</a:t>
            </a:r>
            <a:r>
              <a:rPr lang="en-US" sz="2200" dirty="0">
                <a:solidFill>
                  <a:schemeClr val="tx2"/>
                </a:solidFill>
              </a:rPr>
              <a:t> internal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manufaktur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tidak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cukup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en-US" sz="2200" dirty="0" err="1">
                <a:solidFill>
                  <a:schemeClr val="tx2"/>
                </a:solidFill>
              </a:rPr>
              <a:t>Peran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serta</a:t>
            </a:r>
            <a:r>
              <a:rPr lang="en-US" sz="2200" dirty="0">
                <a:solidFill>
                  <a:schemeClr val="tx2"/>
                </a:solidFill>
              </a:rPr>
              <a:t> supplier,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transportasi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jaringan</a:t>
            </a:r>
            <a:r>
              <a:rPr lang="en-US" sz="2200" dirty="0">
                <a:solidFill>
                  <a:schemeClr val="tx2"/>
                </a:solidFill>
              </a:rPr>
              <a:t> distributor </a:t>
            </a:r>
            <a:r>
              <a:rPr lang="en-US" sz="2200" dirty="0" err="1" smtClean="0">
                <a:solidFill>
                  <a:schemeClr val="tx2"/>
                </a:solidFill>
              </a:rPr>
              <a:t>sangat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dibutuhkan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en-US" sz="2200" dirty="0" err="1">
                <a:solidFill>
                  <a:schemeClr val="tx2"/>
                </a:solidFill>
              </a:rPr>
              <a:t>Kesadaran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adanya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murah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cepat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berkualitas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inilah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melahirkan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konsep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baru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tahun</a:t>
            </a:r>
            <a:r>
              <a:rPr lang="en-US" sz="2200" dirty="0">
                <a:solidFill>
                  <a:schemeClr val="tx2"/>
                </a:solidFill>
              </a:rPr>
              <a:t> 1990-an </a:t>
            </a:r>
            <a:r>
              <a:rPr lang="en-US" sz="2200" dirty="0" err="1">
                <a:solidFill>
                  <a:schemeClr val="tx2"/>
                </a:solidFill>
              </a:rPr>
              <a:t>yaitu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i="1" dirty="0">
                <a:solidFill>
                  <a:schemeClr val="tx2"/>
                </a:solidFill>
              </a:rPr>
              <a:t>Supply Chain </a:t>
            </a:r>
            <a:r>
              <a:rPr lang="en-US" sz="2200" i="1" dirty="0" err="1">
                <a:solidFill>
                  <a:schemeClr val="tx2"/>
                </a:solidFill>
              </a:rPr>
              <a:t>Manajement</a:t>
            </a:r>
            <a:r>
              <a:rPr lang="en-US" sz="2200" i="1" dirty="0">
                <a:solidFill>
                  <a:schemeClr val="tx2"/>
                </a:solidFill>
              </a:rPr>
              <a:t> ( SCM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Suply</a:t>
            </a:r>
            <a:r>
              <a:rPr lang="en-US" dirty="0" smtClean="0"/>
              <a:t> Chain </a:t>
            </a:r>
            <a:r>
              <a:rPr lang="en-US" dirty="0" err="1" smtClean="0"/>
              <a:t>dan</a:t>
            </a:r>
            <a:r>
              <a:rPr lang="en-US" dirty="0" smtClean="0"/>
              <a:t> SCM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200" dirty="0">
                <a:solidFill>
                  <a:schemeClr val="tx2"/>
                </a:solidFill>
              </a:rPr>
              <a:t>Supply Chain </a:t>
            </a:r>
            <a:r>
              <a:rPr lang="en-US" sz="2200" dirty="0" err="1">
                <a:solidFill>
                  <a:schemeClr val="tx2"/>
                </a:solidFill>
              </a:rPr>
              <a:t>adalah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jaringan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perusahaan-perusahaan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secara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bersama-sama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bekerja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untuk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menciptakan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menghantarkan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suatu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produk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tangan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pemakai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akhir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algn="just">
              <a:lnSpc>
                <a:spcPct val="90000"/>
              </a:lnSpc>
              <a:buNone/>
            </a:pPr>
            <a:endParaRPr lang="en-US" sz="2200" dirty="0">
              <a:solidFill>
                <a:schemeClr val="tx2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sz="2200" dirty="0">
                <a:solidFill>
                  <a:schemeClr val="tx2"/>
                </a:solidFill>
              </a:rPr>
              <a:t>Perusahaan-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tersebut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termasuk</a:t>
            </a:r>
            <a:r>
              <a:rPr lang="en-US" sz="2200" dirty="0">
                <a:solidFill>
                  <a:schemeClr val="tx2"/>
                </a:solidFill>
              </a:rPr>
              <a:t> supplier, </a:t>
            </a:r>
            <a:r>
              <a:rPr lang="en-US" sz="2200" dirty="0" err="1">
                <a:solidFill>
                  <a:schemeClr val="tx2"/>
                </a:solidFill>
              </a:rPr>
              <a:t>pabrik</a:t>
            </a:r>
            <a:r>
              <a:rPr lang="en-US" sz="2200" dirty="0">
                <a:solidFill>
                  <a:schemeClr val="tx2"/>
                </a:solidFill>
              </a:rPr>
              <a:t>, distributor, </a:t>
            </a:r>
            <a:r>
              <a:rPr lang="en-US" sz="2200" dirty="0" err="1">
                <a:solidFill>
                  <a:schemeClr val="tx2"/>
                </a:solidFill>
              </a:rPr>
              <a:t>toko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atau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ritel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sertu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perusahaan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pendukung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seperti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jasa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logistik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DEFINISI</a:t>
            </a:r>
            <a:b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SUPPLY CHAIN MANAGEMENT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Autofit/>
          </a:bodyPr>
          <a:lstStyle/>
          <a:p>
            <a:pPr algn="just"/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Pengertian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supply chain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Menurut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Schroeder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sebuah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proses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bisnis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berulang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menyediakan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produk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layanan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pemasok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melalui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proses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pembuatan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pendistribusian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kepada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Sedangkan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menurut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Indrajit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Djokopranoto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supply chain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tempat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menyalurkan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barang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jasanya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kepada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para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pelanggannya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Rantai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juga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jaringan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berbagai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saling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mempunyai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tujuan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sama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sebaik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mungkin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menyelenggarakan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pengadaan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penyalur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barang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tersebut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1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4228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DEFINISI</a:t>
            </a:r>
            <a:b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SUPPLY CHAIN MANAGEMENT</a:t>
            </a:r>
            <a:b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(LANJUTAN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809999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SCM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seperangkat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mengefisienkan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integrasi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supplier,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manufaktur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gudang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penyimpanan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sehingga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barang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diproduksi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didistribusikan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jumlah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tepat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lokasi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tepat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waktu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tepat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meminimasi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biaya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memberikan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kepuasan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layanan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simchi-levi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).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Definisi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the Council of Logistics Management.</a:t>
            </a:r>
          </a:p>
          <a:p>
            <a:pPr algn="just"/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Manajemen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Rantai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Suplai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koordinasi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bahan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arus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keuangan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antara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perusahaan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berpartisipasi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Manajemen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rantai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suplai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bisa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juga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berarti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seluruh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jenis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komoditas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hingga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penjualan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produk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akhir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mendaur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ulang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produk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sudah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dipakai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75663" cy="4445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Sejarah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Supply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Chain Management</a:t>
            </a:r>
          </a:p>
        </p:txBody>
      </p:sp>
      <p:sp>
        <p:nvSpPr>
          <p:cNvPr id="814083" name="Rectangle 1027"/>
          <p:cNvSpPr>
            <a:spLocks noGrp="1" noChangeArrowheads="1"/>
          </p:cNvSpPr>
          <p:nvPr>
            <p:ph idx="1"/>
          </p:nvPr>
        </p:nvSpPr>
        <p:spPr>
          <a:xfrm>
            <a:off x="1143000" y="1524000"/>
            <a:ext cx="7162800" cy="4038600"/>
          </a:xfrm>
          <a:noFill/>
          <a:ln/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1960’s - Inventory Management Focus, Cost Control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1970’s - MRP &amp; BOM  - Operations Planning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1980’s - MRPII, JIT - Materials Management, Logistics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1990’s - SCM - ERP - “Integrated” Purchasing, Financials, Manufacturing, Order Entry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2000’s - Optimized “Value Network” with Real-Time Decision Support; Synchronized &amp; Collaborative Extended Network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0BDB-B4C0-45DD-BEA3-BB78DE2B1F41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Suply</a:t>
            </a:r>
            <a:r>
              <a:rPr lang="en-US" dirty="0" smtClean="0"/>
              <a:t> Chain </a:t>
            </a:r>
            <a:r>
              <a:rPr lang="en-US" dirty="0" err="1" smtClean="0"/>
              <a:t>dan</a:t>
            </a:r>
            <a:r>
              <a:rPr lang="en-US" dirty="0" smtClean="0"/>
              <a:t> SCM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200" dirty="0" err="1" smtClean="0">
                <a:solidFill>
                  <a:schemeClr val="tx2"/>
                </a:solidFill>
              </a:rPr>
              <a:t>Ada</a:t>
            </a:r>
            <a:r>
              <a:rPr lang="en-US" sz="2200" dirty="0" smtClean="0">
                <a:solidFill>
                  <a:schemeClr val="tx2"/>
                </a:solidFill>
              </a:rPr>
              <a:t> 3 </a:t>
            </a:r>
            <a:r>
              <a:rPr lang="en-US" sz="2200" dirty="0" err="1" smtClean="0">
                <a:solidFill>
                  <a:schemeClr val="tx2"/>
                </a:solidFill>
              </a:rPr>
              <a:t>macam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hal</a:t>
            </a:r>
            <a:r>
              <a:rPr lang="en-US" sz="2200" dirty="0" smtClean="0">
                <a:solidFill>
                  <a:schemeClr val="tx2"/>
                </a:solidFill>
              </a:rPr>
              <a:t> yang </a:t>
            </a:r>
            <a:r>
              <a:rPr lang="en-US" sz="2200" dirty="0" err="1" smtClean="0">
                <a:solidFill>
                  <a:schemeClr val="tx2"/>
                </a:solidFill>
              </a:rPr>
              <a:t>harus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dikelola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dalam</a:t>
            </a:r>
            <a:r>
              <a:rPr lang="en-US" sz="2200" dirty="0" smtClean="0">
                <a:solidFill>
                  <a:schemeClr val="tx2"/>
                </a:solidFill>
              </a:rPr>
              <a:t> supply chain </a:t>
            </a:r>
            <a:r>
              <a:rPr lang="en-US" sz="2200" dirty="0" err="1" smtClean="0">
                <a:solidFill>
                  <a:schemeClr val="tx2"/>
                </a:solidFill>
              </a:rPr>
              <a:t>yaitu</a:t>
            </a:r>
            <a:r>
              <a:rPr lang="en-US" sz="2200" dirty="0" smtClean="0">
                <a:solidFill>
                  <a:schemeClr val="tx2"/>
                </a:solidFill>
              </a:rPr>
              <a:t> : </a:t>
            </a:r>
          </a:p>
          <a:p>
            <a:r>
              <a:rPr lang="en-US" sz="2200" i="1" dirty="0" err="1" smtClean="0">
                <a:solidFill>
                  <a:schemeClr val="tx2"/>
                </a:solidFill>
              </a:rPr>
              <a:t>pertama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err="1" smtClean="0">
                <a:solidFill>
                  <a:schemeClr val="tx2"/>
                </a:solidFill>
              </a:rPr>
              <a:t>aliran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barang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dari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hulu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ke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hilir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contohnya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bahan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baku</a:t>
            </a:r>
            <a:r>
              <a:rPr lang="en-US" sz="2200" dirty="0" smtClean="0">
                <a:solidFill>
                  <a:schemeClr val="tx2"/>
                </a:solidFill>
              </a:rPr>
              <a:t> yang </a:t>
            </a:r>
            <a:r>
              <a:rPr lang="en-US" sz="2200" dirty="0" err="1" smtClean="0">
                <a:solidFill>
                  <a:schemeClr val="tx2"/>
                </a:solidFill>
              </a:rPr>
              <a:t>dikirim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dari</a:t>
            </a:r>
            <a:r>
              <a:rPr lang="en-US" sz="2200" dirty="0" smtClean="0">
                <a:solidFill>
                  <a:schemeClr val="tx2"/>
                </a:solidFill>
              </a:rPr>
              <a:t> supplier </a:t>
            </a:r>
            <a:r>
              <a:rPr lang="en-US" sz="2200" dirty="0" err="1" smtClean="0">
                <a:solidFill>
                  <a:schemeClr val="tx2"/>
                </a:solidFill>
              </a:rPr>
              <a:t>ke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pabrik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err="1" smtClean="0">
                <a:solidFill>
                  <a:schemeClr val="tx2"/>
                </a:solidFill>
              </a:rPr>
              <a:t>setelah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produksi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selesai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dikirim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ke</a:t>
            </a:r>
            <a:r>
              <a:rPr lang="en-US" sz="2200" dirty="0" smtClean="0">
                <a:solidFill>
                  <a:schemeClr val="tx2"/>
                </a:solidFill>
              </a:rPr>
              <a:t> distributor, </a:t>
            </a:r>
            <a:r>
              <a:rPr lang="en-US" sz="2200" dirty="0" err="1" smtClean="0">
                <a:solidFill>
                  <a:schemeClr val="tx2"/>
                </a:solidFill>
              </a:rPr>
              <a:t>pengecer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err="1" smtClean="0">
                <a:solidFill>
                  <a:schemeClr val="tx2"/>
                </a:solidFill>
              </a:rPr>
              <a:t>kemudian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ke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pemakai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akhir</a:t>
            </a:r>
            <a:r>
              <a:rPr lang="en-US" sz="2200" dirty="0" smtClean="0"/>
              <a:t>.</a:t>
            </a:r>
          </a:p>
          <a:p>
            <a:endParaRPr lang="en-US" sz="2200" i="1" dirty="0" smtClean="0">
              <a:solidFill>
                <a:schemeClr val="tx2"/>
              </a:solidFill>
            </a:endParaRPr>
          </a:p>
          <a:p>
            <a:r>
              <a:rPr lang="en-US" sz="2200" i="1" dirty="0" smtClean="0">
                <a:solidFill>
                  <a:schemeClr val="tx2"/>
                </a:solidFill>
              </a:rPr>
              <a:t>Yang </a:t>
            </a:r>
            <a:r>
              <a:rPr lang="en-US" sz="2200" i="1" dirty="0" err="1">
                <a:solidFill>
                  <a:schemeClr val="tx2"/>
                </a:solidFill>
              </a:rPr>
              <a:t>kedua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aliran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uang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sejenisnya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mengalir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dari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hilir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hulu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endParaRPr lang="en-US" sz="2200" dirty="0" smtClean="0">
              <a:solidFill>
                <a:schemeClr val="tx2"/>
              </a:solidFill>
            </a:endParaRPr>
          </a:p>
          <a:p>
            <a:endParaRPr lang="en-US" sz="2200" dirty="0" smtClean="0">
              <a:solidFill>
                <a:schemeClr val="tx2"/>
              </a:solidFill>
            </a:endParaRPr>
          </a:p>
          <a:p>
            <a:r>
              <a:rPr lang="en-US" sz="2200" i="1" dirty="0" err="1" smtClean="0">
                <a:solidFill>
                  <a:schemeClr val="tx2"/>
                </a:solidFill>
              </a:rPr>
              <a:t>ketiga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adalah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aliran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informasi</a:t>
            </a:r>
            <a:r>
              <a:rPr lang="en-US" sz="2200" dirty="0">
                <a:solidFill>
                  <a:schemeClr val="tx2"/>
                </a:solidFill>
              </a:rPr>
              <a:t> yang </a:t>
            </a:r>
            <a:r>
              <a:rPr lang="en-US" sz="2200" dirty="0" err="1">
                <a:solidFill>
                  <a:schemeClr val="tx2"/>
                </a:solidFill>
              </a:rPr>
              <a:t>bisa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terjadi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dari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hulu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hilir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atau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sebaliknya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Aliran</a:t>
            </a:r>
            <a:r>
              <a:rPr lang="en-US" dirty="0" smtClean="0"/>
              <a:t> SCM</a:t>
            </a:r>
            <a:endParaRPr lang="en-US" dirty="0"/>
          </a:p>
        </p:txBody>
      </p:sp>
      <p:pic>
        <p:nvPicPr>
          <p:cNvPr id="4" name="Content Placeholder 3" descr="SCM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378959" y="2846671"/>
            <a:ext cx="4386081" cy="2033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1540</Words>
  <Application>Microsoft Office PowerPoint</Application>
  <PresentationFormat>On-screen Show (4:3)</PresentationFormat>
  <Paragraphs>201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Clip</vt:lpstr>
      <vt:lpstr>PowerPoint Presentation</vt:lpstr>
      <vt:lpstr>Why Supply Chain Management?</vt:lpstr>
      <vt:lpstr>Suply Chain dan SCM</vt:lpstr>
      <vt:lpstr>Suply Chain dan SCM</vt:lpstr>
      <vt:lpstr>DEFINISI SUPPLY CHAIN MANAGEMENT</vt:lpstr>
      <vt:lpstr>DEFINISI  SUPPLY CHAIN MANAGEMENT (LANJUTAN)</vt:lpstr>
      <vt:lpstr>Sejarah Supply Chain Management</vt:lpstr>
      <vt:lpstr>Suply Chain dan SCM</vt:lpstr>
      <vt:lpstr>Aliran SCM</vt:lpstr>
      <vt:lpstr>Suply Chain dan SCM</vt:lpstr>
      <vt:lpstr>Suply Chain dan SCM</vt:lpstr>
      <vt:lpstr>Suply Chain dan SCM</vt:lpstr>
      <vt:lpstr>Suply Chain dan SCM</vt:lpstr>
      <vt:lpstr>Suply Chain dan SCM</vt:lpstr>
      <vt:lpstr>Suply Chain dan SCM</vt:lpstr>
      <vt:lpstr>Area Cakupan SCM</vt:lpstr>
      <vt:lpstr>Area Cakupan SCM</vt:lpstr>
      <vt:lpstr>Pengembangan Produk</vt:lpstr>
      <vt:lpstr>Pengembangan Produk</vt:lpstr>
      <vt:lpstr>Pembelian (Procurement)</vt:lpstr>
      <vt:lpstr>Perancangan dan Pengendalian</vt:lpstr>
      <vt:lpstr>Produksi</vt:lpstr>
      <vt:lpstr>Distribusi/ pengiriman</vt:lpstr>
      <vt:lpstr>Fungsi Fisik dan Mediasi Pasar</vt:lpstr>
      <vt:lpstr>PowerPoint Presentation</vt:lpstr>
      <vt:lpstr>Tantangan dalam Mengelola Supply Chain</vt:lpstr>
      <vt:lpstr>Tantangan dalam Mengelola Supply Chain</vt:lpstr>
      <vt:lpstr>Tantangan dalam Mengelola Supply Chain</vt:lpstr>
      <vt:lpstr>Tugas </vt:lpstr>
    </vt:vector>
  </TitlesOfParts>
  <Company>UNIKOM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Pengertian SCM</dc:title>
  <dc:creator>MELZZ</dc:creator>
  <cp:lastModifiedBy>Phantom Assassin</cp:lastModifiedBy>
  <cp:revision>30</cp:revision>
  <cp:lastPrinted>2012-11-07T04:22:36Z</cp:lastPrinted>
  <dcterms:created xsi:type="dcterms:W3CDTF">2011-03-02T05:00:11Z</dcterms:created>
  <dcterms:modified xsi:type="dcterms:W3CDTF">2012-11-07T04:22:38Z</dcterms:modified>
</cp:coreProperties>
</file>