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1" r:id="rId4"/>
    <p:sldId id="263" r:id="rId5"/>
    <p:sldId id="262" r:id="rId6"/>
    <p:sldId id="264" r:id="rId7"/>
    <p:sldId id="265" r:id="rId8"/>
    <p:sldId id="266" r:id="rId9"/>
    <p:sldId id="259" r:id="rId10"/>
    <p:sldId id="260" r:id="rId11"/>
    <p:sldId id="268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5B041-A191-4D3C-A04E-32A50482B232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265BA-CD2A-47C4-8F5E-87273625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4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310D-89A5-4C93-9967-FB04F8DB0E7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E6FE6-1821-4796-A3B1-0B39B4519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5FADF-B01A-4FA1-B7C4-966BAF62B3B6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B6161-69F4-4B49-9D65-0D36E61BFD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3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A83C7-ECCF-423E-9BF9-890A02FC89B5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4B77F-32F4-4F64-8CAC-59F7A6E501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82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0EEF6B-C977-4E14-9603-AFDA66BE768A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6755A-2CC9-4952-841B-8780BF7E03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4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0CBDD1-46DF-4FA9-8EB1-A1910A4D7EE3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5794F-6507-4921-B27C-4688DCA18F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2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80E0F-A127-490F-97ED-A69B2C32943C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4309F-8239-4CE3-B6A0-2AED0F15CE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9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DA0E15-ED4D-4A7A-8425-7E9651CA7C34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A425A-0BE6-41A8-8926-0129EBFC83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9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9AE21A-4037-482D-BAE4-223114F16EB7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DC9AB-FD4D-4C0A-BC83-6B65DBE023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01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0D79A-9CBD-4A85-9E8A-29C10C7379DF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8174A-1311-4F6D-A1A6-AAB2145F93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88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A1BBE-20F2-43BC-8AD8-B498B1F0BE8A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634A6-E61B-46DA-A4AD-10C744031D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C4A719-B0BA-4865-9650-6077F897CDF0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1DACF-EEA7-4322-AB5A-391CBD3339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26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3C157-EAA3-4969-A6A8-E22641A31A42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6C91-7675-449A-9D3C-1B52C9D127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81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D4C0AF-437B-412A-AA59-EB182BC88B97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7D65F7-39B0-45BA-B80C-51D4C55BF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6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447800"/>
            <a:ext cx="6246813" cy="2051050"/>
          </a:xfrm>
        </p:spPr>
        <p:txBody>
          <a:bodyPr/>
          <a:lstStyle/>
          <a:p>
            <a:pPr defTabSz="915001" eaLnBrk="1" hangingPunct="1">
              <a:defRPr/>
            </a:pPr>
            <a:r>
              <a:rPr lang="en-US" sz="4400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KONSEP DASAR</a:t>
            </a:r>
            <a:endParaRPr lang="en-US" sz="4400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533400"/>
            <a:ext cx="3733800" cy="457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Materi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ke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Tujuan Basis Data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00"/>
                </a:solidFill>
                <a:latin typeface="Kristen ITC" pitchFamily="66" charset="0"/>
              </a:rPr>
              <a:t>Menurut James Martin (1975) tujuan basis data dibagi menjadi 2 kelompok, yaitu :</a:t>
            </a:r>
          </a:p>
          <a:p>
            <a:pPr eaLnBrk="1" hangingPunct="1"/>
            <a:endParaRPr lang="en-US" sz="800" b="1" smtClean="0">
              <a:solidFill>
                <a:srgbClr val="FF0000"/>
              </a:solidFill>
              <a:latin typeface="Kristen ITC" pitchFamily="66" charset="0"/>
            </a:endParaRPr>
          </a:p>
          <a:p>
            <a:pPr eaLnBrk="1" hangingPunct="1"/>
            <a:r>
              <a:rPr lang="en-US" sz="2400" b="1" smtClean="0">
                <a:solidFill>
                  <a:srgbClr val="0070C0"/>
                </a:solidFill>
                <a:latin typeface="Kristen ITC" pitchFamily="66" charset="0"/>
              </a:rPr>
              <a:t>Tujuan Primer</a:t>
            </a:r>
            <a:r>
              <a:rPr lang="en-US" sz="2400" smtClean="0">
                <a:latin typeface="Kristen ITC" pitchFamily="66" charset="0"/>
              </a:rPr>
              <a:t>, sebagai tujuan utama yang ingin dicapai dalam usaha perancangan dan pengembangan basis data</a:t>
            </a:r>
          </a:p>
          <a:p>
            <a:pPr lvl="1" eaLnBrk="1" hangingPunct="1"/>
            <a:r>
              <a:rPr lang="en-US" sz="2000" smtClean="0">
                <a:latin typeface="Kristen ITC" pitchFamily="66" charset="0"/>
              </a:rPr>
              <a:t>Redundansi  Data Mininal</a:t>
            </a:r>
          </a:p>
          <a:p>
            <a:pPr lvl="1" eaLnBrk="1" hangingPunct="1"/>
            <a:r>
              <a:rPr lang="en-US" sz="2000" smtClean="0">
                <a:latin typeface="Kristen ITC" pitchFamily="66" charset="0"/>
              </a:rPr>
              <a:t>Data saling berelasi</a:t>
            </a:r>
          </a:p>
          <a:p>
            <a:pPr lvl="1" eaLnBrk="1" hangingPunct="1"/>
            <a:r>
              <a:rPr lang="en-US" sz="2000" smtClean="0">
                <a:latin typeface="Kristen ITC" pitchFamily="66" charset="0"/>
              </a:rPr>
              <a:t>Dapat digunakan secara bersama-sama</a:t>
            </a:r>
          </a:p>
          <a:p>
            <a:pPr lvl="1" eaLnBrk="1" hangingPunct="1"/>
            <a:r>
              <a:rPr lang="en-US" sz="2000" smtClean="0">
                <a:latin typeface="Kristen ITC" pitchFamily="66" charset="0"/>
              </a:rPr>
              <a:t>Adanya Keamanan Data</a:t>
            </a:r>
          </a:p>
          <a:p>
            <a:pPr eaLnBrk="1" hangingPunct="1"/>
            <a:endParaRPr lang="en-US" sz="600" smtClean="0">
              <a:latin typeface="Kristen ITC" pitchFamily="66" charset="0"/>
            </a:endParaRPr>
          </a:p>
          <a:p>
            <a:pPr eaLnBrk="1" hangingPunct="1"/>
            <a:r>
              <a:rPr lang="en-US" sz="2400" b="1" smtClean="0">
                <a:solidFill>
                  <a:srgbClr val="7030A0"/>
                </a:solidFill>
                <a:latin typeface="Kristen ITC" pitchFamily="66" charset="0"/>
              </a:rPr>
              <a:t>Tujuan Sekunder</a:t>
            </a:r>
            <a:r>
              <a:rPr lang="en-US" sz="2400" smtClean="0">
                <a:latin typeface="Kristen ITC" pitchFamily="66" charset="0"/>
              </a:rPr>
              <a:t>, tujuan tambahan yang dimaksudkan untuk mencapai tujuan primer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Tujuan Sekunder  Basis Data ………..1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Kristen ITC" pitchFamily="66" charset="0"/>
              </a:rPr>
              <a:t>Pemanfaatan</a:t>
            </a: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 basis data </a:t>
            </a:r>
            <a:r>
              <a:rPr lang="en-US" sz="2800" b="1" dirty="0" err="1" smtClean="0">
                <a:solidFill>
                  <a:srgbClr val="FF0000"/>
                </a:solidFill>
                <a:latin typeface="Kristen ITC" pitchFamily="66" charset="0"/>
              </a:rPr>
              <a:t>dilakukan</a:t>
            </a: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Kristen ITC" pitchFamily="66" charset="0"/>
              </a:rPr>
              <a:t>untuk</a:t>
            </a: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Kristen ITC" pitchFamily="66" charset="0"/>
              </a:rPr>
              <a:t>memenuhi</a:t>
            </a: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Kristen ITC" pitchFamily="66" charset="0"/>
              </a:rPr>
              <a:t>sejumlah</a:t>
            </a: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Kristen ITC" pitchFamily="66" charset="0"/>
              </a:rPr>
              <a:t>tujuan</a:t>
            </a: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  primer </a:t>
            </a:r>
            <a:r>
              <a:rPr lang="en-US" sz="2800" b="1" dirty="0" err="1" smtClean="0">
                <a:solidFill>
                  <a:srgbClr val="FF0000"/>
                </a:solidFill>
                <a:latin typeface="Kristen ITC" pitchFamily="66" charset="0"/>
              </a:rPr>
              <a:t>seperti</a:t>
            </a: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Kristen ITC" pitchFamily="66" charset="0"/>
              </a:rPr>
              <a:t>berikut</a:t>
            </a: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Kristen ITC" pitchFamily="66" charset="0"/>
              </a:rPr>
              <a:t>ini</a:t>
            </a:r>
            <a:r>
              <a:rPr lang="en-US" sz="2800" b="1" dirty="0" smtClean="0">
                <a:solidFill>
                  <a:srgbClr val="FF0000"/>
                </a:solidFill>
                <a:latin typeface="Kristen ITC" pitchFamily="66" charset="0"/>
              </a:rPr>
              <a:t> :</a:t>
            </a:r>
          </a:p>
          <a:p>
            <a:pPr lvl="1"/>
            <a:r>
              <a:rPr lang="en-US" sz="2000" b="1" dirty="0" err="1" smtClean="0">
                <a:latin typeface="Kristen ITC" pitchFamily="66" charset="0"/>
              </a:rPr>
              <a:t>Kecepatan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dan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kemudahan</a:t>
            </a:r>
            <a:r>
              <a:rPr lang="en-US" sz="2000" b="1" dirty="0" smtClean="0">
                <a:latin typeface="Kristen ITC" pitchFamily="66" charset="0"/>
              </a:rPr>
              <a:t> ( speed )</a:t>
            </a:r>
          </a:p>
          <a:p>
            <a:pPr lvl="1"/>
            <a:r>
              <a:rPr lang="en-US" sz="2000" b="1" dirty="0" smtClean="0">
                <a:latin typeface="Kristen ITC" pitchFamily="66" charset="0"/>
              </a:rPr>
              <a:t> </a:t>
            </a:r>
            <a:r>
              <a:rPr lang="en-US" sz="2000" b="1" dirty="0" err="1" smtClean="0">
                <a:latin typeface="Kristen ITC" pitchFamily="66" charset="0"/>
              </a:rPr>
              <a:t>Efisiensi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Ruang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Penyimpanan</a:t>
            </a:r>
            <a:r>
              <a:rPr lang="en-US" sz="2000" b="1" dirty="0" smtClean="0">
                <a:latin typeface="Kristen ITC" pitchFamily="66" charset="0"/>
              </a:rPr>
              <a:t> ( space )</a:t>
            </a:r>
          </a:p>
          <a:p>
            <a:pPr lvl="1"/>
            <a:r>
              <a:rPr lang="en-US" sz="2000" b="1" dirty="0" err="1" smtClean="0">
                <a:latin typeface="Kristen ITC" pitchFamily="66" charset="0"/>
              </a:rPr>
              <a:t>Keakuratan</a:t>
            </a:r>
            <a:r>
              <a:rPr lang="en-US" sz="2000" b="1" dirty="0" smtClean="0">
                <a:latin typeface="Kristen ITC" pitchFamily="66" charset="0"/>
              </a:rPr>
              <a:t> (</a:t>
            </a:r>
            <a:r>
              <a:rPr lang="en-US" sz="2000" b="1" dirty="0" err="1" smtClean="0">
                <a:latin typeface="Kristen ITC" pitchFamily="66" charset="0"/>
              </a:rPr>
              <a:t>accurancy</a:t>
            </a:r>
            <a:r>
              <a:rPr lang="en-US" sz="2000" b="1" dirty="0" smtClean="0">
                <a:latin typeface="Kristen ITC" pitchFamily="66" charset="0"/>
              </a:rPr>
              <a:t>)</a:t>
            </a:r>
            <a:endParaRPr lang="en-US" sz="1800" dirty="0" smtClean="0">
              <a:latin typeface="Kristen ITC" pitchFamily="66" charset="0"/>
            </a:endParaRPr>
          </a:p>
          <a:p>
            <a:pPr lvl="1"/>
            <a:r>
              <a:rPr lang="en-US" sz="2000" dirty="0" smtClean="0">
                <a:latin typeface="Kristen ITC" pitchFamily="66" charset="0"/>
              </a:rPr>
              <a:t> </a:t>
            </a:r>
            <a:r>
              <a:rPr lang="en-US" sz="2000" b="1" dirty="0" err="1" smtClean="0">
                <a:latin typeface="Kristen ITC" pitchFamily="66" charset="0"/>
              </a:rPr>
              <a:t>Ketersediaan</a:t>
            </a:r>
            <a:r>
              <a:rPr lang="en-US" sz="2000" b="1" dirty="0" smtClean="0">
                <a:latin typeface="Kristen ITC" pitchFamily="66" charset="0"/>
              </a:rPr>
              <a:t> (availability)</a:t>
            </a:r>
            <a:endParaRPr lang="en-US" sz="2000" dirty="0" smtClean="0">
              <a:latin typeface="Kristen ITC" pitchFamily="66" charset="0"/>
            </a:endParaRPr>
          </a:p>
          <a:p>
            <a:pPr lvl="1"/>
            <a:r>
              <a:rPr lang="en-US" sz="2000" b="1" dirty="0" err="1" smtClean="0">
                <a:latin typeface="Kristen ITC" pitchFamily="66" charset="0"/>
              </a:rPr>
              <a:t>Kelengkapan</a:t>
            </a:r>
            <a:r>
              <a:rPr lang="en-US" sz="2000" b="1" dirty="0" smtClean="0">
                <a:latin typeface="Kristen ITC" pitchFamily="66" charset="0"/>
              </a:rPr>
              <a:t> (Completeness)</a:t>
            </a:r>
            <a:endParaRPr lang="en-US" sz="2000" dirty="0" smtClean="0">
              <a:latin typeface="Kristen ITC" pitchFamily="66" charset="0"/>
            </a:endParaRPr>
          </a:p>
          <a:p>
            <a:pPr lvl="1"/>
            <a:r>
              <a:rPr lang="en-US" sz="2000" b="1" dirty="0" err="1" smtClean="0">
                <a:latin typeface="Kristen ITC" pitchFamily="66" charset="0"/>
              </a:rPr>
              <a:t>Keamanan</a:t>
            </a:r>
            <a:r>
              <a:rPr lang="en-US" sz="2000" b="1" dirty="0" smtClean="0">
                <a:latin typeface="Kristen ITC" pitchFamily="66" charset="0"/>
              </a:rPr>
              <a:t> (security)</a:t>
            </a:r>
            <a:endParaRPr lang="en-US" sz="1800" dirty="0" smtClean="0">
              <a:latin typeface="Kristen ITC" pitchFamily="66" charset="0"/>
            </a:endParaRPr>
          </a:p>
          <a:p>
            <a:pPr lvl="1"/>
            <a:r>
              <a:rPr lang="en-US" sz="2000" b="1" dirty="0" smtClean="0">
                <a:latin typeface="Kristen ITC" pitchFamily="66" charset="0"/>
              </a:rPr>
              <a:t> </a:t>
            </a:r>
            <a:r>
              <a:rPr lang="en-US" sz="2000" b="1" dirty="0" err="1" smtClean="0">
                <a:latin typeface="Kristen ITC" pitchFamily="66" charset="0"/>
              </a:rPr>
              <a:t>Kebersamaan</a:t>
            </a:r>
            <a:r>
              <a:rPr lang="en-US" sz="2000" b="1" dirty="0" smtClean="0">
                <a:latin typeface="Kristen ITC" pitchFamily="66" charset="0"/>
              </a:rPr>
              <a:t> </a:t>
            </a:r>
            <a:r>
              <a:rPr lang="en-US" sz="2000" b="1" dirty="0" err="1" smtClean="0">
                <a:latin typeface="Kristen ITC" pitchFamily="66" charset="0"/>
              </a:rPr>
              <a:t>pemakaian</a:t>
            </a:r>
            <a:r>
              <a:rPr lang="en-US" sz="2000" b="1" dirty="0" smtClean="0">
                <a:latin typeface="Kristen ITC" pitchFamily="66" charset="0"/>
              </a:rPr>
              <a:t> (</a:t>
            </a:r>
            <a:r>
              <a:rPr lang="en-US" sz="2000" b="1" dirty="0" err="1" smtClean="0">
                <a:latin typeface="Kristen ITC" pitchFamily="66" charset="0"/>
              </a:rPr>
              <a:t>shatability</a:t>
            </a:r>
            <a:r>
              <a:rPr lang="en-US" sz="2000" b="1" dirty="0" smtClean="0">
                <a:latin typeface="Kristen ITC" pitchFamily="66" charset="0"/>
              </a:rPr>
              <a:t>)</a:t>
            </a:r>
            <a:endParaRPr lang="en-US" sz="2000" dirty="0" smtClean="0">
              <a:latin typeface="Kristen ITC" pitchFamily="66" charset="0"/>
            </a:endParaRPr>
          </a:p>
          <a:p>
            <a:endParaRPr lang="en-US" sz="2800" dirty="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( speed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basis data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/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data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manual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basis data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spread sheet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( space 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basis data,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redundansi</a:t>
            </a:r>
            <a:r>
              <a:rPr lang="en-US" sz="2400" dirty="0" smtClean="0"/>
              <a:t> 9pengulangan) data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akanm</a:t>
            </a:r>
            <a:r>
              <a:rPr lang="en-US" sz="2400" dirty="0" smtClean="0"/>
              <a:t> </a:t>
            </a:r>
            <a:r>
              <a:rPr lang="en-US" sz="2400" dirty="0" err="1" smtClean="0"/>
              <a:t>selau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.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redundansi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memperbesar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(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sekunder</a:t>
            </a:r>
            <a:r>
              <a:rPr lang="en-US" sz="2400" dirty="0" smtClean="0"/>
              <a:t>)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disediakan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basis data,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optimalisasii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penekanan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redundansi</a:t>
            </a:r>
            <a:r>
              <a:rPr lang="en-US" sz="2400" dirty="0" smtClean="0"/>
              <a:t> data,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pengkodean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relasi-relasi</a:t>
            </a:r>
            <a:r>
              <a:rPr lang="en-US" sz="2400" dirty="0" smtClean="0"/>
              <a:t> (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file)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.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Keakuratan</a:t>
            </a:r>
            <a:r>
              <a:rPr lang="en-US" dirty="0" smtClean="0"/>
              <a:t> (</a:t>
            </a:r>
            <a:r>
              <a:rPr lang="en-US" dirty="0" err="1" smtClean="0"/>
              <a:t>accurancy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data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data, domain data, </a:t>
            </a:r>
            <a:r>
              <a:rPr lang="en-US" dirty="0" err="1" smtClean="0"/>
              <a:t>keunikan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basis data,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ketidakakuratan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data.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Ketersediaan</a:t>
            </a:r>
            <a:r>
              <a:rPr lang="en-US" dirty="0" smtClean="0"/>
              <a:t> (availability)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Pertumbuhan</a:t>
            </a:r>
            <a:r>
              <a:rPr lang="en-US" dirty="0" smtClean="0"/>
              <a:t> data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r>
              <a:rPr lang="en-US" dirty="0" smtClean="0"/>
              <a:t> )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 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data </a:t>
            </a:r>
            <a:r>
              <a:rPr lang="en-US" dirty="0" err="1" smtClean="0"/>
              <a:t>utama</a:t>
            </a:r>
            <a:r>
              <a:rPr lang="en-US" dirty="0" smtClean="0"/>
              <a:t>/master/</a:t>
            </a:r>
            <a:r>
              <a:rPr lang="en-US" dirty="0" err="1" smtClean="0"/>
              <a:t>refernsi</a:t>
            </a:r>
            <a:r>
              <a:rPr lang="en-US" dirty="0" smtClean="0"/>
              <a:t>, data </a:t>
            </a:r>
            <a:r>
              <a:rPr lang="en-US" dirty="0" err="1" smtClean="0"/>
              <a:t>transaksi</a:t>
            </a:r>
            <a:r>
              <a:rPr lang="en-US" dirty="0" smtClean="0"/>
              <a:t>, data </a:t>
            </a:r>
            <a:r>
              <a:rPr lang="en-US" dirty="0" err="1" smtClean="0"/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data </a:t>
            </a:r>
            <a:r>
              <a:rPr lang="en-US" dirty="0" err="1" smtClean="0"/>
              <a:t>kadaluarsa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Ketersediaan</a:t>
            </a:r>
            <a:r>
              <a:rPr lang="en-US" dirty="0" smtClean="0"/>
              <a:t> (availability)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jarang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atur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dilepaskan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basis data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(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off-line) 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penghapusan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kemedia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 off line (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removable disk </a:t>
            </a:r>
            <a:r>
              <a:rPr lang="en-US" sz="2400" dirty="0" err="1" smtClean="0"/>
              <a:t>atau</a:t>
            </a:r>
            <a:r>
              <a:rPr lang="en-US" sz="2400" dirty="0" smtClean="0"/>
              <a:t> tape). </a:t>
            </a:r>
            <a:r>
              <a:rPr lang="en-US" sz="2400" dirty="0" err="1" smtClean="0"/>
              <a:t>Disis</a:t>
            </a:r>
            <a:r>
              <a:rPr lang="en-US" sz="2400" dirty="0" smtClean="0"/>
              <a:t> lain,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disebar</a:t>
            </a:r>
            <a:r>
              <a:rPr lang="en-US" sz="2400" dirty="0" smtClean="0"/>
              <a:t> </a:t>
            </a:r>
            <a:r>
              <a:rPr lang="en-US" sz="2400" dirty="0" err="1" smtClean="0"/>
              <a:t>dibanyak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geografis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err="1" smtClean="0"/>
              <a:t>Contoh</a:t>
            </a:r>
            <a:r>
              <a:rPr lang="en-US" sz="2000" dirty="0" smtClean="0"/>
              <a:t> : data </a:t>
            </a:r>
            <a:r>
              <a:rPr lang="en-US" sz="2000" dirty="0" err="1" smtClean="0"/>
              <a:t>nasabah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bank,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dipisah-pisah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dilokasi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keberadaan</a:t>
            </a:r>
            <a:r>
              <a:rPr lang="en-US" sz="2000" dirty="0" smtClean="0"/>
              <a:t> </a:t>
            </a:r>
            <a:r>
              <a:rPr lang="en-US" sz="2000" dirty="0" err="1" smtClean="0"/>
              <a:t>nasabah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pemanfaatan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, data yang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disuatu</a:t>
            </a:r>
            <a:r>
              <a:rPr lang="en-US" sz="2000" dirty="0" smtClean="0"/>
              <a:t> </a:t>
            </a:r>
            <a:r>
              <a:rPr lang="en-US" sz="2000" dirty="0" err="1" smtClean="0"/>
              <a:t>lokasi</a:t>
            </a:r>
            <a:r>
              <a:rPr lang="en-US" sz="2000" dirty="0" smtClean="0"/>
              <a:t>/</a:t>
            </a:r>
            <a:r>
              <a:rPr lang="en-US" sz="2000" dirty="0" err="1" smtClean="0"/>
              <a:t>cabang</a:t>
            </a:r>
            <a:r>
              <a:rPr lang="en-US" sz="2000" dirty="0" smtClean="0"/>
              <a:t>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diakses</a:t>
            </a:r>
            <a:r>
              <a:rPr lang="en-US" sz="2000" dirty="0" smtClean="0"/>
              <a:t> (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)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lokasi</a:t>
            </a:r>
            <a:r>
              <a:rPr lang="en-US" sz="2000" dirty="0" smtClean="0"/>
              <a:t>/</a:t>
            </a:r>
            <a:r>
              <a:rPr lang="en-US" sz="2000" dirty="0" err="1" smtClean="0"/>
              <a:t>cabang</a:t>
            </a:r>
            <a:r>
              <a:rPr lang="en-US" sz="2000" dirty="0" smtClean="0"/>
              <a:t> lain.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Kelengkapan</a:t>
            </a:r>
            <a:r>
              <a:rPr lang="en-US" dirty="0" smtClean="0"/>
              <a:t> (Completeness)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data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basis data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data yang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yang lain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Atau</a:t>
            </a:r>
            <a:r>
              <a:rPr lang="en-US" dirty="0" smtClean="0"/>
              <a:t>,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Kelengkapan</a:t>
            </a:r>
            <a:r>
              <a:rPr lang="en-US" dirty="0" smtClean="0"/>
              <a:t> (Completeness)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basis data,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samping</a:t>
            </a:r>
            <a:r>
              <a:rPr lang="en-US" sz="2800" dirty="0" smtClean="0"/>
              <a:t> data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(</a:t>
            </a:r>
            <a:r>
              <a:rPr lang="en-US" sz="2800" dirty="0" err="1" smtClean="0"/>
              <a:t>baik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objek-objek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basis data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 </a:t>
            </a:r>
            <a:r>
              <a:rPr lang="en-US" sz="2800" dirty="0" err="1" smtClean="0"/>
              <a:t>definisi</a:t>
            </a:r>
            <a:r>
              <a:rPr lang="en-US" sz="2800" dirty="0" smtClean="0"/>
              <a:t> detail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file/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indeks</a:t>
            </a:r>
            <a:r>
              <a:rPr lang="en-US" sz="2800" dirty="0" smtClean="0"/>
              <a:t>).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mengakomodasikan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kelengkapan</a:t>
            </a:r>
            <a:r>
              <a:rPr lang="en-US" sz="2800" dirty="0" smtClean="0"/>
              <a:t>  data yang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menambah</a:t>
            </a:r>
            <a:r>
              <a:rPr lang="en-US" sz="2800" dirty="0" smtClean="0"/>
              <a:t> record-</a:t>
            </a:r>
            <a:r>
              <a:rPr lang="en-US" sz="2800" dirty="0" err="1" smtClean="0"/>
              <a:t>recor</a:t>
            </a:r>
            <a:r>
              <a:rPr lang="en-US" sz="2800" dirty="0" smtClean="0"/>
              <a:t> data,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basis data,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(</a:t>
            </a:r>
            <a:r>
              <a:rPr lang="en-US" sz="2800" dirty="0" err="1" smtClean="0"/>
              <a:t>tabel</a:t>
            </a:r>
            <a:r>
              <a:rPr lang="en-US" sz="2800" dirty="0" smtClean="0"/>
              <a:t>)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penambahan</a:t>
            </a:r>
            <a:r>
              <a:rPr lang="en-US" sz="2800" dirty="0" smtClean="0"/>
              <a:t> field-</a:t>
            </a:r>
            <a:r>
              <a:rPr lang="en-US" sz="2800" dirty="0" err="1" smtClean="0"/>
              <a:t>fiel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Keamanan</a:t>
            </a:r>
            <a:r>
              <a:rPr lang="en-US" dirty="0" smtClean="0"/>
              <a:t> (security)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Memang</a:t>
            </a:r>
            <a:r>
              <a:rPr lang="en-US" sz="2800" dirty="0" smtClean="0"/>
              <a:t> 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(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) </a:t>
            </a:r>
            <a:r>
              <a:rPr lang="en-US" sz="2800" dirty="0" err="1" smtClean="0"/>
              <a:t>pengelola</a:t>
            </a:r>
            <a:r>
              <a:rPr lang="en-US" sz="2800" dirty="0" smtClean="0"/>
              <a:t> basis data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keamanan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basis data.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serius</a:t>
            </a:r>
            <a:r>
              <a:rPr lang="en-US" sz="2800" dirty="0" smtClean="0"/>
              <a:t>,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keamanan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ketat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begitu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siapa-siapa</a:t>
            </a:r>
            <a:r>
              <a:rPr lang="en-US" sz="2800" dirty="0" smtClean="0"/>
              <a:t> (</a:t>
            </a:r>
            <a:r>
              <a:rPr lang="en-US" sz="2800" dirty="0" err="1" smtClean="0"/>
              <a:t>pemakai</a:t>
            </a:r>
            <a:r>
              <a:rPr lang="en-US" sz="2800" dirty="0" smtClean="0"/>
              <a:t>) yang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basis data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objek-objek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jenis-jenis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dilakukannya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Definisi  Basis  Data ……….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231" indent="-342231" defTabSz="915001" eaLnBrk="1" hangingPunct="1">
              <a:buFontTx/>
              <a:buNone/>
              <a:defRPr/>
            </a:pPr>
            <a:r>
              <a:rPr lang="en-US" b="1" dirty="0" err="1" smtClean="0">
                <a:latin typeface="Kristen ITC" pitchFamily="66" charset="0"/>
              </a:rPr>
              <a:t>Terdiri</a:t>
            </a:r>
            <a:r>
              <a:rPr lang="en-US" b="1" dirty="0" smtClean="0">
                <a:latin typeface="Kristen ITC" pitchFamily="66" charset="0"/>
              </a:rPr>
              <a:t> </a:t>
            </a:r>
            <a:r>
              <a:rPr lang="en-US" b="1" dirty="0" err="1" smtClean="0">
                <a:latin typeface="Kristen ITC" pitchFamily="66" charset="0"/>
              </a:rPr>
              <a:t>dari</a:t>
            </a:r>
            <a:r>
              <a:rPr lang="en-US" b="1" dirty="0" smtClean="0">
                <a:latin typeface="Kristen ITC" pitchFamily="66" charset="0"/>
              </a:rPr>
              <a:t> 2 </a:t>
            </a:r>
            <a:r>
              <a:rPr lang="en-US" b="1" dirty="0" err="1" smtClean="0">
                <a:latin typeface="Kristen ITC" pitchFamily="66" charset="0"/>
              </a:rPr>
              <a:t>kata</a:t>
            </a:r>
            <a:r>
              <a:rPr lang="en-US" b="1" dirty="0" smtClean="0">
                <a:latin typeface="Kristen ITC" pitchFamily="66" charset="0"/>
              </a:rPr>
              <a:t>, </a:t>
            </a:r>
            <a:r>
              <a:rPr lang="en-US" b="1" dirty="0" err="1" smtClean="0">
                <a:latin typeface="Kristen ITC" pitchFamily="66" charset="0"/>
              </a:rPr>
              <a:t>yaitu</a:t>
            </a:r>
            <a:r>
              <a:rPr lang="en-US" b="1" dirty="0" smtClean="0">
                <a:latin typeface="Kristen ITC" pitchFamily="66" charset="0"/>
              </a:rPr>
              <a:t> :</a:t>
            </a:r>
          </a:p>
          <a:p>
            <a:pPr marL="342231" indent="-342231" defTabSz="91500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Kristen ITC" pitchFamily="66" charset="0"/>
              </a:rPr>
              <a:t>Basis</a:t>
            </a:r>
          </a:p>
          <a:p>
            <a:pPr marL="743170" lvl="1" indent="-286385" defTabSz="915001" eaLnBrk="1" hangingPunct="1">
              <a:defRPr/>
            </a:pPr>
            <a:r>
              <a:rPr lang="en-US" dirty="0" err="1" smtClean="0">
                <a:latin typeface="Kristen ITC" pitchFamily="66" charset="0"/>
              </a:rPr>
              <a:t>dapat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diartikan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sebagai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markas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atau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gudang</a:t>
            </a:r>
            <a:r>
              <a:rPr lang="en-US" dirty="0" smtClean="0">
                <a:latin typeface="Kristen ITC" pitchFamily="66" charset="0"/>
              </a:rPr>
              <a:t>, </a:t>
            </a:r>
            <a:r>
              <a:rPr lang="en-US" dirty="0" err="1" smtClean="0">
                <a:latin typeface="Kristen ITC" pitchFamily="66" charset="0"/>
              </a:rPr>
              <a:t>tempat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bersarang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atau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berkumpul</a:t>
            </a:r>
            <a:endParaRPr lang="en-US" b="1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marL="342231" indent="-342231" defTabSz="91500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Kristen ITC" pitchFamily="66" charset="0"/>
              </a:rPr>
              <a:t>Data</a:t>
            </a:r>
          </a:p>
          <a:p>
            <a:pPr marL="743170" lvl="1" indent="-286385" defTabSz="915001" eaLnBrk="1" hangingPunct="1">
              <a:defRPr/>
            </a:pPr>
            <a:r>
              <a:rPr lang="en-US" dirty="0" err="1" smtClean="0">
                <a:latin typeface="Kristen ITC" pitchFamily="66" charset="0"/>
              </a:rPr>
              <a:t>adalah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representasi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fakta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dunia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nyata</a:t>
            </a:r>
            <a:r>
              <a:rPr lang="en-US" dirty="0" smtClean="0">
                <a:latin typeface="Kristen ITC" pitchFamily="66" charset="0"/>
              </a:rPr>
              <a:t> yang </a:t>
            </a:r>
            <a:r>
              <a:rPr lang="en-US" dirty="0" err="1" smtClean="0">
                <a:latin typeface="Kristen ITC" pitchFamily="66" charset="0"/>
              </a:rPr>
              <a:t>mewakili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suatu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objek</a:t>
            </a:r>
            <a:r>
              <a:rPr lang="en-US" dirty="0" smtClean="0">
                <a:latin typeface="Kristen ITC" pitchFamily="66" charset="0"/>
              </a:rPr>
              <a:t> </a:t>
            </a:r>
          </a:p>
          <a:p>
            <a:pPr marL="743170" lvl="1" indent="-286385" defTabSz="915001" eaLnBrk="1" hangingPunct="1">
              <a:defRPr/>
            </a:pPr>
            <a:r>
              <a:rPr lang="en-US" dirty="0" err="1" smtClean="0">
                <a:latin typeface="Kristen ITC" pitchFamily="66" charset="0"/>
              </a:rPr>
              <a:t>Objek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terbagi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menjadi</a:t>
            </a:r>
            <a:r>
              <a:rPr lang="en-US" dirty="0" smtClean="0">
                <a:latin typeface="Kristen ITC" pitchFamily="66" charset="0"/>
              </a:rPr>
              <a:t> 2, </a:t>
            </a:r>
            <a:r>
              <a:rPr lang="en-US" dirty="0" err="1" smtClean="0">
                <a:latin typeface="Kristen ITC" pitchFamily="66" charset="0"/>
              </a:rPr>
              <a:t>yaitu</a:t>
            </a:r>
            <a:r>
              <a:rPr lang="en-US" dirty="0" smtClean="0">
                <a:latin typeface="Kristen ITC" pitchFamily="66" charset="0"/>
              </a:rPr>
              <a:t>:</a:t>
            </a:r>
          </a:p>
          <a:p>
            <a:pPr marL="1142676" lvl="2" indent="-227677" defTabSz="915001" eaLnBrk="1" hangingPunct="1">
              <a:defRPr/>
            </a:pPr>
            <a:r>
              <a:rPr lang="en-US" dirty="0" err="1" smtClean="0">
                <a:latin typeface="Kristen ITC" pitchFamily="66" charset="0"/>
              </a:rPr>
              <a:t>Objek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Nyata</a:t>
            </a:r>
            <a:r>
              <a:rPr lang="en-US" dirty="0" smtClean="0">
                <a:latin typeface="Kristen ITC" pitchFamily="66" charset="0"/>
              </a:rPr>
              <a:t> </a:t>
            </a:r>
          </a:p>
          <a:p>
            <a:pPr marL="1142676" lvl="2" indent="-227677" defTabSz="915001" eaLnBrk="1" hangingPunct="1">
              <a:defRPr/>
            </a:pPr>
            <a:r>
              <a:rPr lang="en-US" dirty="0" err="1" smtClean="0">
                <a:latin typeface="Kristen ITC" pitchFamily="66" charset="0"/>
              </a:rPr>
              <a:t>Objek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Abstrak</a:t>
            </a:r>
            <a:r>
              <a:rPr lang="en-US" dirty="0" smtClean="0">
                <a:latin typeface="Kristen ITC" pitchFamily="66" charset="0"/>
              </a:rPr>
              <a:t> (</a:t>
            </a:r>
            <a:r>
              <a:rPr lang="en-US" dirty="0" err="1" smtClean="0">
                <a:latin typeface="Kristen ITC" pitchFamily="66" charset="0"/>
              </a:rPr>
              <a:t>tidak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nyata</a:t>
            </a:r>
            <a:r>
              <a:rPr lang="en-US" dirty="0" smtClean="0">
                <a:latin typeface="Kristen ITC" pitchFamily="66" charset="0"/>
              </a:rPr>
              <a:t>)</a:t>
            </a:r>
          </a:p>
          <a:p>
            <a:pPr marL="743170" lvl="1" indent="-286385" defTabSz="915001" eaLnBrk="1" hangingPunct="1">
              <a:defRPr/>
            </a:pPr>
            <a:r>
              <a:rPr lang="en-US" dirty="0" smtClean="0">
                <a:latin typeface="Kristen ITC" pitchFamily="66" charset="0"/>
              </a:rPr>
              <a:t>yang </a:t>
            </a:r>
            <a:r>
              <a:rPr lang="en-US" dirty="0" err="1" smtClean="0">
                <a:latin typeface="Kristen ITC" pitchFamily="66" charset="0"/>
              </a:rPr>
              <a:t>direkam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dalam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bentuk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angka</a:t>
            </a:r>
            <a:r>
              <a:rPr lang="en-US" dirty="0" smtClean="0">
                <a:latin typeface="Kristen ITC" pitchFamily="66" charset="0"/>
              </a:rPr>
              <a:t>, </a:t>
            </a:r>
            <a:r>
              <a:rPr lang="en-US" dirty="0" err="1" smtClean="0">
                <a:latin typeface="Kristen ITC" pitchFamily="66" charset="0"/>
              </a:rPr>
              <a:t>huruf</a:t>
            </a:r>
            <a:r>
              <a:rPr lang="en-US" dirty="0" smtClean="0">
                <a:latin typeface="Kristen ITC" pitchFamily="66" charset="0"/>
              </a:rPr>
              <a:t>, </a:t>
            </a:r>
            <a:r>
              <a:rPr lang="en-US" dirty="0" err="1" smtClean="0">
                <a:latin typeface="Kristen ITC" pitchFamily="66" charset="0"/>
              </a:rPr>
              <a:t>simbol</a:t>
            </a:r>
            <a:r>
              <a:rPr lang="en-US" dirty="0" smtClean="0">
                <a:latin typeface="Kristen ITC" pitchFamily="66" charset="0"/>
              </a:rPr>
              <a:t>, </a:t>
            </a:r>
            <a:r>
              <a:rPr lang="en-US" dirty="0" err="1" smtClean="0">
                <a:latin typeface="Kristen ITC" pitchFamily="66" charset="0"/>
              </a:rPr>
              <a:t>teks</a:t>
            </a:r>
            <a:r>
              <a:rPr lang="en-US" dirty="0" smtClean="0">
                <a:latin typeface="Kristen ITC" pitchFamily="66" charset="0"/>
              </a:rPr>
              <a:t>, </a:t>
            </a:r>
            <a:r>
              <a:rPr lang="en-US" dirty="0" err="1" smtClean="0">
                <a:latin typeface="Kristen ITC" pitchFamily="66" charset="0"/>
              </a:rPr>
              <a:t>gambar</a:t>
            </a:r>
            <a:r>
              <a:rPr lang="en-US" dirty="0" smtClean="0">
                <a:latin typeface="Kristen ITC" pitchFamily="66" charset="0"/>
              </a:rPr>
              <a:t>, </a:t>
            </a:r>
            <a:r>
              <a:rPr lang="en-US" dirty="0" err="1" smtClean="0">
                <a:latin typeface="Kristen ITC" pitchFamily="66" charset="0"/>
              </a:rPr>
              <a:t>bunyi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atau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kombinasinya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pPr marL="743170" lvl="1" indent="-286385" defTabSz="915001" eaLnBrk="1" hangingPunct="1">
              <a:defRPr/>
            </a:pPr>
            <a:endParaRPr lang="en-US" b="1" dirty="0" smtClean="0">
              <a:solidFill>
                <a:srgbClr val="FF00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(</a:t>
            </a:r>
            <a:r>
              <a:rPr lang="en-US" dirty="0" err="1" smtClean="0"/>
              <a:t>shatability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Pemakai</a:t>
            </a:r>
            <a:r>
              <a:rPr lang="en-US" dirty="0" smtClean="0"/>
              <a:t>  basis data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/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Data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basis data </a:t>
            </a:r>
            <a:r>
              <a:rPr lang="en-US" dirty="0" err="1" smtClean="0"/>
              <a:t>kepegawaian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g\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ssitem</a:t>
            </a:r>
            <a:r>
              <a:rPr lang="en-US" dirty="0" smtClean="0"/>
              <a:t> </a:t>
            </a:r>
            <a:r>
              <a:rPr lang="en-US" dirty="0" err="1" smtClean="0"/>
              <a:t>penggajian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inventoru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(</a:t>
            </a:r>
            <a:r>
              <a:rPr lang="en-US" dirty="0" err="1" smtClean="0"/>
              <a:t>shatability</a:t>
            </a:r>
            <a:r>
              <a:rPr lang="en-US" dirty="0" smtClean="0"/>
              <a:t>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Basis data yang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aplikasi</a:t>
            </a:r>
            <a:r>
              <a:rPr lang="en-US" dirty="0" smtClean="0"/>
              <a:t>)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multiuser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/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data (</a:t>
            </a:r>
            <a:r>
              <a:rPr lang="en-US" dirty="0" err="1" smtClean="0"/>
              <a:t>karena</a:t>
            </a:r>
            <a:r>
              <a:rPr lang="en-US" dirty="0" smtClean="0"/>
              <a:t> data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bersamaan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deadlock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Definisi  Basis  Data ……….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231" indent="-342231" defTabSz="915001" eaLnBrk="1" hangingPunct="1">
              <a:defRPr/>
            </a:pPr>
            <a:r>
              <a:rPr lang="en-US" dirty="0" err="1" smtClean="0">
                <a:latin typeface="Kristen ITC" pitchFamily="66" charset="0"/>
              </a:rPr>
              <a:t>Dalam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beberapa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literatur</a:t>
            </a:r>
            <a:r>
              <a:rPr lang="en-US" dirty="0" smtClean="0">
                <a:latin typeface="Kristen ITC" pitchFamily="66" charset="0"/>
              </a:rPr>
              <a:t>, Basis Data </a:t>
            </a:r>
            <a:r>
              <a:rPr lang="en-US" dirty="0" err="1" smtClean="0">
                <a:latin typeface="Kristen ITC" pitchFamily="66" charset="0"/>
              </a:rPr>
              <a:t>telah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didefinisikan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dengan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cara</a:t>
            </a:r>
            <a:r>
              <a:rPr lang="en-US" dirty="0" smtClean="0">
                <a:latin typeface="Kristen ITC" pitchFamily="66" charset="0"/>
              </a:rPr>
              <a:t> yang </a:t>
            </a:r>
            <a:r>
              <a:rPr lang="en-US" dirty="0" err="1" smtClean="0">
                <a:latin typeface="Kristen ITC" pitchFamily="66" charset="0"/>
              </a:rPr>
              <a:t>berbeda</a:t>
            </a:r>
            <a:r>
              <a:rPr lang="en-US" dirty="0" smtClean="0">
                <a:latin typeface="Kristen ITC" pitchFamily="66" charset="0"/>
              </a:rPr>
              <a:t>. </a:t>
            </a:r>
          </a:p>
          <a:p>
            <a:pPr marL="342231" indent="-342231" defTabSz="915001" eaLnBrk="1" hangingPunct="1">
              <a:defRPr/>
            </a:pPr>
            <a:endParaRPr lang="en-US" sz="900" dirty="0" smtClean="0">
              <a:latin typeface="Kristen ITC" pitchFamily="66" charset="0"/>
            </a:endParaRPr>
          </a:p>
          <a:p>
            <a:pPr marL="342231" indent="-342231" defTabSz="915001" eaLnBrk="1" hangingPunct="1">
              <a:defRPr/>
            </a:pPr>
            <a:r>
              <a:rPr lang="en-US" b="1" dirty="0" err="1" smtClean="0">
                <a:solidFill>
                  <a:srgbClr val="C00000"/>
                </a:solidFill>
                <a:latin typeface="Kristen ITC" pitchFamily="66" charset="0"/>
              </a:rPr>
              <a:t>Menurut</a:t>
            </a:r>
            <a:r>
              <a:rPr lang="en-US" b="1" dirty="0" smtClean="0">
                <a:solidFill>
                  <a:srgbClr val="C00000"/>
                </a:solidFill>
                <a:latin typeface="Kristen ITC" pitchFamily="66" charset="0"/>
              </a:rPr>
              <a:t> James Martin </a:t>
            </a:r>
          </a:p>
          <a:p>
            <a:pPr marL="743868" lvl="1" indent="-342231" defTabSz="915001" eaLnBrk="1" hangingPunct="1">
              <a:defRPr/>
            </a:pPr>
            <a:r>
              <a:rPr lang="en-US" b="1" dirty="0" smtClean="0">
                <a:latin typeface="Kristen ITC" pitchFamily="66" charset="0"/>
              </a:rPr>
              <a:t>Basis data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adalah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suatu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kumpulan</a:t>
            </a:r>
            <a:r>
              <a:rPr lang="en-US" dirty="0" smtClean="0">
                <a:latin typeface="Kristen ITC" pitchFamily="66" charset="0"/>
              </a:rPr>
              <a:t> data </a:t>
            </a:r>
            <a:r>
              <a:rPr lang="en-US" dirty="0" err="1" smtClean="0">
                <a:latin typeface="Kristen ITC" pitchFamily="66" charset="0"/>
              </a:rPr>
              <a:t>terhubung</a:t>
            </a:r>
            <a:r>
              <a:rPr lang="en-US" dirty="0" smtClean="0">
                <a:latin typeface="Kristen ITC" pitchFamily="66" charset="0"/>
              </a:rPr>
              <a:t>     ( </a:t>
            </a:r>
            <a:r>
              <a:rPr lang="en-US" dirty="0" err="1" smtClean="0">
                <a:latin typeface="Kristen ITC" pitchFamily="66" charset="0"/>
              </a:rPr>
              <a:t>interralated</a:t>
            </a:r>
            <a:r>
              <a:rPr lang="en-US" dirty="0" smtClean="0">
                <a:latin typeface="Kristen ITC" pitchFamily="66" charset="0"/>
              </a:rPr>
              <a:t> data ) yang </a:t>
            </a:r>
            <a:r>
              <a:rPr lang="en-US" dirty="0" err="1" smtClean="0">
                <a:latin typeface="Kristen ITC" pitchFamily="66" charset="0"/>
              </a:rPr>
              <a:t>disimpan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secara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bersama-sama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pada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suatu</a:t>
            </a:r>
            <a:r>
              <a:rPr lang="en-US" dirty="0" smtClean="0">
                <a:latin typeface="Kristen ITC" pitchFamily="66" charset="0"/>
              </a:rPr>
              <a:t> media, </a:t>
            </a:r>
            <a:r>
              <a:rPr lang="en-US" dirty="0" err="1" smtClean="0">
                <a:latin typeface="Kristen ITC" pitchFamily="66" charset="0"/>
              </a:rPr>
              <a:t>tanpa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mengatap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satu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sama</a:t>
            </a:r>
            <a:r>
              <a:rPr lang="en-US" dirty="0" smtClean="0">
                <a:latin typeface="Kristen ITC" pitchFamily="66" charset="0"/>
              </a:rPr>
              <a:t> lain </a:t>
            </a:r>
            <a:r>
              <a:rPr lang="en-US" dirty="0" err="1" smtClean="0">
                <a:latin typeface="Kristen ITC" pitchFamily="66" charset="0"/>
              </a:rPr>
              <a:t>atau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tidak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perlu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suatu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kerangkapan</a:t>
            </a:r>
            <a:r>
              <a:rPr lang="en-US" dirty="0" smtClean="0">
                <a:latin typeface="Kristen ITC" pitchFamily="66" charset="0"/>
              </a:rPr>
              <a:t> data             ( controlled redundancy) </a:t>
            </a:r>
            <a:r>
              <a:rPr lang="en-US" dirty="0" err="1" smtClean="0">
                <a:latin typeface="Kristen ITC" pitchFamily="66" charset="0"/>
              </a:rPr>
              <a:t>dengan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cara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tertentu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sehingga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muda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untuk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digunakan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atau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ditampilkan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kembali</a:t>
            </a:r>
            <a:r>
              <a:rPr lang="en-US" dirty="0" smtClean="0">
                <a:latin typeface="Kristen ITC" pitchFamily="66" charset="0"/>
              </a:rPr>
              <a:t>; </a:t>
            </a:r>
            <a:r>
              <a:rPr lang="en-US" dirty="0" err="1" smtClean="0">
                <a:latin typeface="Kristen ITC" pitchFamily="66" charset="0"/>
              </a:rPr>
              <a:t>dapat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digunakan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oleh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satu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atau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lebih</a:t>
            </a:r>
            <a:r>
              <a:rPr lang="en-US" dirty="0" smtClean="0">
                <a:latin typeface="Kristen ITC" pitchFamily="66" charset="0"/>
              </a:rPr>
              <a:t> program </a:t>
            </a:r>
            <a:r>
              <a:rPr lang="en-US" dirty="0" err="1" smtClean="0">
                <a:latin typeface="Kristen ITC" pitchFamily="66" charset="0"/>
              </a:rPr>
              <a:t>aplikasi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secara</a:t>
            </a:r>
            <a:r>
              <a:rPr lang="en-US" dirty="0" smtClean="0">
                <a:latin typeface="Kristen ITC" pitchFamily="66" charset="0"/>
              </a:rPr>
              <a:t> optimal, data </a:t>
            </a:r>
            <a:r>
              <a:rPr lang="en-US" dirty="0" err="1" smtClean="0">
                <a:latin typeface="Kristen ITC" pitchFamily="66" charset="0"/>
              </a:rPr>
              <a:t>disimpan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tanpa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mengalami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ketergantungan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pada</a:t>
            </a:r>
            <a:r>
              <a:rPr lang="en-US" dirty="0" smtClean="0">
                <a:latin typeface="Kristen ITC" pitchFamily="66" charset="0"/>
              </a:rPr>
              <a:t> program  yang </a:t>
            </a:r>
            <a:r>
              <a:rPr lang="en-US" dirty="0" err="1" smtClean="0">
                <a:latin typeface="Kristen ITC" pitchFamily="66" charset="0"/>
              </a:rPr>
              <a:t>menggunakannya</a:t>
            </a:r>
            <a:r>
              <a:rPr lang="en-US" dirty="0" smtClean="0">
                <a:latin typeface="Kristen ITC" pitchFamily="66" charset="0"/>
              </a:rPr>
              <a:t>; data </a:t>
            </a:r>
            <a:r>
              <a:rPr lang="en-US" dirty="0" err="1" smtClean="0">
                <a:latin typeface="Kristen ITC" pitchFamily="66" charset="0"/>
              </a:rPr>
              <a:t>disimpan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sedemikian</a:t>
            </a:r>
            <a:r>
              <a:rPr lang="en-US" dirty="0" smtClean="0">
                <a:latin typeface="Kristen ITC" pitchFamily="66" charset="0"/>
              </a:rPr>
              <a:t>  </a:t>
            </a:r>
            <a:r>
              <a:rPr lang="en-US" dirty="0" err="1" smtClean="0">
                <a:latin typeface="Kristen ITC" pitchFamily="66" charset="0"/>
              </a:rPr>
              <a:t>rupa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sehingga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penambahan</a:t>
            </a:r>
            <a:r>
              <a:rPr lang="en-US" dirty="0" smtClean="0">
                <a:latin typeface="Kristen ITC" pitchFamily="66" charset="0"/>
              </a:rPr>
              <a:t>, </a:t>
            </a:r>
            <a:r>
              <a:rPr lang="en-US" dirty="0" err="1" smtClean="0">
                <a:latin typeface="Kristen ITC" pitchFamily="66" charset="0"/>
              </a:rPr>
              <a:t>pengambilan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modifikasi</a:t>
            </a:r>
            <a:r>
              <a:rPr lang="en-US" dirty="0" smtClean="0">
                <a:latin typeface="Kristen ITC" pitchFamily="66" charset="0"/>
              </a:rPr>
              <a:t> data </a:t>
            </a:r>
            <a:r>
              <a:rPr lang="en-US" dirty="0" err="1" smtClean="0">
                <a:latin typeface="Kristen ITC" pitchFamily="66" charset="0"/>
              </a:rPr>
              <a:t>dapat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dilakukan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dengan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mudah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dan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 err="1" smtClean="0">
                <a:latin typeface="Kristen ITC" pitchFamily="66" charset="0"/>
              </a:rPr>
              <a:t>terkontrol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pPr marL="342231" indent="-342231" defTabSz="915001" eaLnBrk="1" hangingPunct="1">
              <a:defRPr/>
            </a:pPr>
            <a:endParaRPr lang="en-US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Definisi  Basis  Data ………. 3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smtClean="0">
                <a:solidFill>
                  <a:srgbClr val="FF0000"/>
                </a:solidFill>
                <a:latin typeface="Kristen ITC" pitchFamily="66" charset="0"/>
              </a:rPr>
              <a:t>Dari pengertian diatas dapat disimpulkan bahwa basis data mempunyai beberapa kriteria penting yaitu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700" b="1" smtClean="0">
              <a:solidFill>
                <a:srgbClr val="FF0000"/>
              </a:solidFill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200" smtClean="0">
                <a:latin typeface="Kristen ITC" pitchFamily="66" charset="0"/>
              </a:rPr>
              <a:t>Berorientasi pada data (data oriented) dan bukan program oriented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200" smtClean="0">
                <a:latin typeface="Kristen ITC" pitchFamily="66" charset="0"/>
              </a:rPr>
              <a:t>Data dapat digunakan oleh pemakai yang berbeda atau beberapa program aplikasi tanpa perlu mengubah basis data</a:t>
            </a:r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endParaRPr lang="en-US" sz="9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200" smtClean="0">
                <a:latin typeface="Kristen ITC" pitchFamily="66" charset="0"/>
              </a:rPr>
              <a:t>Data dalam basisdata dapat berkembang dengan mudah baik volume maupun strukturnya</a:t>
            </a:r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endParaRPr lang="en-US" sz="9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200" smtClean="0">
                <a:latin typeface="Kristen ITC" pitchFamily="66" charset="0"/>
              </a:rPr>
              <a:t>Data yang ada dapat memenuhi kebutuhan sistem-sistem baru secara mudah</a:t>
            </a:r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endParaRPr lang="en-US" sz="9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200" smtClean="0">
                <a:latin typeface="Kristen ITC" pitchFamily="66" charset="0"/>
              </a:rPr>
              <a:t>Data dapat digunakan dengan cara-cara yang berbeda-beda</a:t>
            </a:r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endParaRPr lang="en-US" sz="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200" smtClean="0">
                <a:latin typeface="Kristen ITC" pitchFamily="66" charset="0"/>
              </a:rPr>
              <a:t>kerangkapan data (data redundancy) minimal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Definisi  Basis  Data ……….. 4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b="1" smtClean="0">
                <a:solidFill>
                  <a:srgbClr val="FF0000"/>
                </a:solidFill>
                <a:latin typeface="Kristen ITC" pitchFamily="66" charset="0"/>
              </a:rPr>
              <a:t>Keenam kriteria tersebut telah membedakan secara nyata antara pengorganisasian data secara basis data dan secara file tradisional, yaitu</a:t>
            </a:r>
            <a:endParaRPr lang="en-US" sz="3000" smtClean="0">
              <a:solidFill>
                <a:srgbClr val="FF0000"/>
              </a:solidFill>
              <a:latin typeface="Kristen ITC" pitchFamily="66" charset="0"/>
            </a:endParaRPr>
          </a:p>
          <a:p>
            <a:pPr marL="914400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smtClean="0">
                <a:latin typeface="Kristen ITC" pitchFamily="66" charset="0"/>
              </a:rPr>
              <a:t>Hanya dapat digunakan oleh satu program aplikasi </a:t>
            </a:r>
          </a:p>
          <a:p>
            <a:pPr marL="914400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smtClean="0">
                <a:latin typeface="Kristen ITC" pitchFamily="66" charset="0"/>
              </a:rPr>
              <a:t>Berhubungan dengan suatu persoalan tertentu untuk sistem yang direncanakan</a:t>
            </a:r>
          </a:p>
          <a:p>
            <a:pPr marL="914400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smtClean="0">
                <a:latin typeface="Kristen ITC" pitchFamily="66" charset="0"/>
              </a:rPr>
              <a:t>Perkembangan data hanya mungkin terjadi pada volumenya data saja</a:t>
            </a:r>
          </a:p>
          <a:p>
            <a:pPr marL="914400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smtClean="0">
                <a:latin typeface="Kristen ITC" pitchFamily="66" charset="0"/>
              </a:rPr>
              <a:t>Hanya dapat digunakan dengan satu cara tertentu saja</a:t>
            </a:r>
          </a:p>
          <a:p>
            <a:pPr marL="914400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smtClean="0">
                <a:latin typeface="Kristen ITC" pitchFamily="66" charset="0"/>
              </a:rPr>
              <a:t>Kerangkapan data terlalu sering muncul</a:t>
            </a:r>
          </a:p>
          <a:p>
            <a:pPr eaLnBrk="1" hangingPunct="1">
              <a:lnSpc>
                <a:spcPct val="80000"/>
              </a:lnSpc>
            </a:pPr>
            <a:endParaRPr lang="en-US" sz="300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Definisi  Basis  Data ……….. 5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b="1" smtClean="0">
                <a:solidFill>
                  <a:srgbClr val="FF0000"/>
                </a:solidFill>
                <a:latin typeface="Kristen ITC" pitchFamily="66" charset="0"/>
              </a:rPr>
              <a:t>Basis data sendiri dapat didefinisikan dalam sejumlah sudut pandang seperti ;</a:t>
            </a:r>
          </a:p>
          <a:p>
            <a:pPr eaLnBrk="1" hangingPunct="1">
              <a:lnSpc>
                <a:spcPct val="80000"/>
              </a:lnSpc>
            </a:pPr>
            <a:endParaRPr lang="en-US" sz="800" b="1" smtClean="0">
              <a:solidFill>
                <a:srgbClr val="FF0000"/>
              </a:solidFill>
              <a:latin typeface="Kristen ITC" pitchFamily="66" charset="0"/>
            </a:endParaRPr>
          </a:p>
          <a:p>
            <a:pPr marL="969963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smtClean="0">
                <a:latin typeface="Kristen ITC" pitchFamily="66" charset="0"/>
              </a:rPr>
              <a:t>Himpunan kelompok data (arsip) yang saling berhubungan yang diorganisasikan sedemikian rupa agar kelak dapat dimanfaatkan kembali dengan cepat dan mudah.</a:t>
            </a:r>
          </a:p>
          <a:p>
            <a:pPr marL="969963" lvl="1" indent="-514350" eaLnBrk="1" hangingPunct="1">
              <a:lnSpc>
                <a:spcPct val="80000"/>
              </a:lnSpc>
              <a:buFontTx/>
              <a:buAutoNum type="arabicPeriod"/>
            </a:pPr>
            <a:endParaRPr lang="en-US" sz="800" smtClean="0">
              <a:latin typeface="Kristen ITC" pitchFamily="66" charset="0"/>
            </a:endParaRPr>
          </a:p>
          <a:p>
            <a:pPr marL="969963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smtClean="0">
                <a:latin typeface="Kristen ITC" pitchFamily="66" charset="0"/>
              </a:rPr>
              <a:t>Kumpulan data yang saling berhubungan yang disimpan secara bersama sedemikian rupa tanpa pengulangan (redundansi) yang tidak perlu, untuk memenuhi berbagai kebutuhan.</a:t>
            </a:r>
          </a:p>
          <a:p>
            <a:pPr marL="969963" lvl="1" indent="-514350" eaLnBrk="1" hangingPunct="1">
              <a:lnSpc>
                <a:spcPct val="80000"/>
              </a:lnSpc>
              <a:buFontTx/>
              <a:buAutoNum type="arabicPeriod"/>
            </a:pPr>
            <a:endParaRPr lang="en-US" sz="800" smtClean="0">
              <a:latin typeface="Kristen ITC" pitchFamily="66" charset="0"/>
            </a:endParaRPr>
          </a:p>
          <a:p>
            <a:pPr marL="969963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smtClean="0">
                <a:latin typeface="Kristen ITC" pitchFamily="66" charset="0"/>
              </a:rPr>
              <a:t>Kumpulan file/tabel/arsip yang saling berhubungan yang disimpan dalam media penyimpanan elektronis</a:t>
            </a:r>
          </a:p>
          <a:p>
            <a:pPr eaLnBrk="1" hangingPunct="1">
              <a:lnSpc>
                <a:spcPct val="80000"/>
              </a:lnSpc>
            </a:pPr>
            <a:endParaRPr lang="en-US" sz="300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Definisi Sistem Basis Data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  <a:latin typeface="Kristen ITC" pitchFamily="66" charset="0"/>
              </a:rPr>
              <a:t>Menurut </a:t>
            </a:r>
            <a:r>
              <a:rPr lang="en-US" sz="2800" b="1" i="1" u="sng" smtClean="0">
                <a:solidFill>
                  <a:srgbClr val="FF0000"/>
                </a:solidFill>
                <a:latin typeface="Kristen ITC" pitchFamily="66" charset="0"/>
              </a:rPr>
              <a:t>James F. Courtney Jr. dan David B. Paradice</a:t>
            </a:r>
            <a:r>
              <a:rPr lang="en-US" sz="2800" b="1" smtClean="0">
                <a:solidFill>
                  <a:srgbClr val="FF0000"/>
                </a:solidFill>
                <a:latin typeface="Kristen ITC" pitchFamily="66" charset="0"/>
              </a:rPr>
              <a:t> dalam bukunya </a:t>
            </a:r>
            <a:r>
              <a:rPr lang="en-US" sz="2800" b="1" i="1" u="sng" smtClean="0">
                <a:solidFill>
                  <a:srgbClr val="FF0000"/>
                </a:solidFill>
                <a:latin typeface="Kristen ITC" pitchFamily="66" charset="0"/>
              </a:rPr>
              <a:t>Database System for Management,</a:t>
            </a:r>
            <a:r>
              <a:rPr lang="en-US" sz="2800" b="1" smtClean="0">
                <a:solidFill>
                  <a:srgbClr val="FF0000"/>
                </a:solidFill>
                <a:latin typeface="Kristen ITC" pitchFamily="66" charset="0"/>
              </a:rPr>
              <a:t> :</a:t>
            </a:r>
          </a:p>
          <a:p>
            <a:pPr eaLnBrk="1" hangingPunct="1"/>
            <a:endParaRPr lang="en-US" sz="800" b="1" smtClean="0">
              <a:solidFill>
                <a:srgbClr val="FF0000"/>
              </a:solidFill>
              <a:latin typeface="Kristen ITC" pitchFamily="66" charset="0"/>
            </a:endParaRPr>
          </a:p>
          <a:p>
            <a:pPr eaLnBrk="1" hangingPunct="1"/>
            <a:r>
              <a:rPr lang="en-US" sz="2800" smtClean="0">
                <a:latin typeface="Kristen ITC" pitchFamily="66" charset="0"/>
              </a:rPr>
              <a:t>adalah sekumpulan sub sistem yang terdiri atas basis data dengan para pemakai yang menggunakan basis data secara bersama-sama, personal-personal yang merancang dan mengelola basis data, teknik-teknik untuk merancang dan mengelola basis data, serta sistem komputer untuk mendukungnya.</a:t>
            </a:r>
          </a:p>
          <a:p>
            <a:pPr eaLnBrk="1" hangingPunct="1"/>
            <a:endParaRPr lang="en-US" b="1" smtClean="0">
              <a:solidFill>
                <a:srgbClr val="FF0000"/>
              </a:solidFill>
              <a:latin typeface="Kristen ITC" pitchFamily="66" charset="0"/>
            </a:endParaRPr>
          </a:p>
          <a:p>
            <a:pPr eaLnBrk="1" hangingPunct="1"/>
            <a:endParaRPr lang="en-US" sz="900" b="1" smtClean="0">
              <a:solidFill>
                <a:srgbClr val="FF0000"/>
              </a:solidFill>
              <a:latin typeface="Kristen ITC" pitchFamily="66" charset="0"/>
            </a:endParaRPr>
          </a:p>
          <a:p>
            <a:pPr eaLnBrk="1" hangingPunct="1"/>
            <a:endParaRPr lang="en-US" smtClean="0">
              <a:latin typeface="Kristen ITC" pitchFamily="66" charset="0"/>
            </a:endParaRPr>
          </a:p>
          <a:p>
            <a:pPr eaLnBrk="1" hangingPunct="1"/>
            <a:endParaRPr lang="en-US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Kristen ITC" pitchFamily="66" charset="0"/>
              </a:rPr>
              <a:t>Komponen  Sistem Basis Data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hangingPunct="1"/>
            <a:r>
              <a:rPr lang="en-US" sz="2800" b="1" smtClean="0">
                <a:solidFill>
                  <a:srgbClr val="FF0000"/>
                </a:solidFill>
                <a:latin typeface="Kristen ITC" pitchFamily="66" charset="0"/>
              </a:rPr>
              <a:t>Dari Pengertian tersebut dapat disimpulkan bahwa sistem basis data mempunyai beberapa komponen/elemen, yaitu :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b="1" smtClean="0">
                <a:solidFill>
                  <a:srgbClr val="0070C0"/>
                </a:solidFill>
                <a:latin typeface="Kristen ITC" pitchFamily="66" charset="0"/>
              </a:rPr>
              <a:t>Basis Data </a:t>
            </a:r>
            <a:r>
              <a:rPr lang="en-US" smtClean="0">
                <a:latin typeface="Kristen ITC" pitchFamily="66" charset="0"/>
              </a:rPr>
              <a:t>sebagai inti dari sistem basis data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b="1" smtClean="0">
                <a:solidFill>
                  <a:srgbClr val="FFC000"/>
                </a:solidFill>
                <a:latin typeface="Kristen ITC" pitchFamily="66" charset="0"/>
              </a:rPr>
              <a:t>Perangkat  Lunak </a:t>
            </a:r>
            <a:r>
              <a:rPr lang="en-US" smtClean="0">
                <a:latin typeface="Kristen ITC" pitchFamily="66" charset="0"/>
              </a:rPr>
              <a:t>untuk mengelola basis data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b="1" smtClean="0">
                <a:solidFill>
                  <a:srgbClr val="7030A0"/>
                </a:solidFill>
                <a:latin typeface="Kristen ITC" pitchFamily="66" charset="0"/>
              </a:rPr>
              <a:t>Perangkat  Keras </a:t>
            </a:r>
            <a:r>
              <a:rPr lang="en-US" smtClean="0">
                <a:latin typeface="Kristen ITC" pitchFamily="66" charset="0"/>
              </a:rPr>
              <a:t>sebagai pendukung operasi pengolahan data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b="1" smtClean="0">
                <a:solidFill>
                  <a:srgbClr val="FF99CC"/>
                </a:solidFill>
                <a:latin typeface="Kristen ITC" pitchFamily="66" charset="0"/>
              </a:rPr>
              <a:t>Manusia</a:t>
            </a:r>
            <a:r>
              <a:rPr lang="en-US" smtClean="0">
                <a:solidFill>
                  <a:srgbClr val="FF99CC"/>
                </a:solidFill>
                <a:latin typeface="Kristen ITC" pitchFamily="66" charset="0"/>
              </a:rPr>
              <a:t> </a:t>
            </a:r>
            <a:r>
              <a:rPr lang="en-US" smtClean="0">
                <a:latin typeface="Kristen ITC" pitchFamily="66" charset="0"/>
              </a:rPr>
              <a:t>sebagai  perancang, pengelola atau pemakai </a:t>
            </a:r>
            <a:endParaRPr lang="en-US" b="1" smtClean="0">
              <a:solidFill>
                <a:srgbClr val="FF0000"/>
              </a:solidFill>
              <a:latin typeface="Kristen ITC" pitchFamily="66" charset="0"/>
            </a:endParaRPr>
          </a:p>
          <a:p>
            <a:pPr marL="514350" indent="-514350" eaLnBrk="1" hangingPunct="1"/>
            <a:endParaRPr lang="en-US" sz="900" b="1" smtClean="0">
              <a:solidFill>
                <a:srgbClr val="FF0000"/>
              </a:solidFill>
              <a:latin typeface="Kristen ITC" pitchFamily="66" charset="0"/>
            </a:endParaRPr>
          </a:p>
          <a:p>
            <a:pPr marL="514350" indent="-514350" eaLnBrk="1" hangingPunct="1"/>
            <a:endParaRPr lang="en-US" smtClean="0">
              <a:latin typeface="Kristen ITC" pitchFamily="66" charset="0"/>
            </a:endParaRPr>
          </a:p>
          <a:p>
            <a:pPr marL="514350" indent="-514350" eaLnBrk="1" hangingPunct="1"/>
            <a:endParaRPr lang="en-US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Prinsip  dan  Tujuan  Utama  Basis  Data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b="1" smtClean="0">
              <a:solidFill>
                <a:srgbClr val="FF0000"/>
              </a:solidFill>
              <a:latin typeface="Kristen ITC" pitchFamily="66" charset="0"/>
            </a:endParaRPr>
          </a:p>
          <a:p>
            <a:pPr eaLnBrk="1" hangingPunct="1"/>
            <a:r>
              <a:rPr lang="en-US" sz="2800" b="1" smtClean="0">
                <a:solidFill>
                  <a:srgbClr val="FF0000"/>
                </a:solidFill>
                <a:latin typeface="Kristen ITC" pitchFamily="66" charset="0"/>
              </a:rPr>
              <a:t>Prinsip </a:t>
            </a:r>
            <a:r>
              <a:rPr lang="en-US" sz="2800" smtClean="0">
                <a:latin typeface="Kristen ITC" pitchFamily="66" charset="0"/>
              </a:rPr>
              <a:t>adalah pengaturan data/arsip </a:t>
            </a:r>
          </a:p>
          <a:p>
            <a:pPr eaLnBrk="1" hangingPunct="1"/>
            <a:endParaRPr lang="en-US" sz="2800" smtClean="0">
              <a:latin typeface="Kristen ITC" pitchFamily="66" charset="0"/>
            </a:endParaRPr>
          </a:p>
          <a:p>
            <a:pPr eaLnBrk="1" hangingPunct="1"/>
            <a:endParaRPr lang="en-US" sz="700" smtClean="0">
              <a:latin typeface="Kristen ITC" pitchFamily="66" charset="0"/>
            </a:endParaRPr>
          </a:p>
          <a:p>
            <a:pPr eaLnBrk="1" hangingPunct="1"/>
            <a:r>
              <a:rPr lang="en-US" sz="2800" b="1" smtClean="0">
                <a:solidFill>
                  <a:srgbClr val="7030A0"/>
                </a:solidFill>
                <a:latin typeface="Kristen ITC" pitchFamily="66" charset="0"/>
              </a:rPr>
              <a:t>Tujuan utamanya</a:t>
            </a:r>
            <a:r>
              <a:rPr lang="en-US" sz="280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sz="2800" smtClean="0">
                <a:latin typeface="Kristen ITC" pitchFamily="66" charset="0"/>
              </a:rPr>
              <a:t>adalah kemudahan dan kecepatan dalam pengambilan kembali data/arsip.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</TotalTime>
  <Words>1335</Words>
  <Application>Microsoft Office PowerPoint</Application>
  <PresentationFormat>On-screen Show (4:3)</PresentationFormat>
  <Paragraphs>128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KONSEP DASAR</vt:lpstr>
      <vt:lpstr>Definisi  Basis  Data ………. 1</vt:lpstr>
      <vt:lpstr>Definisi  Basis  Data ………. 2</vt:lpstr>
      <vt:lpstr>Definisi  Basis  Data ………. 3</vt:lpstr>
      <vt:lpstr>Definisi  Basis  Data ……….. 4</vt:lpstr>
      <vt:lpstr>Definisi  Basis  Data ……….. 5</vt:lpstr>
      <vt:lpstr>Definisi Sistem Basis Data</vt:lpstr>
      <vt:lpstr>Komponen  Sistem Basis Data</vt:lpstr>
      <vt:lpstr>Prinsip  dan  Tujuan  Utama  Basis  Data </vt:lpstr>
      <vt:lpstr>Tujuan Basis Data</vt:lpstr>
      <vt:lpstr>Tujuan Sekunder  Basis Data ………..1</vt:lpstr>
      <vt:lpstr>Kecepatan dan kemudahan ( speed )</vt:lpstr>
      <vt:lpstr>Efisiensi Ruang Penyimpanan ( space ) </vt:lpstr>
      <vt:lpstr>Keakuratan (accurancy)</vt:lpstr>
      <vt:lpstr>Ketersediaan (availability)</vt:lpstr>
      <vt:lpstr>Ketersediaan (availability) (2)</vt:lpstr>
      <vt:lpstr>Kelengkapan (Completeness)</vt:lpstr>
      <vt:lpstr>Kelengkapan (Completeness) (2)</vt:lpstr>
      <vt:lpstr>Keamanan (security)</vt:lpstr>
      <vt:lpstr>Kebersamaan pemakaian (shatability)</vt:lpstr>
      <vt:lpstr>Kebersamaan pemakaian (shatability) (2)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</dc:title>
  <dc:creator>Rina Kurniawati</dc:creator>
  <cp:lastModifiedBy>Phantom Assassin</cp:lastModifiedBy>
  <cp:revision>100</cp:revision>
  <cp:lastPrinted>2012-11-05T06:33:04Z</cp:lastPrinted>
  <dcterms:created xsi:type="dcterms:W3CDTF">2008-09-03T17:00:19Z</dcterms:created>
  <dcterms:modified xsi:type="dcterms:W3CDTF">2012-11-05T06:33:06Z</dcterms:modified>
</cp:coreProperties>
</file>