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2" r:id="rId6"/>
    <p:sldId id="278" r:id="rId7"/>
    <p:sldId id="263" r:id="rId8"/>
    <p:sldId id="279" r:id="rId9"/>
    <p:sldId id="264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37" autoAdjust="0"/>
  </p:normalViewPr>
  <p:slideViewPr>
    <p:cSldViewPr>
      <p:cViewPr varScale="1">
        <p:scale>
          <a:sx n="45" d="100"/>
          <a:sy n="4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ADF3F-69B8-4E17-9D1C-15077290EA3F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16248-0463-4F26-88D6-DB2F348B6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18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870CE-57A4-4C85-8151-5C20DCF85E46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1ABF1-B765-418E-B670-77D3FC9C02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66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4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39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32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34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32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46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58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89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4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88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58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4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1524000"/>
            <a:ext cx="5486400" cy="2051232"/>
          </a:xfrm>
        </p:spPr>
        <p:txBody>
          <a:bodyPr/>
          <a:lstStyle/>
          <a:p>
            <a:r>
              <a:rPr lang="en-US" sz="4400" b="1" spc="6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Abstraksi</a:t>
            </a:r>
            <a:r>
              <a:rPr lang="en-US" sz="4400" b="1" spc="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 Data</a:t>
            </a:r>
            <a:endParaRPr lang="en-US" sz="4400" b="1" spc="6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24400" y="533400"/>
            <a:ext cx="3733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Materi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ke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 3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latin typeface="Forte" pitchFamily="66" charset="0"/>
              </a:rPr>
              <a:t>Physical View</a:t>
            </a:r>
            <a:endParaRPr lang="en-US" sz="6000" dirty="0">
              <a:solidFill>
                <a:srgbClr val="7030A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Merupakan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level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terendah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dalam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abstraksi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data,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suatu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pandangan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yang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berhubungan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dengan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bagaiman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sesungguhnya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data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disimpan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didalam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media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penyimpanan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sehingga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lebih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berorientasi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pada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mesin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. 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Pada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level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ini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pemakai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melihat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data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sebagai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gabungan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dari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struktur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datanya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sendiri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Pada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level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ini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kita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berurusan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dengan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data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sebagai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teks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angka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bahkan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melihatnya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sebagai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himpunan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bit data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struktur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datanya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dijabarkan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secara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rinci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.</a:t>
            </a:r>
          </a:p>
          <a:p>
            <a:pPr>
              <a:buNone/>
            </a:pPr>
            <a:endParaRPr lang="en-US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err="1" smtClean="0">
                <a:solidFill>
                  <a:srgbClr val="7030A0"/>
                </a:solidFill>
                <a:latin typeface="Forte" pitchFamily="66" charset="0"/>
              </a:rPr>
              <a:t>Abstraksi</a:t>
            </a:r>
            <a:r>
              <a:rPr lang="en-US" sz="6000" dirty="0" smtClean="0">
                <a:solidFill>
                  <a:srgbClr val="7030A0"/>
                </a:solidFill>
                <a:latin typeface="Forte" pitchFamily="66" charset="0"/>
              </a:rPr>
              <a:t> Data</a:t>
            </a:r>
            <a:endParaRPr lang="en-US" sz="6000" dirty="0">
              <a:solidFill>
                <a:srgbClr val="7030A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Salah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satu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tujuan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atau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kegunaan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utama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dari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sistem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basis data </a:t>
            </a:r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adalah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untuk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menyediakan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fasilitas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atau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antarmuka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(interface) </a:t>
            </a:r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dalam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menikmati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atau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melihat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data </a:t>
            </a:r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kepada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user/</a:t>
            </a:r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pemakai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data agar </a:t>
            </a:r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pemakai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 </a:t>
            </a:r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mampu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menyusun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suatu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padangan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abstraksi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dari</a:t>
            </a:r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Berlin Sans FB" pitchFamily="34" charset="0"/>
              </a:rPr>
              <a:t> data.</a:t>
            </a:r>
          </a:p>
          <a:p>
            <a:pPr>
              <a:buNone/>
            </a:pP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err="1" smtClean="0">
                <a:solidFill>
                  <a:srgbClr val="7030A0"/>
                </a:solidFill>
                <a:latin typeface="Forte" pitchFamily="66" charset="0"/>
              </a:rPr>
              <a:t>Abstrasi</a:t>
            </a:r>
            <a:r>
              <a:rPr lang="en-US" sz="6600" dirty="0" smtClean="0">
                <a:solidFill>
                  <a:srgbClr val="7030A0"/>
                </a:solidFill>
                <a:latin typeface="Forte" pitchFamily="66" charset="0"/>
              </a:rPr>
              <a:t> Data</a:t>
            </a:r>
            <a:endParaRPr lang="en-US" sz="6600" dirty="0">
              <a:solidFill>
                <a:srgbClr val="7030A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3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itchFamily="18" charset="0"/>
              </a:rPr>
              <a:t>Suatu</a:t>
            </a: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itchFamily="18" charset="0"/>
              </a:rPr>
              <a:t> basis data </a:t>
            </a:r>
            <a:r>
              <a:rPr lang="en-US" sz="3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itchFamily="18" charset="0"/>
              </a:rPr>
              <a:t>dapat</a:t>
            </a: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itchFamily="18" charset="0"/>
              </a:rPr>
              <a:t>dipandang</a:t>
            </a: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itchFamily="18" charset="0"/>
              </a:rPr>
              <a:t>dari</a:t>
            </a: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itchFamily="18" charset="0"/>
              </a:rPr>
              <a:t>dua</a:t>
            </a: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itchFamily="18" charset="0"/>
              </a:rPr>
              <a:t>sudut</a:t>
            </a: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itchFamily="18" charset="0"/>
              </a:rPr>
              <a:t>pandang</a:t>
            </a: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itchFamily="18" charset="0"/>
              </a:rPr>
              <a:t>, </a:t>
            </a:r>
            <a:r>
              <a:rPr lang="en-US" sz="3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itchFamily="18" charset="0"/>
              </a:rPr>
              <a:t>yaitu</a:t>
            </a: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itchFamily="18" charset="0"/>
              </a:rPr>
              <a:t> :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itchFamily="18" charset="0"/>
              </a:rPr>
              <a:t>Pemakai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itchFamily="18" charset="0"/>
              </a:rPr>
              <a:t>  (User View)</a:t>
            </a:r>
          </a:p>
          <a:p>
            <a:pPr lvl="2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itchFamily="18" charset="0"/>
              </a:rPr>
              <a:t>se</a:t>
            </a:r>
            <a:r>
              <a:rPr lang="en-US" dirty="0" err="1" smtClean="0">
                <a:latin typeface="Elephant" pitchFamily="18" charset="0"/>
              </a:rPr>
              <a:t>bagai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orang</a:t>
            </a:r>
            <a:r>
              <a:rPr lang="en-US" dirty="0" smtClean="0">
                <a:latin typeface="Elephant" pitchFamily="18" charset="0"/>
              </a:rPr>
              <a:t> yang </a:t>
            </a:r>
            <a:r>
              <a:rPr lang="en-US" dirty="0" err="1" smtClean="0">
                <a:latin typeface="Elephant" pitchFamily="18" charset="0"/>
              </a:rPr>
              <a:t>mengakses</a:t>
            </a:r>
            <a:r>
              <a:rPr lang="en-US" dirty="0" smtClean="0">
                <a:latin typeface="Elephant" pitchFamily="18" charset="0"/>
              </a:rPr>
              <a:t>/ </a:t>
            </a:r>
            <a:r>
              <a:rPr lang="en-US" dirty="0" err="1" smtClean="0">
                <a:latin typeface="Elephant" pitchFamily="18" charset="0"/>
              </a:rPr>
              <a:t>menggunakan</a:t>
            </a:r>
            <a:r>
              <a:rPr lang="en-US" dirty="0" smtClean="0">
                <a:latin typeface="Elephant" pitchFamily="18" charset="0"/>
              </a:rPr>
              <a:t> basis data, </a:t>
            </a:r>
            <a:r>
              <a:rPr lang="en-US" dirty="0" err="1" smtClean="0">
                <a:latin typeface="Elephant" pitchFamily="18" charset="0"/>
              </a:rPr>
              <a:t>baik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secara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bersamaan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maupun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secara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individu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dalam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lingkungan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sistem</a:t>
            </a:r>
            <a:endParaRPr lang="en-US" dirty="0" smtClean="0">
              <a:latin typeface="Elephant" pitchFamily="18" charset="0"/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itchFamily="18" charset="0"/>
              </a:rPr>
              <a:t>Perancang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ephant" pitchFamily="18" charset="0"/>
            </a:endParaRPr>
          </a:p>
          <a:p>
            <a:pPr lvl="2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Sedangkan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perancang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adalah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mereka</a:t>
            </a:r>
            <a:r>
              <a:rPr lang="en-US" dirty="0" smtClean="0">
                <a:latin typeface="Elephant" pitchFamily="18" charset="0"/>
              </a:rPr>
              <a:t> yang </a:t>
            </a:r>
            <a:r>
              <a:rPr lang="en-US" dirty="0" err="1" smtClean="0">
                <a:latin typeface="Elephant" pitchFamily="18" charset="0"/>
              </a:rPr>
              <a:t>berperan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sebagai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perancang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dan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pengelola</a:t>
            </a:r>
            <a:r>
              <a:rPr lang="en-US" dirty="0" smtClean="0">
                <a:latin typeface="Elephant" pitchFamily="18" charset="0"/>
              </a:rPr>
              <a:t>  basis data. </a:t>
            </a:r>
          </a:p>
          <a:p>
            <a:pPr lvl="2"/>
            <a:r>
              <a:rPr lang="en-US" dirty="0" err="1" smtClean="0">
                <a:latin typeface="Elephant" pitchFamily="18" charset="0"/>
              </a:rPr>
              <a:t>Seorang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perancang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dapat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memiliki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dua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jenis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pandangan</a:t>
            </a:r>
            <a:r>
              <a:rPr lang="en-US" dirty="0" smtClean="0">
                <a:latin typeface="Elephant" pitchFamily="18" charset="0"/>
              </a:rPr>
              <a:t> yang </a:t>
            </a:r>
            <a:r>
              <a:rPr lang="en-US" dirty="0" err="1" smtClean="0">
                <a:latin typeface="Elephant" pitchFamily="18" charset="0"/>
              </a:rPr>
              <a:t>berbeda</a:t>
            </a:r>
            <a:r>
              <a:rPr lang="en-US" dirty="0" smtClean="0">
                <a:latin typeface="Elephant" pitchFamily="18" charset="0"/>
              </a:rPr>
              <a:t> , </a:t>
            </a:r>
            <a:r>
              <a:rPr lang="en-US" dirty="0" err="1" smtClean="0">
                <a:latin typeface="Elephant" pitchFamily="18" charset="0"/>
              </a:rPr>
              <a:t>yaitu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secara</a:t>
            </a:r>
            <a:r>
              <a:rPr lang="en-US" dirty="0" smtClean="0">
                <a:latin typeface="Elephant" pitchFamily="18" charset="0"/>
              </a:rPr>
              <a:t> </a:t>
            </a:r>
          </a:p>
          <a:p>
            <a:pPr lvl="3"/>
            <a:r>
              <a:rPr lang="en-US" dirty="0" err="1" smtClean="0">
                <a:latin typeface="Elephant" pitchFamily="18" charset="0"/>
              </a:rPr>
              <a:t>konseptual</a:t>
            </a:r>
            <a:r>
              <a:rPr lang="en-US" dirty="0" smtClean="0">
                <a:latin typeface="Elephant" pitchFamily="18" charset="0"/>
              </a:rPr>
              <a:t>  (Conceptual View)</a:t>
            </a:r>
          </a:p>
          <a:p>
            <a:pPr lvl="3"/>
            <a:r>
              <a:rPr lang="en-US" dirty="0" err="1" smtClean="0">
                <a:latin typeface="Elephant" pitchFamily="18" charset="0"/>
              </a:rPr>
              <a:t>Pisik</a:t>
            </a:r>
            <a:r>
              <a:rPr lang="en-US" dirty="0" smtClean="0">
                <a:latin typeface="Elephant" pitchFamily="18" charset="0"/>
              </a:rPr>
              <a:t>  (Physic View)</a:t>
            </a:r>
          </a:p>
          <a:p>
            <a:pPr>
              <a:buNone/>
            </a:pPr>
            <a:endParaRPr lang="en-US" dirty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err="1" smtClean="0">
                <a:solidFill>
                  <a:srgbClr val="7030A0"/>
                </a:solidFill>
                <a:latin typeface="Forte" pitchFamily="66" charset="0"/>
              </a:rPr>
              <a:t>Abstraksi</a:t>
            </a:r>
            <a:r>
              <a:rPr lang="en-US" sz="6600" dirty="0" smtClean="0">
                <a:solidFill>
                  <a:srgbClr val="7030A0"/>
                </a:solidFill>
                <a:latin typeface="Forte" pitchFamily="66" charset="0"/>
              </a:rPr>
              <a:t> Data</a:t>
            </a:r>
            <a:endParaRPr lang="en-US" sz="6600" dirty="0">
              <a:solidFill>
                <a:srgbClr val="7030A0"/>
              </a:solidFill>
              <a:latin typeface="Forte" pitchFamily="66" charset="0"/>
            </a:endParaRP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228600" y="1295400"/>
            <a:ext cx="8580544" cy="914400"/>
          </a:xfrm>
        </p:spPr>
        <p:txBody>
          <a:bodyPr/>
          <a:lstStyle/>
          <a:p>
            <a:r>
              <a:rPr lang="en-US" sz="2400" dirty="0" err="1" smtClean="0">
                <a:latin typeface="Forte" pitchFamily="66" charset="0"/>
              </a:rPr>
              <a:t>Abstraksi</a:t>
            </a:r>
            <a:r>
              <a:rPr lang="en-US" sz="2400" dirty="0" smtClean="0">
                <a:latin typeface="Forte" pitchFamily="66" charset="0"/>
              </a:rPr>
              <a:t> data </a:t>
            </a:r>
            <a:r>
              <a:rPr lang="en-US" sz="2400" dirty="0" err="1" smtClean="0">
                <a:latin typeface="Forte" pitchFamily="66" charset="0"/>
              </a:rPr>
              <a:t>merupakan</a:t>
            </a:r>
            <a:r>
              <a:rPr lang="en-US" sz="2400" dirty="0" smtClean="0">
                <a:latin typeface="Forte" pitchFamily="66" charset="0"/>
              </a:rPr>
              <a:t> </a:t>
            </a:r>
            <a:r>
              <a:rPr lang="en-US" sz="2400" dirty="0" err="1" smtClean="0">
                <a:latin typeface="Forte" pitchFamily="66" charset="0"/>
              </a:rPr>
              <a:t>tingkatan</a:t>
            </a:r>
            <a:r>
              <a:rPr lang="en-US" sz="2400" dirty="0" smtClean="0">
                <a:latin typeface="Forte" pitchFamily="66" charset="0"/>
              </a:rPr>
              <a:t> </a:t>
            </a:r>
            <a:r>
              <a:rPr lang="en-US" sz="2400" dirty="0" err="1" smtClean="0">
                <a:latin typeface="Forte" pitchFamily="66" charset="0"/>
              </a:rPr>
              <a:t>atau</a:t>
            </a:r>
            <a:r>
              <a:rPr lang="en-US" sz="2400" dirty="0" smtClean="0">
                <a:latin typeface="Forte" pitchFamily="66" charset="0"/>
              </a:rPr>
              <a:t> level </a:t>
            </a:r>
            <a:r>
              <a:rPr lang="en-US" sz="2400" dirty="0" err="1" smtClean="0">
                <a:latin typeface="Forte" pitchFamily="66" charset="0"/>
              </a:rPr>
              <a:t>dalam</a:t>
            </a:r>
            <a:r>
              <a:rPr lang="en-US" sz="2400" dirty="0" smtClean="0">
                <a:latin typeface="Forte" pitchFamily="66" charset="0"/>
              </a:rPr>
              <a:t> </a:t>
            </a:r>
            <a:r>
              <a:rPr lang="en-US" sz="2400" dirty="0" err="1" smtClean="0">
                <a:latin typeface="Forte" pitchFamily="66" charset="0"/>
              </a:rPr>
              <a:t>bagaimana</a:t>
            </a:r>
            <a:r>
              <a:rPr lang="en-US" sz="2400" dirty="0" smtClean="0">
                <a:latin typeface="Forte" pitchFamily="66" charset="0"/>
              </a:rPr>
              <a:t> </a:t>
            </a:r>
            <a:r>
              <a:rPr lang="en-US" sz="2400" dirty="0" err="1" smtClean="0">
                <a:latin typeface="Forte" pitchFamily="66" charset="0"/>
              </a:rPr>
              <a:t>pemakai</a:t>
            </a:r>
            <a:r>
              <a:rPr lang="en-US" sz="2400" dirty="0" smtClean="0">
                <a:latin typeface="Forte" pitchFamily="66" charset="0"/>
              </a:rPr>
              <a:t> </a:t>
            </a:r>
            <a:r>
              <a:rPr lang="en-US" sz="2400" dirty="0" err="1" smtClean="0">
                <a:latin typeface="Forte" pitchFamily="66" charset="0"/>
              </a:rPr>
              <a:t>melihat</a:t>
            </a:r>
            <a:r>
              <a:rPr lang="en-US" sz="2400" dirty="0" smtClean="0">
                <a:latin typeface="Forte" pitchFamily="66" charset="0"/>
              </a:rPr>
              <a:t> data </a:t>
            </a:r>
            <a:r>
              <a:rPr lang="en-US" sz="2400" dirty="0" err="1" smtClean="0">
                <a:latin typeface="Forte" pitchFamily="66" charset="0"/>
              </a:rPr>
              <a:t>dalam</a:t>
            </a:r>
            <a:r>
              <a:rPr lang="en-US" sz="2400" dirty="0" smtClean="0">
                <a:latin typeface="Forte" pitchFamily="66" charset="0"/>
              </a:rPr>
              <a:t> </a:t>
            </a:r>
            <a:r>
              <a:rPr lang="en-US" sz="2400" dirty="0" err="1" smtClean="0">
                <a:latin typeface="Forte" pitchFamily="66" charset="0"/>
              </a:rPr>
              <a:t>sebuah</a:t>
            </a:r>
            <a:r>
              <a:rPr lang="en-US" sz="2400" dirty="0" smtClean="0">
                <a:latin typeface="Forte" pitchFamily="66" charset="0"/>
              </a:rPr>
              <a:t> basis data</a:t>
            </a:r>
          </a:p>
          <a:p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152400" y="2743200"/>
            <a:ext cx="8534400" cy="3581400"/>
            <a:chOff x="228600" y="1600200"/>
            <a:chExt cx="8534400" cy="3581400"/>
          </a:xfrm>
        </p:grpSpPr>
        <p:sp>
          <p:nvSpPr>
            <p:cNvPr id="45" name="Rectangle 44"/>
            <p:cNvSpPr/>
            <p:nvPr/>
          </p:nvSpPr>
          <p:spPr bwMode="auto">
            <a:xfrm>
              <a:off x="228600" y="4191000"/>
              <a:ext cx="8534400" cy="990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28600" y="2895600"/>
              <a:ext cx="8534400" cy="990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28600" y="1600200"/>
              <a:ext cx="8534400" cy="990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304800" y="1828800"/>
              <a:ext cx="1752600" cy="6096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Forte" pitchFamily="66" charset="0"/>
                </a:rPr>
                <a:t>User View 1</a:t>
              </a: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2438400" y="1828800"/>
              <a:ext cx="1752600" cy="6096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Forte" pitchFamily="66" charset="0"/>
                </a:rPr>
                <a:t>User View 2</a:t>
              </a: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4975410" y="1828800"/>
              <a:ext cx="1752600" cy="6096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Forte" pitchFamily="66" charset="0"/>
                </a:rPr>
                <a:t>User View n</a:t>
              </a: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2057400" y="3124200"/>
              <a:ext cx="2971800" cy="6096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Forte" pitchFamily="66" charset="0"/>
                </a:rPr>
                <a:t>Conseptua</a:t>
              </a:r>
              <a:r>
                <a:rPr lang="en-US" sz="2400" dirty="0" err="1" smtClean="0">
                  <a:latin typeface="Forte" pitchFamily="66" charset="0"/>
                </a:rPr>
                <a:t>l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Forte" pitchFamily="66" charset="0"/>
                </a:rPr>
                <a:t> View</a:t>
              </a: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2286000" y="4419600"/>
              <a:ext cx="2286000" cy="6096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Forte" pitchFamily="66" charset="0"/>
                </a:rPr>
                <a:t>Physical View</a:t>
              </a:r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 rot="5400000">
              <a:off x="914400" y="2590006"/>
              <a:ext cx="304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066800" y="2742406"/>
              <a:ext cx="4876800" cy="79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rot="5400000" flipH="1" flipV="1">
              <a:off x="5790803" y="2590403"/>
              <a:ext cx="304800" cy="79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rot="5400000">
              <a:off x="3086100" y="2780506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rot="5400000">
              <a:off x="3086894" y="4075906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4267200" y="20574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……</a:t>
              </a:r>
              <a:endParaRPr lang="en-US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781800" y="1981200"/>
              <a:ext cx="1981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Forte" pitchFamily="66" charset="0"/>
                </a:rPr>
                <a:t>Level  </a:t>
              </a:r>
              <a:r>
                <a:rPr lang="en-US" sz="2000" dirty="0" err="1" smtClean="0">
                  <a:solidFill>
                    <a:srgbClr val="FF0000"/>
                  </a:solidFill>
                  <a:latin typeface="Forte" pitchFamily="66" charset="0"/>
                </a:rPr>
                <a:t>Eksternal</a:t>
              </a:r>
              <a:endParaRPr lang="en-US" sz="2000" dirty="0">
                <a:solidFill>
                  <a:srgbClr val="FF0000"/>
                </a:solidFill>
                <a:latin typeface="Forte" pitchFamily="66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19800" y="3352800"/>
              <a:ext cx="20759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Forte" pitchFamily="66" charset="0"/>
                </a:rPr>
                <a:t>Level </a:t>
              </a:r>
              <a:r>
                <a:rPr lang="en-US" sz="2000" dirty="0" err="1" smtClean="0">
                  <a:solidFill>
                    <a:srgbClr val="FF0000"/>
                  </a:solidFill>
                  <a:latin typeface="Forte" pitchFamily="66" charset="0"/>
                </a:rPr>
                <a:t>Konseptual</a:t>
              </a:r>
              <a:endParaRPr lang="en-US" sz="2000" dirty="0">
                <a:solidFill>
                  <a:srgbClr val="FF0000"/>
                </a:solidFill>
                <a:latin typeface="Forte" pitchFamily="66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248400" y="4495800"/>
              <a:ext cx="17440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Forte" pitchFamily="66" charset="0"/>
                </a:rPr>
                <a:t>Level Internal</a:t>
              </a:r>
              <a:endParaRPr lang="en-US" sz="2000" dirty="0">
                <a:solidFill>
                  <a:srgbClr val="FF0000"/>
                </a:solidFill>
                <a:latin typeface="Forte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latin typeface="Forte" pitchFamily="66" charset="0"/>
              </a:rPr>
              <a:t>User  View</a:t>
            </a:r>
            <a:endParaRPr lang="en-US" sz="6000" dirty="0">
              <a:solidFill>
                <a:srgbClr val="7030A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User View (Application Programmer Logical File)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User View 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sering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disebut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sebagai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level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eksternal</a:t>
            </a:r>
            <a:endParaRPr lang="en-US" b="1" dirty="0" smtClean="0">
              <a:solidFill>
                <a:srgbClr val="002060"/>
              </a:solidFill>
              <a:latin typeface="Tempus Sans ITC" pitchFamily="82" charset="0"/>
            </a:endParaRPr>
          </a:p>
          <a:p>
            <a:r>
              <a:rPr lang="en-US" dirty="0" err="1" smtClean="0">
                <a:solidFill>
                  <a:srgbClr val="002060"/>
                </a:solidFill>
                <a:latin typeface="Tempus Sans ITC" pitchFamily="82" charset="0"/>
              </a:rPr>
              <a:t>merupakan</a:t>
            </a:r>
            <a:r>
              <a:rPr lang="en-US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empus Sans ITC" pitchFamily="82" charset="0"/>
              </a:rPr>
              <a:t>pandangan</a:t>
            </a:r>
            <a:r>
              <a:rPr lang="en-US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empus Sans ITC" pitchFamily="82" charset="0"/>
              </a:rPr>
              <a:t>para</a:t>
            </a:r>
            <a:r>
              <a:rPr lang="en-US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empus Sans ITC" pitchFamily="82" charset="0"/>
              </a:rPr>
              <a:t>pemakai</a:t>
            </a:r>
            <a:r>
              <a:rPr lang="en-US" dirty="0" smtClean="0">
                <a:solidFill>
                  <a:srgbClr val="002060"/>
                </a:solidFill>
                <a:latin typeface="Tempus Sans ITC" pitchFamily="82" charset="0"/>
              </a:rPr>
              <a:t> basis data </a:t>
            </a:r>
            <a:r>
              <a:rPr lang="en-US" dirty="0" err="1" smtClean="0">
                <a:solidFill>
                  <a:srgbClr val="002060"/>
                </a:solidFill>
                <a:latin typeface="Tempus Sans ITC" pitchFamily="82" charset="0"/>
              </a:rPr>
              <a:t>dimana</a:t>
            </a:r>
            <a:r>
              <a:rPr lang="en-US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empus Sans ITC" pitchFamily="82" charset="0"/>
              </a:rPr>
              <a:t>masing-masing</a:t>
            </a:r>
            <a:r>
              <a:rPr lang="en-US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empus Sans ITC" pitchFamily="82" charset="0"/>
              </a:rPr>
              <a:t>pemakai</a:t>
            </a:r>
            <a:r>
              <a:rPr lang="en-US" dirty="0" smtClean="0">
                <a:solidFill>
                  <a:srgbClr val="002060"/>
                </a:solidFill>
                <a:latin typeface="Tempus Sans ITC" pitchFamily="82" charset="0"/>
              </a:rPr>
              <a:t> basis data </a:t>
            </a:r>
            <a:r>
              <a:rPr lang="en-US" dirty="0" err="1" smtClean="0">
                <a:solidFill>
                  <a:srgbClr val="002060"/>
                </a:solidFill>
                <a:latin typeface="Tempus Sans ITC" pitchFamily="82" charset="0"/>
              </a:rPr>
              <a:t>dapat</a:t>
            </a:r>
            <a:r>
              <a:rPr lang="en-US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empus Sans ITC" pitchFamily="82" charset="0"/>
              </a:rPr>
              <a:t>memiliki</a:t>
            </a:r>
            <a:r>
              <a:rPr lang="en-US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empus Sans ITC" pitchFamily="82" charset="0"/>
              </a:rPr>
              <a:t>cara</a:t>
            </a:r>
            <a:r>
              <a:rPr lang="en-US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empus Sans ITC" pitchFamily="82" charset="0"/>
              </a:rPr>
              <a:t>pandang</a:t>
            </a:r>
            <a:r>
              <a:rPr lang="en-US" dirty="0" smtClean="0">
                <a:solidFill>
                  <a:srgbClr val="002060"/>
                </a:solidFill>
                <a:latin typeface="Tempus Sans ITC" pitchFamily="82" charset="0"/>
              </a:rPr>
              <a:t> yang </a:t>
            </a:r>
            <a:r>
              <a:rPr lang="en-US" dirty="0" err="1" smtClean="0">
                <a:solidFill>
                  <a:srgbClr val="002060"/>
                </a:solidFill>
                <a:latin typeface="Tempus Sans ITC" pitchFamily="82" charset="0"/>
              </a:rPr>
              <a:t>berbeda</a:t>
            </a:r>
            <a:r>
              <a:rPr lang="en-US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empus Sans ITC" pitchFamily="82" charset="0"/>
              </a:rPr>
              <a:t>tergantung</a:t>
            </a:r>
            <a:r>
              <a:rPr lang="en-US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empus Sans ITC" pitchFamily="82" charset="0"/>
              </a:rPr>
              <a:t>pada</a:t>
            </a:r>
            <a:r>
              <a:rPr lang="en-US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empus Sans ITC" pitchFamily="82" charset="0"/>
              </a:rPr>
              <a:t>macam</a:t>
            </a:r>
            <a:r>
              <a:rPr lang="en-US" dirty="0" smtClean="0">
                <a:solidFill>
                  <a:srgbClr val="002060"/>
                </a:solidFill>
                <a:latin typeface="Tempus Sans ITC" pitchFamily="82" charset="0"/>
              </a:rPr>
              <a:t> data </a:t>
            </a:r>
            <a:r>
              <a:rPr lang="en-US" dirty="0" err="1" smtClean="0">
                <a:solidFill>
                  <a:srgbClr val="002060"/>
                </a:solidFill>
                <a:latin typeface="Tempus Sans ITC" pitchFamily="82" charset="0"/>
              </a:rPr>
              <a:t>apa</a:t>
            </a:r>
            <a:r>
              <a:rPr lang="en-US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empus Sans ITC" pitchFamily="82" charset="0"/>
              </a:rPr>
              <a:t>saja</a:t>
            </a:r>
            <a:r>
              <a:rPr lang="en-US" dirty="0" smtClean="0">
                <a:solidFill>
                  <a:srgbClr val="002060"/>
                </a:solidFill>
                <a:latin typeface="Tempus Sans ITC" pitchFamily="82" charset="0"/>
              </a:rPr>
              <a:t> yang </a:t>
            </a:r>
            <a:r>
              <a:rPr lang="en-US" dirty="0" err="1" smtClean="0">
                <a:solidFill>
                  <a:srgbClr val="002060"/>
                </a:solidFill>
                <a:latin typeface="Tempus Sans ITC" pitchFamily="82" charset="0"/>
              </a:rPr>
              <a:t>tersedia</a:t>
            </a:r>
            <a:r>
              <a:rPr lang="en-US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empus Sans ITC" pitchFamily="82" charset="0"/>
              </a:rPr>
              <a:t>atau</a:t>
            </a:r>
            <a:r>
              <a:rPr lang="en-US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empus Sans ITC" pitchFamily="82" charset="0"/>
              </a:rPr>
              <a:t>dapat</a:t>
            </a:r>
            <a:r>
              <a:rPr lang="en-US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empus Sans ITC" pitchFamily="82" charset="0"/>
              </a:rPr>
              <a:t>diakses</a:t>
            </a:r>
            <a:r>
              <a:rPr lang="en-US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empus Sans ITC" pitchFamily="82" charset="0"/>
              </a:rPr>
              <a:t>oleh</a:t>
            </a:r>
            <a:r>
              <a:rPr lang="en-US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empus Sans ITC" pitchFamily="82" charset="0"/>
              </a:rPr>
              <a:t>pemakai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endParaRPr lang="en-US" b="1" dirty="0" smtClean="0">
              <a:solidFill>
                <a:srgbClr val="002060"/>
              </a:solidFill>
              <a:latin typeface="Tempus Sans ITC" pitchFamily="82" charset="0"/>
            </a:endParaRPr>
          </a:p>
          <a:p>
            <a:pPr>
              <a:buNone/>
            </a:pPr>
            <a:endParaRPr lang="en-US" sz="3600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latin typeface="Forte" pitchFamily="66" charset="0"/>
              </a:rPr>
              <a:t>User  View</a:t>
            </a:r>
            <a:endParaRPr lang="en-US" sz="6000" dirty="0">
              <a:solidFill>
                <a:srgbClr val="7030A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Level yang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mengambarkan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hanya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satu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bagian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atau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sebagian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dari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basis data.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Bila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pada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level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ini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konseptual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data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merupakan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kumpulan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besar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komplek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pada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level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ini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hanya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sebagian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saja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yang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dilihat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dipakai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.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Hal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ini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disebabkan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beberapa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pemakai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tidak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membutuhkan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semua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isi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database. Level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ini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sangat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dekat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dengan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pemakai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Setiap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pemakai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butuh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sebagian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database.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Ada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beberapa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kelompok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user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berpandangan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berbeda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butuh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data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dalam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database.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Misal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: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bagian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personalia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hanya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memakai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data file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karyawan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gaji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tidak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memerlukan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data file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gudang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atau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transaksi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barang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.</a:t>
            </a:r>
          </a:p>
          <a:p>
            <a:pPr>
              <a:buNone/>
            </a:pPr>
            <a:endParaRPr lang="en-US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latin typeface="Forte" pitchFamily="66" charset="0"/>
              </a:rPr>
              <a:t>Conceptual View</a:t>
            </a:r>
            <a:endParaRPr lang="en-US" sz="6000" dirty="0">
              <a:solidFill>
                <a:srgbClr val="7030A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Conceptual View (Global Logical Data)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Conceptual  View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sering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disebut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sebagai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level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konseptual</a:t>
            </a:r>
            <a:endParaRPr lang="en-US" sz="2800" b="1" dirty="0" smtClean="0">
              <a:solidFill>
                <a:srgbClr val="002060"/>
              </a:solidFill>
              <a:latin typeface="Tempus Sans ITC" pitchFamily="82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Tempus Sans ITC" pitchFamily="82" charset="0"/>
              </a:rPr>
              <a:t>merupakan</a:t>
            </a:r>
            <a:r>
              <a:rPr lang="en-US" sz="2800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empus Sans ITC" pitchFamily="82" charset="0"/>
              </a:rPr>
              <a:t>suatu</a:t>
            </a:r>
            <a:r>
              <a:rPr lang="en-US" sz="2800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empus Sans ITC" pitchFamily="82" charset="0"/>
              </a:rPr>
              <a:t>pandangan</a:t>
            </a:r>
            <a:r>
              <a:rPr lang="en-US" sz="2800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empus Sans ITC" pitchFamily="82" charset="0"/>
              </a:rPr>
              <a:t>perancang</a:t>
            </a:r>
            <a:r>
              <a:rPr lang="en-US" sz="2800" dirty="0" smtClean="0">
                <a:solidFill>
                  <a:srgbClr val="002060"/>
                </a:solidFill>
                <a:latin typeface="Tempus Sans ITC" pitchFamily="82" charset="0"/>
              </a:rPr>
              <a:t> basis data yang </a:t>
            </a:r>
            <a:r>
              <a:rPr lang="en-US" sz="2800" dirty="0" err="1" smtClean="0">
                <a:solidFill>
                  <a:srgbClr val="002060"/>
                </a:solidFill>
                <a:latin typeface="Tempus Sans ITC" pitchFamily="82" charset="0"/>
              </a:rPr>
              <a:t>berkaitan</a:t>
            </a:r>
            <a:r>
              <a:rPr lang="en-US" sz="2800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empus Sans ITC" pitchFamily="82" charset="0"/>
              </a:rPr>
              <a:t>dengan</a:t>
            </a:r>
            <a:r>
              <a:rPr lang="en-US" sz="2800" dirty="0" smtClean="0">
                <a:solidFill>
                  <a:srgbClr val="002060"/>
                </a:solidFill>
                <a:latin typeface="Tempus Sans ITC" pitchFamily="82" charset="0"/>
              </a:rPr>
              <a:t> data-data </a:t>
            </a:r>
            <a:r>
              <a:rPr lang="en-US" sz="2800" dirty="0" err="1" smtClean="0">
                <a:solidFill>
                  <a:srgbClr val="002060"/>
                </a:solidFill>
                <a:latin typeface="Tempus Sans ITC" pitchFamily="82" charset="0"/>
              </a:rPr>
              <a:t>apa</a:t>
            </a:r>
            <a:r>
              <a:rPr lang="en-US" sz="2800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empus Sans ITC" pitchFamily="82" charset="0"/>
              </a:rPr>
              <a:t>saja</a:t>
            </a:r>
            <a:r>
              <a:rPr lang="en-US" sz="2800" dirty="0" smtClean="0">
                <a:solidFill>
                  <a:srgbClr val="002060"/>
                </a:solidFill>
                <a:latin typeface="Tempus Sans ITC" pitchFamily="82" charset="0"/>
              </a:rPr>
              <a:t> yang </a:t>
            </a:r>
            <a:r>
              <a:rPr lang="en-US" sz="2800" dirty="0" err="1" smtClean="0">
                <a:solidFill>
                  <a:srgbClr val="002060"/>
                </a:solidFill>
                <a:latin typeface="Tempus Sans ITC" pitchFamily="82" charset="0"/>
              </a:rPr>
              <a:t>perlu</a:t>
            </a:r>
            <a:r>
              <a:rPr lang="en-US" sz="2800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empus Sans ITC" pitchFamily="82" charset="0"/>
              </a:rPr>
              <a:t>disimpan</a:t>
            </a:r>
            <a:r>
              <a:rPr lang="en-US" sz="2800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empus Sans ITC" pitchFamily="82" charset="0"/>
              </a:rPr>
              <a:t>dalam</a:t>
            </a:r>
            <a:r>
              <a:rPr lang="en-US" sz="2800" dirty="0" smtClean="0">
                <a:solidFill>
                  <a:srgbClr val="002060"/>
                </a:solidFill>
                <a:latin typeface="Tempus Sans ITC" pitchFamily="82" charset="0"/>
              </a:rPr>
              <a:t> basis data </a:t>
            </a:r>
            <a:r>
              <a:rPr lang="en-US" sz="2800" dirty="0" err="1" smtClean="0">
                <a:solidFill>
                  <a:srgbClr val="002060"/>
                </a:solidFill>
                <a:latin typeface="Tempus Sans ITC" pitchFamily="82" charset="0"/>
              </a:rPr>
              <a:t>dan</a:t>
            </a:r>
            <a:r>
              <a:rPr lang="en-US" sz="2800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empus Sans ITC" pitchFamily="82" charset="0"/>
              </a:rPr>
              <a:t>penjelasan</a:t>
            </a:r>
            <a:r>
              <a:rPr lang="en-US" sz="2800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empus Sans ITC" pitchFamily="82" charset="0"/>
              </a:rPr>
              <a:t>mengenai</a:t>
            </a:r>
            <a:r>
              <a:rPr lang="en-US" sz="2800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empus Sans ITC" pitchFamily="82" charset="0"/>
              </a:rPr>
              <a:t>hubungan</a:t>
            </a:r>
            <a:r>
              <a:rPr lang="en-US" sz="2800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empus Sans ITC" pitchFamily="82" charset="0"/>
              </a:rPr>
              <a:t>antara</a:t>
            </a:r>
            <a:r>
              <a:rPr lang="en-US" sz="2800" dirty="0" smtClean="0">
                <a:solidFill>
                  <a:srgbClr val="002060"/>
                </a:solidFill>
                <a:latin typeface="Tempus Sans ITC" pitchFamily="82" charset="0"/>
              </a:rPr>
              <a:t> data yang </a:t>
            </a:r>
            <a:r>
              <a:rPr lang="en-US" sz="2800" dirty="0" err="1" smtClean="0">
                <a:solidFill>
                  <a:srgbClr val="002060"/>
                </a:solidFill>
                <a:latin typeface="Tempus Sans ITC" pitchFamily="82" charset="0"/>
              </a:rPr>
              <a:t>satu</a:t>
            </a:r>
            <a:r>
              <a:rPr lang="en-US" sz="2800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empus Sans ITC" pitchFamily="82" charset="0"/>
              </a:rPr>
              <a:t>dan</a:t>
            </a:r>
            <a:r>
              <a:rPr lang="en-US" sz="2800" dirty="0" smtClean="0">
                <a:solidFill>
                  <a:srgbClr val="002060"/>
                </a:solidFill>
                <a:latin typeface="Tempus Sans ITC" pitchFamily="82" charset="0"/>
              </a:rPr>
              <a:t> yang </a:t>
            </a:r>
            <a:r>
              <a:rPr lang="en-US" sz="2800" dirty="0" err="1" smtClean="0">
                <a:solidFill>
                  <a:srgbClr val="002060"/>
                </a:solidFill>
                <a:latin typeface="Tempus Sans ITC" pitchFamily="82" charset="0"/>
              </a:rPr>
              <a:t>lainnya</a:t>
            </a:r>
            <a:r>
              <a:rPr lang="en-US" sz="2800" dirty="0" smtClean="0">
                <a:solidFill>
                  <a:srgbClr val="002060"/>
                </a:solidFill>
                <a:latin typeface="Tempus Sans ITC" pitchFamily="82" charset="0"/>
              </a:rPr>
              <a:t>.</a:t>
            </a:r>
          </a:p>
          <a:p>
            <a:endParaRPr lang="en-US" sz="2800" b="1" dirty="0" smtClean="0">
              <a:solidFill>
                <a:srgbClr val="002060"/>
              </a:solidFill>
              <a:latin typeface="Tempus Sans ITC" pitchFamily="82" charset="0"/>
            </a:endParaRPr>
          </a:p>
          <a:p>
            <a:pPr>
              <a:buNone/>
            </a:pPr>
            <a:endParaRPr lang="en-US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latin typeface="Forte" pitchFamily="66" charset="0"/>
              </a:rPr>
              <a:t>Conceptual View</a:t>
            </a:r>
            <a:endParaRPr lang="en-US" sz="6000" dirty="0">
              <a:solidFill>
                <a:srgbClr val="7030A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Pada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level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ini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mengambarkan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data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apa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saja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yang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diperlukan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untuk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disimpan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didalam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basis data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hubungan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relasi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antar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data yang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satu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dengan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yang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lainnya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(schema).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Pemakai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level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ini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mengetahui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bahwa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data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pegawai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disimpan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dipepresentasikan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dalam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beberapa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tabel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/file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seperti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file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pribadi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, file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pendidikan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, file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pekerjaan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file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keluarga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sebagainya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. Level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ini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digunkan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oleh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database administrator, yang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memutuskan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informasi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apa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saja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yang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akan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dipelihara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salam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satu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database.</a:t>
            </a:r>
          </a:p>
          <a:p>
            <a:pPr>
              <a:buNone/>
            </a:pPr>
            <a:endParaRPr lang="en-US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latin typeface="Forte" pitchFamily="66" charset="0"/>
              </a:rPr>
              <a:t>Physical View</a:t>
            </a:r>
            <a:endParaRPr lang="en-US" sz="6000" dirty="0">
              <a:solidFill>
                <a:srgbClr val="7030A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Merupakan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level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terendah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dalam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abstraksi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data,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suatu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pandangan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yang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berhubungan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dengan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bagaiman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sesungguhnya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data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disimpan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didalam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media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penyimpanan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sehingga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lebih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berorientasi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pada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mesin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. 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Pada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level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ini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pemakai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melihat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data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sebagai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gabungan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dari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struktur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datanya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sendiri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Pada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level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ini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kita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berurusan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dengan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data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sebagai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teks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angka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bahkan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melihatnya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sebagai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himpunan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bit data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struktur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datanya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dijabarkan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secara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rinci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.</a:t>
            </a:r>
          </a:p>
          <a:p>
            <a:pPr>
              <a:buNone/>
            </a:pPr>
            <a:endParaRPr lang="en-US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1443</TotalTime>
  <Words>559</Words>
  <Application>Microsoft Office PowerPoint</Application>
  <PresentationFormat>On-screen Show (4:3)</PresentationFormat>
  <Paragraphs>55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Abstraksi Data</vt:lpstr>
      <vt:lpstr>Abstraksi Data</vt:lpstr>
      <vt:lpstr>Abstrasi Data</vt:lpstr>
      <vt:lpstr>Abstraksi Data</vt:lpstr>
      <vt:lpstr>User  View</vt:lpstr>
      <vt:lpstr>User  View</vt:lpstr>
      <vt:lpstr>Conceptual View</vt:lpstr>
      <vt:lpstr>Conceptual View</vt:lpstr>
      <vt:lpstr>Physical View</vt:lpstr>
      <vt:lpstr>Physical View</vt:lpstr>
    </vt:vector>
  </TitlesOfParts>
  <Company>UNIKOM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</dc:title>
  <dc:creator>Rina Kurniawati</dc:creator>
  <cp:lastModifiedBy>Phantom Assassin</cp:lastModifiedBy>
  <cp:revision>41</cp:revision>
  <cp:lastPrinted>2012-11-05T06:33:52Z</cp:lastPrinted>
  <dcterms:created xsi:type="dcterms:W3CDTF">2008-09-03T17:00:19Z</dcterms:created>
  <dcterms:modified xsi:type="dcterms:W3CDTF">2012-11-05T06:33:54Z</dcterms:modified>
</cp:coreProperties>
</file>