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8"/>
  </p:notes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85" r:id="rId18"/>
    <p:sldId id="274" r:id="rId19"/>
    <p:sldId id="275" r:id="rId20"/>
    <p:sldId id="278" r:id="rId21"/>
    <p:sldId id="279" r:id="rId22"/>
    <p:sldId id="280" r:id="rId23"/>
    <p:sldId id="281" r:id="rId24"/>
    <p:sldId id="283" r:id="rId25"/>
    <p:sldId id="284" r:id="rId26"/>
    <p:sldId id="27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33DB5-772F-4438-B487-79D53F84B133}"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70558-C13B-474F-9119-8608C908D44A}" type="slidenum">
              <a:rPr lang="en-US" smtClean="0"/>
              <a:t>‹#›</a:t>
            </a:fld>
            <a:endParaRPr lang="en-US"/>
          </a:p>
        </p:txBody>
      </p:sp>
    </p:spTree>
    <p:extLst>
      <p:ext uri="{BB962C8B-B14F-4D97-AF65-F5344CB8AC3E}">
        <p14:creationId xmlns:p14="http://schemas.microsoft.com/office/powerpoint/2010/main" val="142726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a:t>
            </a:fld>
            <a:endParaRPr lang="en-US"/>
          </a:p>
        </p:txBody>
      </p:sp>
    </p:spTree>
    <p:extLst>
      <p:ext uri="{BB962C8B-B14F-4D97-AF65-F5344CB8AC3E}">
        <p14:creationId xmlns:p14="http://schemas.microsoft.com/office/powerpoint/2010/main" val="2103021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10</a:t>
            </a:fld>
            <a:endParaRPr lang="en-US"/>
          </a:p>
        </p:txBody>
      </p:sp>
    </p:spTree>
    <p:extLst>
      <p:ext uri="{BB962C8B-B14F-4D97-AF65-F5344CB8AC3E}">
        <p14:creationId xmlns:p14="http://schemas.microsoft.com/office/powerpoint/2010/main" val="441015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11</a:t>
            </a:fld>
            <a:endParaRPr lang="en-US"/>
          </a:p>
        </p:txBody>
      </p:sp>
    </p:spTree>
    <p:extLst>
      <p:ext uri="{BB962C8B-B14F-4D97-AF65-F5344CB8AC3E}">
        <p14:creationId xmlns:p14="http://schemas.microsoft.com/office/powerpoint/2010/main" val="1476652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12</a:t>
            </a:fld>
            <a:endParaRPr lang="en-US"/>
          </a:p>
        </p:txBody>
      </p:sp>
    </p:spTree>
    <p:extLst>
      <p:ext uri="{BB962C8B-B14F-4D97-AF65-F5344CB8AC3E}">
        <p14:creationId xmlns:p14="http://schemas.microsoft.com/office/powerpoint/2010/main" val="1392622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13</a:t>
            </a:fld>
            <a:endParaRPr lang="en-US"/>
          </a:p>
        </p:txBody>
      </p:sp>
    </p:spTree>
    <p:extLst>
      <p:ext uri="{BB962C8B-B14F-4D97-AF65-F5344CB8AC3E}">
        <p14:creationId xmlns:p14="http://schemas.microsoft.com/office/powerpoint/2010/main" val="4262358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14</a:t>
            </a:fld>
            <a:endParaRPr lang="en-US"/>
          </a:p>
        </p:txBody>
      </p:sp>
    </p:spTree>
    <p:extLst>
      <p:ext uri="{BB962C8B-B14F-4D97-AF65-F5344CB8AC3E}">
        <p14:creationId xmlns:p14="http://schemas.microsoft.com/office/powerpoint/2010/main" val="3499312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15</a:t>
            </a:fld>
            <a:endParaRPr lang="en-US"/>
          </a:p>
        </p:txBody>
      </p:sp>
    </p:spTree>
    <p:extLst>
      <p:ext uri="{BB962C8B-B14F-4D97-AF65-F5344CB8AC3E}">
        <p14:creationId xmlns:p14="http://schemas.microsoft.com/office/powerpoint/2010/main" val="3781837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16</a:t>
            </a:fld>
            <a:endParaRPr lang="en-US"/>
          </a:p>
        </p:txBody>
      </p:sp>
    </p:spTree>
    <p:extLst>
      <p:ext uri="{BB962C8B-B14F-4D97-AF65-F5344CB8AC3E}">
        <p14:creationId xmlns:p14="http://schemas.microsoft.com/office/powerpoint/2010/main" val="2865470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17</a:t>
            </a:fld>
            <a:endParaRPr lang="en-US"/>
          </a:p>
        </p:txBody>
      </p:sp>
    </p:spTree>
    <p:extLst>
      <p:ext uri="{BB962C8B-B14F-4D97-AF65-F5344CB8AC3E}">
        <p14:creationId xmlns:p14="http://schemas.microsoft.com/office/powerpoint/2010/main" val="3762112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18</a:t>
            </a:fld>
            <a:endParaRPr lang="en-US"/>
          </a:p>
        </p:txBody>
      </p:sp>
    </p:spTree>
    <p:extLst>
      <p:ext uri="{BB962C8B-B14F-4D97-AF65-F5344CB8AC3E}">
        <p14:creationId xmlns:p14="http://schemas.microsoft.com/office/powerpoint/2010/main" val="3258548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19</a:t>
            </a:fld>
            <a:endParaRPr lang="en-US"/>
          </a:p>
        </p:txBody>
      </p:sp>
    </p:spTree>
    <p:extLst>
      <p:ext uri="{BB962C8B-B14F-4D97-AF65-F5344CB8AC3E}">
        <p14:creationId xmlns:p14="http://schemas.microsoft.com/office/powerpoint/2010/main" val="342461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a:t>
            </a:fld>
            <a:endParaRPr lang="en-US"/>
          </a:p>
        </p:txBody>
      </p:sp>
    </p:spTree>
    <p:extLst>
      <p:ext uri="{BB962C8B-B14F-4D97-AF65-F5344CB8AC3E}">
        <p14:creationId xmlns:p14="http://schemas.microsoft.com/office/powerpoint/2010/main" val="3668888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20</a:t>
            </a:fld>
            <a:endParaRPr lang="en-US"/>
          </a:p>
        </p:txBody>
      </p:sp>
    </p:spTree>
    <p:extLst>
      <p:ext uri="{BB962C8B-B14F-4D97-AF65-F5344CB8AC3E}">
        <p14:creationId xmlns:p14="http://schemas.microsoft.com/office/powerpoint/2010/main" val="1834167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21</a:t>
            </a:fld>
            <a:endParaRPr lang="en-US"/>
          </a:p>
        </p:txBody>
      </p:sp>
    </p:spTree>
    <p:extLst>
      <p:ext uri="{BB962C8B-B14F-4D97-AF65-F5344CB8AC3E}">
        <p14:creationId xmlns:p14="http://schemas.microsoft.com/office/powerpoint/2010/main" val="174004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22</a:t>
            </a:fld>
            <a:endParaRPr lang="en-US"/>
          </a:p>
        </p:txBody>
      </p:sp>
    </p:spTree>
    <p:extLst>
      <p:ext uri="{BB962C8B-B14F-4D97-AF65-F5344CB8AC3E}">
        <p14:creationId xmlns:p14="http://schemas.microsoft.com/office/powerpoint/2010/main" val="256472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23</a:t>
            </a:fld>
            <a:endParaRPr lang="en-US"/>
          </a:p>
        </p:txBody>
      </p:sp>
    </p:spTree>
    <p:extLst>
      <p:ext uri="{BB962C8B-B14F-4D97-AF65-F5344CB8AC3E}">
        <p14:creationId xmlns:p14="http://schemas.microsoft.com/office/powerpoint/2010/main" val="1416653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24</a:t>
            </a:fld>
            <a:endParaRPr lang="en-US"/>
          </a:p>
        </p:txBody>
      </p:sp>
    </p:spTree>
    <p:extLst>
      <p:ext uri="{BB962C8B-B14F-4D97-AF65-F5344CB8AC3E}">
        <p14:creationId xmlns:p14="http://schemas.microsoft.com/office/powerpoint/2010/main" val="3504402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25</a:t>
            </a:fld>
            <a:endParaRPr lang="en-US"/>
          </a:p>
        </p:txBody>
      </p:sp>
    </p:spTree>
    <p:extLst>
      <p:ext uri="{BB962C8B-B14F-4D97-AF65-F5344CB8AC3E}">
        <p14:creationId xmlns:p14="http://schemas.microsoft.com/office/powerpoint/2010/main" val="1767641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26</a:t>
            </a:fld>
            <a:endParaRPr lang="en-US"/>
          </a:p>
        </p:txBody>
      </p:sp>
    </p:spTree>
    <p:extLst>
      <p:ext uri="{BB962C8B-B14F-4D97-AF65-F5344CB8AC3E}">
        <p14:creationId xmlns:p14="http://schemas.microsoft.com/office/powerpoint/2010/main" val="178096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3</a:t>
            </a:fld>
            <a:endParaRPr lang="en-US"/>
          </a:p>
        </p:txBody>
      </p:sp>
    </p:spTree>
    <p:extLst>
      <p:ext uri="{BB962C8B-B14F-4D97-AF65-F5344CB8AC3E}">
        <p14:creationId xmlns:p14="http://schemas.microsoft.com/office/powerpoint/2010/main" val="44321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4</a:t>
            </a:fld>
            <a:endParaRPr lang="en-US"/>
          </a:p>
        </p:txBody>
      </p:sp>
    </p:spTree>
    <p:extLst>
      <p:ext uri="{BB962C8B-B14F-4D97-AF65-F5344CB8AC3E}">
        <p14:creationId xmlns:p14="http://schemas.microsoft.com/office/powerpoint/2010/main" val="151080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5</a:t>
            </a:fld>
            <a:endParaRPr lang="en-US"/>
          </a:p>
        </p:txBody>
      </p:sp>
    </p:spTree>
    <p:extLst>
      <p:ext uri="{BB962C8B-B14F-4D97-AF65-F5344CB8AC3E}">
        <p14:creationId xmlns:p14="http://schemas.microsoft.com/office/powerpoint/2010/main" val="399048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6</a:t>
            </a:fld>
            <a:endParaRPr lang="en-US"/>
          </a:p>
        </p:txBody>
      </p:sp>
    </p:spTree>
    <p:extLst>
      <p:ext uri="{BB962C8B-B14F-4D97-AF65-F5344CB8AC3E}">
        <p14:creationId xmlns:p14="http://schemas.microsoft.com/office/powerpoint/2010/main" val="123804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7</a:t>
            </a:fld>
            <a:endParaRPr lang="en-US"/>
          </a:p>
        </p:txBody>
      </p:sp>
    </p:spTree>
    <p:extLst>
      <p:ext uri="{BB962C8B-B14F-4D97-AF65-F5344CB8AC3E}">
        <p14:creationId xmlns:p14="http://schemas.microsoft.com/office/powerpoint/2010/main" val="414155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8</a:t>
            </a:fld>
            <a:endParaRPr lang="en-US"/>
          </a:p>
        </p:txBody>
      </p:sp>
    </p:spTree>
    <p:extLst>
      <p:ext uri="{BB962C8B-B14F-4D97-AF65-F5344CB8AC3E}">
        <p14:creationId xmlns:p14="http://schemas.microsoft.com/office/powerpoint/2010/main" val="1750615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970558-C13B-474F-9119-8608C908D44A}" type="slidenum">
              <a:rPr lang="en-US" smtClean="0"/>
              <a:t>9</a:t>
            </a:fld>
            <a:endParaRPr lang="en-US"/>
          </a:p>
        </p:txBody>
      </p:sp>
    </p:spTree>
    <p:extLst>
      <p:ext uri="{BB962C8B-B14F-4D97-AF65-F5344CB8AC3E}">
        <p14:creationId xmlns:p14="http://schemas.microsoft.com/office/powerpoint/2010/main" val="38282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81E523CA-3B96-4DE0-8EF3-D954F8A10502}" type="datetimeFigureOut">
              <a:rPr lang="en-US" smtClean="0"/>
              <a:pPr>
                <a:defRPr/>
              </a:pPr>
              <a:t>11/7/2012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3211BB-B0BA-4F13-A4B9-288626A9D1BC}" type="slidenum">
              <a:rPr lang="en-US" smtClean="0"/>
              <a:pPr>
                <a:defRPr/>
              </a:pPr>
              <a:t>‹#›</a:t>
            </a:fld>
            <a:endParaRPr lang="en-US"/>
          </a:p>
        </p:txBody>
      </p:sp>
    </p:spTree>
    <p:extLst>
      <p:ext uri="{BB962C8B-B14F-4D97-AF65-F5344CB8AC3E}">
        <p14:creationId xmlns:p14="http://schemas.microsoft.com/office/powerpoint/2010/main" val="333368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DBA313-CB15-4393-804D-A644CC5FA723}" type="datetimeFigureOut">
              <a:rPr lang="en-US" smtClean="0"/>
              <a:pPr>
                <a:defRPr/>
              </a:pPr>
              <a:t>11/7/2012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D41AAE-3CA4-440C-A763-B0EE500750E8}" type="slidenum">
              <a:rPr lang="en-US" smtClean="0"/>
              <a:pPr>
                <a:defRPr/>
              </a:pPr>
              <a:t>‹#›</a:t>
            </a:fld>
            <a:endParaRPr lang="en-US"/>
          </a:p>
        </p:txBody>
      </p:sp>
    </p:spTree>
    <p:extLst>
      <p:ext uri="{BB962C8B-B14F-4D97-AF65-F5344CB8AC3E}">
        <p14:creationId xmlns:p14="http://schemas.microsoft.com/office/powerpoint/2010/main" val="120167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8611D9F-6F7C-4E60-8CEB-0AF67C0BCC83}" type="datetimeFigureOut">
              <a:rPr lang="en-US" smtClean="0"/>
              <a:pPr>
                <a:defRPr/>
              </a:pPr>
              <a:t>11/7/2012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94675D9-5551-4063-A72D-C45CD45EC5A1}" type="slidenum">
              <a:rPr lang="en-US" smtClean="0"/>
              <a:pPr>
                <a:defRPr/>
              </a:pPr>
              <a:t>‹#›</a:t>
            </a:fld>
            <a:endParaRPr lang="en-US"/>
          </a:p>
        </p:txBody>
      </p:sp>
    </p:spTree>
    <p:extLst>
      <p:ext uri="{BB962C8B-B14F-4D97-AF65-F5344CB8AC3E}">
        <p14:creationId xmlns:p14="http://schemas.microsoft.com/office/powerpoint/2010/main" val="21805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47B3A53-8140-4DA3-8BF2-424DD84FD8F5}" type="datetimeFigureOut">
              <a:rPr lang="en-US" smtClean="0"/>
              <a:pPr>
                <a:defRPr/>
              </a:pPr>
              <a:t>11/7/2012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6F6CE1-2648-42E8-9AD5-B7EC495E3E57}" type="slidenum">
              <a:rPr lang="en-US" smtClean="0"/>
              <a:pPr>
                <a:defRPr/>
              </a:pPr>
              <a:t>‹#›</a:t>
            </a:fld>
            <a:endParaRPr lang="en-US"/>
          </a:p>
        </p:txBody>
      </p:sp>
    </p:spTree>
    <p:extLst>
      <p:ext uri="{BB962C8B-B14F-4D97-AF65-F5344CB8AC3E}">
        <p14:creationId xmlns:p14="http://schemas.microsoft.com/office/powerpoint/2010/main" val="422752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37794FE-D69C-4EA4-8E40-A0996EB47188}" type="datetimeFigureOut">
              <a:rPr lang="en-US" smtClean="0"/>
              <a:pPr>
                <a:defRPr/>
              </a:pPr>
              <a:t>11/7/2012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4F5F71-A4AC-441F-B070-C342925F156C}" type="slidenum">
              <a:rPr lang="en-US" smtClean="0"/>
              <a:pPr>
                <a:defRPr/>
              </a:pPr>
              <a:t>‹#›</a:t>
            </a:fld>
            <a:endParaRPr lang="en-US"/>
          </a:p>
        </p:txBody>
      </p:sp>
    </p:spTree>
    <p:extLst>
      <p:ext uri="{BB962C8B-B14F-4D97-AF65-F5344CB8AC3E}">
        <p14:creationId xmlns:p14="http://schemas.microsoft.com/office/powerpoint/2010/main" val="644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493EE2B-214C-4682-81EF-752659257BBC}" type="datetimeFigureOut">
              <a:rPr lang="en-US" smtClean="0"/>
              <a:pPr>
                <a:defRPr/>
              </a:pPr>
              <a:t>11/7/2012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DCFAC9-50FA-4FC6-A8F7-EA0418DB7D5A}" type="slidenum">
              <a:rPr lang="en-US" smtClean="0"/>
              <a:pPr>
                <a:defRPr/>
              </a:pPr>
              <a:t>‹#›</a:t>
            </a:fld>
            <a:endParaRPr lang="en-US"/>
          </a:p>
        </p:txBody>
      </p:sp>
    </p:spTree>
    <p:extLst>
      <p:ext uri="{BB962C8B-B14F-4D97-AF65-F5344CB8AC3E}">
        <p14:creationId xmlns:p14="http://schemas.microsoft.com/office/powerpoint/2010/main" val="393659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FD921AD-A9C3-4B32-8B74-DD6C129E835A}" type="datetimeFigureOut">
              <a:rPr lang="en-US" smtClean="0"/>
              <a:pPr>
                <a:defRPr/>
              </a:pPr>
              <a:t>11/7/2012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049C421-CCF1-443B-9FB2-5D1A0B880687}" type="slidenum">
              <a:rPr lang="en-US" smtClean="0"/>
              <a:pPr>
                <a:defRPr/>
              </a:pPr>
              <a:t>‹#›</a:t>
            </a:fld>
            <a:endParaRPr lang="en-US"/>
          </a:p>
        </p:txBody>
      </p:sp>
    </p:spTree>
    <p:extLst>
      <p:ext uri="{BB962C8B-B14F-4D97-AF65-F5344CB8AC3E}">
        <p14:creationId xmlns:p14="http://schemas.microsoft.com/office/powerpoint/2010/main" val="239797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F1E7B2D-2AA1-4DE8-9F52-C2977E9DA332}" type="datetimeFigureOut">
              <a:rPr lang="en-US" smtClean="0"/>
              <a:pPr>
                <a:defRPr/>
              </a:pPr>
              <a:t>11/7/2012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283EBFE-5588-486F-98DF-801E35F98495}" type="slidenum">
              <a:rPr lang="en-US" smtClean="0"/>
              <a:pPr>
                <a:defRPr/>
              </a:pPr>
              <a:t>‹#›</a:t>
            </a:fld>
            <a:endParaRPr lang="en-US"/>
          </a:p>
        </p:txBody>
      </p:sp>
    </p:spTree>
    <p:extLst>
      <p:ext uri="{BB962C8B-B14F-4D97-AF65-F5344CB8AC3E}">
        <p14:creationId xmlns:p14="http://schemas.microsoft.com/office/powerpoint/2010/main" val="418766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8E46A57-0874-4941-844B-C93D475D503D}" type="datetimeFigureOut">
              <a:rPr lang="en-US" smtClean="0"/>
              <a:pPr>
                <a:defRPr/>
              </a:pPr>
              <a:t>11/7/2012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9154EA7-D688-4DBE-8A6C-B7631E7E8C9E}" type="slidenum">
              <a:rPr lang="en-US" smtClean="0"/>
              <a:pPr>
                <a:defRPr/>
              </a:pPr>
              <a:t>‹#›</a:t>
            </a:fld>
            <a:endParaRPr lang="en-US"/>
          </a:p>
        </p:txBody>
      </p:sp>
    </p:spTree>
    <p:extLst>
      <p:ext uri="{BB962C8B-B14F-4D97-AF65-F5344CB8AC3E}">
        <p14:creationId xmlns:p14="http://schemas.microsoft.com/office/powerpoint/2010/main" val="365886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ED1B3AE-1690-4BB3-ABE2-D0C5F5628433}" type="datetimeFigureOut">
              <a:rPr lang="en-US" smtClean="0"/>
              <a:pPr>
                <a:defRPr/>
              </a:pPr>
              <a:t>11/7/2012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D7CC42-733B-43E4-B689-D3CBEFA7D74F}" type="slidenum">
              <a:rPr lang="en-US" smtClean="0"/>
              <a:pPr>
                <a:defRPr/>
              </a:pPr>
              <a:t>‹#›</a:t>
            </a:fld>
            <a:endParaRPr lang="en-US"/>
          </a:p>
        </p:txBody>
      </p:sp>
    </p:spTree>
    <p:extLst>
      <p:ext uri="{BB962C8B-B14F-4D97-AF65-F5344CB8AC3E}">
        <p14:creationId xmlns:p14="http://schemas.microsoft.com/office/powerpoint/2010/main" val="11599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DF7538A-192A-481F-85A3-5015380BBDF3}" type="datetimeFigureOut">
              <a:rPr lang="en-US" smtClean="0"/>
              <a:pPr>
                <a:defRPr/>
              </a:pPr>
              <a:t>11/7/2012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6374725-866B-4A2D-BE92-333318EF91D3}" type="slidenum">
              <a:rPr lang="en-US" smtClean="0"/>
              <a:pPr>
                <a:defRPr/>
              </a:pPr>
              <a:t>‹#›</a:t>
            </a:fld>
            <a:endParaRPr lang="en-US"/>
          </a:p>
        </p:txBody>
      </p:sp>
    </p:spTree>
    <p:extLst>
      <p:ext uri="{BB962C8B-B14F-4D97-AF65-F5344CB8AC3E}">
        <p14:creationId xmlns:p14="http://schemas.microsoft.com/office/powerpoint/2010/main" val="242797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D5C160-4036-465D-BFF9-EF17D00C779B}" type="datetimeFigureOut">
              <a:rPr lang="en-US" smtClean="0"/>
              <a:pPr>
                <a:defRPr/>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C2910CB-447D-441F-896D-3898FFDB67AB}" type="slidenum">
              <a:rPr lang="en-US" smtClean="0"/>
              <a:pPr>
                <a:defRPr/>
              </a:pPr>
              <a:t>‹#›</a:t>
            </a:fld>
            <a:endParaRPr lang="en-US"/>
          </a:p>
        </p:txBody>
      </p:sp>
    </p:spTree>
    <p:extLst>
      <p:ext uri="{BB962C8B-B14F-4D97-AF65-F5344CB8AC3E}">
        <p14:creationId xmlns:p14="http://schemas.microsoft.com/office/powerpoint/2010/main" val="327489890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err="1"/>
              <a:t>Modul</a:t>
            </a:r>
            <a:r>
              <a:rPr lang="en-US" dirty="0"/>
              <a:t> </a:t>
            </a:r>
            <a:r>
              <a:rPr lang="en-US" dirty="0"/>
              <a:t>3</a:t>
            </a:r>
            <a:endParaRPr lang="en-US" dirty="0"/>
          </a:p>
        </p:txBody>
      </p:sp>
      <p:sp>
        <p:nvSpPr>
          <p:cNvPr id="6147" name="Subtitle 2"/>
          <p:cNvSpPr>
            <a:spLocks noGrp="1"/>
          </p:cNvSpPr>
          <p:nvPr>
            <p:ph type="subTitle" idx="1"/>
          </p:nvPr>
        </p:nvSpPr>
        <p:spPr/>
        <p:txBody>
          <a:bodyPr/>
          <a:lstStyle/>
          <a:p>
            <a:pPr eaLnBrk="1" hangingPunct="1"/>
            <a:r>
              <a:rPr lang="en-US" b="1" smtClean="0"/>
              <a:t>KOMPUTER &amp; PERKEMBANGAN INTERNET</a:t>
            </a:r>
          </a:p>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714375"/>
            <a:ext cx="7467600" cy="5867400"/>
          </a:xfrm>
        </p:spPr>
        <p:txBody>
          <a:bodyPr/>
          <a:lstStyle/>
          <a:p>
            <a:pPr eaLnBrk="1" hangingPunct="1"/>
            <a:r>
              <a:rPr lang="en-US" sz="4000" smtClean="0"/>
              <a:t>1995	 16,000,000		 0.4% </a:t>
            </a:r>
          </a:p>
          <a:p>
            <a:pPr eaLnBrk="1" hangingPunct="1"/>
            <a:r>
              <a:rPr lang="en-US" sz="4000" smtClean="0"/>
              <a:t>1996	 36,000,000		 0.9% </a:t>
            </a:r>
          </a:p>
          <a:p>
            <a:pPr eaLnBrk="1" hangingPunct="1"/>
            <a:r>
              <a:rPr lang="en-US" sz="4000" smtClean="0"/>
              <a:t>1997	 70,000,000 	 1.7% </a:t>
            </a:r>
          </a:p>
          <a:p>
            <a:pPr eaLnBrk="1" hangingPunct="1"/>
            <a:r>
              <a:rPr lang="en-US" sz="4000" smtClean="0"/>
              <a:t>1998	 147,000,000	 3.6% </a:t>
            </a:r>
          </a:p>
          <a:p>
            <a:pPr eaLnBrk="1" hangingPunct="1"/>
            <a:r>
              <a:rPr lang="en-US" sz="4000" smtClean="0"/>
              <a:t>1999	 248,000,000	 4.1% </a:t>
            </a:r>
          </a:p>
          <a:p>
            <a:pPr eaLnBrk="1" hangingPunct="1"/>
            <a:r>
              <a:rPr lang="en-US" sz="4000" smtClean="0"/>
              <a:t>2000	 361,000,000	 5.8% </a:t>
            </a:r>
          </a:p>
          <a:p>
            <a:pPr eaLnBrk="1" hangingPunct="1"/>
            <a:r>
              <a:rPr lang="en-US" sz="4000" smtClean="0"/>
              <a:t>2001	 513,000,000	 8.6%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642938"/>
            <a:ext cx="7620000" cy="5791200"/>
          </a:xfrm>
        </p:spPr>
        <p:txBody>
          <a:bodyPr/>
          <a:lstStyle/>
          <a:p>
            <a:pPr eaLnBrk="1" hangingPunct="1"/>
            <a:r>
              <a:rPr lang="en-US" sz="4000" smtClean="0"/>
              <a:t>2002	 587,000,000	  9.4% </a:t>
            </a:r>
          </a:p>
          <a:p>
            <a:pPr eaLnBrk="1" hangingPunct="1"/>
            <a:r>
              <a:rPr lang="en-US" sz="4000" smtClean="0"/>
              <a:t>2003	 719,000,000	  11.1% </a:t>
            </a:r>
          </a:p>
          <a:p>
            <a:pPr eaLnBrk="1" hangingPunct="1"/>
            <a:r>
              <a:rPr lang="en-US" sz="4000" smtClean="0"/>
              <a:t>2004	 817,000,000	  12.7% </a:t>
            </a:r>
          </a:p>
          <a:p>
            <a:pPr eaLnBrk="1" hangingPunct="1"/>
            <a:r>
              <a:rPr lang="en-US" sz="4000" smtClean="0"/>
              <a:t>2005	 1,018,000,000	  15.7% </a:t>
            </a:r>
          </a:p>
          <a:p>
            <a:pPr eaLnBrk="1" hangingPunct="1"/>
            <a:r>
              <a:rPr lang="en-US" sz="4000" smtClean="0"/>
              <a:t>2006	 1,093,000,000	  16.7% </a:t>
            </a:r>
          </a:p>
          <a:p>
            <a:pPr eaLnBrk="1" hangingPunct="1"/>
            <a:r>
              <a:rPr lang="en-US" sz="4000" smtClean="0"/>
              <a:t>2007	 1,319,000,000	  20.0% </a:t>
            </a:r>
          </a:p>
          <a:p>
            <a:pPr eaLnBrk="1" hangingPunct="1"/>
            <a:r>
              <a:rPr lang="en-US" sz="4000" b="1" smtClean="0"/>
              <a:t>2008	</a:t>
            </a:r>
            <a:r>
              <a:rPr lang="en-US" sz="4000" smtClean="0"/>
              <a:t> </a:t>
            </a:r>
            <a:r>
              <a:rPr lang="en-US" sz="4000" b="1" smtClean="0"/>
              <a:t>1,565,000,000 </a:t>
            </a:r>
            <a:r>
              <a:rPr lang="en-US" sz="4000" smtClean="0"/>
              <a:t> </a:t>
            </a:r>
            <a:r>
              <a:rPr lang="en-US" sz="4000" b="1" smtClean="0"/>
              <a:t>23.3%</a:t>
            </a:r>
            <a:endParaRPr lang="en-US" sz="4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986713" cy="2514600"/>
          </a:xfrm>
        </p:spPr>
        <p:txBody>
          <a:bodyPr/>
          <a:lstStyle/>
          <a:p>
            <a:pPr eaLnBrk="1" hangingPunct="1"/>
            <a:r>
              <a:rPr lang="en-US" sz="2800" smtClean="0"/>
              <a:t>Dari 1.5 miliar </a:t>
            </a:r>
            <a:r>
              <a:rPr lang="en-US" sz="2800" i="1" smtClean="0"/>
              <a:t>netter</a:t>
            </a:r>
            <a:r>
              <a:rPr lang="en-US" sz="2800" smtClean="0"/>
              <a:t> saat ini, 41% berada di Asia, kemudian diikuti Eropa 25% disusul Amerika Utara 16%. Dan Afrika menjadi benua dengan tingkat </a:t>
            </a:r>
            <a:r>
              <a:rPr lang="en-US" sz="2800" i="1" smtClean="0"/>
              <a:t>netter</a:t>
            </a:r>
            <a:r>
              <a:rPr lang="en-US" sz="2800" smtClean="0"/>
              <a:t> terkecil di dunia yakni hanya 5.6%</a:t>
            </a:r>
          </a:p>
        </p:txBody>
      </p:sp>
      <p:pic>
        <p:nvPicPr>
          <p:cNvPr id="28674" name="Picture 2" descr="D:\Lesson\Komputer dan Masyarakat\Gambar\world2008use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1888" y="1928813"/>
            <a:ext cx="5741987"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8674"/>
                                        </p:tgtEl>
                                        <p:attrNameLst>
                                          <p:attrName>style.visibility</p:attrName>
                                        </p:attrNameLst>
                                      </p:cBhvr>
                                      <p:to>
                                        <p:strVal val="visible"/>
                                      </p:to>
                                    </p:set>
                                    <p:anim to="" calcmode="lin" valueType="num">
                                      <p:cBhvr>
                                        <p:cTn id="10" dur="1" fill="hold"/>
                                        <p:tgtEl>
                                          <p:spTgt spid="286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219200"/>
            <a:ext cx="7467600" cy="3962400"/>
          </a:xfrm>
          <a:solidFill>
            <a:srgbClr val="C00000">
              <a:alpha val="54901"/>
            </a:srgbClr>
          </a:solidFill>
        </p:spPr>
        <p:txBody>
          <a:bodyPr/>
          <a:lstStyle/>
          <a:p>
            <a:pPr marL="0" indent="0" eaLnBrk="1" hangingPunct="1">
              <a:buFont typeface="Wingdings 2" pitchFamily="18" charset="2"/>
              <a:buNone/>
            </a:pPr>
            <a:r>
              <a:rPr lang="en-US" sz="4000" i="1" smtClean="0"/>
              <a:t>Besarnya jumlah di negara Asia sangatlah wajar mengingat lebih 55% penduduk dunia berada di benua Asia yakni 3.7 miliar jiwa dari total penduduk dunia 6.7 miliar jiwa. </a:t>
            </a:r>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09600" y="914400"/>
            <a:ext cx="7467600" cy="4724400"/>
          </a:xfrm>
        </p:spPr>
        <p:txBody>
          <a:bodyPr/>
          <a:lstStyle/>
          <a:p>
            <a:pPr marL="0" indent="0" eaLnBrk="1" hangingPunct="1">
              <a:buFont typeface="Wingdings 2" pitchFamily="18" charset="2"/>
              <a:buNone/>
            </a:pPr>
            <a:r>
              <a:rPr lang="en-US" sz="3600" i="1" smtClean="0">
                <a:solidFill>
                  <a:srgbClr val="FF0000"/>
                </a:solidFill>
              </a:rPr>
              <a:t>Sedangkan </a:t>
            </a:r>
            <a:r>
              <a:rPr lang="id-ID" sz="3600" i="1" smtClean="0">
                <a:solidFill>
                  <a:srgbClr val="FF0000"/>
                </a:solidFill>
              </a:rPr>
              <a:t>penetrasi</a:t>
            </a:r>
            <a:r>
              <a:rPr lang="en-US" sz="3600" i="1" smtClean="0">
                <a:solidFill>
                  <a:srgbClr val="FF0000"/>
                </a:solidFill>
              </a:rPr>
              <a:t> terbesar netter terhadap total penduduk dunia masih dipegang oleh negara-negara di kawasan Amerika Utara (Amerika Serikat dan Kanada) yang mencapai 73.1%.  Sedangkan penetrasi netter di Asia baru mencapai 17.2%</a:t>
            </a: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Lesson\Komputer dan Masyarakat\Gambar\world2008p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8413" y="461963"/>
            <a:ext cx="6605587" cy="593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7467600" cy="5440363"/>
          </a:xfrm>
        </p:spPr>
        <p:txBody>
          <a:bodyPr/>
          <a:lstStyle/>
          <a:p>
            <a:pPr eaLnBrk="1" hangingPunct="1"/>
            <a:r>
              <a:rPr lang="en-US" smtClean="0"/>
              <a:t>Dengan trend pertumbuhan internet dalam beberapa tahun terakhir ini, Indonesia menjadi pangsa pasar netter yang sangat potensial. </a:t>
            </a:r>
            <a:endParaRPr lang="id-ID" smtClean="0"/>
          </a:p>
          <a:p>
            <a:pPr eaLnBrk="1" hangingPunct="1"/>
            <a:r>
              <a:rPr lang="en-US" smtClean="0"/>
              <a:t>Diperkirakan untuk tahun 2008, 2009 dan 2010, dan 2011 trend pertumbuhan netter Indonesia akan meningkat rata-rata 20%. </a:t>
            </a:r>
            <a:endParaRPr lang="id-ID" smtClean="0"/>
          </a:p>
          <a:p>
            <a:pPr eaLnBrk="1" hangingPunct="1"/>
            <a:r>
              <a:rPr lang="en-US" smtClean="0"/>
              <a:t>Diawal tahun 2008, jumlah netter Indonesia sekitar 25 juta pengguna.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edge">
                                      <p:cBhvr>
                                        <p:cTn id="12" dur="2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lide(fromBottom)">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500063"/>
            <a:ext cx="7453312" cy="6000750"/>
          </a:xfrm>
        </p:spPr>
        <p:txBody>
          <a:bodyPr/>
          <a:lstStyle/>
          <a:p>
            <a:pPr>
              <a:buFont typeface="Wingdings 2" pitchFamily="18" charset="2"/>
              <a:buNone/>
            </a:pPr>
            <a:r>
              <a:rPr lang="en-US" smtClean="0"/>
              <a:t>	Berikut data yang dimiliki Asosiasi Penyelenggara Jasa Internet Indonesia (APJII). Fakta dan statistik perkembangan internet khususnya di Indonesia tahun 2008 (updated Juni 2008), sebagai berikut:</a:t>
            </a:r>
          </a:p>
          <a:p>
            <a:pPr eaLnBrk="1" hangingPunct="1">
              <a:buFont typeface="Wingdings" pitchFamily="2" charset="2"/>
              <a:buChar char="v"/>
            </a:pPr>
            <a:r>
              <a:rPr lang="en-US" smtClean="0"/>
              <a:t>Jumlah penduduk = 237,512,355</a:t>
            </a:r>
          </a:p>
          <a:p>
            <a:pPr eaLnBrk="1" hangingPunct="1">
              <a:buFont typeface="Wingdings" pitchFamily="2" charset="2"/>
              <a:buChar char="v"/>
            </a:pPr>
            <a:r>
              <a:rPr lang="en-US" smtClean="0"/>
              <a:t>Pengguna internet tahun 2000 = 2,000,000</a:t>
            </a:r>
          </a:p>
          <a:p>
            <a:pPr eaLnBrk="1" hangingPunct="1">
              <a:buFont typeface="Wingdings" pitchFamily="2" charset="2"/>
              <a:buChar char="v"/>
            </a:pPr>
            <a:r>
              <a:rPr lang="en-US" smtClean="0"/>
              <a:t>Pengguna internet sekarang = 25,000,000</a:t>
            </a:r>
          </a:p>
          <a:p>
            <a:pPr eaLnBrk="1" hangingPunct="1">
              <a:buFont typeface="Wingdings" pitchFamily="2" charset="2"/>
              <a:buChar char="v"/>
            </a:pPr>
            <a:r>
              <a:rPr lang="en-US" smtClean="0"/>
              <a:t>Persentase pengguna internet = 10.5 % dari     total penduduk</a:t>
            </a:r>
          </a:p>
          <a:p>
            <a:pPr eaLnBrk="1" hangingPunct="1">
              <a:buFont typeface="Wingdings" pitchFamily="2" charset="2"/>
              <a:buChar char="v"/>
            </a:pPr>
            <a:r>
              <a:rPr lang="en-US" smtClean="0"/>
              <a:t>Persentase pengguna di Asia = 4.3 %</a:t>
            </a:r>
          </a:p>
          <a:p>
            <a:pPr eaLnBrk="1" hangingPunct="1">
              <a:buFont typeface="Wingdings" pitchFamily="2" charset="2"/>
              <a:buChar char="v"/>
            </a:pPr>
            <a:r>
              <a:rPr lang="en-US" smtClean="0"/>
              <a:t>Pertumbuhan dari tahun 2000-2008 = 1150 %</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4"/>
          <p:cNvSpPr>
            <a:spLocks noGrp="1"/>
          </p:cNvSpPr>
          <p:nvPr>
            <p:ph idx="1"/>
          </p:nvPr>
        </p:nvSpPr>
        <p:spPr>
          <a:xfrm>
            <a:off x="381000" y="685800"/>
            <a:ext cx="7691438" cy="5440363"/>
          </a:xfrm>
        </p:spPr>
        <p:txBody>
          <a:bodyPr/>
          <a:lstStyle/>
          <a:p>
            <a:pPr marL="0" indent="0" eaLnBrk="1" hangingPunct="1">
              <a:buFont typeface="Wingdings 2" pitchFamily="18" charset="2"/>
              <a:buNone/>
            </a:pPr>
            <a:r>
              <a:rPr lang="en-US" sz="3600" i="1" smtClean="0">
                <a:solidFill>
                  <a:srgbClr val="FF0000"/>
                </a:solidFill>
              </a:rPr>
              <a:t>Dan diakhir 2008 telah mencapai 30 juta pengguna. Namun angka 30 juta ini masih relatif kecil karena baru  13% penduduk Indonesia menikmati fasilitas internet, angka ini masih jauh dari penetrasi netter  dunia yang mencapai 23.5% atau 17.2% di Asia</a:t>
            </a: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25602"/>
          </a:xfrm>
        </p:spPr>
        <p:txBody>
          <a:bodyPr/>
          <a:lstStyle/>
          <a:p>
            <a:pPr eaLnBrk="1" hangingPunct="1">
              <a:defRPr/>
            </a:pPr>
            <a:r>
              <a:rPr lang="en-US" sz="2800" dirty="0" smtClean="0"/>
              <a:t>Persentase netter Indonesia (13%) masih kalah jauh dengan negara-negara tetangga di Asia seperti Singapura, Malaysia, Thailand dan China.</a:t>
            </a:r>
          </a:p>
        </p:txBody>
      </p:sp>
      <p:sp>
        <p:nvSpPr>
          <p:cNvPr id="3" name="Content Placeholder 2"/>
          <p:cNvSpPr>
            <a:spLocks noGrp="1"/>
          </p:cNvSpPr>
          <p:nvPr>
            <p:ph idx="1"/>
          </p:nvPr>
        </p:nvSpPr>
        <p:spPr>
          <a:xfrm>
            <a:off x="1371600" y="2133600"/>
            <a:ext cx="6553200" cy="4724400"/>
          </a:xfrm>
        </p:spPr>
        <p:txBody>
          <a:bodyPr/>
          <a:lstStyle/>
          <a:p>
            <a:pPr eaLnBrk="1" hangingPunct="1"/>
            <a:r>
              <a:rPr lang="en-US" smtClean="0"/>
              <a:t>Malaysia : 62.8% netter</a:t>
            </a:r>
          </a:p>
          <a:p>
            <a:pPr eaLnBrk="1" hangingPunct="1"/>
            <a:r>
              <a:rPr lang="en-US" smtClean="0"/>
              <a:t>Filipina : 14.6%</a:t>
            </a:r>
          </a:p>
          <a:p>
            <a:pPr eaLnBrk="1" hangingPunct="1"/>
            <a:r>
              <a:rPr lang="en-US" smtClean="0"/>
              <a:t>Thailand : 20.5%</a:t>
            </a:r>
          </a:p>
          <a:p>
            <a:pPr eaLnBrk="1" hangingPunct="1"/>
            <a:r>
              <a:rPr lang="en-US" smtClean="0"/>
              <a:t>Vietnam : 24.2%</a:t>
            </a:r>
          </a:p>
          <a:p>
            <a:pPr eaLnBrk="1" hangingPunct="1"/>
            <a:r>
              <a:rPr lang="en-US" smtClean="0"/>
              <a:t>China : 22.4%</a:t>
            </a:r>
          </a:p>
          <a:p>
            <a:pPr eaLnBrk="1" hangingPunct="1"/>
            <a:r>
              <a:rPr lang="en-US" smtClean="0"/>
              <a:t>Korea Selatan : 76.1%</a:t>
            </a:r>
          </a:p>
          <a:p>
            <a:pPr eaLnBrk="1" hangingPunct="1"/>
            <a:r>
              <a:rPr lang="en-US" smtClean="0"/>
              <a:t>Jepang : 73.1%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Pengertian Dasar (1)</a:t>
            </a:r>
            <a:endParaRPr lang="en-US" dirty="0"/>
          </a:p>
        </p:txBody>
      </p:sp>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en-US" b="1" dirty="0" smtClean="0"/>
              <a:t>Teknologi Komputer (TK)</a:t>
            </a:r>
          </a:p>
          <a:p>
            <a:pPr marL="274320" indent="-274320" eaLnBrk="1" fontAlgn="auto" hangingPunct="1">
              <a:spcAft>
                <a:spcPts val="0"/>
              </a:spcAft>
              <a:buFont typeface="Wingdings 2"/>
              <a:buNone/>
              <a:defRPr/>
            </a:pPr>
            <a:r>
              <a:rPr lang="en-US" dirty="0" smtClean="0"/>
              <a:t>	Suatu produk teknologi yang memiliki kemampuan dapat diprogram guna</a:t>
            </a:r>
          </a:p>
          <a:p>
            <a:pPr marL="274320" indent="-274320" eaLnBrk="1" fontAlgn="auto" hangingPunct="1">
              <a:spcAft>
                <a:spcPts val="0"/>
              </a:spcAft>
              <a:buFont typeface="Wingdings 2"/>
              <a:buNone/>
              <a:defRPr/>
            </a:pPr>
            <a:r>
              <a:rPr lang="en-US" dirty="0" smtClean="0"/>
              <a:t>	melaksanakan bermacam tugas secara</a:t>
            </a:r>
          </a:p>
          <a:p>
            <a:pPr marL="274320" indent="-274320" eaLnBrk="1" fontAlgn="auto" hangingPunct="1">
              <a:spcAft>
                <a:spcPts val="0"/>
              </a:spcAft>
              <a:buFont typeface="Wingdings 2"/>
              <a:buNone/>
              <a:defRPr/>
            </a:pPr>
            <a:r>
              <a:rPr lang="en-US" dirty="0" smtClean="0"/>
              <a:t>	menakjubkan dengan kecepatan dan ketelitian</a:t>
            </a:r>
          </a:p>
          <a:p>
            <a:pPr marL="274320" indent="-274320" eaLnBrk="1" fontAlgn="auto" hangingPunct="1">
              <a:spcAft>
                <a:spcPts val="0"/>
              </a:spcAft>
              <a:buFont typeface="Wingdings 2"/>
              <a:buNone/>
              <a:defRPr/>
            </a:pPr>
            <a:r>
              <a:rPr lang="en-US" dirty="0" smtClean="0"/>
              <a:t>	yang tinggi.</a:t>
            </a:r>
          </a:p>
          <a:p>
            <a:pPr marL="274320" indent="-274320" eaLnBrk="1" fontAlgn="auto" hangingPunct="1">
              <a:spcAft>
                <a:spcPts val="0"/>
              </a:spcAft>
              <a:buFont typeface="Wingdings 2"/>
              <a:buChar char=""/>
              <a:defRPr/>
            </a:pPr>
            <a:r>
              <a:rPr lang="en-US" b="1" dirty="0" smtClean="0"/>
              <a:t>Teknologi Telekomunikasi (TT)</a:t>
            </a:r>
          </a:p>
          <a:p>
            <a:pPr marL="274320" indent="-274320" eaLnBrk="1" fontAlgn="auto" hangingPunct="1">
              <a:spcAft>
                <a:spcPts val="0"/>
              </a:spcAft>
              <a:buFont typeface="Wingdings 2"/>
              <a:buNone/>
              <a:defRPr/>
            </a:pPr>
            <a:r>
              <a:rPr lang="en-US" dirty="0" smtClean="0"/>
              <a:t>	Suatu produk teknologi yang memungkinkan</a:t>
            </a:r>
          </a:p>
          <a:p>
            <a:pPr marL="274320" indent="-274320" eaLnBrk="1" fontAlgn="auto" hangingPunct="1">
              <a:spcAft>
                <a:spcPts val="0"/>
              </a:spcAft>
              <a:buFont typeface="Wingdings 2"/>
              <a:buNone/>
              <a:defRPr/>
            </a:pPr>
            <a:r>
              <a:rPr lang="en-US" dirty="0" smtClean="0"/>
              <a:t>	dua atau lebih agen dalam tempat terpisah</a:t>
            </a:r>
          </a:p>
          <a:p>
            <a:pPr marL="274320" indent="-274320" eaLnBrk="1" fontAlgn="auto" hangingPunct="1">
              <a:spcAft>
                <a:spcPts val="0"/>
              </a:spcAft>
              <a:buFont typeface="Wingdings 2"/>
              <a:buNone/>
              <a:defRPr/>
            </a:pPr>
            <a:r>
              <a:rPr lang="en-US" dirty="0" smtClean="0"/>
              <a:t>	dapat saling bertukar informasi</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Char char=""/>
              <a:defRPr/>
            </a:pPr>
            <a:endParaRPr lang="en-US" dirty="0"/>
          </a:p>
        </p:txBody>
      </p:sp>
      <p:sp>
        <p:nvSpPr>
          <p:cNvPr id="5" name="TextBox 4"/>
          <p:cNvSpPr txBox="1"/>
          <p:nvPr/>
        </p:nvSpPr>
        <p:spPr>
          <a:xfrm>
            <a:off x="5429250" y="5715000"/>
            <a:ext cx="2571750"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fontAlgn="auto">
              <a:spcBef>
                <a:spcPts val="0"/>
              </a:spcBef>
              <a:spcAft>
                <a:spcPts val="0"/>
              </a:spcAft>
              <a:defRPr/>
            </a:pPr>
            <a:r>
              <a:rPr lang="en-US" sz="3200" b="1" dirty="0"/>
              <a:t>TI = TK + 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linds(horizontal)">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5603" name="Content Placeholder 2"/>
          <p:cNvSpPr>
            <a:spLocks noGrp="1"/>
          </p:cNvSpPr>
          <p:nvPr>
            <p:ph idx="1"/>
          </p:nvPr>
        </p:nvSpPr>
        <p:spPr/>
        <p:txBody>
          <a:bodyPr/>
          <a:lstStyle/>
          <a:p>
            <a:pPr eaLnBrk="1" hangingPunct="1"/>
            <a:r>
              <a:rPr lang="en-US" smtClean="0"/>
              <a:t>Dibandingkan dengan negara-negara Asia Tenggara lainnya, Indonesia ternyata memiliki keunikan tersendiri. Pasalnya, pengguna Internet di sini mayoritas mengakses melalui ponsel. </a:t>
            </a:r>
          </a:p>
          <a:p>
            <a:pPr eaLnBrk="1" hangingPunct="1"/>
            <a:r>
              <a:rPr lang="en-US" smtClean="0"/>
              <a:t>Hal itu terungkap dari presentasi yang dibawakan oleh Regional Director Effective Measure untuk Asia Tenggara, Russell Conrad, pada acara panel diskusi Effective Measure – PPPI, di Jakarta, Jumat 1 April 2011.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lstStyle/>
          <a:p>
            <a:pPr eaLnBrk="1" hangingPunct="1">
              <a:defRPr/>
            </a:pPr>
            <a:r>
              <a:rPr lang="en-US" dirty="0" smtClean="0"/>
              <a:t>Data Terbaru</a:t>
            </a:r>
            <a:endParaRPr lang="en-US" dirty="0"/>
          </a:p>
        </p:txBody>
      </p:sp>
      <p:sp>
        <p:nvSpPr>
          <p:cNvPr id="26627" name="Content Placeholder 2"/>
          <p:cNvSpPr>
            <a:spLocks noGrp="1"/>
          </p:cNvSpPr>
          <p:nvPr>
            <p:ph idx="1"/>
          </p:nvPr>
        </p:nvSpPr>
        <p:spPr>
          <a:xfrm>
            <a:off x="457200" y="1000125"/>
            <a:ext cx="7543800" cy="5456238"/>
          </a:xfrm>
        </p:spPr>
        <p:txBody>
          <a:bodyPr/>
          <a:lstStyle/>
          <a:p>
            <a:pPr eaLnBrk="1" hangingPunct="1"/>
            <a:r>
              <a:rPr lang="en-US" smtClean="0"/>
              <a:t>Dari hasil riset teranyarnya, Effective Measure, firma yang memiliki spesialisasi dalam pengukuran statistik web, sebanyak 61,88 persen dari pengguna Internet Indonesia mengakses melalui ponsel. Sementara 38,12 persen lainnya mengakses Internet bukan dari ponsel.</a:t>
            </a:r>
          </a:p>
          <a:p>
            <a:pPr eaLnBrk="1" hangingPunct="1"/>
            <a:r>
              <a:rPr lang="en-US" smtClean="0"/>
              <a:t>Mengacu pada data Effective Measure, pengguna Internet Indonesia tahun 2011 yang mencapai 39.100.000 atau tingkat penetrasi Internet sebesar 17 persen. </a:t>
            </a:r>
          </a:p>
          <a:p>
            <a:pPr eaLnBrk="1" hangingPunct="1"/>
            <a:r>
              <a:rPr lang="en-US" smtClean="0"/>
              <a:t>Berarti pengguna Internet mobile Indonesia mencapai 24.195.080 orang.</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7651" name="Content Placeholder 2"/>
          <p:cNvSpPr>
            <a:spLocks noGrp="1"/>
          </p:cNvSpPr>
          <p:nvPr>
            <p:ph idx="1"/>
          </p:nvPr>
        </p:nvSpPr>
        <p:spPr/>
        <p:txBody>
          <a:bodyPr/>
          <a:lstStyle/>
          <a:p>
            <a:pPr eaLnBrk="1" hangingPunct="1"/>
            <a:r>
              <a:rPr lang="en-US" smtClean="0"/>
              <a:t>Di Asia Tenggara, pengguna mobile web Indonesia ini adalah yang terbesar. Negara-negara lainnya, seperti Singapura, Thailand, Vietnam, Filipina, dan Malaysia, semua pengguna Internetnya mayoritas mengakses melalui perangkat bukan ponsel.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8675" name="Content Placeholder 2"/>
          <p:cNvSpPr>
            <a:spLocks noGrp="1"/>
          </p:cNvSpPr>
          <p:nvPr>
            <p:ph idx="1"/>
          </p:nvPr>
        </p:nvSpPr>
        <p:spPr>
          <a:xfrm>
            <a:off x="214313" y="1609725"/>
            <a:ext cx="7786687" cy="4846638"/>
          </a:xfrm>
        </p:spPr>
        <p:txBody>
          <a:bodyPr/>
          <a:lstStyle/>
          <a:p>
            <a:pPr eaLnBrk="1" hangingPunct="1"/>
            <a:r>
              <a:rPr lang="en-US" smtClean="0"/>
              <a:t>Sementara untuk perilaku belanja online, barang yang paling sering dibeli oleh pengguna Internet Indonesia adalah :</a:t>
            </a:r>
          </a:p>
          <a:p>
            <a:pPr lvl="1" eaLnBrk="1" hangingPunct="1"/>
            <a:r>
              <a:rPr lang="en-US" smtClean="0"/>
              <a:t>tiket penerbangan/tiket perjalan (5 persen). </a:t>
            </a:r>
          </a:p>
          <a:p>
            <a:pPr lvl="1" eaLnBrk="1" hangingPunct="1"/>
            <a:r>
              <a:rPr lang="en-US" smtClean="0"/>
              <a:t>buku dan majalah (44,97 persen), </a:t>
            </a:r>
          </a:p>
          <a:p>
            <a:pPr lvl="1" eaLnBrk="1" hangingPunct="1"/>
            <a:r>
              <a:rPr lang="en-US" smtClean="0"/>
              <a:t>hardware dan software komputer (31,54 persen), </a:t>
            </a:r>
          </a:p>
          <a:p>
            <a:pPr lvl="1" eaLnBrk="1" hangingPunct="1"/>
            <a:r>
              <a:rPr lang="en-US" smtClean="0"/>
              <a:t>elektronik (30,2 persen).</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9699" name="Content Placeholder 2"/>
          <p:cNvSpPr>
            <a:spLocks noGrp="1"/>
          </p:cNvSpPr>
          <p:nvPr>
            <p:ph idx="1"/>
          </p:nvPr>
        </p:nvSpPr>
        <p:spPr/>
        <p:txBody>
          <a:bodyPr/>
          <a:lstStyle/>
          <a:p>
            <a:pPr eaLnBrk="1" hangingPunct="1"/>
            <a:r>
              <a:rPr lang="en-US" smtClean="0"/>
              <a:t>Dari sisi demografi, mayoritas pengguna Internet Indonesia berusia antara : </a:t>
            </a:r>
          </a:p>
          <a:p>
            <a:pPr lvl="1" eaLnBrk="1" hangingPunct="1">
              <a:buFont typeface="Wingdings" pitchFamily="2" charset="2"/>
              <a:buChar char="v"/>
            </a:pPr>
            <a:r>
              <a:rPr lang="en-US" sz="2800" smtClean="0"/>
              <a:t>18-20 (12,56 persen), </a:t>
            </a:r>
          </a:p>
          <a:p>
            <a:pPr lvl="1" eaLnBrk="1" hangingPunct="1">
              <a:buFont typeface="Wingdings" pitchFamily="2" charset="2"/>
              <a:buChar char="v"/>
            </a:pPr>
            <a:r>
              <a:rPr lang="en-US" sz="2800" smtClean="0"/>
              <a:t>21-24 tahun (20 persen), </a:t>
            </a:r>
          </a:p>
          <a:p>
            <a:pPr lvl="1" eaLnBrk="1" hangingPunct="1">
              <a:buFont typeface="Wingdings" pitchFamily="2" charset="2"/>
              <a:buChar char="v"/>
            </a:pPr>
            <a:r>
              <a:rPr lang="en-US" sz="2800" smtClean="0"/>
              <a:t>25-30 (25,52 persen),</a:t>
            </a:r>
          </a:p>
          <a:p>
            <a:pPr lvl="1" eaLnBrk="1" hangingPunct="1">
              <a:buFont typeface="Wingdings" pitchFamily="2" charset="2"/>
              <a:buChar char="v"/>
            </a:pPr>
            <a:r>
              <a:rPr lang="en-US" sz="2800" smtClean="0"/>
              <a:t>31-34 tahun (11,58 persen),</a:t>
            </a:r>
          </a:p>
          <a:p>
            <a:pPr lvl="1" eaLnBrk="1" hangingPunct="1">
              <a:buFont typeface="Wingdings" pitchFamily="2" charset="2"/>
              <a:buChar char="v"/>
            </a:pPr>
            <a:r>
              <a:rPr lang="en-US" sz="2800" smtClean="0"/>
              <a:t>35-40 (11,93 persen)</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normAutofit fontScale="90000"/>
          </a:bodyPr>
          <a:lstStyle/>
          <a:p>
            <a:pPr eaLnBrk="1" hangingPunct="1">
              <a:defRPr/>
            </a:pPr>
            <a:r>
              <a:rPr lang="en-US" dirty="0" smtClean="0"/>
              <a:t>Data terbaru</a:t>
            </a:r>
            <a:endParaRPr lang="en-US" dirty="0"/>
          </a:p>
        </p:txBody>
      </p:sp>
      <p:sp>
        <p:nvSpPr>
          <p:cNvPr id="30723" name="Content Placeholder 2"/>
          <p:cNvSpPr>
            <a:spLocks noGrp="1"/>
          </p:cNvSpPr>
          <p:nvPr>
            <p:ph idx="1"/>
          </p:nvPr>
        </p:nvSpPr>
        <p:spPr>
          <a:xfrm>
            <a:off x="457200" y="1071563"/>
            <a:ext cx="7239000" cy="5384800"/>
          </a:xfrm>
        </p:spPr>
        <p:txBody>
          <a:bodyPr>
            <a:normAutofit fontScale="92500" lnSpcReduction="20000"/>
          </a:bodyPr>
          <a:lstStyle/>
          <a:p>
            <a:pPr eaLnBrk="1" hangingPunct="1"/>
            <a:r>
              <a:rPr lang="en-US" smtClean="0"/>
              <a:t>Penghasilan mereka berkisar antara :</a:t>
            </a:r>
          </a:p>
          <a:p>
            <a:pPr lvl="1" eaLnBrk="1" hangingPunct="1"/>
            <a:r>
              <a:rPr lang="en-US" smtClean="0"/>
              <a:t>0 - Rp 4,3 juta (39,84 persen), </a:t>
            </a:r>
          </a:p>
          <a:p>
            <a:pPr lvl="1" eaLnBrk="1" hangingPunct="1"/>
            <a:r>
              <a:rPr lang="en-US" smtClean="0"/>
              <a:t>Rp 4,3 juta - Rp 8,6 juta (16,9 persen), dan </a:t>
            </a:r>
          </a:p>
          <a:p>
            <a:pPr lvl="1" eaLnBrk="1" hangingPunct="1"/>
            <a:r>
              <a:rPr lang="en-US" smtClean="0"/>
              <a:t>Rp 8,6 juta - Rp 12,9 juta (11,17 persen). </a:t>
            </a:r>
          </a:p>
          <a:p>
            <a:pPr eaLnBrk="1" hangingPunct="1"/>
            <a:r>
              <a:rPr lang="en-US" smtClean="0"/>
              <a:t>Tempat Tinggal :</a:t>
            </a:r>
          </a:p>
          <a:p>
            <a:pPr lvl="1" eaLnBrk="1" hangingPunct="1"/>
            <a:r>
              <a:rPr lang="en-US" smtClean="0"/>
              <a:t>Kota-kota besar (44,59 persen), </a:t>
            </a:r>
          </a:p>
          <a:p>
            <a:pPr lvl="1" eaLnBrk="1" hangingPunct="1"/>
            <a:r>
              <a:rPr lang="en-US" smtClean="0"/>
              <a:t>Ibu kota (38,32 persen), </a:t>
            </a:r>
          </a:p>
          <a:p>
            <a:pPr lvl="1" eaLnBrk="1" hangingPunct="1"/>
            <a:r>
              <a:rPr lang="en-US" smtClean="0"/>
              <a:t>Daerah terpencil (17,09 persen). </a:t>
            </a:r>
          </a:p>
          <a:p>
            <a:pPr eaLnBrk="1" hangingPunct="1"/>
            <a:r>
              <a:rPr lang="en-US" smtClean="0"/>
              <a:t>Pendidikan: </a:t>
            </a:r>
          </a:p>
          <a:p>
            <a:pPr lvl="1" eaLnBrk="1" hangingPunct="1"/>
            <a:r>
              <a:rPr lang="en-US" smtClean="0"/>
              <a:t>S-1 (66,96 persen), </a:t>
            </a:r>
          </a:p>
          <a:p>
            <a:pPr lvl="1" eaLnBrk="1" hangingPunct="1"/>
            <a:r>
              <a:rPr lang="en-US" smtClean="0"/>
              <a:t>SMA (21,58 persen),  </a:t>
            </a:r>
          </a:p>
          <a:p>
            <a:pPr lvl="1" eaLnBrk="1" hangingPunct="1"/>
            <a:r>
              <a:rPr lang="en-US" smtClean="0"/>
              <a:t>pasca sarjana (9,54 persen)</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32" dur="500"/>
                                        <p:tgtEl>
                                          <p:spTgt spid="30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37" dur="500"/>
                                        <p:tgtEl>
                                          <p:spTgt spid="307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42" dur="500"/>
                                        <p:tgtEl>
                                          <p:spTgt spid="307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30723">
                                            <p:txEl>
                                              <p:pRg st="8" end="8"/>
                                            </p:txEl>
                                          </p:spTgt>
                                        </p:tgtEl>
                                        <p:attrNameLst>
                                          <p:attrName>style.visibility</p:attrName>
                                        </p:attrNameLst>
                                      </p:cBhvr>
                                      <p:to>
                                        <p:strVal val="visible"/>
                                      </p:to>
                                    </p:set>
                                    <p:animEffect transition="in" filter="blinds(horizontal)">
                                      <p:cBhvr>
                                        <p:cTn id="47" dur="500"/>
                                        <p:tgtEl>
                                          <p:spTgt spid="3072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30723">
                                            <p:txEl>
                                              <p:pRg st="9" end="9"/>
                                            </p:txEl>
                                          </p:spTgt>
                                        </p:tgtEl>
                                        <p:attrNameLst>
                                          <p:attrName>style.visibility</p:attrName>
                                        </p:attrNameLst>
                                      </p:cBhvr>
                                      <p:to>
                                        <p:strVal val="visible"/>
                                      </p:to>
                                    </p:set>
                                    <p:animEffect transition="in" filter="blinds(horizontal)">
                                      <p:cBhvr>
                                        <p:cTn id="52" dur="500"/>
                                        <p:tgtEl>
                                          <p:spTgt spid="3072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30723">
                                            <p:txEl>
                                              <p:pRg st="10" end="10"/>
                                            </p:txEl>
                                          </p:spTgt>
                                        </p:tgtEl>
                                        <p:attrNameLst>
                                          <p:attrName>style.visibility</p:attrName>
                                        </p:attrNameLst>
                                      </p:cBhvr>
                                      <p:to>
                                        <p:strVal val="visible"/>
                                      </p:to>
                                    </p:set>
                                    <p:animEffect transition="in" filter="blinds(horizontal)">
                                      <p:cBhvr>
                                        <p:cTn id="57" dur="500"/>
                                        <p:tgtEl>
                                          <p:spTgt spid="3072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30723">
                                            <p:txEl>
                                              <p:pRg st="11" end="11"/>
                                            </p:txEl>
                                          </p:spTgt>
                                        </p:tgtEl>
                                        <p:attrNameLst>
                                          <p:attrName>style.visibility</p:attrName>
                                        </p:attrNameLst>
                                      </p:cBhvr>
                                      <p:to>
                                        <p:strVal val="visible"/>
                                      </p:to>
                                    </p:set>
                                    <p:animEffect transition="in" filter="blinds(horizontal)">
                                      <p:cBhvr>
                                        <p:cTn id="62" dur="500"/>
                                        <p:tgtEl>
                                          <p:spTgt spid="307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lstStyle/>
          <a:p>
            <a:pPr marL="0" indent="0" eaLnBrk="1" hangingPunct="1">
              <a:buFont typeface="Wingdings 2" pitchFamily="18" charset="2"/>
              <a:buNone/>
            </a:pPr>
            <a:r>
              <a:rPr lang="en-US" smtClean="0"/>
              <a:t>Dari data penetrasi di atas, penguasaan informasi teknologi bidang internet Indonesia masih kalah dengan negara-negara tetangga. </a:t>
            </a:r>
            <a:endParaRPr lang="id-ID" smtClean="0"/>
          </a:p>
          <a:p>
            <a:pPr marL="0" indent="0" eaLnBrk="1" hangingPunct="1">
              <a:buFont typeface="Wingdings 2" pitchFamily="18" charset="2"/>
              <a:buNone/>
            </a:pPr>
            <a:endParaRPr lang="id-ID" smtClean="0"/>
          </a:p>
          <a:p>
            <a:pPr marL="0" indent="0" eaLnBrk="1" hangingPunct="1">
              <a:buFont typeface="Wingdings 2" pitchFamily="18" charset="2"/>
              <a:buNone/>
            </a:pPr>
            <a:r>
              <a:rPr lang="en-US" smtClean="0"/>
              <a:t>Hal ini seharusnya menjadi pemicu pemerintah dan penyedia jasa layanan internet agar terus mendorong pertumbuhan internet, baik dari segi fasilitas, kecepatan dan biaya.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7467600" cy="1676400"/>
          </a:xfrm>
        </p:spPr>
        <p:txBody>
          <a:bodyPr/>
          <a:lstStyle/>
          <a:p>
            <a:pPr algn="ctr" eaLnBrk="1" hangingPunct="1">
              <a:defRPr/>
            </a:pPr>
            <a:r>
              <a:rPr lang="en-US" sz="4800" dirty="0" smtClean="0"/>
              <a:t>Pengaruh Komputer di Masyarakat</a:t>
            </a:r>
          </a:p>
        </p:txBody>
      </p:sp>
      <p:sp>
        <p:nvSpPr>
          <p:cNvPr id="3" name="Content Placeholder 2"/>
          <p:cNvSpPr>
            <a:spLocks noGrp="1"/>
          </p:cNvSpPr>
          <p:nvPr>
            <p:ph idx="1"/>
          </p:nvPr>
        </p:nvSpPr>
        <p:spPr>
          <a:xfrm>
            <a:off x="457200" y="3276600"/>
            <a:ext cx="7543800" cy="3081338"/>
          </a:xfrm>
          <a:solidFill>
            <a:srgbClr val="0070C0">
              <a:alpha val="69019"/>
            </a:srgbClr>
          </a:solidFill>
        </p:spPr>
        <p:txBody>
          <a:bodyPr/>
          <a:lstStyle/>
          <a:p>
            <a:pPr marL="0" indent="0" algn="ctr" eaLnBrk="1" hangingPunct="1">
              <a:buFont typeface="Wingdings 2" pitchFamily="18" charset="2"/>
              <a:buNone/>
            </a:pPr>
            <a:r>
              <a:rPr lang="en-US" sz="4800" smtClean="0"/>
              <a:t>Internet </a:t>
            </a:r>
          </a:p>
          <a:p>
            <a:pPr marL="0" indent="0" algn="ctr" eaLnBrk="1" hangingPunct="1">
              <a:buFont typeface="Wingdings 2" pitchFamily="18" charset="2"/>
              <a:buNone/>
            </a:pPr>
            <a:r>
              <a:rPr lang="en-US" sz="4800" smtClean="0"/>
              <a:t>(</a:t>
            </a:r>
            <a:r>
              <a:rPr lang="en-US" sz="4800" i="1" smtClean="0"/>
              <a:t>Interconnection Networking, International Network</a:t>
            </a:r>
            <a:r>
              <a:rPr lang="en-US" sz="48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1219200"/>
            <a:ext cx="7615238" cy="4352925"/>
          </a:xfrm>
        </p:spPr>
        <p:txBody>
          <a:bodyPr/>
          <a:lstStyle/>
          <a:p>
            <a:pPr marL="0" indent="0" eaLnBrk="1" hangingPunct="1">
              <a:buFont typeface="Wingdings 2" pitchFamily="18" charset="2"/>
              <a:buNone/>
            </a:pPr>
            <a:r>
              <a:rPr lang="en-US" sz="4000" smtClean="0"/>
              <a:t>Internet telah menggantikan posisi perpustakaan ataupun buku yang merupakan gudang ilmu pengetahuan. Semua informasi dari dulu hingga kini termuat dengan cukup lengkap di internet. </a:t>
            </a: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7467600" cy="1401762"/>
          </a:xfrm>
        </p:spPr>
        <p:txBody>
          <a:bodyPr/>
          <a:lstStyle/>
          <a:p>
            <a:pPr eaLnBrk="1" hangingPunct="1">
              <a:defRPr/>
            </a:pPr>
            <a:r>
              <a:rPr lang="id-ID" dirty="0" smtClean="0"/>
              <a:t>Contoh...</a:t>
            </a:r>
            <a:endParaRPr lang="en-US" dirty="0" smtClean="0"/>
          </a:p>
        </p:txBody>
      </p:sp>
      <p:sp>
        <p:nvSpPr>
          <p:cNvPr id="3" name="Content Placeholder 2"/>
          <p:cNvSpPr>
            <a:spLocks noGrp="1"/>
          </p:cNvSpPr>
          <p:nvPr>
            <p:ph idx="1"/>
          </p:nvPr>
        </p:nvSpPr>
        <p:spPr>
          <a:xfrm>
            <a:off x="214313" y="1828800"/>
            <a:ext cx="8396287" cy="4419600"/>
          </a:xfrm>
        </p:spPr>
        <p:txBody>
          <a:bodyPr/>
          <a:lstStyle/>
          <a:p>
            <a:pPr marL="0" indent="0" eaLnBrk="1" hangingPunct="1"/>
            <a:r>
              <a:rPr lang="id-ID" smtClean="0"/>
              <a:t> W</a:t>
            </a:r>
            <a:r>
              <a:rPr lang="en-US" smtClean="0"/>
              <a:t>ikipedia menjadi Perpustakaan online terbesar</a:t>
            </a:r>
            <a:endParaRPr lang="id-ID" smtClean="0"/>
          </a:p>
          <a:p>
            <a:pPr marL="0" indent="0" eaLnBrk="1" hangingPunct="1"/>
            <a:r>
              <a:rPr lang="id-ID" smtClean="0"/>
              <a:t> L</a:t>
            </a:r>
            <a:r>
              <a:rPr lang="en-US" smtClean="0"/>
              <a:t>ayanan ebook-ebook gratis</a:t>
            </a:r>
            <a:endParaRPr lang="id-ID" smtClean="0"/>
          </a:p>
          <a:p>
            <a:pPr marL="0" indent="0" eaLnBrk="1" hangingPunct="1"/>
            <a:endParaRPr lang="id-ID" smtClean="0"/>
          </a:p>
          <a:p>
            <a:pPr marL="0" indent="0" eaLnBrk="1" hangingPunct="1">
              <a:buFont typeface="Wingdings 2" pitchFamily="18" charset="2"/>
              <a:buNone/>
            </a:pPr>
            <a:endParaRPr lang="id-ID" smtClean="0"/>
          </a:p>
          <a:p>
            <a:pPr marL="0" indent="0" eaLnBrk="1" hangingPunct="1">
              <a:buFont typeface="Wingdings 2" pitchFamily="18" charset="2"/>
              <a:buNone/>
            </a:pPr>
            <a:r>
              <a:rPr lang="en-US" smtClean="0"/>
              <a:t>Dengan sebuah flash disk 8 GB, kita dapat membawa ratusan bahkan ribuan buku-buku di dalam saku kita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381000"/>
            <a:ext cx="8396287" cy="6019800"/>
          </a:xfrm>
        </p:spPr>
        <p:txBody>
          <a:bodyPr>
            <a:normAutofit fontScale="92500" lnSpcReduction="10000"/>
          </a:bodyPr>
          <a:lstStyle/>
          <a:p>
            <a:pPr marL="0" indent="0" eaLnBrk="1" fontAlgn="auto" hangingPunct="1">
              <a:spcAft>
                <a:spcPts val="0"/>
              </a:spcAft>
              <a:buFont typeface="Wingdings 2"/>
              <a:buNone/>
              <a:defRPr/>
            </a:pPr>
            <a:r>
              <a:rPr lang="en-US" sz="3600" dirty="0" smtClean="0"/>
              <a:t>Negara yang </a:t>
            </a:r>
            <a:r>
              <a:rPr lang="en-US" sz="3600" dirty="0" err="1" smtClean="0"/>
              <a:t>menguasai</a:t>
            </a:r>
            <a:r>
              <a:rPr lang="en-US" sz="3600" dirty="0" smtClean="0"/>
              <a:t> internet </a:t>
            </a:r>
            <a:r>
              <a:rPr lang="en-US" sz="3600" dirty="0" err="1" smtClean="0"/>
              <a:t>di</a:t>
            </a:r>
            <a:r>
              <a:rPr lang="en-US" sz="3600" dirty="0" smtClean="0"/>
              <a:t> era </a:t>
            </a:r>
            <a:r>
              <a:rPr lang="en-US" sz="3600" dirty="0" err="1" smtClean="0"/>
              <a:t>milenium</a:t>
            </a:r>
            <a:r>
              <a:rPr lang="en-US" sz="3600" dirty="0" smtClean="0"/>
              <a:t> </a:t>
            </a:r>
            <a:r>
              <a:rPr lang="en-US" sz="3600" dirty="0" err="1" smtClean="0"/>
              <a:t>dipastikan</a:t>
            </a:r>
            <a:r>
              <a:rPr lang="en-US" sz="3600" dirty="0" smtClean="0"/>
              <a:t> </a:t>
            </a:r>
            <a:r>
              <a:rPr lang="en-US" sz="3600" dirty="0" err="1" smtClean="0"/>
              <a:t>menjadi</a:t>
            </a:r>
            <a:r>
              <a:rPr lang="en-US" sz="3600" dirty="0" smtClean="0"/>
              <a:t> </a:t>
            </a:r>
            <a:r>
              <a:rPr lang="en-US" sz="3600" dirty="0" err="1" smtClean="0"/>
              <a:t>negara</a:t>
            </a:r>
            <a:r>
              <a:rPr lang="en-US" sz="3600" dirty="0" smtClean="0"/>
              <a:t> yang </a:t>
            </a:r>
            <a:r>
              <a:rPr lang="en-US" sz="3600" dirty="0" err="1" smtClean="0"/>
              <a:t>maju</a:t>
            </a:r>
            <a:r>
              <a:rPr lang="en-US" sz="3600" dirty="0" smtClean="0"/>
              <a:t> </a:t>
            </a:r>
            <a:r>
              <a:rPr lang="en-US" sz="3600" dirty="0" err="1" smtClean="0"/>
              <a:t>jika</a:t>
            </a:r>
            <a:r>
              <a:rPr lang="en-US" sz="3600" dirty="0" smtClean="0"/>
              <a:t> internet </a:t>
            </a:r>
            <a:r>
              <a:rPr lang="en-US" sz="3600" dirty="0" err="1" smtClean="0"/>
              <a:t>dipergunakan</a:t>
            </a:r>
            <a:r>
              <a:rPr lang="en-US" sz="3600" dirty="0" smtClean="0"/>
              <a:t> </a:t>
            </a:r>
            <a:r>
              <a:rPr lang="en-US" sz="3600" dirty="0" err="1" smtClean="0"/>
              <a:t>secara</a:t>
            </a:r>
            <a:r>
              <a:rPr lang="en-US" sz="3600" dirty="0" smtClean="0"/>
              <a:t> </a:t>
            </a:r>
            <a:r>
              <a:rPr lang="en-US" sz="3600" dirty="0" err="1" smtClean="0"/>
              <a:t>bijak</a:t>
            </a:r>
            <a:r>
              <a:rPr lang="en-US" sz="3600" dirty="0" smtClean="0"/>
              <a:t> </a:t>
            </a:r>
            <a:r>
              <a:rPr lang="en-US" sz="3600" dirty="0" err="1" smtClean="0"/>
              <a:t>terutama</a:t>
            </a:r>
            <a:r>
              <a:rPr lang="en-US" sz="3600" dirty="0" smtClean="0"/>
              <a:t> </a:t>
            </a:r>
            <a:r>
              <a:rPr lang="en-US" sz="3600" dirty="0" err="1" smtClean="0"/>
              <a:t>dalam</a:t>
            </a:r>
            <a:r>
              <a:rPr lang="en-US" sz="3600" dirty="0" smtClean="0"/>
              <a:t> </a:t>
            </a:r>
            <a:r>
              <a:rPr lang="en-US" sz="3600" dirty="0" err="1" smtClean="0"/>
              <a:t>bidang</a:t>
            </a:r>
            <a:r>
              <a:rPr lang="id-ID" sz="3600" dirty="0" smtClean="0"/>
              <a:t> :</a:t>
            </a:r>
          </a:p>
          <a:p>
            <a:pPr marL="0" indent="0" eaLnBrk="1" fontAlgn="auto" hangingPunct="1">
              <a:spcAft>
                <a:spcPts val="0"/>
              </a:spcAft>
              <a:buFont typeface="Wingdings 2"/>
              <a:buNone/>
              <a:defRPr/>
            </a:pP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R</a:t>
            </a:r>
            <a:r>
              <a:rPr lang="en-US" sz="3600" dirty="0" err="1" smtClean="0"/>
              <a:t>iset</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P</a:t>
            </a:r>
            <a:r>
              <a:rPr lang="en-US" sz="3600" dirty="0" err="1" smtClean="0"/>
              <a:t>endidikan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A</a:t>
            </a:r>
            <a:r>
              <a:rPr lang="en-US" sz="3600" dirty="0" err="1" smtClean="0"/>
              <a:t>dministrasi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S</a:t>
            </a:r>
            <a:r>
              <a:rPr lang="en-US" sz="3600" dirty="0" err="1" smtClean="0"/>
              <a:t>osialiasi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N</a:t>
            </a:r>
            <a:r>
              <a:rPr lang="en-US" sz="3600" dirty="0" err="1" smtClean="0"/>
              <a:t>etworking</a:t>
            </a:r>
            <a:r>
              <a:rPr lang="en-US" sz="3600" dirty="0" smtClean="0"/>
              <a:t> </a:t>
            </a:r>
            <a:r>
              <a:rPr lang="en-US" sz="3600" dirty="0" err="1" smtClean="0"/>
              <a:t>dan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B</a:t>
            </a:r>
            <a:r>
              <a:rPr lang="en-US" sz="3600" dirty="0" err="1" smtClean="0"/>
              <a:t>isnis</a:t>
            </a:r>
            <a:r>
              <a:rPr lang="en-US" sz="3600" dirty="0" smtClean="0"/>
              <a:t>.</a:t>
            </a:r>
            <a:endParaRPr lang="en-US" sz="36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981200"/>
            <a:ext cx="8153400" cy="3886200"/>
          </a:xfrm>
        </p:spPr>
        <p:txBody>
          <a:bodyPr/>
          <a:lstStyle/>
          <a:p>
            <a:pPr marL="0" indent="0" eaLnBrk="1" hangingPunct="1">
              <a:buFont typeface="Wingdings 2" pitchFamily="18" charset="2"/>
              <a:buNone/>
            </a:pPr>
            <a:r>
              <a:rPr lang="en-US" sz="3600" smtClean="0"/>
              <a:t>Dengan internet, kita mengetahui secara cepat </a:t>
            </a:r>
            <a:r>
              <a:rPr lang="id-ID" sz="3600" smtClean="0"/>
              <a:t>dan bahkan </a:t>
            </a:r>
            <a:r>
              <a:rPr lang="id-ID" sz="3600" i="1" smtClean="0"/>
              <a:t>real time</a:t>
            </a:r>
            <a:r>
              <a:rPr lang="id-ID" sz="3600" smtClean="0"/>
              <a:t>, </a:t>
            </a:r>
            <a:r>
              <a:rPr lang="en-US" sz="3600" smtClean="0"/>
              <a:t>perkembangan </a:t>
            </a:r>
            <a:r>
              <a:rPr lang="id-ID" sz="3600" smtClean="0"/>
              <a:t>informasi </a:t>
            </a:r>
            <a:r>
              <a:rPr lang="en-US" sz="3600" smtClean="0"/>
              <a:t>di berbagai belahan dunia. </a:t>
            </a:r>
            <a:r>
              <a:rPr lang="id-ID" sz="3600" smtClean="0"/>
              <a:t>Bandingkan dengan Televisi.</a:t>
            </a:r>
            <a:endParaRPr lang="en-US" sz="3600" smtClean="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85750" y="1066800"/>
            <a:ext cx="8001000" cy="4419600"/>
          </a:xfrm>
        </p:spPr>
        <p:txBody>
          <a:bodyPr/>
          <a:lstStyle/>
          <a:p>
            <a:pPr marL="0" indent="0" eaLnBrk="1" hangingPunct="1">
              <a:buFont typeface="Wingdings 2" pitchFamily="18" charset="2"/>
              <a:buNone/>
            </a:pPr>
            <a:r>
              <a:rPr lang="en-US" sz="4800" smtClean="0"/>
              <a:t>Dari data </a:t>
            </a:r>
            <a:r>
              <a:rPr lang="en-US" sz="4800" smtClean="0">
                <a:solidFill>
                  <a:srgbClr val="FF0000"/>
                </a:solidFill>
              </a:rPr>
              <a:t>Internet World Stats</a:t>
            </a:r>
            <a:r>
              <a:rPr lang="en-US" sz="4800" smtClean="0"/>
              <a:t>,  dalam satu dasawarsa terakhir jumlah pengguna internet  (</a:t>
            </a:r>
            <a:r>
              <a:rPr lang="en-US" sz="4800" b="1" i="1" smtClean="0"/>
              <a:t>netter</a:t>
            </a:r>
            <a:r>
              <a:rPr lang="en-US" sz="4800" smtClean="0"/>
              <a:t>) di dunia meningkat drastis.</a:t>
            </a:r>
          </a:p>
        </p:txBody>
      </p:sp>
    </p:spTree>
  </p:cSld>
  <p:clrMapOvr>
    <a:masterClrMapping/>
  </p:clrMapOvr>
  <p:transition spd="slow">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066800"/>
            <a:ext cx="7758112" cy="5291138"/>
          </a:xfrm>
          <a:solidFill>
            <a:schemeClr val="accent1">
              <a:alpha val="52940"/>
            </a:schemeClr>
          </a:solidFill>
        </p:spPr>
        <p:txBody>
          <a:bodyPr/>
          <a:lstStyle/>
          <a:p>
            <a:pPr marL="0" indent="0" eaLnBrk="1" hangingPunct="1">
              <a:buFont typeface="Wingdings 2" pitchFamily="18" charset="2"/>
              <a:buNone/>
            </a:pPr>
            <a:r>
              <a:rPr lang="id-ID" sz="3600" i="1" smtClean="0"/>
              <a:t>“</a:t>
            </a:r>
            <a:r>
              <a:rPr lang="en-US" sz="3600" i="1" smtClean="0"/>
              <a:t>Dari 0.4% pengguna dari seluruh penduduk dunia di tahun 1995, kini naik hampir 60 kali lipat pada 2008.</a:t>
            </a:r>
            <a:r>
              <a:rPr lang="id-ID" sz="3600" i="1" smtClean="0"/>
              <a:t>”</a:t>
            </a:r>
            <a:r>
              <a:rPr lang="en-US" sz="3600" i="1" smtClean="0"/>
              <a:t> </a:t>
            </a:r>
            <a:endParaRPr lang="id-ID" sz="3600" i="1" smtClean="0"/>
          </a:p>
          <a:p>
            <a:pPr marL="0" indent="0" eaLnBrk="1" hangingPunct="1">
              <a:buFont typeface="Wingdings 2" pitchFamily="18" charset="2"/>
              <a:buNone/>
            </a:pPr>
            <a:endParaRPr lang="id-ID" sz="3600" i="1" smtClean="0"/>
          </a:p>
          <a:p>
            <a:pPr marL="0" indent="0" eaLnBrk="1" hangingPunct="1">
              <a:buFont typeface="Wingdings 2" pitchFamily="18" charset="2"/>
              <a:buNone/>
            </a:pPr>
            <a:r>
              <a:rPr lang="id-ID" sz="3600" i="1" smtClean="0"/>
              <a:t>“</a:t>
            </a:r>
            <a:r>
              <a:rPr lang="en-US" sz="3600" i="1" smtClean="0"/>
              <a:t>Dan sejak tahun 2000, pertumbuhan netter dunia naik rata-rata 2% terhadap total populasi dunia</a:t>
            </a:r>
            <a:r>
              <a:rPr lang="id-ID" sz="3600" i="1" smtClean="0"/>
              <a:t>.”</a:t>
            </a:r>
            <a:endParaRPr lang="en-US" sz="3600" i="1" smtClean="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827</Words>
  <Application>Microsoft Office PowerPoint</Application>
  <PresentationFormat>On-screen Show (4:3)</PresentationFormat>
  <Paragraphs>137</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Trebuchet MS</vt:lpstr>
      <vt:lpstr>Wingdings 2</vt:lpstr>
      <vt:lpstr>Wingdings</vt:lpstr>
      <vt:lpstr>Calibri</vt:lpstr>
      <vt:lpstr>Office Theme</vt:lpstr>
      <vt:lpstr>Modul 3</vt:lpstr>
      <vt:lpstr>Pengertian Dasar (1)</vt:lpstr>
      <vt:lpstr>Pengaruh Komputer di Masyarakat</vt:lpstr>
      <vt:lpstr>PowerPoint Presentation</vt:lpstr>
      <vt:lpstr>Contoh...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Persentase netter Indonesia (13%) masih kalah jauh dengan negara-negara tetangga di Asia seperti Singapura, Malaysia, Thailand dan China.</vt:lpstr>
      <vt:lpstr>Data Terbaru</vt:lpstr>
      <vt:lpstr>Data Terbaru</vt:lpstr>
      <vt:lpstr>Data terbaru</vt:lpstr>
      <vt:lpstr>Data terbaru</vt:lpstr>
      <vt:lpstr>Data terbaru</vt:lpstr>
      <vt:lpstr>Data terbaru</vt:lpstr>
      <vt:lpstr>PowerPoint Presentation</vt:lpstr>
    </vt:vector>
  </TitlesOfParts>
  <Company>UNIBI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2</dc:title>
  <dc:creator>Titan</dc:creator>
  <cp:lastModifiedBy>Phantom Assassin</cp:lastModifiedBy>
  <cp:revision>23</cp:revision>
  <dcterms:created xsi:type="dcterms:W3CDTF">2011-07-11T03:06:50Z</dcterms:created>
  <dcterms:modified xsi:type="dcterms:W3CDTF">2012-11-07T05:41:55Z</dcterms:modified>
</cp:coreProperties>
</file>