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6" r:id="rId5"/>
    <p:sldId id="267" r:id="rId6"/>
    <p:sldId id="268" r:id="rId7"/>
    <p:sldId id="269" r:id="rId8"/>
    <p:sldId id="308" r:id="rId9"/>
  </p:sldIdLst>
  <p:sldSz cx="9144000" cy="6858000" type="screen4x3"/>
  <p:notesSz cx="12057063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81B63E0-2B5E-451C-87DA-7829F3731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Pengelolaan Instalasi Komputer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31013" y="0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13238" y="514350"/>
            <a:ext cx="34305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6500" y="3257550"/>
            <a:ext cx="96456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244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Created by Wahyu Nurjaya WK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31013" y="6513513"/>
            <a:ext cx="5224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4F801E-831D-43C8-96EB-E820296E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Pengelolaan Instalasi Komputer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Created by Wahyu Nurjaya WK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2DC6E-5883-4A4F-806E-AD9B98B0A9E5}" type="slidenum">
              <a:rPr lang="en-US"/>
              <a:pPr/>
              <a:t>1</a:t>
            </a:fld>
            <a:endParaRPr lang="en-US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DCDFCA-9F6E-4087-B27B-BB2E6429F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BB5AA-9C9B-468B-A269-9DB571867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629AF728-4D06-4789-8D4C-B7AD6C622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33CD60CD-CD3A-44A3-81D1-C7A43C30AE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683072-AF07-496C-8673-D7394C92B6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7E3AD-45E8-44A7-B5A6-D45373F16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C93FAEE-AE29-4A03-A43C-EA5EF185F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0415651-6E52-421E-8E28-F79DBAFDEB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7EA9E3-29CF-4F98-AFA8-0FF0FD371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3E241CC-9E4F-4200-BC3E-5F0C3D07F9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8B32224-FB03-4F90-A980-AAC5B04D45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Maret 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54DC862-8366-4B53-866E-EF0D0A311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14750"/>
            <a:ext cx="8077200" cy="1466850"/>
          </a:xfrm>
        </p:spPr>
        <p:txBody>
          <a:bodyPr/>
          <a:lstStyle/>
          <a:p>
            <a:pPr eaLnBrk="1" hangingPunct="1"/>
            <a:r>
              <a:rPr lang="en-US" sz="2000" dirty="0" err="1" smtClean="0">
                <a:latin typeface="Matura MT Script Capitals" pitchFamily="66" charset="0"/>
              </a:rPr>
              <a:t>Wahyu</a:t>
            </a:r>
            <a:r>
              <a:rPr lang="en-US" sz="2000" dirty="0" smtClean="0">
                <a:latin typeface="Matura MT Script Capitals" pitchFamily="66" charset="0"/>
              </a:rPr>
              <a:t> </a:t>
            </a:r>
            <a:r>
              <a:rPr lang="en-US" sz="2000" dirty="0" err="1" smtClean="0">
                <a:latin typeface="Matura MT Script Capitals" pitchFamily="66" charset="0"/>
              </a:rPr>
              <a:t>Nurjaya</a:t>
            </a:r>
            <a:r>
              <a:rPr lang="en-US" sz="2000" dirty="0" smtClean="0">
                <a:latin typeface="Matura MT Script Capitals" pitchFamily="66" charset="0"/>
              </a:rPr>
              <a:t> WK, S.T., M.KOM.</a:t>
            </a:r>
          </a:p>
          <a:p>
            <a:pPr eaLnBrk="1" hangingPunct="1"/>
            <a:r>
              <a:rPr lang="en-US" sz="1800" dirty="0" smtClean="0">
                <a:latin typeface="Matura MT Script Capitals" pitchFamily="66" charset="0"/>
              </a:rPr>
              <a:t>4127.70.26.014</a:t>
            </a:r>
          </a:p>
          <a:p>
            <a:pPr eaLnBrk="1" hangingPunct="1"/>
            <a:r>
              <a:rPr lang="en-US" sz="1400" dirty="0" err="1" smtClean="0">
                <a:latin typeface="Bauhaus 93" pitchFamily="82" charset="0"/>
              </a:rPr>
              <a:t>Jurusan</a:t>
            </a:r>
            <a:r>
              <a:rPr lang="en-US" sz="1400" dirty="0" smtClean="0">
                <a:latin typeface="Bauhaus 93" pitchFamily="82" charset="0"/>
              </a:rPr>
              <a:t> </a:t>
            </a:r>
            <a:r>
              <a:rPr lang="en-US" sz="1400" dirty="0" err="1" smtClean="0">
                <a:latin typeface="Bauhaus 93" pitchFamily="82" charset="0"/>
              </a:rPr>
              <a:t>Manajemen</a:t>
            </a:r>
            <a:r>
              <a:rPr lang="en-US" sz="1400" dirty="0" smtClean="0">
                <a:latin typeface="Bauhaus 93" pitchFamily="82" charset="0"/>
              </a:rPr>
              <a:t> </a:t>
            </a:r>
            <a:r>
              <a:rPr lang="en-US" sz="1400" dirty="0" err="1" smtClean="0">
                <a:latin typeface="Bauhaus 93" pitchFamily="82" charset="0"/>
              </a:rPr>
              <a:t>Informatika</a:t>
            </a:r>
            <a:endParaRPr lang="en-US" sz="1400" dirty="0" smtClean="0">
              <a:latin typeface="Bauhaus 93" pitchFamily="82" charset="0"/>
            </a:endParaRPr>
          </a:p>
          <a:p>
            <a:pPr eaLnBrk="1" hangingPunct="1"/>
            <a:r>
              <a:rPr lang="en-US" sz="1400" dirty="0" smtClean="0">
                <a:latin typeface="Bauhaus 93" pitchFamily="82" charset="0"/>
              </a:rPr>
              <a:t>FTIK UNIKOM</a:t>
            </a:r>
          </a:p>
        </p:txBody>
      </p:sp>
      <p:sp>
        <p:nvSpPr>
          <p:cNvPr id="3074" name="Rectangle 1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47876A-A4F8-4D98-B7E0-C0A70FD0ABED}" type="slidenum">
              <a:rPr lang="en-US"/>
              <a:pPr/>
              <a:t>1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Pengelolaan Instalasi Komputer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92FD6-CFB6-49CC-8DAE-4041693E4A94}" type="slidenum">
              <a:rPr lang="en-US"/>
              <a:pPr/>
              <a:t>2</a:t>
            </a:fld>
            <a:endParaRPr lang="en-US"/>
          </a:p>
        </p:txBody>
      </p:sp>
      <p:sp>
        <p:nvSpPr>
          <p:cNvPr id="112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1213" y="2017713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Topik yang akan dibahas dalam Perangkat Komputer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adalah: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Perangkat Keras Komputer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Perangkat Lunak Komputer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smtClean="0">
                <a:latin typeface="Agency FB" pitchFamily="34" charset="0"/>
              </a:rPr>
              <a:t>Jaringan Komputer</a:t>
            </a:r>
            <a:endParaRPr 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E95AD0-400D-4701-A7C1-81AA039B4F63}" type="slidenum">
              <a:rPr lang="en-US"/>
              <a:pPr/>
              <a:t>3</a:t>
            </a:fld>
            <a:endParaRPr lang="en-US"/>
          </a:p>
        </p:txBody>
      </p:sp>
      <p:sp>
        <p:nvSpPr>
          <p:cNvPr id="122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33463" y="1752600"/>
            <a:ext cx="7577137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Perangkat Keras Komputer: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Perangkat Keras Komputer sering disebut Perangkat Hardware terdiri dari: Input/Output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Device, Storage Device, Monitor/Screen, Casing Unit dan Central Processing Unit (CPU).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u="sng" smtClean="0">
                <a:latin typeface="Agency FB" pitchFamily="34" charset="0"/>
              </a:rPr>
              <a:t>Struktur dan Fungsi Komputer</a:t>
            </a:r>
          </a:p>
        </p:txBody>
      </p:sp>
      <p:grpSp>
        <p:nvGrpSpPr>
          <p:cNvPr id="12295" name="Group 26"/>
          <p:cNvGrpSpPr>
            <a:grpSpLocks/>
          </p:cNvGrpSpPr>
          <p:nvPr/>
        </p:nvGrpSpPr>
        <p:grpSpPr bwMode="auto">
          <a:xfrm>
            <a:off x="1143000" y="3529013"/>
            <a:ext cx="6929438" cy="2090737"/>
            <a:chOff x="720" y="2223"/>
            <a:chExt cx="4365" cy="1317"/>
          </a:xfrm>
        </p:grpSpPr>
        <p:sp>
          <p:nvSpPr>
            <p:cNvPr id="12296" name="Text Box 4"/>
            <p:cNvSpPr txBox="1">
              <a:spLocks noChangeArrowheads="1"/>
            </p:cNvSpPr>
            <p:nvPr/>
          </p:nvSpPr>
          <p:spPr bwMode="auto">
            <a:xfrm>
              <a:off x="720" y="2304"/>
              <a:ext cx="960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Input Device</a:t>
              </a:r>
            </a:p>
          </p:txBody>
        </p:sp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729" y="3279"/>
              <a:ext cx="960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Output Device</a:t>
              </a:r>
            </a:p>
          </p:txBody>
        </p:sp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1344" y="2793"/>
              <a:ext cx="960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I/O Port</a:t>
              </a:r>
            </a:p>
          </p:txBody>
        </p:sp>
        <p:sp>
          <p:nvSpPr>
            <p:cNvPr id="12299" name="Text Box 7"/>
            <p:cNvSpPr txBox="1">
              <a:spLocks noChangeArrowheads="1"/>
            </p:cNvSpPr>
            <p:nvPr/>
          </p:nvSpPr>
          <p:spPr bwMode="auto">
            <a:xfrm>
              <a:off x="2976" y="2589"/>
              <a:ext cx="720" cy="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CPU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/>
                <a:t>CU + ALU</a:t>
              </a:r>
            </a:p>
            <a:p>
              <a:pPr algn="ctr">
                <a:spcBef>
                  <a:spcPct val="50000"/>
                </a:spcBef>
              </a:pPr>
              <a:endParaRPr lang="en-US" sz="1400" b="1"/>
            </a:p>
          </p:txBody>
        </p:sp>
        <p:sp>
          <p:nvSpPr>
            <p:cNvPr id="12300" name="Text Box 8"/>
            <p:cNvSpPr txBox="1">
              <a:spLocks noChangeArrowheads="1"/>
            </p:cNvSpPr>
            <p:nvPr/>
          </p:nvSpPr>
          <p:spPr bwMode="auto">
            <a:xfrm>
              <a:off x="4365" y="2580"/>
              <a:ext cx="720" cy="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Memory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/>
                <a:t>RAM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/>
                <a:t>ROM</a:t>
              </a:r>
            </a:p>
          </p:txBody>
        </p:sp>
        <p:sp>
          <p:nvSpPr>
            <p:cNvPr id="12301" name="Line 9"/>
            <p:cNvSpPr>
              <a:spLocks noChangeShapeType="1"/>
            </p:cNvSpPr>
            <p:nvPr/>
          </p:nvSpPr>
          <p:spPr bwMode="auto">
            <a:xfrm>
              <a:off x="1488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0"/>
            <p:cNvSpPr>
              <a:spLocks noChangeShapeType="1"/>
            </p:cNvSpPr>
            <p:nvPr/>
          </p:nvSpPr>
          <p:spPr bwMode="auto">
            <a:xfrm>
              <a:off x="1488" y="298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>
              <a:off x="2304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>
              <a:off x="3696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4"/>
            <p:cNvSpPr>
              <a:spLocks noChangeShapeType="1"/>
            </p:cNvSpPr>
            <p:nvPr/>
          </p:nvSpPr>
          <p:spPr bwMode="auto">
            <a:xfrm>
              <a:off x="1863" y="2400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5"/>
            <p:cNvSpPr>
              <a:spLocks noChangeShapeType="1"/>
            </p:cNvSpPr>
            <p:nvPr/>
          </p:nvSpPr>
          <p:spPr bwMode="auto">
            <a:xfrm>
              <a:off x="1866" y="3372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1872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7"/>
            <p:cNvSpPr>
              <a:spLocks noChangeShapeType="1"/>
            </p:cNvSpPr>
            <p:nvPr/>
          </p:nvSpPr>
          <p:spPr bwMode="auto">
            <a:xfrm>
              <a:off x="1872" y="299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>
              <a:off x="4695" y="2391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19"/>
            <p:cNvSpPr>
              <a:spLocks noChangeShapeType="1"/>
            </p:cNvSpPr>
            <p:nvPr/>
          </p:nvSpPr>
          <p:spPr bwMode="auto">
            <a:xfrm>
              <a:off x="4695" y="317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0"/>
            <p:cNvSpPr>
              <a:spLocks noChangeShapeType="1"/>
            </p:cNvSpPr>
            <p:nvPr/>
          </p:nvSpPr>
          <p:spPr bwMode="auto">
            <a:xfrm>
              <a:off x="3333" y="239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1"/>
            <p:cNvSpPr>
              <a:spLocks noChangeShapeType="1"/>
            </p:cNvSpPr>
            <p:nvPr/>
          </p:nvSpPr>
          <p:spPr bwMode="auto">
            <a:xfrm>
              <a:off x="3333" y="317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Text Box 22"/>
            <p:cNvSpPr txBox="1">
              <a:spLocks noChangeArrowheads="1"/>
            </p:cNvSpPr>
            <p:nvPr/>
          </p:nvSpPr>
          <p:spPr bwMode="auto">
            <a:xfrm>
              <a:off x="2919" y="2223"/>
              <a:ext cx="8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Data BUS</a:t>
              </a:r>
            </a:p>
          </p:txBody>
        </p:sp>
        <p:sp>
          <p:nvSpPr>
            <p:cNvPr id="12314" name="Text Box 23"/>
            <p:cNvSpPr txBox="1">
              <a:spLocks noChangeArrowheads="1"/>
            </p:cNvSpPr>
            <p:nvPr/>
          </p:nvSpPr>
          <p:spPr bwMode="auto">
            <a:xfrm>
              <a:off x="2871" y="3348"/>
              <a:ext cx="9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Address BUS</a:t>
              </a:r>
            </a:p>
          </p:txBody>
        </p:sp>
        <p:sp>
          <p:nvSpPr>
            <p:cNvPr id="12315" name="Text Box 24"/>
            <p:cNvSpPr txBox="1">
              <a:spLocks noChangeArrowheads="1"/>
            </p:cNvSpPr>
            <p:nvPr/>
          </p:nvSpPr>
          <p:spPr bwMode="auto">
            <a:xfrm>
              <a:off x="2199" y="2691"/>
              <a:ext cx="92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Control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/>
                <a:t> BUS</a:t>
              </a:r>
            </a:p>
          </p:txBody>
        </p:sp>
        <p:sp>
          <p:nvSpPr>
            <p:cNvPr id="12316" name="Text Box 25"/>
            <p:cNvSpPr txBox="1">
              <a:spLocks noChangeArrowheads="1"/>
            </p:cNvSpPr>
            <p:nvPr/>
          </p:nvSpPr>
          <p:spPr bwMode="auto">
            <a:xfrm>
              <a:off x="3600" y="2691"/>
              <a:ext cx="924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Control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b="1"/>
                <a:t> BUS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017A2-64A6-4C6E-8660-DEB07A2E202A}" type="slidenum">
              <a:rPr lang="en-US"/>
              <a:pPr/>
              <a:t>4</a:t>
            </a:fld>
            <a:endParaRPr lang="en-US"/>
          </a:p>
        </p:txBody>
      </p:sp>
      <p:sp>
        <p:nvSpPr>
          <p:cNvPr id="133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Perangkat Lunak Komputer: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Perangkat Lunak Komputer sering disebut Software, merupakan program-program komputer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yang berguna untuk menjalankan suatu pekerjaan sesuai dengan yang dikehendaki.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tersebut ditulis dengan bahasa khusus yang dimengerti oleh komputer.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u="sng" smtClean="0">
                <a:latin typeface="Agency FB" pitchFamily="34" charset="0"/>
              </a:rPr>
              <a:t>Beberapa jenis Software: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Operasi, seperti: DOS, Unix, Novell, OS/2, Windows, dan lain-lain.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Program Utility, seperti: Norton Utility, ScandDisk, PC Tolls, dan lain-lain.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Program Aplikasi, seperti: GL, MYOB, Payroll, dan lain-lain.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Program Paket, seperti: MS Word, MS Exel, Lotus 125, dan lain-lain.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Bahasa Pemrograman, terdapat dua tingkat bahasa pemrograman yaitu: bahasa pemrograman tingkat rendah (Low Level Language) dan bahasa pemrograman tingkat tinggi (High Level Language).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1C37F8-FCDD-4C3B-BD40-A55BFEE3EF07}" type="slidenum">
              <a:rPr lang="en-US"/>
              <a:pPr/>
              <a:t>5</a:t>
            </a:fld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Agency FB" pitchFamily="34" charset="0"/>
              </a:rPr>
              <a:t>Jaringan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Didalam Jaringan Komputer dikenal beberapa piranti khusus, yaitu: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Server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Server adalah piranti khusus di dalam jaringan komputer yang menjadi tempat bagi semua nodes di dalam jaringan untuk bisa melakukan </a:t>
            </a:r>
            <a:r>
              <a:rPr lang="en-US" sz="1800" i="1" smtClean="0">
                <a:latin typeface="Agency FB" pitchFamily="34" charset="0"/>
              </a:rPr>
              <a:t>Resource Sharing</a:t>
            </a:r>
            <a:r>
              <a:rPr lang="en-US" sz="1800" smtClean="0">
                <a:latin typeface="Agency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Repeater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Repeater berfungsi untuk memperpanjang rentang jaringan dengan cara memperkuat isyarat elektronis.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Bridge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Sesuai dengan namanya, alat ini dipergunakan untuk menjembatani 2 jaringan.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Gateway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latin typeface="Agency FB" pitchFamily="34" charset="0"/>
              </a:rPr>
              <a:t>	Gateway dipergunakan untuk menghubungkan 2 jenis jaringan komputer yang arsitekturnya sama sekali berbeda.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2219B0-0908-41D6-B1FF-490CD17C710B}" type="slidenum">
              <a:rPr lang="en-US"/>
              <a:pPr/>
              <a:t>6</a:t>
            </a:fld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smtClean="0">
                <a:latin typeface="Agency FB" pitchFamily="34" charset="0"/>
              </a:rPr>
              <a:t>Skala Jaringan: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Jaringan Komputer dilihat dari skala geografisnya dapat dibagi menjadi 3 macam: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Multiprocessor, yaitu bersifat </a:t>
            </a:r>
            <a:r>
              <a:rPr lang="en-US" sz="1800" i="1" smtClean="0">
                <a:latin typeface="Agency FB" pitchFamily="34" charset="0"/>
              </a:rPr>
              <a:t>Tightly Coupled</a:t>
            </a:r>
            <a:r>
              <a:rPr lang="en-US" sz="1800" smtClean="0">
                <a:latin typeface="Agency FB" pitchFamily="34" charset="0"/>
              </a:rPr>
              <a:t>, karena jaraknya sangat dekat dan berpola parallel, dalam satu tempat.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Local Area Network, yaitu rentang jaringan terbatas, </a:t>
            </a:r>
            <a:r>
              <a:rPr lang="en-US" sz="1800" i="1" smtClean="0">
                <a:latin typeface="Agency FB" pitchFamily="34" charset="0"/>
              </a:rPr>
              <a:t>Private Owned</a:t>
            </a:r>
            <a:r>
              <a:rPr lang="en-US" sz="1800" smtClean="0">
                <a:latin typeface="Agency FB" pitchFamily="34" charset="0"/>
              </a:rPr>
              <a:t>, </a:t>
            </a:r>
            <a:r>
              <a:rPr lang="en-US" sz="1800" i="1" smtClean="0">
                <a:latin typeface="Agency FB" pitchFamily="34" charset="0"/>
              </a:rPr>
              <a:t>High-Speed</a:t>
            </a:r>
            <a:r>
              <a:rPr lang="en-US" sz="1800" smtClean="0">
                <a:latin typeface="Agency FB" pitchFamily="34" charset="0"/>
              </a:rPr>
              <a:t> dalam satu gedung atau lokasi perusahaan.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Wide Area Network, yaitu skala rentang jaringan luas, biasanya dimiliki oleh organisasi (pemerintah) dan disewakan.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u="sng" smtClean="0">
                <a:latin typeface="Agency FB" pitchFamily="34" charset="0"/>
              </a:rPr>
              <a:t>Model Jaringan Komputer: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Agency FB" pitchFamily="34" charset="0"/>
              </a:rPr>
              <a:t>Cara menyusun Jaringan Komputer ada 3 macam: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Multiuser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 smtClean="0">
                <a:latin typeface="Agency FB" pitchFamily="34" charset="0"/>
              </a:rPr>
              <a:t>Sistem Client-Server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Bauhaus 93" pitchFamily="82" charset="0"/>
              </a:rPr>
              <a:t>Perangkat Komputer</a:t>
            </a: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16A88-4950-4DCC-92F2-747A688F3703}" type="slidenum">
              <a:rPr lang="en-US"/>
              <a:pPr/>
              <a:t>7</a:t>
            </a:fld>
            <a:endParaRPr lang="en-US"/>
          </a:p>
        </p:txBody>
      </p:sp>
      <p:sp>
        <p:nvSpPr>
          <p:cNvPr id="163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smtClean="0">
                <a:latin typeface="Agency FB" pitchFamily="34" charset="0"/>
              </a:rPr>
              <a:t>Kegunaan Jaringan Komputer: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Pemrosesan yang bersifat waktu nyata (</a:t>
            </a:r>
            <a:r>
              <a:rPr lang="en-US" sz="2000" i="1" smtClean="0">
                <a:latin typeface="Agency FB" pitchFamily="34" charset="0"/>
              </a:rPr>
              <a:t>Real Time Processing</a:t>
            </a:r>
            <a:r>
              <a:rPr lang="en-US" sz="2000" smtClean="0">
                <a:latin typeface="Agency FB" pitchFamily="34" charset="0"/>
              </a:rPr>
              <a:t>)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Pemrosesan berbagai waktu (</a:t>
            </a:r>
            <a:r>
              <a:rPr lang="en-US" sz="2000" i="1" smtClean="0">
                <a:latin typeface="Agency FB" pitchFamily="34" charset="0"/>
              </a:rPr>
              <a:t>Timesharing Computing Service System</a:t>
            </a:r>
            <a:r>
              <a:rPr lang="en-US" sz="2000" smtClean="0">
                <a:latin typeface="Agency FB" pitchFamily="34" charset="0"/>
              </a:rPr>
              <a:t>)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Jaringan pemrosesan data terdistribusi (</a:t>
            </a:r>
            <a:r>
              <a:rPr lang="en-US" sz="2000" i="1" smtClean="0">
                <a:latin typeface="Agency FB" pitchFamily="34" charset="0"/>
              </a:rPr>
              <a:t>Distributed Data Processing</a:t>
            </a:r>
            <a:r>
              <a:rPr lang="en-US" sz="2000" smtClean="0">
                <a:latin typeface="Agency FB" pitchFamily="34" charset="0"/>
              </a:rPr>
              <a:t>)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Sistem surat elektronik (</a:t>
            </a:r>
            <a:r>
              <a:rPr lang="en-US" sz="2000" i="1" smtClean="0">
                <a:latin typeface="Agency FB" pitchFamily="34" charset="0"/>
              </a:rPr>
              <a:t>Electronic Mail-Email</a:t>
            </a:r>
            <a:r>
              <a:rPr lang="en-US" sz="2000" smtClean="0">
                <a:latin typeface="Agency FB" pitchFamily="34" charset="0"/>
              </a:rPr>
              <a:t>)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Konferensi elektronik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Pengambilan data jarak jauh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sz="2000" smtClean="0">
                <a:latin typeface="Agency FB" pitchFamily="34" charset="0"/>
              </a:rPr>
              <a:t>Sistem perbankan jarak jauh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Maret  2010</a:t>
            </a:r>
            <a:endParaRPr lang="en-US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DCF95-38BA-4A03-B80A-96C95CEC3EF4}" type="slidenum">
              <a:rPr lang="en-US"/>
              <a:pPr/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2971800"/>
            <a:ext cx="4515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Terimakasih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775</TotalTime>
  <Words>491</Words>
  <Application>Microsoft Office PowerPoint</Application>
  <PresentationFormat>On-screen Show (4:3)</PresentationFormat>
  <Paragraphs>100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Pengelolaan Instalasi Komputer</vt:lpstr>
      <vt:lpstr>Perangkat Komputer</vt:lpstr>
      <vt:lpstr>Perangkat Komputer</vt:lpstr>
      <vt:lpstr>Perangkat Komputer</vt:lpstr>
      <vt:lpstr>Perangkat Komputer</vt:lpstr>
      <vt:lpstr>Perangkat Komputer</vt:lpstr>
      <vt:lpstr>Perangkat Komputer</vt:lpstr>
      <vt:lpstr>Slide 8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</dc:creator>
  <cp:lastModifiedBy>Wahyu Nurjaya WK, ST., M.Kom.</cp:lastModifiedBy>
  <cp:revision>143</cp:revision>
  <cp:lastPrinted>2005-07-18T01:44:59Z</cp:lastPrinted>
  <dcterms:created xsi:type="dcterms:W3CDTF">2005-07-17T16:00:18Z</dcterms:created>
  <dcterms:modified xsi:type="dcterms:W3CDTF">2010-04-01T21:35:52Z</dcterms:modified>
</cp:coreProperties>
</file>