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71" r:id="rId4"/>
    <p:sldId id="272" r:id="rId5"/>
    <p:sldId id="273" r:id="rId6"/>
    <p:sldId id="274" r:id="rId7"/>
    <p:sldId id="300" r:id="rId8"/>
    <p:sldId id="301" r:id="rId9"/>
    <p:sldId id="302" r:id="rId10"/>
    <p:sldId id="303" r:id="rId11"/>
    <p:sldId id="304" r:id="rId12"/>
    <p:sldId id="305" r:id="rId13"/>
  </p:sldIdLst>
  <p:sldSz cx="9144000" cy="6858000" type="screen4x3"/>
  <p:notesSz cx="12057063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244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Pengelolaan Instalasi Komputer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31013" y="0"/>
            <a:ext cx="52244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52244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Created by Wahyu Nurjaya WK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31013" y="6513513"/>
            <a:ext cx="52244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81B63E0-2B5E-451C-87DA-7829F3731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244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Pengelolaan Instalasi Komputer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31013" y="0"/>
            <a:ext cx="52244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13238" y="514350"/>
            <a:ext cx="3430587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06500" y="3257550"/>
            <a:ext cx="96456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52244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Created by Wahyu Nurjaya WK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831013" y="6513513"/>
            <a:ext cx="52244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84F801E-831D-43C8-96EB-E820296E0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Pengelolaan Instalasi Komputer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Created by Wahyu Nurjaya WK</a:t>
            </a:r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62DC6E-5883-4A4F-806E-AD9B98B0A9E5}" type="slidenum">
              <a:rPr lang="en-US"/>
              <a:pPr/>
              <a:t>1</a:t>
            </a:fld>
            <a:endParaRPr lang="en-US"/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DCDFCA-9F6E-4087-B27B-BB2E6429F1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BB5AA-9C9B-468B-A269-9DB571867B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629AF728-4D06-4789-8D4C-B7AD6C622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33CD60CD-CD3A-44A3-81D1-C7A43C30AE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1683072-AF07-496C-8673-D7394C92B6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7E3AD-45E8-44A7-B5A6-D45373F169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C93FAEE-AE29-4A03-A43C-EA5EF185F0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20415651-6E52-421E-8E28-F79DBAFDEB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7EA9E3-29CF-4F98-AFA8-0FF0FD371D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3E241CC-9E4F-4200-BC3E-5F0C3D07F9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68B32224-FB03-4F90-A980-AAC5B04D45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54DC862-8366-4B53-866E-EF0D0A3112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714750"/>
            <a:ext cx="8077200" cy="1466850"/>
          </a:xfrm>
        </p:spPr>
        <p:txBody>
          <a:bodyPr/>
          <a:lstStyle/>
          <a:p>
            <a:pPr eaLnBrk="1" hangingPunct="1"/>
            <a:r>
              <a:rPr lang="en-US" sz="2000" dirty="0" err="1" smtClean="0">
                <a:latin typeface="Matura MT Script Capitals" pitchFamily="66" charset="0"/>
              </a:rPr>
              <a:t>Wahyu</a:t>
            </a:r>
            <a:r>
              <a:rPr lang="en-US" sz="2000" dirty="0" smtClean="0">
                <a:latin typeface="Matura MT Script Capitals" pitchFamily="66" charset="0"/>
              </a:rPr>
              <a:t> </a:t>
            </a:r>
            <a:r>
              <a:rPr lang="en-US" sz="2000" dirty="0" err="1" smtClean="0">
                <a:latin typeface="Matura MT Script Capitals" pitchFamily="66" charset="0"/>
              </a:rPr>
              <a:t>Nurjaya</a:t>
            </a:r>
            <a:r>
              <a:rPr lang="en-US" sz="2000" dirty="0" smtClean="0">
                <a:latin typeface="Matura MT Script Capitals" pitchFamily="66" charset="0"/>
              </a:rPr>
              <a:t> WK, S.T., M.KOM.</a:t>
            </a:r>
          </a:p>
          <a:p>
            <a:pPr eaLnBrk="1" hangingPunct="1"/>
            <a:r>
              <a:rPr lang="en-US" sz="1800" dirty="0" smtClean="0">
                <a:latin typeface="Matura MT Script Capitals" pitchFamily="66" charset="0"/>
              </a:rPr>
              <a:t>4127.70.26.014</a:t>
            </a:r>
          </a:p>
          <a:p>
            <a:pPr eaLnBrk="1" hangingPunct="1"/>
            <a:r>
              <a:rPr lang="en-US" sz="1400" dirty="0" err="1" smtClean="0">
                <a:latin typeface="Bauhaus 93" pitchFamily="82" charset="0"/>
              </a:rPr>
              <a:t>Jurusan</a:t>
            </a:r>
            <a:r>
              <a:rPr lang="en-US" sz="1400" dirty="0" smtClean="0">
                <a:latin typeface="Bauhaus 93" pitchFamily="82" charset="0"/>
              </a:rPr>
              <a:t> </a:t>
            </a:r>
            <a:r>
              <a:rPr lang="en-US" sz="1400" dirty="0" err="1" smtClean="0">
                <a:latin typeface="Bauhaus 93" pitchFamily="82" charset="0"/>
              </a:rPr>
              <a:t>Manajemen</a:t>
            </a:r>
            <a:r>
              <a:rPr lang="en-US" sz="1400" dirty="0" smtClean="0">
                <a:latin typeface="Bauhaus 93" pitchFamily="82" charset="0"/>
              </a:rPr>
              <a:t> </a:t>
            </a:r>
            <a:r>
              <a:rPr lang="en-US" sz="1400" dirty="0" err="1" smtClean="0">
                <a:latin typeface="Bauhaus 93" pitchFamily="82" charset="0"/>
              </a:rPr>
              <a:t>Informatika</a:t>
            </a:r>
            <a:endParaRPr lang="en-US" sz="1400" dirty="0" smtClean="0">
              <a:latin typeface="Bauhaus 93" pitchFamily="82" charset="0"/>
            </a:endParaRPr>
          </a:p>
          <a:p>
            <a:pPr eaLnBrk="1" hangingPunct="1"/>
            <a:r>
              <a:rPr lang="en-US" sz="1400" dirty="0" smtClean="0">
                <a:latin typeface="Bauhaus 93" pitchFamily="82" charset="0"/>
              </a:rPr>
              <a:t>FTIK UNIKOM</a:t>
            </a:r>
          </a:p>
        </p:txBody>
      </p:sp>
      <p:sp>
        <p:nvSpPr>
          <p:cNvPr id="3074" name="Rectangle 14"/>
          <p:cNvSpPr>
            <a:spLocks noGrp="1" noChangeArrowheads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3075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307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47876A-A4F8-4D98-B7E0-C0A70FD0ABED}" type="slidenum">
              <a:rPr lang="en-US"/>
              <a:pPr/>
              <a:t>1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latin typeface="Bauhaus 93" pitchFamily="82" charset="0"/>
              </a:rPr>
              <a:t>Pengelolaan Instalasi Komputer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Tata Ruang Komputer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8DC0E-7552-4BB2-BF07-73271B13A8E8}" type="slidenum">
              <a:rPr lang="en-US"/>
              <a:pPr/>
              <a:t>10</a:t>
            </a:fld>
            <a:endParaRPr lang="en-US"/>
          </a:p>
        </p:txBody>
      </p:sp>
      <p:sp>
        <p:nvSpPr>
          <p:cNvPr id="512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Penataan RK harus memungkinkan petugas bekerja dengan enak, tersedia tempat untuk penyimpanan media rekam, masukan, keluaran, pengingat bantu, dan penyimpanan cadangan.</a:t>
            </a:r>
          </a:p>
          <a:p>
            <a:pPr algn="just" eaLnBrk="1" hangingPunct="1"/>
            <a:r>
              <a:rPr lang="en-US" smtClean="0">
                <a:hlinkClick r:id="rId2" action="ppaction://hlinksldjump"/>
              </a:rPr>
              <a:t>&lt;&lt;==Back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Syarat Teknis Ruang Komputer</a:t>
            </a:r>
          </a:p>
        </p:txBody>
      </p:sp>
      <p:sp>
        <p:nvSpPr>
          <p:cNvPr id="5222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EC71AA-2A46-4F95-99AA-8F43E025AC7B}" type="slidenum">
              <a:rPr lang="en-US"/>
              <a:pPr/>
              <a:t>11</a:t>
            </a:fld>
            <a:endParaRPr lang="en-US"/>
          </a:p>
        </p:txBody>
      </p:sp>
      <p:sp>
        <p:nvSpPr>
          <p:cNvPr id="5223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Syarat teknis RK tidak lepas dari sifat amannya RK terhadap gangguan-gangguan. Syarat teknis RK adalah: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Terjaminnya nilai temperatur ruang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Terjaminnya nilai kelembaban ruang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Bebas debu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Bebas pengaruh medan magnet dan medan listrik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Bebas getaran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Bebas asap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Bebas dari gas-gas tertentu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Bebas zat kimia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Terjaminnya nilai pencahayaan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smtClean="0"/>
              <a:t>Akustis ruang </a:t>
            </a:r>
            <a:r>
              <a:rPr lang="en-US" sz="2000" smtClean="0">
                <a:hlinkClick r:id="rId2" action="ppaction://hlinksldjump"/>
              </a:rPr>
              <a:t>&lt;&lt;==Back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Maret 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D60CD-CD3A-44A3-81D1-C7A43C30AE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2971800"/>
            <a:ext cx="4445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Terimakasih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latin typeface="Bauhaus 93" pitchFamily="82" charset="0"/>
              </a:rPr>
              <a:t>Pengaturan Ruang Komputer</a:t>
            </a: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B1002E-8C32-4CF2-84CB-D0F27CE7F16B}" type="slidenum">
              <a:rPr lang="en-US"/>
              <a:pPr/>
              <a:t>2</a:t>
            </a:fld>
            <a:endParaRPr lang="en-US"/>
          </a:p>
        </p:txBody>
      </p:sp>
      <p:sp>
        <p:nvSpPr>
          <p:cNvPr id="174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82688" y="2017713"/>
            <a:ext cx="727551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latin typeface="Agency FB" pitchFamily="34" charset="0"/>
              </a:rPr>
              <a:t>Topik yang akan dibahas dalam Pengaturan Ruang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latin typeface="Agency FB" pitchFamily="34" charset="0"/>
              </a:rPr>
              <a:t>Komputer adalah: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b="1" smtClean="0">
                <a:latin typeface="Agency FB" pitchFamily="34" charset="0"/>
              </a:rPr>
              <a:t>Persyaratan Teknis Ruang Komputer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b="1" smtClean="0">
                <a:latin typeface="Agency FB" pitchFamily="34" charset="0"/>
              </a:rPr>
              <a:t>Teknik Pelayanan Ruang Komputer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b="1" smtClean="0">
                <a:latin typeface="Agency FB" pitchFamily="34" charset="0"/>
              </a:rPr>
              <a:t>Tata Ruang Komputer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b="1" smtClean="0">
                <a:latin typeface="Agency FB" pitchFamily="34" charset="0"/>
              </a:rPr>
              <a:t>Perlengkapan Ruang Komputer</a:t>
            </a:r>
            <a:endParaRPr lang="en-US" b="1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latin typeface="Bauhaus 93" pitchFamily="82" charset="0"/>
              </a:rPr>
              <a:t>Pengaturan Ruang Komputer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3B7F4-171B-4474-98BA-68E4CD17F53A}" type="slidenum">
              <a:rPr lang="en-US"/>
              <a:pPr/>
              <a:t>3</a:t>
            </a:fld>
            <a:endParaRPr lang="en-US"/>
          </a:p>
        </p:txBody>
      </p:sp>
      <p:sp>
        <p:nvSpPr>
          <p:cNvPr id="1843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latin typeface="Agency FB" pitchFamily="34" charset="0"/>
              </a:rPr>
              <a:t>Persyaratan Teknis Ruang Komputer: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Ada beberapa sub pokok bahasan yang akan dibahas disini, diantaranya: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sz="1800" smtClean="0">
                <a:latin typeface="Agency FB" pitchFamily="34" charset="0"/>
              </a:rPr>
              <a:t>Perencanaan Ruang Komputer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latin typeface="Agency FB" pitchFamily="34" charset="0"/>
              </a:rPr>
              <a:t>	Dalam Perencanaan Ruang Komputer harus diperhatikan beberapa hal berikut: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600" b="1" smtClean="0">
                <a:latin typeface="Agency FB" pitchFamily="34" charset="0"/>
                <a:hlinkClick r:id="rId3" action="ppaction://hlinksldjump"/>
              </a:rPr>
              <a:t>S</a:t>
            </a:r>
            <a:r>
              <a:rPr lang="en-US" sz="1600" smtClean="0">
                <a:latin typeface="Agency FB" pitchFamily="34" charset="0"/>
              </a:rPr>
              <a:t>yarat Pencahayaan Ruang Komputer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600" b="1" smtClean="0">
                <a:latin typeface="Agency FB" pitchFamily="34" charset="0"/>
                <a:hlinkClick r:id="rId4" action="ppaction://hlinksldjump"/>
              </a:rPr>
              <a:t>A</a:t>
            </a:r>
            <a:r>
              <a:rPr lang="en-US" sz="1600" smtClean="0">
                <a:latin typeface="Agency FB" pitchFamily="34" charset="0"/>
              </a:rPr>
              <a:t>kustik Ruang Komputer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600" b="1" smtClean="0">
                <a:latin typeface="Agency FB" pitchFamily="34" charset="0"/>
                <a:hlinkClick r:id="rId5" action="ppaction://hlinksldjump"/>
              </a:rPr>
              <a:t>T</a:t>
            </a:r>
            <a:r>
              <a:rPr lang="en-US" sz="1600" smtClean="0">
                <a:latin typeface="Agency FB" pitchFamily="34" charset="0"/>
              </a:rPr>
              <a:t>ata Letak Ruang Komputer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600" smtClean="0">
                <a:latin typeface="Agency FB" pitchFamily="34" charset="0"/>
              </a:rPr>
              <a:t>Tata </a:t>
            </a:r>
            <a:r>
              <a:rPr lang="en-US" sz="1600" b="1" smtClean="0">
                <a:latin typeface="Agency FB" pitchFamily="34" charset="0"/>
                <a:hlinkClick r:id="rId6" action="ppaction://hlinksldjump"/>
              </a:rPr>
              <a:t>R</a:t>
            </a:r>
            <a:r>
              <a:rPr lang="en-US" sz="1600" smtClean="0">
                <a:latin typeface="Agency FB" pitchFamily="34" charset="0"/>
              </a:rPr>
              <a:t>uang Komputer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600" smtClean="0">
                <a:latin typeface="Agency FB" pitchFamily="34" charset="0"/>
              </a:rPr>
              <a:t>Syarat Teknis Ruang </a:t>
            </a:r>
            <a:r>
              <a:rPr lang="en-US" sz="1600" b="1" smtClean="0">
                <a:latin typeface="Agency FB" pitchFamily="34" charset="0"/>
                <a:hlinkClick r:id="rId7" action="ppaction://hlinksldjump"/>
              </a:rPr>
              <a:t>K</a:t>
            </a:r>
            <a:r>
              <a:rPr lang="en-US" sz="1600" smtClean="0">
                <a:latin typeface="Agency FB" pitchFamily="34" charset="0"/>
              </a:rPr>
              <a:t>omputer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sz="1800" smtClean="0">
                <a:latin typeface="Agency FB" pitchFamily="34" charset="0"/>
              </a:rPr>
              <a:t>Arus Kerja Ruang Komputer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latin typeface="Agency FB" pitchFamily="34" charset="0"/>
              </a:rPr>
              <a:t>	Dari gambaran arus kerja yang memalui Ruang Komputer, dapat dibuat gambaran yang akurat dari jalur yang dilalui suatu pekerjaan.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latin typeface="Bauhaus 93" pitchFamily="82" charset="0"/>
              </a:rPr>
              <a:t>Pengaturan Ruang Komputer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59D11-D2B6-49E9-927D-51526A3661DE}" type="slidenum">
              <a:rPr lang="en-US"/>
              <a:pPr/>
              <a:t>4</a:t>
            </a:fld>
            <a:endParaRPr lang="en-US"/>
          </a:p>
        </p:txBody>
      </p:sp>
      <p:sp>
        <p:nvSpPr>
          <p:cNvPr id="1946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gency FB" pitchFamily="34" charset="0"/>
              </a:rPr>
              <a:t>	Ada beberapa perencanaan Arus Kerja Ruang Komputer, yaitu: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600" smtClean="0">
                <a:latin typeface="Agency FB" pitchFamily="34" charset="0"/>
              </a:rPr>
              <a:t>Koordinasi Kerja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600" smtClean="0">
                <a:latin typeface="Agency FB" pitchFamily="34" charset="0"/>
              </a:rPr>
              <a:t>Kontrol Pekerjaan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600" smtClean="0">
                <a:latin typeface="Agency FB" pitchFamily="34" charset="0"/>
              </a:rPr>
              <a:t>Prioritas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600" smtClean="0">
                <a:latin typeface="Agency FB" pitchFamily="34" charset="0"/>
              </a:rPr>
              <a:t>Persiapan Data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600" smtClean="0">
                <a:latin typeface="Agency FB" pitchFamily="34" charset="0"/>
              </a:rPr>
              <a:t>Perpustakaan Tape/Disk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600" smtClean="0">
                <a:latin typeface="Agency FB" pitchFamily="34" charset="0"/>
              </a:rPr>
              <a:t>Peoperasian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Agency FB" pitchFamily="34" charset="0"/>
              </a:rPr>
              <a:t>Teknik Pelayanan Ruang Komputer: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Pengertian Ruang Komputer adalah tempat perangkat utama komputer diletakkan.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Perencanaan Ruang dilihat dari sifat pelayanan: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smtClean="0">
                <a:latin typeface="Agency FB" pitchFamily="34" charset="0"/>
              </a:rPr>
              <a:t>Pelayanan </a:t>
            </a:r>
            <a:r>
              <a:rPr lang="en-US" sz="2000" i="1" smtClean="0">
                <a:latin typeface="Agency FB" pitchFamily="34" charset="0"/>
              </a:rPr>
              <a:t>Close Shop</a:t>
            </a:r>
            <a:endParaRPr lang="en-US" sz="2000" smtClean="0">
              <a:latin typeface="Agency FB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smtClean="0">
                <a:latin typeface="Agency FB" pitchFamily="34" charset="0"/>
              </a:rPr>
              <a:t>Pelayanan </a:t>
            </a:r>
            <a:r>
              <a:rPr lang="en-US" sz="2000" i="1" smtClean="0">
                <a:latin typeface="Agency FB" pitchFamily="34" charset="0"/>
              </a:rPr>
              <a:t>Open Shop</a:t>
            </a:r>
            <a:endParaRPr lang="en-US" sz="2000" smtClean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latin typeface="Bauhaus 93" pitchFamily="82" charset="0"/>
              </a:rPr>
              <a:t>Pengaturan Ruang Komputer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422C2-F4FF-4CBC-912B-81656C1F491F}" type="slidenum">
              <a:rPr lang="en-US"/>
              <a:pPr/>
              <a:t>5</a:t>
            </a:fld>
            <a:endParaRPr lang="en-US"/>
          </a:p>
        </p:txBody>
      </p:sp>
      <p:sp>
        <p:nvSpPr>
          <p:cNvPr id="2048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smtClean="0">
                <a:latin typeface="Agency FB" pitchFamily="34" charset="0"/>
              </a:rPr>
              <a:t>Pelayanan </a:t>
            </a:r>
            <a:r>
              <a:rPr lang="en-US" sz="2000" i="1" smtClean="0">
                <a:latin typeface="Agency FB" pitchFamily="34" charset="0"/>
              </a:rPr>
              <a:t>Close Shop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	Sesuai istilah yang digunakan, pelayanan ini bersifat tertutup, aliran hanya berupa barang, melalui suatu loket.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smtClean="0">
                <a:latin typeface="Agency FB" pitchFamily="34" charset="0"/>
              </a:rPr>
              <a:t>Pelayanan </a:t>
            </a:r>
            <a:r>
              <a:rPr lang="en-US" sz="2000" i="1" smtClean="0">
                <a:latin typeface="Agency FB" pitchFamily="34" charset="0"/>
              </a:rPr>
              <a:t>Open Shop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	Pelayanan ini bersifat terbuka, pemakai jasa komputer membawa sendiri garapannya dan mengikuti sampai ruang komputer.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Agency FB" pitchFamily="34" charset="0"/>
              </a:rPr>
              <a:t>Tata Ruang Komputer: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Tata Ruang Komputer meliputi operasi, dokumentasi dan administrasi ruang komputer.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Operasi Ruang Komputer: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“Proses yang dikerjakan diruangan komputer meliputi, proses validasi, kompiling, pengetesan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 program, pengetesan sistem, dan proses pengolahan data”.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latin typeface="Bauhaus 93" pitchFamily="82" charset="0"/>
              </a:rPr>
              <a:t>Pengaturan Ruang Komputer</a:t>
            </a:r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CAFE00-8A02-497D-B04E-52101B5899E0}" type="slidenum">
              <a:rPr lang="en-US"/>
              <a:pPr/>
              <a:t>6</a:t>
            </a:fld>
            <a:endParaRPr lang="en-US"/>
          </a:p>
        </p:txBody>
      </p:sp>
      <p:sp>
        <p:nvSpPr>
          <p:cNvPr id="2151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Agency FB" pitchFamily="34" charset="0"/>
              </a:rPr>
              <a:t>Perlengkapan Ruang Komputer: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Ruang Komputer perlu dilengkapi dengan peralatan dan pendukung lain, diantaranya: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smtClean="0">
                <a:latin typeface="Agency FB" pitchFamily="34" charset="0"/>
              </a:rPr>
              <a:t>Tenaga listrik dan UPS (</a:t>
            </a:r>
            <a:r>
              <a:rPr lang="en-US" sz="2000" i="1" smtClean="0">
                <a:latin typeface="Agency FB" pitchFamily="34" charset="0"/>
              </a:rPr>
              <a:t>Uninterruptible Power Supply</a:t>
            </a:r>
            <a:r>
              <a:rPr lang="en-US" sz="2000" smtClean="0">
                <a:latin typeface="Agency FB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	Tanpa adanya listrik, komputer hanyalah benda mati yang tidak ada gunanya.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smtClean="0">
                <a:latin typeface="Agency FB" pitchFamily="34" charset="0"/>
              </a:rPr>
              <a:t>Pengaturan suhu/AC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	Perubahan temperatur di ruang komputer sangat mungkin terjadi, terutama pada saat proses komputerisasi.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smtClean="0">
                <a:latin typeface="Agency FB" pitchFamily="34" charset="0"/>
              </a:rPr>
              <a:t>Termometer dan Higrometer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	Kelembaban udara yang sering juga disebut kelengasan udara menyatakan jumlah kandungan uap air dalam satuan volume udara, dan dinyatakan dengan prosentase (%).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000" smtClean="0">
                <a:latin typeface="Agency FB" pitchFamily="34" charset="0"/>
              </a:rPr>
              <a:t>Pemedam kebakaran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gency FB" pitchFamily="34" charset="0"/>
              </a:rPr>
              <a:t>	Dalam sebuah ruang komputer lebih baik dilengkapi dengan alat pemadam api.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Syarat Pencahayaan Ruang Komputer</a:t>
            </a:r>
          </a:p>
        </p:txBody>
      </p:sp>
      <p:sp>
        <p:nvSpPr>
          <p:cNvPr id="4813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1902FC-DA7D-484C-873D-A4EC44DA9F6F}" type="slidenum">
              <a:rPr lang="en-US"/>
              <a:pPr/>
              <a:t>7</a:t>
            </a:fld>
            <a:endParaRPr lang="en-US"/>
          </a:p>
        </p:txBody>
      </p:sp>
      <p:sp>
        <p:nvSpPr>
          <p:cNvPr id="481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en-US" sz="2800" smtClean="0"/>
              <a:t>Pencahayaan RK harus memungkinkan orang bekerja dengan enak dan mata tidak mudah lelah.</a:t>
            </a:r>
          </a:p>
          <a:p>
            <a:pPr algn="just" eaLnBrk="1" hangingPunct="1"/>
            <a:r>
              <a:rPr lang="en-US" sz="2800" smtClean="0"/>
              <a:t>Biasanya intensitas pencahayaan dalam RK 40 s/d 80 </a:t>
            </a:r>
            <a:r>
              <a:rPr lang="en-US" sz="2800" i="1" smtClean="0"/>
              <a:t>foot candles</a:t>
            </a:r>
            <a:r>
              <a:rPr lang="en-US" sz="2800" smtClean="0"/>
              <a:t>, pada bidang 30 </a:t>
            </a:r>
            <a:r>
              <a:rPr lang="en-US" sz="2800" i="1" smtClean="0"/>
              <a:t>inci</a:t>
            </a:r>
            <a:r>
              <a:rPr lang="en-US" sz="2800" smtClean="0"/>
              <a:t> dari lantai.</a:t>
            </a:r>
          </a:p>
          <a:p>
            <a:pPr algn="just" eaLnBrk="1" hangingPunct="1"/>
            <a:r>
              <a:rPr lang="en-US" sz="2800" smtClean="0"/>
              <a:t>Untuk penempatan daearh VDU, intensitas pencahayaan sebaiknya tidak lebih dari 50 </a:t>
            </a:r>
            <a:r>
              <a:rPr lang="en-US" sz="2800" i="1" smtClean="0"/>
              <a:t>foot candles</a:t>
            </a:r>
            <a:r>
              <a:rPr lang="en-US" sz="2800" smtClean="0"/>
              <a:t>. </a:t>
            </a:r>
            <a:r>
              <a:rPr lang="en-US" sz="2800" smtClean="0">
                <a:hlinkClick r:id="rId2" action="ppaction://hlinksldjump"/>
              </a:rPr>
              <a:t>&lt;&lt;==Back</a:t>
            </a: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Akustis Ruang Komputer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823AF9-1B5C-47AB-9DCB-3AC9C79FD828}" type="slidenum">
              <a:rPr lang="en-US"/>
              <a:pPr/>
              <a:t>8</a:t>
            </a:fld>
            <a:endParaRPr lang="en-US"/>
          </a:p>
        </p:txBody>
      </p:sp>
      <p:sp>
        <p:nvSpPr>
          <p:cNvPr id="491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800" smtClean="0"/>
              <a:t>Dalam penggunaan material dinding harus dipikirkan mengingat banyak sumber-sumber suara yang dapat menimbulkan polusi suara. Polusi ini biasanya berasal dari mesin-mesin pencetak keluaran dan mesin pengeplong kartu yang berada di dalam RK.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smtClean="0"/>
              <a:t>Untuk mengatasi masalah ini maka material dinding dan plafon harus mempunya daya serap suara baik dari dalam RK maupun dari luar RK, sehingga RK nyaman. </a:t>
            </a:r>
            <a:r>
              <a:rPr lang="en-US" sz="2800" smtClean="0">
                <a:hlinkClick r:id="rId2" action="ppaction://hlinksldjump"/>
              </a:rPr>
              <a:t>&lt;&lt;==Back</a:t>
            </a:r>
            <a:endParaRPr lang="en-US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Tata Letak Ruang Komputer</a:t>
            </a:r>
          </a:p>
        </p:txBody>
      </p:sp>
      <p:sp>
        <p:nvSpPr>
          <p:cNvPr id="5017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Maret  2010</a:t>
            </a:r>
            <a:endParaRPr lang="en-US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Wahyu Nurjaya WK, ST., M.Kom.</a:t>
            </a:r>
            <a:endParaRPr lang="en-US"/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9CC500-797D-4AD1-909A-60F8F950B368}" type="slidenum">
              <a:rPr lang="en-US"/>
              <a:pPr/>
              <a:t>9</a:t>
            </a:fld>
            <a:endParaRPr lang="en-US"/>
          </a:p>
        </p:txBody>
      </p:sp>
      <p:sp>
        <p:nvSpPr>
          <p:cNvPr id="5018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1800" smtClean="0"/>
              <a:t>Berdasarkan pertimbangan-pertimbangan yang telah disebutkan, RK sebaiknya memenuhi: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Pemilihan material untuk pembuatan RK dianjurkan memenuhi ketentuan ketahanan terhadap api, berdasarkan atandar NEPA.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Dinding dan plafon mampu menyerap suara dan menahan suar serta panas dari luar RK.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Jauh dari daerah atau vents pelepas panas dan asap.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Jauh dari daerah kegiatan mesin pres atau sejenisnya yang merupakan sumber getaran.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Tidak langsung di bawah lantai yang banyak tandon air atau kegiatan yang menggunakan banyak air.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Tidak terletak di lantai bawah yang airnya tidak terkontrol.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Jauh dari pusat pembangkit listrik dan medan magnet.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Jauh dari daerah untuk kegiatan proses kimia.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/>
              <a:t>Jauh dari proses kegiatan meterial yang menimbulkan debu.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600" smtClean="0">
                <a:hlinkClick r:id="rId2" action="ppaction://hlinksldjump"/>
              </a:rPr>
              <a:t>&lt;&lt;==Back</a:t>
            </a: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763</TotalTime>
  <Words>575</Words>
  <Application>Microsoft Office PowerPoint</Application>
  <PresentationFormat>On-screen Show (4:3)</PresentationFormat>
  <Paragraphs>132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Pengelolaan Instalasi Komputer</vt:lpstr>
      <vt:lpstr>Pengaturan Ruang Komputer</vt:lpstr>
      <vt:lpstr>Pengaturan Ruang Komputer</vt:lpstr>
      <vt:lpstr>Pengaturan Ruang Komputer</vt:lpstr>
      <vt:lpstr>Pengaturan Ruang Komputer</vt:lpstr>
      <vt:lpstr>Pengaturan Ruang Komputer</vt:lpstr>
      <vt:lpstr>Syarat Pencahayaan Ruang Komputer</vt:lpstr>
      <vt:lpstr>Akustis Ruang Komputer</vt:lpstr>
      <vt:lpstr>Tata Letak Ruang Komputer</vt:lpstr>
      <vt:lpstr>Tata Ruang Komputer</vt:lpstr>
      <vt:lpstr>Syarat Teknis Ruang Komputer</vt:lpstr>
      <vt:lpstr>Slide 12</vt:lpstr>
    </vt:vector>
  </TitlesOfParts>
  <Company>UNIKOM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Wahyu Nurjaya WK, ST</dc:creator>
  <cp:lastModifiedBy>Wahyu Nurjaya WK, ST., M.Kom.</cp:lastModifiedBy>
  <cp:revision>145</cp:revision>
  <cp:lastPrinted>2005-07-18T01:44:59Z</cp:lastPrinted>
  <dcterms:created xsi:type="dcterms:W3CDTF">2005-07-17T16:00:18Z</dcterms:created>
  <dcterms:modified xsi:type="dcterms:W3CDTF">2010-04-01T21:43:16Z</dcterms:modified>
</cp:coreProperties>
</file>