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72" r:id="rId10"/>
    <p:sldId id="265" r:id="rId11"/>
    <p:sldId id="266" r:id="rId12"/>
    <p:sldId id="273" r:id="rId13"/>
    <p:sldId id="267" r:id="rId14"/>
    <p:sldId id="268" r:id="rId15"/>
    <p:sldId id="269" r:id="rId16"/>
    <p:sldId id="274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8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C8E7B-6070-4893-BB3B-DBDE311D1DF7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19BFE-B974-4489-959A-0787810574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2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9BFE-B974-4489-959A-07878105745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60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9BFE-B974-4489-959A-07878105745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91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9BFE-B974-4489-959A-07878105745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484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9BFE-B974-4489-959A-07878105745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182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9BFE-B974-4489-959A-07878105745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256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9BFE-B974-4489-959A-07878105745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540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9BFE-B974-4489-959A-07878105745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041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9BFE-B974-4489-959A-07878105745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36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9BFE-B974-4489-959A-0787810574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9BFE-B974-4489-959A-07878105745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59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9BFE-B974-4489-959A-07878105745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78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9BFE-B974-4489-959A-07878105745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83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9BFE-B974-4489-959A-07878105745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387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9BFE-B974-4489-959A-07878105745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70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9BFE-B974-4489-959A-07878105745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8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19BFE-B974-4489-959A-07878105745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22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7BFD-5DB0-4285-B32E-9BBF4C246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E6357-1F17-4E60-B921-31DBC48E5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EDCD7-1585-43BB-956A-4489DEF05A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48A56EE-C135-4D06-9790-FA6DC8074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48BA-0A5A-4A31-9700-C4E6B4E4D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DCEE3-8D40-4829-8564-A51020215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CD354-C654-4D28-B8E2-B45F6E446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AA65-C145-497D-A7AF-3FA365754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A9F29-3C05-4EB1-96F4-AEF3B5D83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86F73-118D-4D86-A4F0-AC5FFB856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F4243-A4E5-4BC4-8D6F-F5C8EB8421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85C219-A9DE-4BB1-841A-60AEC354E1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8BB5AD-50AF-480A-AF40-DE6519C7BF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Tahap-Tahap Pembangunan Sistem e-Business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038600"/>
            <a:ext cx="7854696" cy="942536"/>
          </a:xfrm>
        </p:spPr>
        <p:txBody>
          <a:bodyPr>
            <a:normAutofit/>
          </a:bodyPr>
          <a:lstStyle/>
          <a:p>
            <a:r>
              <a:rPr lang="id-ID" dirty="0" smtClean="0"/>
              <a:t>Pertemuan </a:t>
            </a:r>
            <a:r>
              <a:rPr lang="en-US" dirty="0"/>
              <a:t>2</a:t>
            </a:r>
            <a:endParaRPr lang="id-ID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/>
              <a:t>Tahap Pemaparan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300" dirty="0"/>
              <a:t>	</a:t>
            </a:r>
            <a:r>
              <a:rPr lang="en-US" sz="2300" dirty="0" err="1"/>
              <a:t>Tahap</a:t>
            </a:r>
            <a:r>
              <a:rPr lang="en-US" sz="2300" dirty="0"/>
              <a:t> </a:t>
            </a:r>
            <a:r>
              <a:rPr lang="en-US" sz="2300" dirty="0" err="1"/>
              <a:t>ini</a:t>
            </a:r>
            <a:r>
              <a:rPr lang="en-US" sz="2300" dirty="0"/>
              <a:t> </a:t>
            </a:r>
            <a:r>
              <a:rPr lang="en-US" sz="2300" dirty="0" err="1"/>
              <a:t>merupakan</a:t>
            </a:r>
            <a:r>
              <a:rPr lang="en-US" sz="2300" dirty="0"/>
              <a:t> </a:t>
            </a:r>
            <a:r>
              <a:rPr lang="en-US" sz="2300" dirty="0" err="1"/>
              <a:t>kegiatan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mengimplementasikan</a:t>
            </a:r>
            <a:r>
              <a:rPr lang="en-US" sz="2300" dirty="0"/>
              <a:t>  </a:t>
            </a:r>
            <a:r>
              <a:rPr lang="en-US" sz="2300" dirty="0" err="1"/>
              <a:t>rancangan</a:t>
            </a:r>
            <a:r>
              <a:rPr lang="en-US" sz="2300" dirty="0"/>
              <a:t> yang </a:t>
            </a:r>
            <a:r>
              <a:rPr lang="en-US" sz="2300" dirty="0" err="1"/>
              <a:t>telah</a:t>
            </a:r>
            <a:r>
              <a:rPr lang="en-US" sz="2300" dirty="0"/>
              <a:t> </a:t>
            </a:r>
            <a:r>
              <a:rPr lang="en-US" sz="2300" dirty="0" err="1"/>
              <a:t>disusun</a:t>
            </a:r>
            <a:r>
              <a:rPr lang="en-US" sz="2300" dirty="0"/>
              <a:t> </a:t>
            </a:r>
            <a:r>
              <a:rPr lang="en-US" sz="2300" dirty="0" err="1"/>
              <a:t>sebelumnya</a:t>
            </a:r>
            <a:r>
              <a:rPr lang="en-US" sz="2300" dirty="0"/>
              <a:t> agar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diwujudnyatakan</a:t>
            </a:r>
            <a:endParaRPr lang="en-US" sz="2300" dirty="0"/>
          </a:p>
          <a:p>
            <a:pPr>
              <a:buFontTx/>
              <a:buNone/>
            </a:pPr>
            <a:r>
              <a:rPr lang="en-US" sz="2300" dirty="0"/>
              <a:t>	</a:t>
            </a:r>
            <a:r>
              <a:rPr lang="en-US" sz="2300" dirty="0" err="1"/>
              <a:t>Implementasi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prosedur</a:t>
            </a:r>
            <a:r>
              <a:rPr lang="en-US" sz="2300" dirty="0"/>
              <a:t> </a:t>
            </a:r>
            <a:r>
              <a:rPr lang="en-US" sz="2300" dirty="0" err="1"/>
              <a:t>di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teknologi</a:t>
            </a:r>
            <a:r>
              <a:rPr lang="en-US" sz="2300" dirty="0"/>
              <a:t> </a:t>
            </a:r>
            <a:r>
              <a:rPr lang="en-US" sz="2300" dirty="0" err="1"/>
              <a:t>komputer</a:t>
            </a:r>
            <a:r>
              <a:rPr lang="en-US" sz="2300" dirty="0"/>
              <a:t> </a:t>
            </a:r>
            <a:r>
              <a:rPr lang="en-US" sz="2300" dirty="0" err="1"/>
              <a:t>akan</a:t>
            </a:r>
            <a:r>
              <a:rPr lang="en-US" sz="2300" dirty="0"/>
              <a:t> </a:t>
            </a:r>
            <a:r>
              <a:rPr lang="en-US" sz="2300" dirty="0" err="1"/>
              <a:t>menggunakan</a:t>
            </a:r>
            <a:r>
              <a:rPr lang="en-US" sz="2300" dirty="0"/>
              <a:t> </a:t>
            </a:r>
            <a:r>
              <a:rPr lang="en-US" sz="2300" dirty="0" err="1"/>
              <a:t>bahasa</a:t>
            </a:r>
            <a:r>
              <a:rPr lang="en-US" sz="2300" dirty="0"/>
              <a:t> </a:t>
            </a:r>
            <a:r>
              <a:rPr lang="en-US" sz="2300" dirty="0" err="1"/>
              <a:t>komputer</a:t>
            </a:r>
            <a:endParaRPr lang="en-US" sz="2300" dirty="0"/>
          </a:p>
          <a:p>
            <a:pPr>
              <a:buFontTx/>
              <a:buNone/>
            </a:pPr>
            <a:r>
              <a:rPr lang="en-US" sz="2300" dirty="0"/>
              <a:t>	</a:t>
            </a:r>
            <a:r>
              <a:rPr lang="en-US" sz="2300" dirty="0" err="1"/>
              <a:t>Sementara</a:t>
            </a:r>
            <a:r>
              <a:rPr lang="en-US" sz="2300" dirty="0"/>
              <a:t> </a:t>
            </a:r>
            <a:r>
              <a:rPr lang="en-US" sz="2300" dirty="0" err="1"/>
              <a:t>itu</a:t>
            </a:r>
            <a:r>
              <a:rPr lang="en-US" sz="2300" dirty="0"/>
              <a:t>,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proses</a:t>
            </a:r>
            <a:r>
              <a:rPr lang="en-US" sz="2300" dirty="0"/>
              <a:t> yang </a:t>
            </a:r>
            <a:r>
              <a:rPr lang="en-US" sz="2300" dirty="0" err="1"/>
              <a:t>terdapat</a:t>
            </a:r>
            <a:r>
              <a:rPr lang="en-US" sz="2300" dirty="0"/>
              <a:t> </a:t>
            </a:r>
            <a:r>
              <a:rPr lang="en-US" sz="2300" dirty="0" err="1"/>
              <a:t>di</a:t>
            </a:r>
            <a:r>
              <a:rPr lang="en-US" sz="2300" dirty="0"/>
              <a:t> </a:t>
            </a:r>
            <a:r>
              <a:rPr lang="en-US" sz="2300" dirty="0" err="1"/>
              <a:t>luar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</a:t>
            </a:r>
            <a:r>
              <a:rPr lang="en-US" sz="2300" dirty="0" err="1"/>
              <a:t>komputer</a:t>
            </a:r>
            <a:r>
              <a:rPr lang="en-US" sz="2300" dirty="0"/>
              <a:t>, </a:t>
            </a:r>
            <a:r>
              <a:rPr lang="en-US" sz="2300" dirty="0" err="1"/>
              <a:t>disusunlah</a:t>
            </a:r>
            <a:r>
              <a:rPr lang="en-US" sz="2300" dirty="0"/>
              <a:t> </a:t>
            </a:r>
            <a:r>
              <a:rPr lang="en-US" sz="2300" dirty="0" err="1"/>
              <a:t>sebuah</a:t>
            </a:r>
            <a:r>
              <a:rPr lang="en-US" sz="2300" dirty="0"/>
              <a:t> </a:t>
            </a:r>
            <a:r>
              <a:rPr lang="en-US" sz="2300" dirty="0" err="1"/>
              <a:t>konvensi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perjanjian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tata</a:t>
            </a:r>
            <a:r>
              <a:rPr lang="en-US" sz="2300" dirty="0"/>
              <a:t> </a:t>
            </a:r>
            <a:r>
              <a:rPr lang="en-US" sz="2300" dirty="0" err="1"/>
              <a:t>tertib</a:t>
            </a:r>
            <a:r>
              <a:rPr lang="en-US" sz="2300" dirty="0"/>
              <a:t>, agar </a:t>
            </a:r>
            <a:r>
              <a:rPr lang="en-US" sz="2300" dirty="0" err="1"/>
              <a:t>setiap</a:t>
            </a:r>
            <a:r>
              <a:rPr lang="en-US" sz="2300" dirty="0"/>
              <a:t> </a:t>
            </a:r>
            <a:r>
              <a:rPr lang="en-US" sz="2300" dirty="0" err="1"/>
              <a:t>orang</a:t>
            </a:r>
            <a:r>
              <a:rPr lang="en-US" sz="2300" dirty="0"/>
              <a:t> yang </a:t>
            </a:r>
            <a:r>
              <a:rPr lang="en-US" sz="2300" dirty="0" err="1"/>
              <a:t>terlibat</a:t>
            </a:r>
            <a:r>
              <a:rPr lang="en-US" sz="2300" dirty="0"/>
              <a:t> </a:t>
            </a:r>
            <a:r>
              <a:rPr lang="en-US" sz="2300" dirty="0" err="1"/>
              <a:t>dapat</a:t>
            </a:r>
            <a:r>
              <a:rPr lang="en-US" sz="2300" dirty="0"/>
              <a:t> </a:t>
            </a:r>
            <a:r>
              <a:rPr lang="en-US" sz="2300" dirty="0" err="1"/>
              <a:t>mengikuti</a:t>
            </a:r>
            <a:r>
              <a:rPr lang="en-US" sz="2300" dirty="0"/>
              <a:t> </a:t>
            </a:r>
            <a:r>
              <a:rPr lang="en-US" sz="2300" dirty="0" err="1"/>
              <a:t>alur</a:t>
            </a:r>
            <a:r>
              <a:rPr lang="en-US" sz="2300" dirty="0"/>
              <a:t> yang </a:t>
            </a:r>
            <a:r>
              <a:rPr lang="en-US" sz="2300" dirty="0" err="1"/>
              <a:t>telah</a:t>
            </a:r>
            <a:r>
              <a:rPr lang="en-US" sz="2300" dirty="0"/>
              <a:t> </a:t>
            </a:r>
            <a:r>
              <a:rPr lang="en-US" sz="2300" dirty="0" err="1"/>
              <a:t>ditetapkan</a:t>
            </a:r>
            <a:endParaRPr lang="en-US" sz="2300" dirty="0"/>
          </a:p>
          <a:p>
            <a:pPr>
              <a:buFontTx/>
              <a:buNone/>
            </a:pPr>
            <a:r>
              <a:rPr lang="en-US" sz="2300" dirty="0"/>
              <a:t>	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merealisasikan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</a:t>
            </a:r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tahap</a:t>
            </a:r>
            <a:r>
              <a:rPr lang="en-US" sz="2300" dirty="0"/>
              <a:t> </a:t>
            </a:r>
            <a:r>
              <a:rPr lang="en-US" sz="2300" dirty="0" err="1"/>
              <a:t>pemaparan</a:t>
            </a:r>
            <a:r>
              <a:rPr lang="en-US" sz="2300" dirty="0"/>
              <a:t> </a:t>
            </a:r>
            <a:r>
              <a:rPr lang="en-US" sz="2300" dirty="0" err="1"/>
              <a:t>ini</a:t>
            </a:r>
            <a:r>
              <a:rPr lang="en-US" sz="2300" dirty="0"/>
              <a:t>, </a:t>
            </a:r>
            <a:r>
              <a:rPr lang="en-US" sz="2300" dirty="0" err="1"/>
              <a:t>ditempuh</a:t>
            </a:r>
            <a:r>
              <a:rPr lang="en-US" sz="2300" dirty="0"/>
              <a:t> </a:t>
            </a:r>
            <a:r>
              <a:rPr lang="en-US" sz="2300" dirty="0" err="1"/>
              <a:t>beberapa</a:t>
            </a:r>
            <a:r>
              <a:rPr lang="en-US" sz="2300" dirty="0"/>
              <a:t> </a:t>
            </a:r>
            <a:r>
              <a:rPr lang="en-US" sz="2300" dirty="0" err="1"/>
              <a:t>metode</a:t>
            </a:r>
            <a:r>
              <a:rPr lang="en-US" sz="2300" dirty="0"/>
              <a:t>, </a:t>
            </a:r>
            <a:r>
              <a:rPr lang="en-US" sz="2300" dirty="0" err="1"/>
              <a:t>antara</a:t>
            </a:r>
            <a:r>
              <a:rPr lang="en-US" sz="2300" dirty="0"/>
              <a:t> lain, </a:t>
            </a:r>
            <a:r>
              <a:rPr lang="en-US" sz="2300" dirty="0" err="1"/>
              <a:t>penggunaan</a:t>
            </a:r>
            <a:r>
              <a:rPr lang="en-US" sz="2300" dirty="0"/>
              <a:t> </a:t>
            </a:r>
            <a:r>
              <a:rPr lang="en-US" sz="2300" dirty="0" err="1"/>
              <a:t>paket</a:t>
            </a:r>
            <a:r>
              <a:rPr lang="en-US" sz="2300" dirty="0"/>
              <a:t> </a:t>
            </a:r>
            <a:r>
              <a:rPr lang="en-US" sz="2300" dirty="0" err="1"/>
              <a:t>aplikasi</a:t>
            </a:r>
            <a:r>
              <a:rPr lang="en-US" sz="2300" dirty="0"/>
              <a:t>, </a:t>
            </a:r>
            <a:r>
              <a:rPr lang="en-US" sz="2300" dirty="0" err="1"/>
              <a:t>pengembangan</a:t>
            </a:r>
            <a:r>
              <a:rPr lang="en-US" sz="2300" dirty="0"/>
              <a:t> </a:t>
            </a:r>
            <a:r>
              <a:rPr lang="en-US" sz="2300" dirty="0" err="1"/>
              <a:t>oleh</a:t>
            </a:r>
            <a:r>
              <a:rPr lang="en-US" sz="2300" dirty="0"/>
              <a:t> </a:t>
            </a:r>
            <a:r>
              <a:rPr lang="en-US" sz="2300" dirty="0" err="1"/>
              <a:t>staf</a:t>
            </a:r>
            <a:r>
              <a:rPr lang="en-US" sz="2300" dirty="0"/>
              <a:t> </a:t>
            </a:r>
            <a:r>
              <a:rPr lang="en-US" sz="2300" dirty="0" err="1"/>
              <a:t>sendiri</a:t>
            </a:r>
            <a:r>
              <a:rPr lang="en-US" sz="2300" dirty="0"/>
              <a:t> (</a:t>
            </a:r>
            <a:r>
              <a:rPr lang="en-US" sz="2300" dirty="0" err="1"/>
              <a:t>insourcing</a:t>
            </a:r>
            <a:r>
              <a:rPr lang="en-US" sz="2300" dirty="0"/>
              <a:t>),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pengembangnan</a:t>
            </a:r>
            <a:r>
              <a:rPr lang="en-US" sz="2300" dirty="0"/>
              <a:t> yang </a:t>
            </a:r>
            <a:r>
              <a:rPr lang="en-US" sz="2300" dirty="0" err="1"/>
              <a:t>dilakukan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kerjasama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pihak</a:t>
            </a:r>
            <a:r>
              <a:rPr lang="en-US" sz="2300" dirty="0"/>
              <a:t> </a:t>
            </a:r>
            <a:r>
              <a:rPr lang="en-US" sz="2300" dirty="0" err="1"/>
              <a:t>luar</a:t>
            </a:r>
            <a:r>
              <a:rPr lang="en-US" sz="2300" dirty="0"/>
              <a:t> </a:t>
            </a:r>
            <a:r>
              <a:rPr lang="en-US" sz="2300" dirty="0" err="1"/>
              <a:t>seperti</a:t>
            </a:r>
            <a:r>
              <a:rPr lang="en-US" sz="2300" dirty="0"/>
              <a:t> </a:t>
            </a:r>
            <a:r>
              <a:rPr lang="en-US" sz="2300" dirty="0" err="1"/>
              <a:t>konsultan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software house (outsourcing)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Tahap Evaluasi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/>
              <a:t>	Pada tahap ini, dilakukan uji coba sistem yang telah selesai disusun. Proses uji coba diperlukan untuk memastikan bahwa sistem tersebut sudah benar. Karakteristik yang ditetapkan, dan tidak ada kesalahan-kesalahan yang terkandung didalamnya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 l="20625" t="13000" r="18125" b="1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Faktor-faktor yang harus diperhatikan dalam mengevaluasi perangkat keras adalah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200"/>
              <a:t>	1.	Kemampuan perangkat keras yang meliputi 	kecepatn `	proses dan distribusinya</a:t>
            </a:r>
          </a:p>
          <a:p>
            <a:pPr>
              <a:buFontTx/>
              <a:buNone/>
            </a:pPr>
            <a:r>
              <a:rPr lang="en-US" sz="2200"/>
              <a:t>	2.	Seberapa besar biaya yang harus disediakannya untuk 	pengoperasian dan perawatan sistem</a:t>
            </a:r>
          </a:p>
          <a:p>
            <a:pPr>
              <a:buFontTx/>
              <a:buNone/>
            </a:pPr>
            <a:r>
              <a:rPr lang="en-US" sz="2200"/>
              <a:t>	3.	Kompatibilitas perangkat keras terhadap sistem-	sistem yang terkait</a:t>
            </a:r>
          </a:p>
          <a:p>
            <a:pPr>
              <a:buFontTx/>
              <a:buNone/>
            </a:pPr>
            <a:r>
              <a:rPr lang="en-US" sz="2200"/>
              <a:t>	4.	seberapa lama teknologi yang digunakan akan dapat 	bertahan </a:t>
            </a:r>
          </a:p>
          <a:p>
            <a:pPr>
              <a:buFontTx/>
              <a:buNone/>
            </a:pPr>
            <a:r>
              <a:rPr lang="en-US" sz="2200"/>
              <a:t>	5.	Sejauh mana pilihan-pilihan terhadap komputer yang 	digunakan memperhatikan faktor-faktor ergonomik</a:t>
            </a:r>
          </a:p>
          <a:p>
            <a:pPr>
              <a:buFontTx/>
              <a:buNone/>
            </a:pPr>
            <a:r>
              <a:rPr lang="en-US" sz="2200"/>
              <a:t>	6.	Tingkat kehandalan dan sekalabilitas jaringan komputer 	yang dibangun sebagai infrastruktur sistem tersebut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Tahap Penggunaan dan Pemeliharaan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  <a:r>
              <a:rPr lang="en-US" sz="2400"/>
              <a:t>Pada tahap ini, sistem yang telah diuji coba dan dinyatakan lolos dapat mulai digunakan untuk mengenal proses e-Business yang sesungguhnya.</a:t>
            </a:r>
          </a:p>
          <a:p>
            <a:pPr>
              <a:buFontTx/>
              <a:buNone/>
            </a:pPr>
            <a:r>
              <a:rPr lang="en-US" sz="2400"/>
              <a:t>	Pemeliharaan sistem secara rutin dapat meliputi penataan ulang database, membackup, dan scaning virus. Sementara itu, pemeliharaa juga termasuk melakukan penyesuaian-penyesuaian untuk menjaga kemuktahiran sistem, atau pembetulan atas kesalahan-kesalahan yang mungkin terjadi dan belum diketahui sebelumnya.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e-business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	</a:t>
            </a:r>
            <a:r>
              <a:rPr lang="en-US" sz="2200" dirty="0" err="1"/>
              <a:t>Faktor-faktor</a:t>
            </a:r>
            <a:r>
              <a:rPr lang="en-US" sz="2200" dirty="0"/>
              <a:t> </a:t>
            </a:r>
            <a:r>
              <a:rPr lang="en-US" sz="2200" dirty="0" err="1"/>
              <a:t>penyebab</a:t>
            </a:r>
            <a:r>
              <a:rPr lang="en-US" sz="2200" dirty="0"/>
              <a:t> </a:t>
            </a:r>
            <a:r>
              <a:rPr lang="en-US" sz="2200" dirty="0" err="1"/>
              <a:t>kegagalan</a:t>
            </a:r>
            <a:endParaRPr lang="en-US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	1.	</a:t>
            </a:r>
            <a:r>
              <a:rPr lang="en-US" sz="2200" dirty="0" err="1" smtClean="0"/>
              <a:t>Serin</a:t>
            </a:r>
            <a:r>
              <a:rPr lang="id-ID" sz="2200" dirty="0" smtClean="0"/>
              <a:t>g</a:t>
            </a:r>
            <a:r>
              <a:rPr lang="en-US" sz="2200" dirty="0" smtClean="0"/>
              <a:t> </a:t>
            </a:r>
            <a:r>
              <a:rPr lang="en-US" sz="2200" dirty="0" err="1"/>
              <a:t>orang</a:t>
            </a:r>
            <a:r>
              <a:rPr lang="en-US" sz="2200" dirty="0"/>
              <a:t> </a:t>
            </a:r>
            <a:r>
              <a:rPr lang="en-US" sz="2200" dirty="0" err="1"/>
              <a:t>memandang</a:t>
            </a:r>
            <a:r>
              <a:rPr lang="en-US" sz="2200" dirty="0"/>
              <a:t> SI e-Business </a:t>
            </a:r>
            <a:r>
              <a:rPr lang="en-US" sz="2200" dirty="0" err="1"/>
              <a:t>adalah</a:t>
            </a:r>
            <a:r>
              <a:rPr lang="en-US" sz="2200" dirty="0"/>
              <a:t> paling 	</a:t>
            </a:r>
            <a:r>
              <a:rPr lang="en-US" sz="2200" dirty="0" err="1"/>
              <a:t>utama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penting</a:t>
            </a:r>
            <a:r>
              <a:rPr lang="en-US" sz="2200" dirty="0"/>
              <a:t>, </a:t>
            </a:r>
            <a:r>
              <a:rPr lang="en-US" sz="2200" dirty="0" err="1"/>
              <a:t>sementara</a:t>
            </a:r>
            <a:r>
              <a:rPr lang="en-US" sz="2200" dirty="0"/>
              <a:t> </a:t>
            </a:r>
            <a:r>
              <a:rPr lang="en-US" sz="2200" dirty="0" err="1"/>
              <a:t>melupakan</a:t>
            </a:r>
            <a:r>
              <a:rPr lang="en-US" sz="2200" dirty="0"/>
              <a:t> </a:t>
            </a:r>
            <a:r>
              <a:rPr lang="en-US" sz="2200" dirty="0" err="1"/>
              <a:t>komitmen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	</a:t>
            </a:r>
            <a:r>
              <a:rPr lang="en-US" sz="2200" dirty="0" err="1"/>
              <a:t>konsistensi</a:t>
            </a:r>
            <a:r>
              <a:rPr lang="en-US" sz="2200" dirty="0"/>
              <a:t> </a:t>
            </a:r>
            <a:r>
              <a:rPr lang="en-US" sz="2200" dirty="0" err="1"/>
              <a:t>terhadap</a:t>
            </a:r>
            <a:r>
              <a:rPr lang="en-US" sz="2200" dirty="0"/>
              <a:t> </a:t>
            </a:r>
            <a:r>
              <a:rPr lang="en-US" sz="2200" dirty="0" err="1"/>
              <a:t>materi</a:t>
            </a:r>
            <a:r>
              <a:rPr lang="en-US" sz="2200" dirty="0"/>
              <a:t> </a:t>
            </a:r>
            <a:r>
              <a:rPr lang="en-US" sz="2200" dirty="0" err="1"/>
              <a:t>informasi</a:t>
            </a:r>
            <a:r>
              <a:rPr lang="en-US" sz="2200" dirty="0"/>
              <a:t>, </a:t>
            </a:r>
            <a:r>
              <a:rPr lang="en-US" sz="2200" dirty="0" err="1"/>
              <a:t>produk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respon</a:t>
            </a:r>
            <a:r>
              <a:rPr lang="en-US" sz="2200" dirty="0"/>
              <a:t> 	</a:t>
            </a:r>
            <a:r>
              <a:rPr lang="en-US" sz="2200" dirty="0" err="1"/>
              <a:t>layanan</a:t>
            </a:r>
            <a:r>
              <a:rPr lang="en-US" sz="2200" dirty="0"/>
              <a:t> </a:t>
            </a:r>
            <a:r>
              <a:rPr lang="en-US" sz="2200" dirty="0" err="1"/>
              <a:t>kepada</a:t>
            </a:r>
            <a:r>
              <a:rPr lang="en-US" sz="2200" dirty="0"/>
              <a:t> </a:t>
            </a:r>
            <a:r>
              <a:rPr lang="en-US" sz="2200" dirty="0" err="1"/>
              <a:t>konsumen</a:t>
            </a:r>
            <a:endParaRPr lang="en-US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	2.	</a:t>
            </a:r>
            <a:r>
              <a:rPr lang="en-US" sz="2200" dirty="0" err="1"/>
              <a:t>Antar-muka</a:t>
            </a:r>
            <a:r>
              <a:rPr lang="en-US" sz="2200" dirty="0"/>
              <a:t> SI e-Business </a:t>
            </a:r>
            <a:r>
              <a:rPr lang="en-US" sz="2200" dirty="0" err="1"/>
              <a:t>sering</a:t>
            </a:r>
            <a:r>
              <a:rPr lang="en-US" sz="2200" dirty="0"/>
              <a:t> </a:t>
            </a:r>
            <a:r>
              <a:rPr lang="en-US" sz="2200" dirty="0" err="1"/>
              <a:t>kurang</a:t>
            </a:r>
            <a:r>
              <a:rPr lang="en-US" sz="2200" dirty="0"/>
              <a:t> </a:t>
            </a:r>
            <a:r>
              <a:rPr lang="en-US" sz="2200" dirty="0" err="1"/>
              <a:t>interaktif</a:t>
            </a:r>
            <a:r>
              <a:rPr lang="en-US" sz="2200" dirty="0"/>
              <a:t>, 	</a:t>
            </a:r>
            <a:r>
              <a:rPr lang="en-US" sz="2200" dirty="0" err="1"/>
              <a:t>kurang</a:t>
            </a:r>
            <a:r>
              <a:rPr lang="en-US" sz="2200" dirty="0"/>
              <a:t> </a:t>
            </a:r>
            <a:r>
              <a:rPr lang="en-US" sz="2200" dirty="0" err="1"/>
              <a:t>komunikatif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kurang</a:t>
            </a:r>
            <a:r>
              <a:rPr lang="en-US" sz="2200" dirty="0"/>
              <a:t> </a:t>
            </a:r>
            <a:r>
              <a:rPr lang="en-US" sz="2200" dirty="0" err="1"/>
              <a:t>mudah</a:t>
            </a:r>
            <a:r>
              <a:rPr lang="en-US" sz="2200" dirty="0"/>
              <a:t> </a:t>
            </a:r>
            <a:r>
              <a:rPr lang="en-US" sz="2200" dirty="0" err="1"/>
              <a:t>digunakan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	</a:t>
            </a:r>
            <a:r>
              <a:rPr lang="en-US" sz="2200" dirty="0" err="1"/>
              <a:t>konsumen</a:t>
            </a:r>
            <a:r>
              <a:rPr lang="en-US" sz="2200" dirty="0"/>
              <a:t>,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antar</a:t>
            </a:r>
            <a:r>
              <a:rPr lang="en-US" sz="2200" dirty="0"/>
              <a:t> </a:t>
            </a:r>
            <a:r>
              <a:rPr lang="en-US" sz="2200" dirty="0" err="1"/>
              <a:t>muka</a:t>
            </a:r>
            <a:r>
              <a:rPr lang="en-US" sz="2200" dirty="0"/>
              <a:t> </a:t>
            </a:r>
            <a:r>
              <a:rPr lang="en-US" sz="2200" dirty="0" err="1"/>
              <a:t>sering</a:t>
            </a:r>
            <a:r>
              <a:rPr lang="en-US" sz="2200" dirty="0"/>
              <a:t> </a:t>
            </a:r>
            <a:r>
              <a:rPr lang="en-US" sz="2200" dirty="0" err="1"/>
              <a:t>dibangun</a:t>
            </a:r>
            <a:r>
              <a:rPr lang="en-US" sz="2200" dirty="0"/>
              <a:t> 	</a:t>
            </a:r>
            <a:r>
              <a:rPr lang="en-US" sz="2200" dirty="0" err="1"/>
              <a:t>berdasarkan</a:t>
            </a:r>
            <a:r>
              <a:rPr lang="en-US" sz="2200" dirty="0"/>
              <a:t> </a:t>
            </a:r>
            <a:r>
              <a:rPr lang="en-US" sz="2200" dirty="0" err="1"/>
              <a:t>selera</a:t>
            </a:r>
            <a:r>
              <a:rPr lang="en-US" sz="2200" dirty="0"/>
              <a:t> </a:t>
            </a:r>
            <a:r>
              <a:rPr lang="en-US" sz="2200" dirty="0" err="1"/>
              <a:t>pembuatnya</a:t>
            </a:r>
            <a:endParaRPr lang="en-US" sz="2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/>
              <a:t>	3.	</a:t>
            </a:r>
            <a:r>
              <a:rPr lang="en-US" sz="2200" dirty="0" err="1"/>
              <a:t>Perubahan</a:t>
            </a:r>
            <a:r>
              <a:rPr lang="en-US" sz="2200" dirty="0"/>
              <a:t> </a:t>
            </a:r>
            <a:r>
              <a:rPr lang="en-US" sz="2200" dirty="0" err="1"/>
              <a:t>cara</a:t>
            </a:r>
            <a:r>
              <a:rPr lang="en-US" sz="2200" dirty="0"/>
              <a:t> </a:t>
            </a:r>
            <a:r>
              <a:rPr lang="en-US" sz="2200" dirty="0" err="1"/>
              <a:t>pandang</a:t>
            </a:r>
            <a:r>
              <a:rPr lang="en-US" sz="2200" dirty="0"/>
              <a:t>, </a:t>
            </a:r>
            <a:r>
              <a:rPr lang="en-US" sz="2200" dirty="0" err="1"/>
              <a:t>pola</a:t>
            </a:r>
            <a:r>
              <a:rPr lang="en-US" sz="2200" dirty="0"/>
              <a:t> </a:t>
            </a:r>
            <a:r>
              <a:rPr lang="en-US" sz="2200" dirty="0" err="1"/>
              <a:t>berbisnis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sistim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	</a:t>
            </a:r>
            <a:r>
              <a:rPr lang="en-US" sz="2200" dirty="0" err="1"/>
              <a:t>tradisonal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lokal</a:t>
            </a:r>
            <a:r>
              <a:rPr lang="en-US" sz="2200" dirty="0"/>
              <a:t> </a:t>
            </a:r>
            <a:r>
              <a:rPr lang="en-US" sz="2200" dirty="0" err="1"/>
              <a:t>menjadi</a:t>
            </a:r>
            <a:r>
              <a:rPr lang="en-US" sz="2200" dirty="0"/>
              <a:t> </a:t>
            </a:r>
            <a:r>
              <a:rPr lang="en-US" sz="2200" dirty="0" err="1"/>
              <a:t>moderen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global; 	</a:t>
            </a:r>
            <a:r>
              <a:rPr lang="en-US" sz="2200" dirty="0" err="1"/>
              <a:t>perusahaan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pebisnis</a:t>
            </a:r>
            <a:r>
              <a:rPr lang="en-US" sz="2200" dirty="0"/>
              <a:t> </a:t>
            </a:r>
            <a:r>
              <a:rPr lang="en-US" sz="2200" dirty="0" err="1"/>
              <a:t>membutuhkan</a:t>
            </a:r>
            <a:r>
              <a:rPr lang="en-US" sz="2200" dirty="0"/>
              <a:t> </a:t>
            </a:r>
            <a:r>
              <a:rPr lang="en-US" sz="2200" dirty="0" err="1"/>
              <a:t>waktu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	</a:t>
            </a:r>
            <a:r>
              <a:rPr lang="en-US" sz="2200" dirty="0" err="1"/>
              <a:t>beradaptasi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perubahan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 l="21250" t="16000" r="21250" b="16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Visi dan Prospek Membangun e-Business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e-Business </a:t>
            </a:r>
            <a:r>
              <a:rPr lang="en-US" sz="2400" dirty="0" err="1"/>
              <a:t>buka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mengkomputerisasi</a:t>
            </a:r>
            <a:r>
              <a:rPr lang="en-US" sz="2400" dirty="0"/>
              <a:t> SI </a:t>
            </a:r>
            <a:r>
              <a:rPr lang="en-US" sz="2400" dirty="0" err="1"/>
              <a:t>bisnis</a:t>
            </a:r>
            <a:r>
              <a:rPr lang="en-US" sz="2400" dirty="0"/>
              <a:t> yang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dihubungkan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Internet.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pemahaman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landasan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e-Business,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niscaya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bertahan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1.	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keinginan</a:t>
            </a:r>
            <a:r>
              <a:rPr lang="en-US" sz="2400" dirty="0"/>
              <a:t> yang </a:t>
            </a:r>
            <a:r>
              <a:rPr lang="en-US" sz="2400" dirty="0" err="1"/>
              <a:t>kuat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konsisten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	</a:t>
            </a:r>
            <a:r>
              <a:rPr lang="en-US" sz="2400" dirty="0" err="1"/>
              <a:t>membangun</a:t>
            </a:r>
            <a:r>
              <a:rPr lang="en-US" sz="2400" dirty="0"/>
              <a:t> 	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	</a:t>
            </a:r>
            <a:r>
              <a:rPr lang="en-US" sz="2400" dirty="0" err="1"/>
              <a:t>konsumen</a:t>
            </a:r>
            <a:r>
              <a:rPr lang="en-US" sz="2400" dirty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2.	Pembangunan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Komunitas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3.	</a:t>
            </a:r>
            <a:r>
              <a:rPr lang="en-US" sz="2400" dirty="0" err="1"/>
              <a:t>perluasan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4.	</a:t>
            </a:r>
            <a:r>
              <a:rPr lang="en-US" sz="2400" dirty="0" err="1"/>
              <a:t>Masuk</a:t>
            </a:r>
            <a:r>
              <a:rPr lang="en-US" sz="2400" dirty="0"/>
              <a:t> era </a:t>
            </a:r>
            <a:r>
              <a:rPr lang="en-US" sz="2400" dirty="0" err="1"/>
              <a:t>persaingan</a:t>
            </a:r>
            <a:r>
              <a:rPr lang="en-US" sz="2400" dirty="0"/>
              <a:t> global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Tahap-Tahap pembentukan Sistem e-Business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400" dirty="0"/>
              <a:t>	1.	</a:t>
            </a:r>
            <a:r>
              <a:rPr lang="en-US" sz="2400" dirty="0" err="1" smtClean="0"/>
              <a:t>Mendayagunakan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</a:t>
            </a:r>
            <a:r>
              <a:rPr lang="en-US" sz="2400" dirty="0"/>
              <a:t>personal, </a:t>
            </a:r>
            <a:r>
              <a:rPr lang="en-US" sz="2400" dirty="0" err="1"/>
              <a:t>jaringan</a:t>
            </a:r>
            <a:r>
              <a:rPr lang="en-US" sz="2400" dirty="0"/>
              <a:t> 	</a:t>
            </a:r>
            <a:r>
              <a:rPr lang="en-US" sz="2400" dirty="0" err="1"/>
              <a:t>komputer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Internet </a:t>
            </a:r>
            <a:r>
              <a:rPr lang="en-US" sz="2400" dirty="0" err="1"/>
              <a:t>seoptimal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2.	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halaman</a:t>
            </a:r>
            <a:r>
              <a:rPr lang="en-US" sz="2400" dirty="0"/>
              <a:t> web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jalinan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	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konsumen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	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fleksibel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3.	</a:t>
            </a:r>
            <a:r>
              <a:rPr lang="en-US" sz="2400" dirty="0" err="1"/>
              <a:t>Membangun</a:t>
            </a:r>
            <a:r>
              <a:rPr lang="en-US" sz="2400" dirty="0"/>
              <a:t> SI e-Business yang </a:t>
            </a:r>
            <a:r>
              <a:rPr lang="en-US" sz="2400" dirty="0" err="1"/>
              <a:t>efektif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4.	</a:t>
            </a:r>
            <a:r>
              <a:rPr lang="en-US" sz="2400" dirty="0" err="1"/>
              <a:t>Mengembangkan</a:t>
            </a:r>
            <a:r>
              <a:rPr lang="en-US" sz="2400" dirty="0"/>
              <a:t> SI yang </a:t>
            </a:r>
            <a:r>
              <a:rPr lang="en-US" sz="2400" dirty="0" err="1"/>
              <a:t>bersifat</a:t>
            </a:r>
            <a:r>
              <a:rPr lang="en-US" sz="2400" dirty="0"/>
              <a:t> inter platform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Pemodelan Sistem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</a:t>
            </a:r>
            <a:r>
              <a:rPr lang="en-US" sz="2400"/>
              <a:t>Membangun sebuah sistem yang besar dan kompleks SI e-Business, tim pembuat pembuat sistem perlu membuat model</a:t>
            </a:r>
          </a:p>
          <a:p>
            <a:pPr>
              <a:buFontTx/>
              <a:buNone/>
            </a:pPr>
            <a:r>
              <a:rPr lang="en-US" sz="2400"/>
              <a:t>	Pemodelan tersebut menggambarkan aliran data yang akan di proses menjadi informasi; aliran distribusi juga akan digambarkan. Dengan demikian, arus data informasi dapat terlihat secara jelas.</a:t>
            </a:r>
          </a:p>
          <a:p>
            <a:pPr>
              <a:buFontTx/>
              <a:buNone/>
            </a:pPr>
            <a:r>
              <a:rPr lang="en-US" sz="2400"/>
              <a:t>	Penggambaran pemodelan dapat menggunakan sistem flowchart atau blo diagram.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/>
              <a:t>Metode</a:t>
            </a:r>
            <a:r>
              <a:rPr lang="en-US" sz="4000" dirty="0"/>
              <a:t> </a:t>
            </a:r>
            <a:r>
              <a:rPr lang="en-US" sz="4000" dirty="0" err="1"/>
              <a:t>Daur</a:t>
            </a:r>
            <a:r>
              <a:rPr lang="en-US" sz="4000" dirty="0"/>
              <a:t> </a:t>
            </a:r>
            <a:r>
              <a:rPr lang="en-US" sz="4000" dirty="0" err="1"/>
              <a:t>Hidup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Membangun</a:t>
            </a:r>
            <a:r>
              <a:rPr lang="en-US" sz="4000" dirty="0"/>
              <a:t> SI e-Business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229600" cy="47244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300" dirty="0"/>
              <a:t>	</a:t>
            </a:r>
            <a:r>
              <a:rPr lang="en-US" sz="2300" dirty="0" err="1"/>
              <a:t>sebuah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yang </a:t>
            </a:r>
            <a:r>
              <a:rPr lang="en-US" sz="2300" dirty="0" err="1"/>
              <a:t>kompleks</a:t>
            </a:r>
            <a:r>
              <a:rPr lang="en-US" sz="2300" dirty="0"/>
              <a:t> </a:t>
            </a:r>
            <a:r>
              <a:rPr lang="en-US" sz="2300" dirty="0" err="1"/>
              <a:t>secara</a:t>
            </a:r>
            <a:r>
              <a:rPr lang="en-US" sz="2300" dirty="0"/>
              <a:t> </a:t>
            </a:r>
            <a:r>
              <a:rPr lang="en-US" sz="2300" dirty="0" err="1"/>
              <a:t>sistematis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terintegrasi</a:t>
            </a:r>
            <a:r>
              <a:rPr lang="en-US" sz="2300" dirty="0"/>
              <a:t>, </a:t>
            </a:r>
            <a:r>
              <a:rPr lang="en-US" sz="2300" dirty="0" err="1"/>
              <a:t>dibutuhkan</a:t>
            </a:r>
            <a:r>
              <a:rPr lang="en-US" sz="2300" dirty="0"/>
              <a:t> </a:t>
            </a:r>
            <a:r>
              <a:rPr lang="en-US" sz="2300" dirty="0" err="1"/>
              <a:t>metode-metode</a:t>
            </a:r>
            <a:r>
              <a:rPr lang="en-US" sz="2300" dirty="0"/>
              <a:t> </a:t>
            </a:r>
            <a:r>
              <a:rPr lang="en-US" sz="2300" dirty="0" err="1"/>
              <a:t>pembanguna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</a:t>
            </a:r>
            <a:r>
              <a:rPr lang="en-US" sz="2300" dirty="0" err="1"/>
              <a:t>seperti</a:t>
            </a:r>
            <a:r>
              <a:rPr lang="en-US" sz="2300" dirty="0"/>
              <a:t> </a:t>
            </a:r>
            <a:r>
              <a:rPr lang="en-US" sz="2300" dirty="0" err="1"/>
              <a:t>daur</a:t>
            </a:r>
            <a:r>
              <a:rPr lang="en-US" sz="2300" dirty="0"/>
              <a:t> </a:t>
            </a:r>
            <a:r>
              <a:rPr lang="en-US" sz="2300" dirty="0" err="1"/>
              <a:t>hidup</a:t>
            </a:r>
            <a:r>
              <a:rPr lang="en-US" sz="2300" dirty="0"/>
              <a:t>, prototype, </a:t>
            </a:r>
            <a:r>
              <a:rPr lang="en-US" sz="2300" dirty="0" err="1"/>
              <a:t>dan</a:t>
            </a:r>
            <a:r>
              <a:rPr lang="en-US" sz="2300" dirty="0"/>
              <a:t> spiral</a:t>
            </a:r>
          </a:p>
          <a:p>
            <a:pPr>
              <a:buFontTx/>
              <a:buNone/>
            </a:pPr>
            <a:r>
              <a:rPr lang="en-US" sz="2300" dirty="0"/>
              <a:t>	Dari </a:t>
            </a:r>
            <a:r>
              <a:rPr lang="en-US" sz="2300" dirty="0" err="1"/>
              <a:t>ketiga</a:t>
            </a:r>
            <a:r>
              <a:rPr lang="en-US" sz="2300" dirty="0"/>
              <a:t> </a:t>
            </a:r>
            <a:r>
              <a:rPr lang="en-US" sz="2300" dirty="0" err="1"/>
              <a:t>macam</a:t>
            </a:r>
            <a:r>
              <a:rPr lang="en-US" sz="2300" dirty="0"/>
              <a:t> </a:t>
            </a:r>
            <a:r>
              <a:rPr lang="en-US" sz="2300" dirty="0" err="1"/>
              <a:t>metode</a:t>
            </a:r>
            <a:r>
              <a:rPr lang="en-US" sz="2300" dirty="0"/>
              <a:t> </a:t>
            </a:r>
            <a:r>
              <a:rPr lang="en-US" sz="2300" dirty="0" err="1"/>
              <a:t>tersebut</a:t>
            </a:r>
            <a:r>
              <a:rPr lang="en-US" sz="2300" dirty="0"/>
              <a:t>, </a:t>
            </a:r>
            <a:r>
              <a:rPr lang="en-US" sz="2300" dirty="0" err="1"/>
              <a:t>metode</a:t>
            </a:r>
            <a:r>
              <a:rPr lang="en-US" sz="2300" dirty="0"/>
              <a:t> </a:t>
            </a:r>
            <a:r>
              <a:rPr lang="en-US" sz="2300" dirty="0" err="1"/>
              <a:t>daur</a:t>
            </a:r>
            <a:r>
              <a:rPr lang="en-US" sz="2300" dirty="0"/>
              <a:t> </a:t>
            </a:r>
            <a:r>
              <a:rPr lang="en-US" sz="2300" dirty="0" err="1"/>
              <a:t>hidup</a:t>
            </a:r>
            <a:r>
              <a:rPr lang="en-US" sz="2300" dirty="0"/>
              <a:t> </a:t>
            </a:r>
            <a:r>
              <a:rPr lang="en-US" sz="2300" dirty="0" err="1"/>
              <a:t>cocok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pembangunan</a:t>
            </a:r>
            <a:r>
              <a:rPr lang="en-US" sz="2300" dirty="0"/>
              <a:t> </a:t>
            </a:r>
            <a:r>
              <a:rPr lang="en-US" sz="2300" dirty="0" err="1"/>
              <a:t>sistem</a:t>
            </a:r>
            <a:r>
              <a:rPr lang="en-US" sz="2300" dirty="0"/>
              <a:t> e-business, </a:t>
            </a:r>
            <a:r>
              <a:rPr lang="en-US" sz="2300" dirty="0" err="1"/>
              <a:t>karena</a:t>
            </a:r>
            <a:r>
              <a:rPr lang="en-US" sz="2300" dirty="0"/>
              <a:t> </a:t>
            </a:r>
            <a:r>
              <a:rPr lang="en-US" sz="2300" dirty="0" err="1"/>
              <a:t>memiliki</a:t>
            </a:r>
            <a:r>
              <a:rPr lang="en-US" sz="2300" dirty="0"/>
              <a:t> </a:t>
            </a:r>
            <a:r>
              <a:rPr lang="en-US" sz="2300" dirty="0" err="1"/>
              <a:t>beberapa</a:t>
            </a:r>
            <a:r>
              <a:rPr lang="en-US" sz="2300" dirty="0"/>
              <a:t> </a:t>
            </a:r>
            <a:r>
              <a:rPr lang="en-US" sz="2300" dirty="0" err="1"/>
              <a:t>beberapa</a:t>
            </a:r>
            <a:r>
              <a:rPr lang="en-US" sz="2300" dirty="0"/>
              <a:t> </a:t>
            </a:r>
            <a:r>
              <a:rPr lang="en-US" sz="2300" dirty="0" err="1"/>
              <a:t>karakteristik</a:t>
            </a:r>
            <a:r>
              <a:rPr lang="en-US" sz="2300" dirty="0"/>
              <a:t> </a:t>
            </a:r>
            <a:r>
              <a:rPr lang="en-US" sz="2300" dirty="0" err="1"/>
              <a:t>yaitu</a:t>
            </a:r>
            <a:r>
              <a:rPr lang="en-US" sz="2300" dirty="0"/>
              <a:t> </a:t>
            </a:r>
            <a:r>
              <a:rPr lang="en-US" sz="2300" dirty="0" err="1"/>
              <a:t>proses</a:t>
            </a:r>
            <a:r>
              <a:rPr lang="en-US" sz="2300" dirty="0"/>
              <a:t> </a:t>
            </a:r>
            <a:r>
              <a:rPr lang="en-US" sz="2300" dirty="0" err="1"/>
              <a:t>dilakukan</a:t>
            </a:r>
            <a:r>
              <a:rPr lang="en-US" sz="2300" dirty="0"/>
              <a:t> </a:t>
            </a:r>
            <a:r>
              <a:rPr lang="en-US" sz="2300" dirty="0" err="1"/>
              <a:t>selangkah</a:t>
            </a:r>
            <a:r>
              <a:rPr lang="en-US" sz="2300" dirty="0"/>
              <a:t> </a:t>
            </a:r>
            <a:r>
              <a:rPr lang="en-US" sz="2300" dirty="0" err="1"/>
              <a:t>demi</a:t>
            </a:r>
            <a:r>
              <a:rPr lang="en-US" sz="2300" dirty="0"/>
              <a:t> </a:t>
            </a:r>
            <a:r>
              <a:rPr lang="en-US" sz="2300" dirty="0" err="1"/>
              <a:t>selangkah</a:t>
            </a:r>
            <a:r>
              <a:rPr lang="en-US" sz="2300" dirty="0"/>
              <a:t> yang </a:t>
            </a:r>
            <a:r>
              <a:rPr lang="en-US" sz="2300" dirty="0" err="1"/>
              <a:t>disertai</a:t>
            </a:r>
            <a:r>
              <a:rPr lang="en-US" sz="2300" dirty="0"/>
              <a:t> </a:t>
            </a:r>
            <a:r>
              <a:rPr lang="en-US" sz="2300" dirty="0" err="1"/>
              <a:t>dengan</a:t>
            </a:r>
            <a:r>
              <a:rPr lang="en-US" sz="2300" dirty="0"/>
              <a:t> </a:t>
            </a:r>
            <a:r>
              <a:rPr lang="en-US" sz="2300" dirty="0" err="1"/>
              <a:t>proses</a:t>
            </a:r>
            <a:r>
              <a:rPr lang="en-US" sz="2300" dirty="0"/>
              <a:t> </a:t>
            </a:r>
            <a:r>
              <a:rPr lang="en-US" sz="2300" dirty="0" err="1"/>
              <a:t>doumentasi</a:t>
            </a:r>
            <a:r>
              <a:rPr lang="en-US" sz="2300" dirty="0"/>
              <a:t> yang </a:t>
            </a:r>
            <a:r>
              <a:rPr lang="en-US" sz="2300" dirty="0" err="1"/>
              <a:t>rapi</a:t>
            </a:r>
            <a:r>
              <a:rPr lang="en-US" sz="2300" dirty="0"/>
              <a:t>.</a:t>
            </a:r>
          </a:p>
          <a:p>
            <a:pPr>
              <a:buFontTx/>
              <a:buNone/>
            </a:pPr>
            <a:r>
              <a:rPr lang="en-US" sz="2300" dirty="0"/>
              <a:t>	</a:t>
            </a:r>
            <a:r>
              <a:rPr lang="en-US" sz="2300" dirty="0" err="1"/>
              <a:t>Metode</a:t>
            </a:r>
            <a:r>
              <a:rPr lang="en-US" sz="2300" dirty="0"/>
              <a:t> </a:t>
            </a:r>
            <a:r>
              <a:rPr lang="en-US" sz="2300" dirty="0" err="1"/>
              <a:t>daur</a:t>
            </a:r>
            <a:r>
              <a:rPr lang="en-US" sz="2300" dirty="0"/>
              <a:t> </a:t>
            </a:r>
            <a:r>
              <a:rPr lang="en-US" sz="2300" dirty="0" err="1"/>
              <a:t>hdup</a:t>
            </a:r>
            <a:r>
              <a:rPr lang="en-US" sz="2300" dirty="0"/>
              <a:t> </a:t>
            </a:r>
            <a:r>
              <a:rPr lang="en-US" sz="2300" dirty="0" err="1"/>
              <a:t>terdiri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beberapa</a:t>
            </a:r>
            <a:r>
              <a:rPr lang="en-US" sz="2300" dirty="0"/>
              <a:t> </a:t>
            </a:r>
            <a:r>
              <a:rPr lang="en-US" sz="2300" dirty="0" err="1"/>
              <a:t>tahapan</a:t>
            </a:r>
            <a:r>
              <a:rPr lang="en-US" sz="2300" dirty="0"/>
              <a:t> </a:t>
            </a:r>
            <a:r>
              <a:rPr lang="en-US" sz="2300" dirty="0" err="1"/>
              <a:t>proses</a:t>
            </a:r>
            <a:r>
              <a:rPr lang="en-US" sz="2300" dirty="0"/>
              <a:t>, </a:t>
            </a:r>
            <a:r>
              <a:rPr lang="en-US" sz="2300" dirty="0" err="1"/>
              <a:t>yaitu</a:t>
            </a:r>
            <a:r>
              <a:rPr lang="en-US" sz="2300" dirty="0"/>
              <a:t> </a:t>
            </a:r>
            <a:r>
              <a:rPr lang="en-US" sz="2300" dirty="0" err="1"/>
              <a:t>tahap</a:t>
            </a:r>
            <a:r>
              <a:rPr lang="en-US" sz="2300" dirty="0"/>
              <a:t> </a:t>
            </a:r>
            <a:r>
              <a:rPr lang="en-US" sz="2300" dirty="0" err="1"/>
              <a:t>perencanaan</a:t>
            </a:r>
            <a:r>
              <a:rPr lang="en-US" sz="2300" dirty="0"/>
              <a:t>, </a:t>
            </a:r>
            <a:r>
              <a:rPr lang="en-US" sz="2300" dirty="0" err="1"/>
              <a:t>analisis</a:t>
            </a:r>
            <a:r>
              <a:rPr lang="en-US" sz="2300" dirty="0"/>
              <a:t>, </a:t>
            </a:r>
            <a:r>
              <a:rPr lang="en-US" sz="2300" dirty="0" err="1"/>
              <a:t>perancangan</a:t>
            </a:r>
            <a:r>
              <a:rPr lang="en-US" sz="2300" dirty="0"/>
              <a:t>, </a:t>
            </a:r>
            <a:r>
              <a:rPr lang="en-US" sz="2300" dirty="0" err="1"/>
              <a:t>penerapan</a:t>
            </a:r>
            <a:r>
              <a:rPr lang="en-US" sz="2300" dirty="0"/>
              <a:t>, </a:t>
            </a:r>
            <a:r>
              <a:rPr lang="en-US" sz="2300" dirty="0" err="1"/>
              <a:t>evaluasi</a:t>
            </a:r>
            <a:r>
              <a:rPr lang="en-US" sz="2300" dirty="0"/>
              <a:t>, </a:t>
            </a:r>
            <a:r>
              <a:rPr lang="en-US" sz="2300" dirty="0" err="1"/>
              <a:t>penggunaan</a:t>
            </a:r>
            <a:r>
              <a:rPr lang="en-US" sz="2300" dirty="0"/>
              <a:t>,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 smtClean="0"/>
              <a:t>pemeli</a:t>
            </a:r>
            <a:r>
              <a:rPr lang="id-ID" sz="2300" dirty="0" smtClean="0"/>
              <a:t>h</a:t>
            </a:r>
            <a:r>
              <a:rPr lang="en-US" sz="2300" dirty="0" err="1" smtClean="0"/>
              <a:t>araan</a:t>
            </a:r>
            <a:r>
              <a:rPr lang="en-US" sz="2300" dirty="0"/>
              <a:t>. </a:t>
            </a:r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setiap</a:t>
            </a:r>
            <a:r>
              <a:rPr lang="en-US" sz="2300" dirty="0"/>
              <a:t> </a:t>
            </a:r>
            <a:r>
              <a:rPr lang="en-US" sz="2300" dirty="0" err="1"/>
              <a:t>tahapan</a:t>
            </a:r>
            <a:r>
              <a:rPr lang="en-US" sz="2300" dirty="0"/>
              <a:t> </a:t>
            </a:r>
            <a:r>
              <a:rPr lang="en-US" sz="2300" dirty="0" err="1"/>
              <a:t>dilakukan</a:t>
            </a:r>
            <a:r>
              <a:rPr lang="en-US" sz="2300" dirty="0"/>
              <a:t> </a:t>
            </a:r>
            <a:r>
              <a:rPr lang="en-US" sz="2300" dirty="0" err="1"/>
              <a:t>proses</a:t>
            </a:r>
            <a:r>
              <a:rPr lang="en-US" sz="2300" dirty="0"/>
              <a:t> </a:t>
            </a:r>
            <a:r>
              <a:rPr lang="en-US" sz="2300" dirty="0" err="1"/>
              <a:t>pendokumentasian</a:t>
            </a:r>
            <a:r>
              <a:rPr lang="en-US" sz="2300" dirty="0"/>
              <a:t> </a:t>
            </a:r>
            <a:r>
              <a:rPr lang="en-US" sz="2300" dirty="0" err="1"/>
              <a:t>atas</a:t>
            </a:r>
            <a:r>
              <a:rPr lang="en-US" sz="2300" dirty="0"/>
              <a:t> </a:t>
            </a:r>
            <a:r>
              <a:rPr lang="en-US" sz="2300" dirty="0" err="1"/>
              <a:t>segala</a:t>
            </a:r>
            <a:r>
              <a:rPr lang="en-US" sz="2300" dirty="0"/>
              <a:t> yang </a:t>
            </a:r>
            <a:r>
              <a:rPr lang="en-US" sz="2300" dirty="0" err="1"/>
              <a:t>telah</a:t>
            </a:r>
            <a:r>
              <a:rPr lang="en-US" sz="2300" dirty="0"/>
              <a:t> </a:t>
            </a:r>
            <a:r>
              <a:rPr lang="en-US" sz="2300" dirty="0" err="1"/>
              <a:t>dilakukan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disepakati</a:t>
            </a:r>
            <a:r>
              <a:rPr lang="en-US" sz="23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Tahap Perencanaan </a:t>
            </a:r>
          </a:p>
        </p:txBody>
      </p:sp>
      <p:graphicFrame>
        <p:nvGraphicFramePr>
          <p:cNvPr id="7199" name="Group 31"/>
          <p:cNvGraphicFramePr>
            <a:graphicFrameLocks noGrp="1"/>
          </p:cNvGraphicFramePr>
          <p:nvPr>
            <p:ph sz="half" idx="1"/>
          </p:nvPr>
        </p:nvGraphicFramePr>
        <p:xfrm>
          <a:off x="457200" y="1981200"/>
          <a:ext cx="2133600" cy="1371600"/>
        </p:xfrm>
        <a:graphic>
          <a:graphicData uri="http://schemas.openxmlformats.org/drawingml/2006/table">
            <a:tbl>
              <a:tblPr/>
              <a:tblGrid>
                <a:gridCol w="21336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Proposal TI untuk prioritas-prioritas e-business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07" name="Group 39"/>
          <p:cNvGraphicFramePr>
            <a:graphicFrameLocks noGrp="1"/>
          </p:cNvGraphicFramePr>
          <p:nvPr>
            <p:ph sz="quarter" idx="2"/>
          </p:nvPr>
        </p:nvGraphicFramePr>
        <p:xfrm>
          <a:off x="3733800" y="1981200"/>
          <a:ext cx="1981200" cy="1447800"/>
        </p:xfrm>
        <a:graphic>
          <a:graphicData uri="http://schemas.openxmlformats.org/drawingml/2006/table">
            <a:tbl>
              <a:tblPr/>
              <a:tblGrid>
                <a:gridCol w="19812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Kasus Bisnis untuk e-Business/ Investasi 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22" name="Group 54"/>
          <p:cNvGraphicFramePr>
            <a:graphicFrameLocks noGrp="1"/>
          </p:cNvGraphicFramePr>
          <p:nvPr>
            <p:ph sz="quarter" idx="3"/>
          </p:nvPr>
        </p:nvGraphicFramePr>
        <p:xfrm>
          <a:off x="6629400" y="1981200"/>
          <a:ext cx="2209800" cy="1447800"/>
        </p:xfrm>
        <a:graphic>
          <a:graphicData uri="http://schemas.openxmlformats.org/drawingml/2006/table">
            <a:tbl>
              <a:tblPr/>
              <a:tblGrid>
                <a:gridCol w="22098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Perencanaan aplikasi e-Business Pengembangan &amp; Penyebaranya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23" name="Line 55"/>
          <p:cNvSpPr>
            <a:spLocks noChangeShapeType="1"/>
          </p:cNvSpPr>
          <p:nvPr/>
        </p:nvSpPr>
        <p:spPr bwMode="auto">
          <a:xfrm>
            <a:off x="2590800" y="22860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4" name="Line 56"/>
          <p:cNvSpPr>
            <a:spLocks noChangeShapeType="1"/>
          </p:cNvSpPr>
          <p:nvPr/>
        </p:nvSpPr>
        <p:spPr bwMode="auto">
          <a:xfrm flipH="1">
            <a:off x="2590800" y="29718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5" name="Line 57"/>
          <p:cNvSpPr>
            <a:spLocks noChangeShapeType="1"/>
          </p:cNvSpPr>
          <p:nvPr/>
        </p:nvSpPr>
        <p:spPr bwMode="auto">
          <a:xfrm>
            <a:off x="5715000" y="22860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6" name="Line 58"/>
          <p:cNvSpPr>
            <a:spLocks noChangeShapeType="1"/>
          </p:cNvSpPr>
          <p:nvPr/>
        </p:nvSpPr>
        <p:spPr bwMode="auto">
          <a:xfrm flipH="1">
            <a:off x="5715000" y="3048000"/>
            <a:ext cx="914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2133600" y="12954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/>
              <a:t>Proses Perencanaan Sistem </a:t>
            </a:r>
            <a:r>
              <a:rPr lang="en-US" sz="2400" i="1"/>
              <a:t>e-Business</a:t>
            </a:r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1676400" y="4343400"/>
            <a:ext cx="6248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Tahap ini sangat penting karena pada tahap ini permasalahan yang sebenarnya didefinisikan secara rinci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19375" t="13000" r="17500" b="14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16875" t="13000" r="9375" b="7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 l="16875" t="15000" r="14375" b="14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</TotalTime>
  <Words>98</Words>
  <Application>Microsoft Office PowerPoint</Application>
  <PresentationFormat>On-screen Show (4:3)</PresentationFormat>
  <Paragraphs>66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Tahap-Tahap Pembangunan Sistem e-Business</vt:lpstr>
      <vt:lpstr>Visi dan Prospek Membangun e-Business</vt:lpstr>
      <vt:lpstr>Tahap-Tahap pembentukan Sistem e-Business</vt:lpstr>
      <vt:lpstr>Pemodelan Sistem</vt:lpstr>
      <vt:lpstr>Metode Daur Hidup untuk Membangun SI e-Business</vt:lpstr>
      <vt:lpstr>Tahap Perencanaan </vt:lpstr>
      <vt:lpstr>PowerPoint Presentation</vt:lpstr>
      <vt:lpstr>PowerPoint Presentation</vt:lpstr>
      <vt:lpstr>PowerPoint Presentation</vt:lpstr>
      <vt:lpstr>Tahap Pemaparan</vt:lpstr>
      <vt:lpstr>Tahap Evaluasi</vt:lpstr>
      <vt:lpstr>PowerPoint Presentation</vt:lpstr>
      <vt:lpstr>Faktor-faktor yang harus diperhatikan dalam mengevaluasi perangkat keras adalah</vt:lpstr>
      <vt:lpstr>Tahap Penggunaan dan Pemeliharaan</vt:lpstr>
      <vt:lpstr>Kegagalan si e-business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Tahap-Tahap Pembangunan Sistem e-Business</dc:title>
  <dc:creator>USER</dc:creator>
  <cp:lastModifiedBy>Phantom Assassin</cp:lastModifiedBy>
  <cp:revision>65</cp:revision>
  <dcterms:created xsi:type="dcterms:W3CDTF">2009-10-25T23:19:46Z</dcterms:created>
  <dcterms:modified xsi:type="dcterms:W3CDTF">2013-03-21T04:20:42Z</dcterms:modified>
</cp:coreProperties>
</file>