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91070-E36E-437A-98EE-AD0EA5A296CB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9CFD0-B765-4DF5-8A34-05A480C5C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364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75D16-5294-4562-86D3-250DB035F5E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BE2AC-2B9D-4926-8315-3A39215881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10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BE2AC-2B9D-4926-8315-3A39215881D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BE2AC-2B9D-4926-8315-3A39215881D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963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BE2AC-2B9D-4926-8315-3A39215881D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681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BE2AC-2B9D-4926-8315-3A39215881D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9457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BE2AC-2B9D-4926-8315-3A39215881D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606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BE2AC-2B9D-4926-8315-3A39215881D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249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BE2AC-2B9D-4926-8315-3A39215881D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2775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BE2AC-2B9D-4926-8315-3A39215881D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345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BE2AC-2B9D-4926-8315-3A39215881D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662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BE2AC-2B9D-4926-8315-3A39215881D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701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BE2AC-2B9D-4926-8315-3A39215881D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BE2AC-2B9D-4926-8315-3A39215881D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BE2AC-2B9D-4926-8315-3A39215881D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BE2AC-2B9D-4926-8315-3A39215881D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BE2AC-2B9D-4926-8315-3A39215881D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BE2AC-2B9D-4926-8315-3A39215881D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BE2AC-2B9D-4926-8315-3A39215881D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BE2AC-2B9D-4926-8315-3A39215881D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898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8956F7-61C0-408E-8B94-0FB8E0C229FF}" type="datetimeFigureOut">
              <a:rPr lang="en-US" smtClean="0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359231-C169-45FC-A134-10B969906B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06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A8468C-3579-4125-A39B-FF8B62CEC5BF}" type="datetimeFigureOut">
              <a:rPr lang="en-US" smtClean="0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5105C9-5946-4AC9-BCC6-BDAF24DB9D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049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B6C0B5-D904-4AE6-9CA5-907054899F2A}" type="datetimeFigureOut">
              <a:rPr lang="en-US" smtClean="0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4B284F-4554-4B84-B823-75B28855BD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814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A05EEC-3D3D-48A4-8243-31A141BE4795}" type="datetimeFigureOut">
              <a:rPr lang="en-US" smtClean="0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7D40F-23E8-45DC-9E4C-A0F2E46B12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736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B396C0-5156-415F-A9BB-1E78FE8B091E}" type="datetimeFigureOut">
              <a:rPr lang="en-US" smtClean="0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243859-7426-489B-8B9B-F010B0755F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747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D6B215-9F85-4E1B-90B7-955FE087B32D}" type="datetimeFigureOut">
              <a:rPr lang="en-US" smtClean="0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03572D-695F-452D-A655-533A4E4EDD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734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1B71E3-0256-4BB6-8F24-DA5B8B5BDB6C}" type="datetimeFigureOut">
              <a:rPr lang="en-US" smtClean="0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8755B9-1F71-4D82-8A7E-B341C8314C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94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66D63A-E2C5-4C28-94BA-7887FD87001D}" type="datetimeFigureOut">
              <a:rPr lang="en-US" smtClean="0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607494-3230-417F-ABDF-C926F4ADC8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98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A8EE1B-27F8-440D-B51B-A964BDDBA303}" type="datetimeFigureOut">
              <a:rPr lang="en-US" smtClean="0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B1B8E-1664-4204-BF44-8FAC087E17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53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4C94A4-F3FB-4D9B-9936-8D6D420DAEB8}" type="datetimeFigureOut">
              <a:rPr lang="en-US" smtClean="0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19643-3E9C-47E1-BF2D-8EF9147C83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1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FFE9D6-EB6D-4D53-B5D3-82E30A879E98}" type="datetimeFigureOut">
              <a:rPr lang="en-US" smtClean="0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F3FA06-2E56-4FE4-A02C-BF21CB984B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86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71F503C-CD93-45D2-917B-0D04A61D6C36}" type="datetimeFigureOut">
              <a:rPr lang="en-US" smtClean="0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2751AFE-739B-4145-B2D6-78DD818F5E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05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676400"/>
            <a:ext cx="7620000" cy="18288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err="1" smtClean="0"/>
              <a:t>Proteksi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/>
              <a:t>BASIS DATA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57800" y="914400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14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 </a:t>
            </a:r>
            <a:r>
              <a:rPr lang="en-US" dirty="0" err="1" smtClean="0"/>
              <a:t>Pseudokode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 smtClean="0"/>
              <a:t>AWAL TRANSAKSI </a:t>
            </a:r>
          </a:p>
          <a:p>
            <a:pPr>
              <a:spcBef>
                <a:spcPts val="0"/>
              </a:spcBef>
            </a:pPr>
            <a:r>
              <a:rPr lang="en-US" sz="2400" dirty="0" err="1" smtClean="0"/>
              <a:t>Potong</a:t>
            </a:r>
            <a:r>
              <a:rPr lang="en-US" sz="2400" dirty="0" smtClean="0"/>
              <a:t> </a:t>
            </a:r>
            <a:r>
              <a:rPr lang="en-US" sz="2400" dirty="0" err="1" smtClean="0"/>
              <a:t>saldo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pengambilan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dikehendaki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JIKA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sesuatu</a:t>
            </a:r>
            <a:r>
              <a:rPr lang="en-US" sz="2400" dirty="0" smtClean="0"/>
              <a:t> </a:t>
            </a:r>
            <a:r>
              <a:rPr lang="en-US" sz="2400" dirty="0" err="1" smtClean="0"/>
              <a:t>kesalahan</a:t>
            </a:r>
            <a:r>
              <a:rPr lang="en-US" sz="2400" dirty="0" smtClean="0"/>
              <a:t> MAKA MENUJU  </a:t>
            </a:r>
            <a:r>
              <a:rPr lang="en-US" sz="2400" dirty="0" err="1" smtClean="0"/>
              <a:t>ke</a:t>
            </a:r>
            <a:r>
              <a:rPr lang="en-US" sz="2400" dirty="0" smtClean="0"/>
              <a:t> BATAL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 </a:t>
            </a:r>
            <a:r>
              <a:rPr lang="en-US" sz="2400" dirty="0" err="1" smtClean="0"/>
              <a:t>Catat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transaksi</a:t>
            </a:r>
            <a:r>
              <a:rPr lang="en-US" sz="2400" dirty="0" smtClean="0"/>
              <a:t> </a:t>
            </a:r>
            <a:r>
              <a:rPr lang="en-US" sz="2400" dirty="0" err="1" smtClean="0"/>
              <a:t>pengambilan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JIKA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sesuatu</a:t>
            </a:r>
            <a:r>
              <a:rPr lang="en-US" sz="2400" dirty="0" smtClean="0"/>
              <a:t> </a:t>
            </a:r>
            <a:r>
              <a:rPr lang="en-US" sz="2400" dirty="0" err="1" smtClean="0"/>
              <a:t>kesalahan</a:t>
            </a:r>
            <a:r>
              <a:rPr lang="en-US" sz="2400" dirty="0" smtClean="0"/>
              <a:t> MAKA MENUJU  </a:t>
            </a:r>
            <a:r>
              <a:rPr lang="en-US" sz="2400" dirty="0" err="1" smtClean="0"/>
              <a:t>ke</a:t>
            </a:r>
            <a:r>
              <a:rPr lang="en-US" sz="2400" dirty="0" smtClean="0"/>
              <a:t> BATAL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 </a:t>
            </a:r>
            <a:r>
              <a:rPr lang="en-US" sz="2400" dirty="0" err="1" smtClean="0"/>
              <a:t>Keluarkan</a:t>
            </a:r>
            <a:r>
              <a:rPr lang="en-US" sz="2400" dirty="0" smtClean="0"/>
              <a:t> </a:t>
            </a:r>
            <a:r>
              <a:rPr lang="en-US" sz="2400" dirty="0" err="1" smtClean="0"/>
              <a:t>uang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JIKA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sesuatu</a:t>
            </a:r>
            <a:r>
              <a:rPr lang="en-US" sz="2400" dirty="0" smtClean="0"/>
              <a:t> </a:t>
            </a:r>
            <a:r>
              <a:rPr lang="en-US" sz="2400" dirty="0" err="1" smtClean="0"/>
              <a:t>kesalahan</a:t>
            </a:r>
            <a:r>
              <a:rPr lang="en-US" sz="2400" dirty="0" smtClean="0"/>
              <a:t> MAKA MENUJU  </a:t>
            </a:r>
            <a:r>
              <a:rPr lang="en-US" sz="2400" dirty="0" err="1" smtClean="0"/>
              <a:t>ke</a:t>
            </a:r>
            <a:r>
              <a:rPr lang="en-US" sz="2400" dirty="0" smtClean="0"/>
              <a:t> BATAL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 </a:t>
            </a:r>
            <a:r>
              <a:rPr lang="en-US" sz="2400" dirty="0" err="1" smtClean="0"/>
              <a:t>Setujui</a:t>
            </a:r>
            <a:r>
              <a:rPr lang="en-US" sz="2400" dirty="0" smtClean="0"/>
              <a:t> </a:t>
            </a:r>
            <a:r>
              <a:rPr lang="en-US" sz="2400" dirty="0" err="1" smtClean="0"/>
              <a:t>transaksi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MENUJU </a:t>
            </a:r>
            <a:r>
              <a:rPr lang="en-US" sz="2400" dirty="0" err="1" smtClean="0"/>
              <a:t>ke</a:t>
            </a:r>
            <a:r>
              <a:rPr lang="en-US" sz="2400" dirty="0" smtClean="0"/>
              <a:t> AKHIR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 BATAL :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BATALKAN </a:t>
            </a:r>
            <a:r>
              <a:rPr lang="en-US" sz="2400" dirty="0" err="1" smtClean="0"/>
              <a:t>transaksi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MENUJU </a:t>
            </a:r>
            <a:r>
              <a:rPr lang="en-US" sz="2400" dirty="0" err="1" smtClean="0"/>
              <a:t>ke</a:t>
            </a:r>
            <a:r>
              <a:rPr lang="en-US" sz="2400" dirty="0" smtClean="0"/>
              <a:t> AKHIR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 AKHIR :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 SELESAI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990600" y="2133600"/>
            <a:ext cx="7162800" cy="3810000"/>
            <a:chOff x="2368" y="6828"/>
            <a:chExt cx="6560" cy="3396"/>
          </a:xfrm>
        </p:grpSpPr>
        <p:sp>
          <p:nvSpPr>
            <p:cNvPr id="1027" name="AutoShape 3"/>
            <p:cNvSpPr>
              <a:spLocks noChangeArrowheads="1"/>
            </p:cNvSpPr>
            <p:nvPr/>
          </p:nvSpPr>
          <p:spPr bwMode="auto">
            <a:xfrm>
              <a:off x="2368" y="7920"/>
              <a:ext cx="1296" cy="1152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  Mulai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AutoShape 4"/>
            <p:cNvSpPr>
              <a:spLocks noChangeArrowheads="1"/>
            </p:cNvSpPr>
            <p:nvPr/>
          </p:nvSpPr>
          <p:spPr bwMode="auto">
            <a:xfrm>
              <a:off x="4032" y="6828"/>
              <a:ext cx="1296" cy="1152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Disetujui sebagian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AutoShape 5"/>
            <p:cNvSpPr>
              <a:spLocks noChangeArrowheads="1"/>
            </p:cNvSpPr>
            <p:nvPr/>
          </p:nvSpPr>
          <p:spPr bwMode="auto">
            <a:xfrm>
              <a:off x="6112" y="6868"/>
              <a:ext cx="1296" cy="1152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 </a:t>
              </a: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Disetujui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AutoShape 6"/>
            <p:cNvSpPr>
              <a:spLocks noChangeArrowheads="1"/>
            </p:cNvSpPr>
            <p:nvPr/>
          </p:nvSpPr>
          <p:spPr bwMode="auto">
            <a:xfrm>
              <a:off x="4032" y="9072"/>
              <a:ext cx="1296" cy="1152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  Gagal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AutoShape 7"/>
            <p:cNvSpPr>
              <a:spLocks noChangeArrowheads="1"/>
            </p:cNvSpPr>
            <p:nvPr/>
          </p:nvSpPr>
          <p:spPr bwMode="auto">
            <a:xfrm>
              <a:off x="6152" y="9000"/>
              <a:ext cx="1296" cy="1152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   Batal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7632" y="7920"/>
              <a:ext cx="1296" cy="1152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 Berakhir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AutoShape 9"/>
            <p:cNvSpPr>
              <a:spLocks noChangeArrowheads="1"/>
            </p:cNvSpPr>
            <p:nvPr/>
          </p:nvSpPr>
          <p:spPr bwMode="auto">
            <a:xfrm>
              <a:off x="5352" y="7220"/>
              <a:ext cx="720" cy="432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800"/>
            </a:p>
          </p:txBody>
        </p:sp>
        <p:sp>
          <p:nvSpPr>
            <p:cNvPr id="1034" name="AutoShape 10"/>
            <p:cNvSpPr>
              <a:spLocks noChangeArrowheads="1"/>
            </p:cNvSpPr>
            <p:nvPr/>
          </p:nvSpPr>
          <p:spPr bwMode="auto">
            <a:xfrm>
              <a:off x="5372" y="9464"/>
              <a:ext cx="720" cy="432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800"/>
            </a:p>
          </p:txBody>
        </p:sp>
        <p:sp>
          <p:nvSpPr>
            <p:cNvPr id="1035" name="AutoShape 11"/>
            <p:cNvSpPr>
              <a:spLocks noChangeArrowheads="1"/>
            </p:cNvSpPr>
            <p:nvPr/>
          </p:nvSpPr>
          <p:spPr bwMode="auto">
            <a:xfrm rot="2061965">
              <a:off x="7428" y="7488"/>
              <a:ext cx="720" cy="432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800"/>
            </a:p>
          </p:txBody>
        </p:sp>
        <p:sp>
          <p:nvSpPr>
            <p:cNvPr id="1036" name="AutoShape 12"/>
            <p:cNvSpPr>
              <a:spLocks noChangeArrowheads="1"/>
            </p:cNvSpPr>
            <p:nvPr/>
          </p:nvSpPr>
          <p:spPr bwMode="auto">
            <a:xfrm rot="5400000">
              <a:off x="4196" y="8312"/>
              <a:ext cx="1008" cy="432"/>
            </a:xfrm>
            <a:prstGeom prst="rightArrow">
              <a:avLst>
                <a:gd name="adj1" fmla="val 50000"/>
                <a:gd name="adj2" fmla="val 58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800"/>
            </a:p>
          </p:txBody>
        </p:sp>
        <p:sp>
          <p:nvSpPr>
            <p:cNvPr id="1037" name="AutoShape 13"/>
            <p:cNvSpPr>
              <a:spLocks noChangeArrowheads="1"/>
            </p:cNvSpPr>
            <p:nvPr/>
          </p:nvSpPr>
          <p:spPr bwMode="auto">
            <a:xfrm rot="19811063">
              <a:off x="7444" y="9072"/>
              <a:ext cx="720" cy="432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800"/>
            </a:p>
          </p:txBody>
        </p:sp>
        <p:sp>
          <p:nvSpPr>
            <p:cNvPr id="1038" name="AutoShape 14"/>
            <p:cNvSpPr>
              <a:spLocks noChangeArrowheads="1"/>
            </p:cNvSpPr>
            <p:nvPr/>
          </p:nvSpPr>
          <p:spPr bwMode="auto">
            <a:xfrm rot="2061965">
              <a:off x="3576" y="8784"/>
              <a:ext cx="720" cy="432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800"/>
            </a:p>
          </p:txBody>
        </p:sp>
        <p:sp>
          <p:nvSpPr>
            <p:cNvPr id="1039" name="AutoShape 15"/>
            <p:cNvSpPr>
              <a:spLocks noChangeArrowheads="1"/>
            </p:cNvSpPr>
            <p:nvPr/>
          </p:nvSpPr>
          <p:spPr bwMode="auto">
            <a:xfrm rot="19811063">
              <a:off x="3600" y="7856"/>
              <a:ext cx="720" cy="432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800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SET TRANSACTION. SQL </a:t>
            </a:r>
            <a:r>
              <a:rPr lang="en-US" sz="3200" dirty="0" err="1" smtClean="0"/>
              <a:t>mendukung</a:t>
            </a:r>
            <a:r>
              <a:rPr lang="en-US" sz="3200" dirty="0" smtClean="0"/>
              <a:t> </a:t>
            </a:r>
            <a:r>
              <a:rPr lang="en-US" sz="3200" dirty="0" err="1" smtClean="0"/>
              <a:t>pernyataan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COMMIT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menyetujui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data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permanen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endParaRPr lang="en-US" dirty="0" smtClean="0"/>
          </a:p>
          <a:p>
            <a:pPr lvl="0"/>
            <a:r>
              <a:rPr lang="en-US" dirty="0" smtClean="0"/>
              <a:t>ROLLBACK </a:t>
            </a:r>
            <a:r>
              <a:rPr lang="en-US" dirty="0" err="1" smtClean="0"/>
              <a:t>untyuk</a:t>
            </a:r>
            <a:r>
              <a:rPr lang="en-US" dirty="0" smtClean="0"/>
              <a:t> </a:t>
            </a:r>
            <a:r>
              <a:rPr lang="en-US" dirty="0" err="1" smtClean="0"/>
              <a:t>membatalkan</a:t>
            </a:r>
            <a:r>
              <a:rPr lang="en-US" dirty="0" smtClean="0"/>
              <a:t> </a:t>
            </a:r>
            <a:r>
              <a:rPr lang="en-US" dirty="0" err="1" smtClean="0"/>
              <a:t>pengubahan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.</a:t>
            </a:r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err="1" smtClean="0"/>
              <a:t>Pemulihan</a:t>
            </a:r>
            <a:r>
              <a:rPr lang="en-US" b="1" dirty="0" smtClean="0"/>
              <a:t> </a:t>
            </a:r>
            <a:r>
              <a:rPr lang="en-US" b="1" dirty="0" err="1" smtClean="0"/>
              <a:t>Mesin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pembahasan</a:t>
            </a:r>
            <a:r>
              <a:rPr lang="en-US" sz="2400" dirty="0" smtClean="0"/>
              <a:t> </a:t>
            </a:r>
            <a:r>
              <a:rPr lang="en-US" sz="2400" dirty="0" err="1" smtClean="0"/>
              <a:t>didepan</a:t>
            </a:r>
            <a:r>
              <a:rPr lang="en-US" sz="2400" dirty="0" smtClean="0"/>
              <a:t>, </a:t>
            </a:r>
            <a:r>
              <a:rPr lang="en-US" sz="2400" dirty="0" err="1" smtClean="0"/>
              <a:t>pemulihan</a:t>
            </a:r>
            <a:r>
              <a:rPr lang="en-US" sz="2400" dirty="0" smtClean="0"/>
              <a:t> </a:t>
            </a:r>
            <a:r>
              <a:rPr lang="en-US" sz="2400" dirty="0" err="1" smtClean="0"/>
              <a:t>didasarkan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kegagalan</a:t>
            </a:r>
            <a:r>
              <a:rPr lang="en-US" sz="2400" dirty="0" smtClean="0"/>
              <a:t> </a:t>
            </a:r>
            <a:r>
              <a:rPr lang="en-US" sz="2400" dirty="0" err="1" smtClean="0"/>
              <a:t>transaksi</a:t>
            </a:r>
            <a:r>
              <a:rPr lang="en-US" sz="2400" dirty="0" smtClean="0"/>
              <a:t>.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praktiknya</a:t>
            </a:r>
            <a:r>
              <a:rPr lang="en-US" sz="2400" dirty="0" smtClean="0"/>
              <a:t>, </a:t>
            </a:r>
            <a:r>
              <a:rPr lang="en-US" sz="2400" dirty="0" err="1" smtClean="0"/>
              <a:t>kegagalan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transaksi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sedang</a:t>
            </a:r>
            <a:r>
              <a:rPr lang="en-US" sz="2400" dirty="0" smtClean="0"/>
              <a:t> </a:t>
            </a:r>
            <a:r>
              <a:rPr lang="en-US" sz="2400" dirty="0" err="1" smtClean="0"/>
              <a:t>berlangsung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apabila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gangguan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(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listrik</a:t>
            </a:r>
            <a:r>
              <a:rPr lang="en-US" sz="2400" dirty="0" smtClean="0"/>
              <a:t> </a:t>
            </a:r>
            <a:r>
              <a:rPr lang="en-US" sz="2400" dirty="0" err="1" smtClean="0"/>
              <a:t>tiba-tiba</a:t>
            </a:r>
            <a:r>
              <a:rPr lang="en-US" sz="2400" dirty="0" smtClean="0"/>
              <a:t> </a:t>
            </a:r>
            <a:r>
              <a:rPr lang="en-US" sz="2400" dirty="0" err="1" smtClean="0"/>
              <a:t>mati</a:t>
            </a:r>
            <a:r>
              <a:rPr lang="en-US" sz="2400" dirty="0" smtClean="0"/>
              <a:t>).</a:t>
            </a:r>
          </a:p>
          <a:p>
            <a:r>
              <a:rPr lang="en-US" sz="2400" dirty="0" err="1" smtClean="0"/>
              <a:t>Kegagalan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menyebabkan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berada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RAM </a:t>
            </a:r>
            <a:r>
              <a:rPr lang="en-US" sz="2400" dirty="0" err="1" smtClean="0"/>
              <a:t>hilang</a:t>
            </a:r>
            <a:r>
              <a:rPr lang="en-US" sz="2400" dirty="0" smtClean="0"/>
              <a:t>. </a:t>
            </a:r>
            <a:r>
              <a:rPr lang="en-US" sz="2400" dirty="0" err="1" smtClean="0"/>
              <a:t>Akibatnya</a:t>
            </a:r>
            <a:r>
              <a:rPr lang="en-US" sz="2400" dirty="0" smtClean="0"/>
              <a:t>,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transaksi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selesai</a:t>
            </a:r>
            <a:r>
              <a:rPr lang="en-US" sz="2400" dirty="0" smtClean="0"/>
              <a:t>. </a:t>
            </a:r>
            <a:r>
              <a:rPr lang="en-US" sz="2400" dirty="0" err="1" smtClean="0"/>
              <a:t>Transaksi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tentu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dibatalkan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diaktifkan</a:t>
            </a:r>
            <a:r>
              <a:rPr lang="en-US" sz="2400" dirty="0" smtClean="0"/>
              <a:t> </a:t>
            </a:r>
            <a:r>
              <a:rPr lang="en-US" sz="2400" dirty="0" err="1" smtClean="0"/>
              <a:t>kembali</a:t>
            </a:r>
            <a:r>
              <a:rPr lang="en-US" sz="2400" dirty="0" smtClean="0"/>
              <a:t> (</a:t>
            </a:r>
            <a:r>
              <a:rPr lang="en-US" sz="2400" dirty="0" err="1" smtClean="0"/>
              <a:t>prosesnya</a:t>
            </a:r>
            <a:r>
              <a:rPr lang="en-US" sz="2400" dirty="0" smtClean="0"/>
              <a:t> </a:t>
            </a:r>
            <a:r>
              <a:rPr lang="en-US" sz="2400" dirty="0" err="1" smtClean="0"/>
              <a:t>biasa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b="1" dirty="0" smtClean="0"/>
              <a:t>UNDO</a:t>
            </a:r>
            <a:r>
              <a:rPr lang="en-US" sz="2400" dirty="0" smtClean="0"/>
              <a:t>). </a:t>
            </a:r>
            <a:r>
              <a:rPr lang="en-US" sz="2400" dirty="0" err="1" smtClean="0"/>
              <a:t>Namun</a:t>
            </a:r>
            <a:r>
              <a:rPr lang="en-US" sz="2400" dirty="0" smtClean="0"/>
              <a:t> </a:t>
            </a:r>
            <a:r>
              <a:rPr lang="en-US" sz="2400" dirty="0" err="1" smtClean="0"/>
              <a:t>demikian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mengetahui</a:t>
            </a:r>
            <a:r>
              <a:rPr lang="en-US" sz="2400" dirty="0" smtClean="0"/>
              <a:t> </a:t>
            </a:r>
            <a:r>
              <a:rPr lang="en-US" sz="2400" dirty="0" err="1" smtClean="0"/>
              <a:t>transaksi-transaksi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berakhir</a:t>
            </a:r>
            <a:r>
              <a:rPr lang="en-US" sz="2400" dirty="0" smtClean="0"/>
              <a:t> (</a:t>
            </a:r>
            <a:r>
              <a:rPr lang="en-US" sz="2400" dirty="0" err="1" smtClean="0"/>
              <a:t>disetujui</a:t>
            </a:r>
            <a:r>
              <a:rPr lang="en-US" sz="2400" dirty="0" smtClean="0"/>
              <a:t>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transaksi-transaksi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dijamin</a:t>
            </a:r>
            <a:r>
              <a:rPr lang="en-US" sz="2400" dirty="0" smtClean="0"/>
              <a:t> </a:t>
            </a:r>
            <a:r>
              <a:rPr lang="en-US" sz="2400" dirty="0" err="1" smtClean="0"/>
              <a:t>dituliskan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basis data (via </a:t>
            </a: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err="1" smtClean="0"/>
              <a:t>Pemulihan</a:t>
            </a:r>
            <a:r>
              <a:rPr lang="en-US" b="1" dirty="0" smtClean="0"/>
              <a:t> Media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Pemulihan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r>
              <a:rPr lang="en-US" dirty="0" smtClean="0"/>
              <a:t> media (</a:t>
            </a:r>
            <a:r>
              <a:rPr lang="en-US" dirty="0" err="1" smtClean="0"/>
              <a:t>misalnya</a:t>
            </a:r>
            <a:r>
              <a:rPr lang="en-US" dirty="0" smtClean="0"/>
              <a:t> disk </a:t>
            </a:r>
            <a:r>
              <a:rPr lang="en-US" dirty="0" err="1" smtClean="0"/>
              <a:t>rusak</a:t>
            </a:r>
            <a:r>
              <a:rPr lang="en-US" dirty="0" smtClean="0"/>
              <a:t>)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pemulihan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. </a:t>
            </a:r>
            <a:r>
              <a:rPr lang="en-US" dirty="0" err="1" smtClean="0"/>
              <a:t>Penanganannya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(</a:t>
            </a:r>
            <a:r>
              <a:rPr lang="en-US" b="1" dirty="0" smtClean="0"/>
              <a:t>restore</a:t>
            </a:r>
            <a:r>
              <a:rPr lang="en-US" dirty="0" smtClean="0"/>
              <a:t>) </a:t>
            </a:r>
            <a:r>
              <a:rPr lang="en-US" dirty="0" err="1" smtClean="0"/>
              <a:t>salinan</a:t>
            </a:r>
            <a:r>
              <a:rPr lang="en-US" dirty="0" smtClean="0"/>
              <a:t> basis data (</a:t>
            </a:r>
            <a:r>
              <a:rPr lang="en-US" b="1" dirty="0" smtClean="0"/>
              <a:t>backup</a:t>
            </a:r>
            <a:r>
              <a:rPr lang="en-US" dirty="0" smtClean="0"/>
              <a:t>). </a:t>
            </a:r>
            <a:r>
              <a:rPr lang="en-US" dirty="0" err="1" smtClean="0"/>
              <a:t>Itulah</a:t>
            </a:r>
            <a:r>
              <a:rPr lang="en-US" dirty="0" smtClean="0"/>
              <a:t> </a:t>
            </a:r>
            <a:r>
              <a:rPr lang="en-US" dirty="0" err="1" smtClean="0"/>
              <a:t>sebabnya</a:t>
            </a:r>
            <a:r>
              <a:rPr lang="en-US" dirty="0" smtClean="0"/>
              <a:t> </a:t>
            </a: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pengoperasian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penanganan</a:t>
            </a:r>
            <a:r>
              <a:rPr lang="en-US" dirty="0" smtClean="0"/>
              <a:t> backup,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(</a:t>
            </a:r>
            <a:r>
              <a:rPr lang="en-US" dirty="0" err="1" smtClean="0"/>
              <a:t>misalnya</a:t>
            </a:r>
            <a:r>
              <a:rPr lang="en-US" dirty="0" smtClean="0"/>
              <a:t> per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kali </a:t>
            </a:r>
            <a:r>
              <a:rPr lang="en-US" dirty="0" err="1" smtClean="0"/>
              <a:t>sehari</a:t>
            </a:r>
            <a:r>
              <a:rPr lang="en-US" dirty="0" smtClean="0"/>
              <a:t>)</a:t>
            </a:r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PENGAMANAN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jaringan</a:t>
            </a:r>
            <a:r>
              <a:rPr lang="en-US" sz="2400" dirty="0" smtClean="0"/>
              <a:t>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 </a:t>
            </a:r>
            <a:r>
              <a:rPr lang="en-US" sz="2400" dirty="0" err="1" smtClean="0"/>
              <a:t>memungkinkan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data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dipakai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bersama-sama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sejumlah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. Hal </a:t>
            </a:r>
            <a:r>
              <a:rPr lang="en-US" sz="2400" dirty="0" err="1" smtClean="0"/>
              <a:t>serupa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tergolong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jaringan</a:t>
            </a:r>
            <a:r>
              <a:rPr lang="en-US" sz="2400" dirty="0" smtClean="0"/>
              <a:t>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,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berkedudukan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multiuser  (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sejumlah</a:t>
            </a:r>
            <a:r>
              <a:rPr lang="en-US" sz="2400" dirty="0" smtClean="0"/>
              <a:t> dumb terminal). Data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diakses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mana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. </a:t>
            </a:r>
            <a:r>
              <a:rPr lang="en-US" sz="2400" dirty="0" err="1" smtClean="0"/>
              <a:t>Tentu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menguntungkan</a:t>
            </a:r>
            <a:r>
              <a:rPr lang="en-US" sz="2400" dirty="0" smtClean="0"/>
              <a:t>. </a:t>
            </a:r>
            <a:r>
              <a:rPr lang="en-US" sz="2400" dirty="0" err="1" smtClean="0"/>
              <a:t>Namun</a:t>
            </a:r>
            <a:r>
              <a:rPr lang="en-US" sz="2400" dirty="0" smtClean="0"/>
              <a:t> </a:t>
            </a:r>
            <a:r>
              <a:rPr lang="en-US" sz="2400" dirty="0" err="1" smtClean="0"/>
              <a:t>demikian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sisi</a:t>
            </a:r>
            <a:r>
              <a:rPr lang="en-US" sz="2400" dirty="0" smtClean="0"/>
              <a:t> lain </a:t>
            </a:r>
            <a:r>
              <a:rPr lang="en-US" sz="2400" dirty="0" err="1" smtClean="0"/>
              <a:t>kemudahan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membuka</a:t>
            </a:r>
            <a:r>
              <a:rPr lang="en-US" sz="2400" dirty="0" smtClean="0"/>
              <a:t> </a:t>
            </a:r>
            <a:r>
              <a:rPr lang="en-US" sz="2400" dirty="0" err="1" smtClean="0"/>
              <a:t>peluang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sensitif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diakses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siapa</a:t>
            </a:r>
            <a:r>
              <a:rPr lang="en-US" sz="2400" dirty="0" smtClean="0"/>
              <a:t>  </a:t>
            </a:r>
            <a:r>
              <a:rPr lang="en-US" sz="2400" dirty="0" err="1" smtClean="0"/>
              <a:t>saja</a:t>
            </a:r>
            <a:r>
              <a:rPr lang="en-US" sz="2400" dirty="0" smtClean="0"/>
              <a:t>.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mengantisipasi</a:t>
            </a:r>
            <a:r>
              <a:rPr lang="en-US" sz="2400" dirty="0" smtClean="0"/>
              <a:t>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, DBMS </a:t>
            </a:r>
            <a:r>
              <a:rPr lang="en-US" sz="2400" dirty="0" err="1" smtClean="0"/>
              <a:t>menyediakan</a:t>
            </a:r>
            <a:r>
              <a:rPr lang="en-US" sz="2400" dirty="0" smtClean="0"/>
              <a:t> </a:t>
            </a:r>
            <a:r>
              <a:rPr lang="en-US" sz="2400" dirty="0" err="1" smtClean="0"/>
              <a:t>kontrol</a:t>
            </a:r>
            <a:r>
              <a:rPr lang="en-US" sz="2400" dirty="0" smtClean="0"/>
              <a:t> </a:t>
            </a:r>
            <a:r>
              <a:rPr lang="en-US" sz="2400" dirty="0" err="1" smtClean="0"/>
              <a:t>pengamanan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Pengamanan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sz="4000" dirty="0" err="1" smtClean="0"/>
              <a:t>berbagai</a:t>
            </a:r>
            <a:r>
              <a:rPr lang="en-US" dirty="0" smtClean="0"/>
              <a:t>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200" dirty="0" err="1" smtClean="0"/>
              <a:t>Fisik</a:t>
            </a:r>
            <a:r>
              <a:rPr lang="en-US" sz="2200" dirty="0" smtClean="0"/>
              <a:t>, </a:t>
            </a:r>
            <a:r>
              <a:rPr lang="en-US" sz="2200" dirty="0" err="1" smtClean="0"/>
              <a:t>pengamanan</a:t>
            </a:r>
            <a:r>
              <a:rPr lang="en-US" sz="2200" dirty="0" smtClean="0"/>
              <a:t> </a:t>
            </a:r>
            <a:r>
              <a:rPr lang="en-US" sz="2200" dirty="0" err="1" smtClean="0"/>
              <a:t>dilakukan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menempatkan</a:t>
            </a:r>
            <a:r>
              <a:rPr lang="en-US" sz="2200" dirty="0" smtClean="0"/>
              <a:t> </a:t>
            </a:r>
            <a:r>
              <a:rPr lang="en-US" sz="2200" dirty="0" err="1" smtClean="0"/>
              <a:t>sistem</a:t>
            </a:r>
            <a:r>
              <a:rPr lang="en-US" sz="2200" dirty="0" smtClean="0"/>
              <a:t> </a:t>
            </a:r>
            <a:r>
              <a:rPr lang="en-US" sz="2200" dirty="0" err="1" smtClean="0"/>
              <a:t>komputer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ruang</a:t>
            </a:r>
            <a:r>
              <a:rPr lang="en-US" sz="2200" dirty="0" smtClean="0"/>
              <a:t> yang </a:t>
            </a:r>
            <a:r>
              <a:rPr lang="en-US" sz="2200" dirty="0" err="1" smtClean="0"/>
              <a:t>secara</a:t>
            </a:r>
            <a:r>
              <a:rPr lang="en-US" sz="2200" dirty="0" smtClean="0"/>
              <a:t> </a:t>
            </a:r>
            <a:r>
              <a:rPr lang="en-US" sz="2200" dirty="0" err="1" smtClean="0"/>
              <a:t>fisik</a:t>
            </a:r>
            <a:r>
              <a:rPr lang="en-US" sz="2200" dirty="0" smtClean="0"/>
              <a:t>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diakses</a:t>
            </a:r>
            <a:r>
              <a:rPr lang="en-US" sz="2200" dirty="0" smtClean="0"/>
              <a:t> </a:t>
            </a:r>
            <a:r>
              <a:rPr lang="en-US" sz="2200" dirty="0" err="1" smtClean="0"/>
              <a:t>oleh</a:t>
            </a:r>
            <a:r>
              <a:rPr lang="en-US" sz="2200" dirty="0" smtClean="0"/>
              <a:t> </a:t>
            </a:r>
            <a:r>
              <a:rPr lang="en-US" sz="2200" dirty="0" err="1" smtClean="0"/>
              <a:t>sembarang</a:t>
            </a:r>
            <a:r>
              <a:rPr lang="en-US" sz="2200" dirty="0" smtClean="0"/>
              <a:t> </a:t>
            </a:r>
            <a:r>
              <a:rPr lang="en-US" sz="2200" dirty="0" err="1" smtClean="0"/>
              <a:t>orang</a:t>
            </a:r>
            <a:endParaRPr lang="en-US" sz="2200" dirty="0" smtClean="0"/>
          </a:p>
          <a:p>
            <a:pPr lvl="0"/>
            <a:r>
              <a:rPr lang="en-US" sz="2200" dirty="0" err="1" smtClean="0"/>
              <a:t>Manusia</a:t>
            </a:r>
            <a:r>
              <a:rPr lang="en-US" sz="2200" dirty="0" smtClean="0"/>
              <a:t>, </a:t>
            </a:r>
            <a:r>
              <a:rPr lang="en-US" sz="2200" dirty="0" err="1" smtClean="0"/>
              <a:t>kewenangan</a:t>
            </a:r>
            <a:r>
              <a:rPr lang="en-US" sz="2200" dirty="0" smtClean="0"/>
              <a:t> </a:t>
            </a:r>
            <a:r>
              <a:rPr lang="en-US" sz="2200" dirty="0" err="1" smtClean="0"/>
              <a:t>pengguna</a:t>
            </a:r>
            <a:r>
              <a:rPr lang="en-US" sz="2200" dirty="0" smtClean="0"/>
              <a:t> </a:t>
            </a:r>
            <a:r>
              <a:rPr lang="en-US" sz="2200" dirty="0" err="1" smtClean="0"/>
              <a:t>harus</a:t>
            </a:r>
            <a:r>
              <a:rPr lang="en-US" sz="2200" dirty="0" smtClean="0"/>
              <a:t> </a:t>
            </a:r>
            <a:r>
              <a:rPr lang="en-US" sz="2200" dirty="0" err="1" smtClean="0"/>
              <a:t>perhatikan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baik</a:t>
            </a:r>
            <a:r>
              <a:rPr lang="en-US" sz="2200" dirty="0" smtClean="0"/>
              <a:t>, agar </a:t>
            </a:r>
            <a:r>
              <a:rPr lang="en-US" sz="2200" dirty="0" err="1" smtClean="0"/>
              <a:t>orang</a:t>
            </a:r>
            <a:r>
              <a:rPr lang="en-US" sz="2200" dirty="0" smtClean="0"/>
              <a:t> yang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berhak</a:t>
            </a:r>
            <a:r>
              <a:rPr lang="en-US" sz="2200" dirty="0" smtClean="0"/>
              <a:t>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mengakses</a:t>
            </a:r>
            <a:r>
              <a:rPr lang="en-US" sz="2200" dirty="0" smtClean="0"/>
              <a:t> data</a:t>
            </a:r>
          </a:p>
          <a:p>
            <a:pPr lvl="0"/>
            <a:r>
              <a:rPr lang="en-US" sz="2200" dirty="0" err="1" smtClean="0"/>
              <a:t>Sistem</a:t>
            </a:r>
            <a:r>
              <a:rPr lang="en-US" sz="2200" dirty="0" smtClean="0"/>
              <a:t> </a:t>
            </a:r>
            <a:r>
              <a:rPr lang="en-US" sz="2200" dirty="0" err="1" smtClean="0"/>
              <a:t>Operasi</a:t>
            </a:r>
            <a:r>
              <a:rPr lang="en-US" sz="2200" dirty="0" smtClean="0"/>
              <a:t>, </a:t>
            </a:r>
            <a:r>
              <a:rPr lang="en-US" sz="2200" dirty="0" err="1" smtClean="0"/>
              <a:t>mengingat</a:t>
            </a:r>
            <a:r>
              <a:rPr lang="en-US" sz="2200" dirty="0" smtClean="0"/>
              <a:t> </a:t>
            </a:r>
            <a:r>
              <a:rPr lang="en-US" sz="2200" dirty="0" err="1" smtClean="0"/>
              <a:t>seseorang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mengakses</a:t>
            </a:r>
            <a:r>
              <a:rPr lang="en-US" sz="2200" dirty="0" smtClean="0"/>
              <a:t> data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jauh</a:t>
            </a:r>
            <a:r>
              <a:rPr lang="en-US" sz="2200" dirty="0" smtClean="0"/>
              <a:t> (</a:t>
            </a:r>
            <a:r>
              <a:rPr lang="en-US" sz="2200" dirty="0" err="1" smtClean="0"/>
              <a:t>jauh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pusat</a:t>
            </a:r>
            <a:r>
              <a:rPr lang="en-US" sz="2200" dirty="0" smtClean="0"/>
              <a:t> data), </a:t>
            </a:r>
            <a:r>
              <a:rPr lang="en-US" sz="2200" dirty="0" err="1" smtClean="0"/>
              <a:t>keamanan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level </a:t>
            </a:r>
            <a:r>
              <a:rPr lang="en-US" sz="2200" dirty="0" err="1" smtClean="0"/>
              <a:t>sistem</a:t>
            </a:r>
            <a:r>
              <a:rPr lang="en-US" sz="2200" dirty="0" smtClean="0"/>
              <a:t> </a:t>
            </a:r>
            <a:r>
              <a:rPr lang="en-US" sz="2200" dirty="0" err="1" smtClean="0"/>
              <a:t>operasi</a:t>
            </a:r>
            <a:r>
              <a:rPr lang="en-US" sz="2200" dirty="0" smtClean="0"/>
              <a:t> </a:t>
            </a:r>
            <a:r>
              <a:rPr lang="en-US" sz="2200" dirty="0" err="1" smtClean="0"/>
              <a:t>juga</a:t>
            </a:r>
            <a:r>
              <a:rPr lang="en-US" sz="2200" dirty="0" smtClean="0"/>
              <a:t> </a:t>
            </a:r>
            <a:r>
              <a:rPr lang="en-US" sz="2200" dirty="0" err="1" smtClean="0"/>
              <a:t>harus</a:t>
            </a:r>
            <a:r>
              <a:rPr lang="en-US" sz="2200" dirty="0" smtClean="0"/>
              <a:t> </a:t>
            </a:r>
            <a:r>
              <a:rPr lang="en-US" sz="2200" dirty="0" err="1" smtClean="0"/>
              <a:t>diperhatikan</a:t>
            </a:r>
            <a:r>
              <a:rPr lang="en-US" sz="2200" dirty="0" smtClean="0"/>
              <a:t>. </a:t>
            </a:r>
            <a:r>
              <a:rPr lang="en-US" sz="2200" dirty="0" err="1" smtClean="0"/>
              <a:t>Misalnya</a:t>
            </a:r>
            <a:r>
              <a:rPr lang="en-US" sz="2200" dirty="0" smtClean="0"/>
              <a:t>, </a:t>
            </a:r>
            <a:r>
              <a:rPr lang="en-US" sz="2200" dirty="0" err="1" smtClean="0"/>
              <a:t>perlu</a:t>
            </a:r>
            <a:r>
              <a:rPr lang="en-US" sz="2200" dirty="0" smtClean="0"/>
              <a:t> </a:t>
            </a:r>
            <a:r>
              <a:rPr lang="en-US" sz="2200" dirty="0" err="1" smtClean="0"/>
              <a:t>diatur</a:t>
            </a:r>
            <a:r>
              <a:rPr lang="en-US" sz="2200" dirty="0" smtClean="0"/>
              <a:t> agar </a:t>
            </a:r>
            <a:r>
              <a:rPr lang="en-US" sz="2200" dirty="0" err="1" smtClean="0"/>
              <a:t>seseorang</a:t>
            </a:r>
            <a:r>
              <a:rPr lang="en-US" sz="2200" dirty="0" smtClean="0"/>
              <a:t>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seeneknya</a:t>
            </a:r>
            <a:r>
              <a:rPr lang="en-US" sz="2200" dirty="0" smtClean="0"/>
              <a:t> </a:t>
            </a:r>
            <a:r>
              <a:rPr lang="en-US" sz="2200" dirty="0" err="1" smtClean="0"/>
              <a:t>sendiri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menghapus</a:t>
            </a:r>
            <a:r>
              <a:rPr lang="en-US" sz="2200" dirty="0" smtClean="0"/>
              <a:t> disk</a:t>
            </a:r>
          </a:p>
          <a:p>
            <a:pPr lvl="0"/>
            <a:r>
              <a:rPr lang="en-US" sz="2200" dirty="0" err="1" smtClean="0"/>
              <a:t>Sistem</a:t>
            </a:r>
            <a:r>
              <a:rPr lang="en-US" sz="2200" dirty="0" smtClean="0"/>
              <a:t> Basis Data, </a:t>
            </a:r>
            <a:r>
              <a:rPr lang="en-US" sz="2200" dirty="0" err="1" smtClean="0"/>
              <a:t>terdapat</a:t>
            </a:r>
            <a:r>
              <a:rPr lang="en-US" sz="2200" dirty="0" smtClean="0"/>
              <a:t> </a:t>
            </a:r>
            <a:r>
              <a:rPr lang="en-US" sz="2200" dirty="0" err="1" smtClean="0"/>
              <a:t>pengaturan-pengaturan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memungkinkan</a:t>
            </a:r>
            <a:r>
              <a:rPr lang="en-US" sz="2200" dirty="0" smtClean="0"/>
              <a:t> </a:t>
            </a:r>
            <a:r>
              <a:rPr lang="en-US" sz="2200" dirty="0" err="1" smtClean="0"/>
              <a:t>seseorang</a:t>
            </a:r>
            <a:r>
              <a:rPr lang="en-US" sz="2200" dirty="0" smtClean="0"/>
              <a:t> </a:t>
            </a:r>
            <a:r>
              <a:rPr lang="en-US" sz="2200" dirty="0" err="1" smtClean="0"/>
              <a:t>misalnya</a:t>
            </a:r>
            <a:r>
              <a:rPr lang="en-US" sz="2200" dirty="0" smtClean="0"/>
              <a:t> </a:t>
            </a:r>
            <a:r>
              <a:rPr lang="en-US" sz="2200" dirty="0" err="1" smtClean="0"/>
              <a:t>hanya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membaca</a:t>
            </a:r>
            <a:r>
              <a:rPr lang="en-US" sz="2200" dirty="0" smtClean="0"/>
              <a:t> data </a:t>
            </a:r>
            <a:r>
              <a:rPr lang="en-US" sz="2200" dirty="0" err="1" smtClean="0"/>
              <a:t>tertentu</a:t>
            </a:r>
            <a:r>
              <a:rPr lang="en-US" sz="2200" dirty="0" smtClean="0"/>
              <a:t>.</a:t>
            </a:r>
          </a:p>
          <a:p>
            <a:endParaRPr lang="en-US" sz="2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disediakan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dirty="0" smtClean="0"/>
              <a:t>ALTER, </a:t>
            </a:r>
            <a:r>
              <a:rPr lang="en-US" sz="1800" dirty="0" err="1" smtClean="0"/>
              <a:t>memungkinkan</a:t>
            </a:r>
            <a:r>
              <a:rPr lang="en-US" sz="1800" dirty="0" smtClean="0"/>
              <a:t> </a:t>
            </a:r>
            <a:r>
              <a:rPr lang="en-US" sz="1800" dirty="0" err="1" smtClean="0"/>
              <a:t>pengguna</a:t>
            </a:r>
            <a:r>
              <a:rPr lang="en-US" sz="1800" dirty="0" smtClean="0"/>
              <a:t> </a:t>
            </a:r>
            <a:r>
              <a:rPr lang="en-US" sz="1800" dirty="0" err="1" smtClean="0"/>
              <a:t>mengubah</a:t>
            </a:r>
            <a:r>
              <a:rPr lang="en-US" sz="1800" dirty="0" smtClean="0"/>
              <a:t> </a:t>
            </a:r>
            <a:r>
              <a:rPr lang="en-US" sz="1800" dirty="0" err="1" smtClean="0"/>
              <a:t>tabel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basis data (</a:t>
            </a:r>
            <a:r>
              <a:rPr lang="en-US" sz="1800" dirty="0" err="1" smtClean="0"/>
              <a:t>misalnya</a:t>
            </a:r>
            <a:r>
              <a:rPr lang="en-US" sz="1800" dirty="0" smtClean="0"/>
              <a:t> </a:t>
            </a:r>
            <a:r>
              <a:rPr lang="en-US" sz="1800" dirty="0" err="1" smtClean="0"/>
              <a:t>menambahkan</a:t>
            </a:r>
            <a:r>
              <a:rPr lang="en-US" sz="1800" dirty="0" smtClean="0"/>
              <a:t> </a:t>
            </a:r>
            <a:r>
              <a:rPr lang="en-US" sz="1800" dirty="0" err="1" smtClean="0"/>
              <a:t>kolom</a:t>
            </a:r>
            <a:r>
              <a:rPr lang="en-US" sz="1800" dirty="0" smtClean="0"/>
              <a:t>)</a:t>
            </a:r>
          </a:p>
          <a:p>
            <a:pPr lvl="0"/>
            <a:r>
              <a:rPr lang="en-US" sz="1800" dirty="0" smtClean="0"/>
              <a:t>DELETE, </a:t>
            </a:r>
            <a:r>
              <a:rPr lang="en-US" sz="1800" dirty="0" err="1" smtClean="0"/>
              <a:t>memungkinkan</a:t>
            </a:r>
            <a:r>
              <a:rPr lang="en-US" sz="1800" dirty="0" smtClean="0"/>
              <a:t> </a:t>
            </a:r>
            <a:r>
              <a:rPr lang="en-US" sz="1800" dirty="0" err="1" smtClean="0"/>
              <a:t>pengguna</a:t>
            </a:r>
            <a:r>
              <a:rPr lang="en-US" sz="1800" dirty="0" smtClean="0"/>
              <a:t> </a:t>
            </a:r>
            <a:r>
              <a:rPr lang="en-US" sz="1800" dirty="0" err="1" smtClean="0"/>
              <a:t>menghapus</a:t>
            </a:r>
            <a:r>
              <a:rPr lang="en-US" sz="1800" dirty="0" smtClean="0"/>
              <a:t> </a:t>
            </a:r>
            <a:r>
              <a:rPr lang="en-US" sz="1800" dirty="0" err="1" smtClean="0"/>
              <a:t>baris</a:t>
            </a:r>
            <a:r>
              <a:rPr lang="en-US" sz="1800" dirty="0" smtClean="0"/>
              <a:t> </a:t>
            </a:r>
            <a:r>
              <a:rPr lang="en-US" sz="1800" dirty="0" err="1" smtClean="0"/>
              <a:t>milik</a:t>
            </a:r>
            <a:r>
              <a:rPr lang="en-US" sz="1800" dirty="0" smtClean="0"/>
              <a:t> </a:t>
            </a:r>
            <a:r>
              <a:rPr lang="en-US" sz="1800" dirty="0" err="1" smtClean="0"/>
              <a:t>objek-objek</a:t>
            </a:r>
            <a:r>
              <a:rPr lang="en-US" sz="1800" dirty="0" smtClean="0"/>
              <a:t> basis data</a:t>
            </a:r>
          </a:p>
          <a:p>
            <a:pPr lvl="0"/>
            <a:r>
              <a:rPr lang="en-US" sz="1800" dirty="0" smtClean="0"/>
              <a:t>EXECUTE, </a:t>
            </a:r>
            <a:r>
              <a:rPr lang="en-US" sz="1800" dirty="0" err="1" smtClean="0"/>
              <a:t>memungkinkan</a:t>
            </a:r>
            <a:r>
              <a:rPr lang="en-US" sz="1800" dirty="0" smtClean="0"/>
              <a:t> </a:t>
            </a:r>
            <a:r>
              <a:rPr lang="en-US" sz="1800" dirty="0" err="1" smtClean="0"/>
              <a:t>pengguna</a:t>
            </a:r>
            <a:r>
              <a:rPr lang="en-US" sz="1800" dirty="0" smtClean="0"/>
              <a:t> </a:t>
            </a:r>
            <a:r>
              <a:rPr lang="en-US" sz="1800" dirty="0" err="1" smtClean="0"/>
              <a:t>menjalankan</a:t>
            </a:r>
            <a:r>
              <a:rPr lang="en-US" sz="1800" dirty="0" smtClean="0"/>
              <a:t> </a:t>
            </a:r>
            <a:r>
              <a:rPr lang="en-US" sz="1800" dirty="0" err="1" smtClean="0"/>
              <a:t>sustu</a:t>
            </a:r>
            <a:r>
              <a:rPr lang="en-US" sz="1800" dirty="0" smtClean="0"/>
              <a:t> </a:t>
            </a:r>
            <a:r>
              <a:rPr lang="en-US" sz="1800" dirty="0" err="1" smtClean="0"/>
              <a:t>prosedur</a:t>
            </a:r>
            <a:r>
              <a:rPr lang="en-US" sz="1800" dirty="0" smtClean="0"/>
              <a:t> </a:t>
            </a:r>
            <a:r>
              <a:rPr lang="en-US" sz="1800" dirty="0" err="1" smtClean="0"/>
              <a:t>tersimpan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paket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basis data</a:t>
            </a:r>
          </a:p>
          <a:p>
            <a:pPr lvl="0"/>
            <a:r>
              <a:rPr lang="en-US" sz="1800" dirty="0" smtClean="0"/>
              <a:t>INDEX, </a:t>
            </a:r>
            <a:r>
              <a:rPr lang="en-US" sz="1800" dirty="0" err="1" smtClean="0"/>
              <a:t>memungkinkan</a:t>
            </a:r>
            <a:r>
              <a:rPr lang="en-US" sz="1800" dirty="0" smtClean="0"/>
              <a:t> </a:t>
            </a:r>
            <a:r>
              <a:rPr lang="en-US" sz="1800" dirty="0" err="1" smtClean="0"/>
              <a:t>pengguna</a:t>
            </a:r>
            <a:r>
              <a:rPr lang="en-US" sz="1800" dirty="0" smtClean="0"/>
              <a:t> </a:t>
            </a:r>
            <a:r>
              <a:rPr lang="en-US" sz="1800" dirty="0" err="1" smtClean="0"/>
              <a:t>menciptakan</a:t>
            </a:r>
            <a:r>
              <a:rPr lang="en-US" sz="1800" dirty="0" smtClean="0"/>
              <a:t> </a:t>
            </a:r>
            <a:r>
              <a:rPr lang="en-US" sz="1800" dirty="0" err="1" smtClean="0"/>
              <a:t>indek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memodifikasi</a:t>
            </a:r>
            <a:r>
              <a:rPr lang="en-US" sz="1800" dirty="0" smtClean="0"/>
              <a:t> </a:t>
            </a:r>
            <a:r>
              <a:rPr lang="en-US" sz="1800" dirty="0" err="1" smtClean="0"/>
              <a:t>indeks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tabel</a:t>
            </a:r>
            <a:r>
              <a:rPr lang="en-US" sz="1800" dirty="0" smtClean="0"/>
              <a:t> basis data</a:t>
            </a:r>
          </a:p>
          <a:p>
            <a:pPr lvl="0"/>
            <a:r>
              <a:rPr lang="en-US" sz="1800" dirty="0" smtClean="0"/>
              <a:t>INSERT, </a:t>
            </a:r>
            <a:r>
              <a:rPr lang="en-US" sz="1800" dirty="0" err="1" smtClean="0"/>
              <a:t>memungkinkan</a:t>
            </a:r>
            <a:r>
              <a:rPr lang="en-US" sz="1800" dirty="0" smtClean="0"/>
              <a:t> </a:t>
            </a:r>
            <a:r>
              <a:rPr lang="en-US" sz="1800" dirty="0" err="1" smtClean="0"/>
              <a:t>pengguan</a:t>
            </a:r>
            <a:r>
              <a:rPr lang="en-US" sz="1800" dirty="0" smtClean="0"/>
              <a:t> </a:t>
            </a:r>
            <a:r>
              <a:rPr lang="en-US" sz="1800" dirty="0" err="1" smtClean="0"/>
              <a:t>menambahkan</a:t>
            </a:r>
            <a:r>
              <a:rPr lang="en-US" sz="1800" dirty="0" smtClean="0"/>
              <a:t> </a:t>
            </a:r>
            <a:r>
              <a:rPr lang="en-US" sz="1800" dirty="0" err="1" smtClean="0"/>
              <a:t>baris</a:t>
            </a:r>
            <a:r>
              <a:rPr lang="en-US" sz="1800" dirty="0" smtClean="0"/>
              <a:t> </a:t>
            </a:r>
            <a:r>
              <a:rPr lang="en-US" sz="1800" dirty="0" err="1" smtClean="0"/>
              <a:t>baru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tabel</a:t>
            </a:r>
            <a:endParaRPr lang="en-US" sz="1800" dirty="0" smtClean="0"/>
          </a:p>
          <a:p>
            <a:pPr lvl="0"/>
            <a:r>
              <a:rPr lang="en-US" sz="1800" dirty="0" smtClean="0"/>
              <a:t>PEFERENCES, </a:t>
            </a:r>
            <a:r>
              <a:rPr lang="en-US" sz="1800" dirty="0" err="1" smtClean="0"/>
              <a:t>memungkinkan</a:t>
            </a:r>
            <a:r>
              <a:rPr lang="en-US" sz="1800" dirty="0" smtClean="0"/>
              <a:t> </a:t>
            </a:r>
            <a:r>
              <a:rPr lang="en-US" sz="1800" dirty="0" err="1" smtClean="0"/>
              <a:t>pengguna</a:t>
            </a:r>
            <a:r>
              <a:rPr lang="en-US" sz="1800" dirty="0" smtClean="0"/>
              <a:t> </a:t>
            </a:r>
            <a:r>
              <a:rPr lang="en-US" sz="1800" dirty="0" err="1" smtClean="0"/>
              <a:t>menciptakan</a:t>
            </a:r>
            <a:r>
              <a:rPr lang="en-US" sz="1800" dirty="0" smtClean="0"/>
              <a:t> </a:t>
            </a:r>
            <a:r>
              <a:rPr lang="en-US" sz="1800" dirty="0" err="1" smtClean="0"/>
              <a:t>tabel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menrefensi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tabel</a:t>
            </a:r>
            <a:r>
              <a:rPr lang="en-US" sz="1800" dirty="0" smtClean="0"/>
              <a:t> lain.</a:t>
            </a:r>
          </a:p>
          <a:p>
            <a:pPr lvl="0"/>
            <a:r>
              <a:rPr lang="en-US" sz="1800" dirty="0" smtClean="0"/>
              <a:t>SELECT, </a:t>
            </a:r>
            <a:r>
              <a:rPr lang="en-US" sz="1800" dirty="0" err="1" smtClean="0"/>
              <a:t>memungkinkan</a:t>
            </a:r>
            <a:r>
              <a:rPr lang="en-US" sz="1800" dirty="0" smtClean="0"/>
              <a:t> </a:t>
            </a:r>
            <a:r>
              <a:rPr lang="en-US" sz="1800" dirty="0" err="1" smtClean="0"/>
              <a:t>pengguna</a:t>
            </a:r>
            <a:r>
              <a:rPr lang="en-US" sz="1800" dirty="0" smtClean="0"/>
              <a:t> </a:t>
            </a:r>
            <a:r>
              <a:rPr lang="en-US" sz="1800" dirty="0" err="1" smtClean="0"/>
              <a:t>melihat</a:t>
            </a:r>
            <a:r>
              <a:rPr lang="en-US" sz="1800" dirty="0" smtClean="0"/>
              <a:t> data</a:t>
            </a:r>
          </a:p>
          <a:p>
            <a:pPr lvl="0"/>
            <a:r>
              <a:rPr lang="en-US" sz="1800" dirty="0" smtClean="0"/>
              <a:t>UPDATE, </a:t>
            </a:r>
            <a:r>
              <a:rPr lang="en-US" sz="1800" dirty="0" err="1" smtClean="0"/>
              <a:t>memungkinkan</a:t>
            </a:r>
            <a:r>
              <a:rPr lang="en-US" sz="1800" dirty="0" smtClean="0"/>
              <a:t> </a:t>
            </a:r>
            <a:r>
              <a:rPr lang="en-US" sz="1800" dirty="0" err="1" smtClean="0"/>
              <a:t>pengguna</a:t>
            </a:r>
            <a:r>
              <a:rPr lang="en-US" sz="1800" dirty="0" smtClean="0"/>
              <a:t> </a:t>
            </a:r>
            <a:r>
              <a:rPr lang="en-US" sz="1800" dirty="0" err="1" smtClean="0"/>
              <a:t>mengubah</a:t>
            </a:r>
            <a:r>
              <a:rPr lang="en-US" sz="1800" dirty="0" smtClean="0"/>
              <a:t> data</a:t>
            </a:r>
          </a:p>
          <a:p>
            <a:pPr lvl="0"/>
            <a:r>
              <a:rPr lang="en-US" sz="1800" dirty="0" smtClean="0"/>
              <a:t>ALL, </a:t>
            </a:r>
            <a:r>
              <a:rPr lang="en-US" sz="1800" dirty="0" err="1" smtClean="0"/>
              <a:t>memberikan</a:t>
            </a:r>
            <a:r>
              <a:rPr lang="en-US" sz="1800" dirty="0" smtClean="0"/>
              <a:t> </a:t>
            </a:r>
            <a:r>
              <a:rPr lang="en-US" sz="1800" dirty="0" err="1" smtClean="0"/>
              <a:t>pengguna</a:t>
            </a:r>
            <a:r>
              <a:rPr lang="en-US" sz="1800" dirty="0" smtClean="0"/>
              <a:t> </a:t>
            </a:r>
            <a:r>
              <a:rPr lang="en-US" sz="1800" dirty="0" err="1" smtClean="0"/>
              <a:t>seluruh</a:t>
            </a:r>
            <a:r>
              <a:rPr lang="en-US" sz="1800" dirty="0" smtClean="0"/>
              <a:t> </a:t>
            </a:r>
            <a:r>
              <a:rPr lang="en-US" sz="1800" dirty="0" err="1" smtClean="0"/>
              <a:t>hak</a:t>
            </a:r>
            <a:r>
              <a:rPr lang="en-US" sz="1800" dirty="0" smtClean="0"/>
              <a:t> </a:t>
            </a:r>
            <a:r>
              <a:rPr lang="en-US" sz="1800" dirty="0" err="1" smtClean="0"/>
              <a:t>diatas</a:t>
            </a:r>
            <a:endParaRPr lang="en-US" sz="1800" dirty="0" smtClean="0"/>
          </a:p>
          <a:p>
            <a:endParaRPr lang="en-US" sz="1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ENKRIPSI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Berbagai</a:t>
            </a:r>
            <a:r>
              <a:rPr lang="en-US" dirty="0" smtClean="0"/>
              <a:t> DBMS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proteksi</a:t>
            </a:r>
            <a:r>
              <a:rPr lang="en-US" dirty="0" smtClean="0"/>
              <a:t> data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 err="1" smtClean="0"/>
              <a:t>enkripsi</a:t>
            </a:r>
            <a:r>
              <a:rPr lang="en-US" dirty="0" smtClean="0"/>
              <a:t> data.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data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mestinya</a:t>
            </a:r>
            <a:r>
              <a:rPr lang="en-US" dirty="0" smtClean="0"/>
              <a:t>,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dikodekan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dibaca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 :</a:t>
            </a:r>
            <a:endParaRPr lang="en-US" b="1" dirty="0" smtClean="0"/>
          </a:p>
          <a:p>
            <a:r>
              <a:rPr lang="en-US" dirty="0" smtClean="0"/>
              <a:t>AMIR   </a:t>
            </a:r>
            <a:r>
              <a:rPr lang="en-US" dirty="0" err="1" smtClean="0"/>
              <a:t>menjadi</a:t>
            </a:r>
            <a:r>
              <a:rPr lang="en-US" dirty="0" smtClean="0"/>
              <a:t>  MNJS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Proteksi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DBMS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proteksi</a:t>
            </a:r>
            <a:r>
              <a:rPr lang="en-US" dirty="0" smtClean="0"/>
              <a:t> data,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yang </a:t>
            </a:r>
            <a:r>
              <a:rPr lang="en-US" dirty="0" err="1" smtClean="0"/>
              <a:t>dimaksudkan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melindungi</a:t>
            </a:r>
            <a:r>
              <a:rPr lang="en-US" dirty="0" smtClean="0"/>
              <a:t> data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yang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data </a:t>
            </a:r>
            <a:r>
              <a:rPr lang="en-US" dirty="0" err="1" smtClean="0"/>
              <a:t>dalam</a:t>
            </a:r>
            <a:r>
              <a:rPr lang="en-US" dirty="0" smtClean="0"/>
              <a:t> basis data.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err="1" smtClean="0"/>
              <a:t>Berbagai</a:t>
            </a:r>
            <a:r>
              <a:rPr lang="en-US" sz="3600" dirty="0" smtClean="0"/>
              <a:t> </a:t>
            </a:r>
            <a:r>
              <a:rPr lang="en-US" sz="3600" dirty="0" err="1" smtClean="0"/>
              <a:t>kemungkinan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diantisipasi</a:t>
            </a:r>
            <a:r>
              <a:rPr lang="en-US" sz="3600" dirty="0" smtClean="0"/>
              <a:t> </a:t>
            </a:r>
            <a:r>
              <a:rPr lang="en-US" sz="3600" dirty="0" err="1" smtClean="0"/>
              <a:t>oleh</a:t>
            </a:r>
            <a:r>
              <a:rPr lang="en-US" sz="3600" dirty="0" smtClean="0"/>
              <a:t> </a:t>
            </a:r>
            <a:r>
              <a:rPr lang="en-US" sz="3600" dirty="0" err="1" smtClean="0"/>
              <a:t>fasilitas</a:t>
            </a:r>
            <a:r>
              <a:rPr lang="en-US" sz="3600" dirty="0" smtClean="0"/>
              <a:t> </a:t>
            </a:r>
            <a:r>
              <a:rPr lang="en-US" sz="3600" dirty="0" err="1" smtClean="0"/>
              <a:t>proteksi</a:t>
            </a:r>
            <a:r>
              <a:rPr lang="en-US" sz="3600" dirty="0" smtClean="0"/>
              <a:t> data,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sz="2800" dirty="0" err="1" smtClean="0"/>
              <a:t>Gangguan</a:t>
            </a:r>
            <a:r>
              <a:rPr lang="en-US" sz="2800" dirty="0" smtClean="0"/>
              <a:t> </a:t>
            </a:r>
            <a:r>
              <a:rPr lang="en-US" sz="2800" dirty="0" err="1" smtClean="0"/>
              <a:t>Listrik</a:t>
            </a:r>
            <a:endParaRPr lang="en-US" sz="2800" dirty="0" smtClean="0"/>
          </a:p>
          <a:p>
            <a:pPr lvl="1"/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listrik</a:t>
            </a:r>
            <a:r>
              <a:rPr lang="en-US" sz="2400" dirty="0" smtClean="0"/>
              <a:t> yang </a:t>
            </a:r>
            <a:r>
              <a:rPr lang="en-US" sz="2400" dirty="0" err="1" smtClean="0"/>
              <a:t>mati</a:t>
            </a:r>
            <a:r>
              <a:rPr lang="en-US" sz="2400" dirty="0" smtClean="0"/>
              <a:t> </a:t>
            </a:r>
            <a:r>
              <a:rPr lang="en-US" sz="2400" dirty="0" err="1" smtClean="0"/>
              <a:t>mendadak</a:t>
            </a:r>
            <a:r>
              <a:rPr lang="en-US" sz="2400" dirty="0" smtClean="0"/>
              <a:t> </a:t>
            </a:r>
            <a:r>
              <a:rPr lang="en-US" sz="2400" dirty="0" err="1" smtClean="0"/>
              <a:t>menyebabkan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masih</a:t>
            </a:r>
            <a:r>
              <a:rPr lang="en-US" sz="2400" dirty="0" smtClean="0"/>
              <a:t> </a:t>
            </a:r>
            <a:r>
              <a:rPr lang="en-US" sz="2400" dirty="0" err="1" smtClean="0"/>
              <a:t>berada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RAM (</a:t>
            </a:r>
            <a:r>
              <a:rPr lang="en-US" sz="2400" dirty="0" err="1" smtClean="0"/>
              <a:t>memori</a:t>
            </a:r>
            <a:r>
              <a:rPr lang="en-US" sz="2400" dirty="0" smtClean="0"/>
              <a:t>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)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hilang</a:t>
            </a:r>
            <a:r>
              <a:rPr lang="en-US" sz="2400" dirty="0" smtClean="0"/>
              <a:t>. </a:t>
            </a:r>
            <a:r>
              <a:rPr lang="en-US" sz="2400" dirty="0" err="1" smtClean="0"/>
              <a:t>Akibatnya</a:t>
            </a:r>
            <a:r>
              <a:rPr lang="en-US" sz="2400" dirty="0" smtClean="0"/>
              <a:t>,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hilang</a:t>
            </a:r>
            <a:endParaRPr lang="en-US" sz="2400" dirty="0" smtClean="0"/>
          </a:p>
          <a:p>
            <a:pPr lvl="0"/>
            <a:r>
              <a:rPr lang="en-US" sz="2800" dirty="0" err="1" smtClean="0"/>
              <a:t>Kerusakan</a:t>
            </a:r>
            <a:r>
              <a:rPr lang="en-US" sz="2800" dirty="0" smtClean="0"/>
              <a:t> Disk</a:t>
            </a:r>
          </a:p>
          <a:p>
            <a:pPr lvl="1"/>
            <a:r>
              <a:rPr lang="en-US" sz="2400" dirty="0" smtClean="0"/>
              <a:t>Data yang </a:t>
            </a:r>
            <a:r>
              <a:rPr lang="en-US" sz="2400" dirty="0" err="1" smtClean="0"/>
              <a:t>tedapat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disk </a:t>
            </a:r>
            <a:r>
              <a:rPr lang="en-US" sz="2400" dirty="0" err="1" smtClean="0"/>
              <a:t>hilang</a:t>
            </a:r>
            <a:endParaRPr lang="en-US" sz="2400" dirty="0" smtClean="0"/>
          </a:p>
          <a:p>
            <a:pPr lvl="0"/>
            <a:r>
              <a:rPr lang="en-US" sz="2800" dirty="0" err="1" smtClean="0"/>
              <a:t>Kesalahan</a:t>
            </a:r>
            <a:r>
              <a:rPr lang="en-US" sz="2800" dirty="0" smtClean="0"/>
              <a:t> </a:t>
            </a:r>
            <a:r>
              <a:rPr lang="en-US" sz="2800" dirty="0" err="1" smtClean="0"/>
              <a:t>Perangkat</a:t>
            </a:r>
            <a:r>
              <a:rPr lang="en-US" sz="2800" dirty="0" smtClean="0"/>
              <a:t> </a:t>
            </a:r>
            <a:r>
              <a:rPr lang="en-US" sz="2800" dirty="0" err="1" smtClean="0"/>
              <a:t>Lunak</a:t>
            </a:r>
            <a:endParaRPr lang="en-US" sz="2800" dirty="0" smtClean="0"/>
          </a:p>
          <a:p>
            <a:pPr lvl="1"/>
            <a:r>
              <a:rPr lang="en-US" sz="2400" dirty="0" smtClean="0"/>
              <a:t>Hal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mengakibatkan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benar</a:t>
            </a:r>
            <a:r>
              <a:rPr lang="en-US" sz="2400" dirty="0" smtClean="0"/>
              <a:t>,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pengubahan</a:t>
            </a:r>
            <a:r>
              <a:rPr lang="en-US" sz="2400" dirty="0" smtClean="0"/>
              <a:t> basis data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prosedur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mestinya</a:t>
            </a:r>
            <a:r>
              <a:rPr lang="en-US" sz="2400" dirty="0" smtClean="0"/>
              <a:t>. </a:t>
            </a:r>
            <a:r>
              <a:rPr lang="en-US" sz="2400" dirty="0" err="1" smtClean="0"/>
              <a:t>Akibatnya</a:t>
            </a:r>
            <a:r>
              <a:rPr lang="en-US" sz="2400" dirty="0" smtClean="0"/>
              <a:t> basis data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konsisten</a:t>
            </a:r>
            <a:r>
              <a:rPr lang="en-US" sz="2400" dirty="0" smtClean="0"/>
              <a:t>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err="1" smtClean="0"/>
              <a:t>Berbagai</a:t>
            </a:r>
            <a:r>
              <a:rPr lang="en-US" sz="3600" dirty="0" smtClean="0"/>
              <a:t> </a:t>
            </a:r>
            <a:r>
              <a:rPr lang="en-US" sz="3600" dirty="0" err="1" smtClean="0"/>
              <a:t>kemungkinan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diantisipasi</a:t>
            </a:r>
            <a:r>
              <a:rPr lang="en-US" sz="3600" dirty="0" smtClean="0"/>
              <a:t> </a:t>
            </a:r>
            <a:r>
              <a:rPr lang="en-US" sz="3600" dirty="0" err="1" smtClean="0"/>
              <a:t>oleh</a:t>
            </a:r>
            <a:r>
              <a:rPr lang="en-US" sz="3600" dirty="0" smtClean="0"/>
              <a:t> </a:t>
            </a:r>
            <a:r>
              <a:rPr lang="en-US" sz="3600" dirty="0" err="1" smtClean="0"/>
              <a:t>fasilitas</a:t>
            </a:r>
            <a:r>
              <a:rPr lang="en-US" sz="3600" dirty="0" smtClean="0"/>
              <a:t> </a:t>
            </a:r>
            <a:r>
              <a:rPr lang="en-US" sz="3600" dirty="0" err="1" smtClean="0"/>
              <a:t>proteksi</a:t>
            </a:r>
            <a:r>
              <a:rPr lang="en-US" sz="3600" dirty="0" smtClean="0"/>
              <a:t> data,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err="1" smtClean="0"/>
              <a:t>Pengaksesan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endParaRPr lang="en-US" dirty="0" smtClean="0"/>
          </a:p>
          <a:p>
            <a:pPr lvl="1"/>
            <a:r>
              <a:rPr lang="en-US" dirty="0" smtClean="0"/>
              <a:t>Data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sentsitif</a:t>
            </a:r>
            <a:r>
              <a:rPr lang="en-US" dirty="0" smtClean="0"/>
              <a:t>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yang </a:t>
            </a:r>
            <a:r>
              <a:rPr lang="en-US" dirty="0" err="1" smtClean="0"/>
              <a:t>berhak</a:t>
            </a:r>
            <a:r>
              <a:rPr lang="en-US" dirty="0" smtClean="0"/>
              <a:t>. </a:t>
            </a:r>
            <a:r>
              <a:rPr lang="en-US" dirty="0" err="1" smtClean="0"/>
              <a:t>Pengaksesan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dicegah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sabotase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basis data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dihindari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menggubah</a:t>
            </a:r>
            <a:r>
              <a:rPr lang="en-US" dirty="0" smtClean="0"/>
              <a:t> data base yang </a:t>
            </a:r>
            <a:r>
              <a:rPr lang="en-US" dirty="0" err="1" smtClean="0"/>
              <a:t>sama</a:t>
            </a:r>
            <a:endParaRPr lang="en-US" dirty="0" smtClean="0"/>
          </a:p>
          <a:p>
            <a:pPr lvl="1"/>
            <a:r>
              <a:rPr lang="en-US" dirty="0" smtClean="0"/>
              <a:t>Hal </a:t>
            </a:r>
            <a:r>
              <a:rPr lang="en-US" dirty="0" err="1" smtClean="0"/>
              <a:t>seprti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multiuser,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akibatnya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ketidakkonsistenan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melindungi</a:t>
            </a:r>
            <a:r>
              <a:rPr lang="en-US" dirty="0" smtClean="0"/>
              <a:t> data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DBMS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: </a:t>
            </a:r>
          </a:p>
          <a:p>
            <a:pPr lvl="1"/>
            <a:r>
              <a:rPr lang="en-US" dirty="0" err="1" smtClean="0"/>
              <a:t>Pemulihan</a:t>
            </a:r>
            <a:r>
              <a:rPr lang="en-US" dirty="0" smtClean="0"/>
              <a:t> (recovery)</a:t>
            </a:r>
          </a:p>
          <a:p>
            <a:pPr lvl="1"/>
            <a:r>
              <a:rPr lang="en-US" dirty="0" err="1" smtClean="0"/>
              <a:t>Pengamanan</a:t>
            </a:r>
            <a:r>
              <a:rPr lang="en-US" dirty="0" smtClean="0"/>
              <a:t> (Security)</a:t>
            </a:r>
          </a:p>
          <a:p>
            <a:pPr lvl="1"/>
            <a:r>
              <a:rPr lang="en-US" dirty="0" err="1" smtClean="0"/>
              <a:t>Integritas</a:t>
            </a:r>
            <a:r>
              <a:rPr lang="en-US" dirty="0" smtClean="0"/>
              <a:t> (integrity)</a:t>
            </a:r>
          </a:p>
          <a:p>
            <a:pPr lvl="1"/>
            <a:r>
              <a:rPr lang="en-US" dirty="0" err="1" smtClean="0"/>
              <a:t>Konkurensi</a:t>
            </a:r>
            <a:r>
              <a:rPr lang="en-US" dirty="0" smtClean="0"/>
              <a:t> (concurrency)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PEMULIHAN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Pemulihan</a:t>
            </a:r>
            <a:r>
              <a:rPr lang="en-US" dirty="0" smtClean="0"/>
              <a:t> </a:t>
            </a:r>
            <a:r>
              <a:rPr lang="en-US" dirty="0" err="1" smtClean="0"/>
              <a:t>adlah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mengembalikan</a:t>
            </a:r>
            <a:r>
              <a:rPr lang="en-US" dirty="0" smtClean="0"/>
              <a:t> basis data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yang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.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pemulihan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ditangani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Pemulihan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endParaRPr lang="en-US" dirty="0" smtClean="0"/>
          </a:p>
          <a:p>
            <a:pPr lvl="1"/>
            <a:r>
              <a:rPr lang="en-US" dirty="0" err="1" smtClean="0"/>
              <a:t>Pemulihan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pPr lvl="1"/>
            <a:r>
              <a:rPr lang="en-US" dirty="0" err="1" smtClean="0"/>
              <a:t>Pemulihan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r>
              <a:rPr lang="en-US" dirty="0" smtClean="0"/>
              <a:t> media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err="1" smtClean="0"/>
              <a:t>Pemulihan</a:t>
            </a:r>
            <a:r>
              <a:rPr lang="en-US" b="1" dirty="0" smtClean="0"/>
              <a:t> </a:t>
            </a:r>
            <a:r>
              <a:rPr lang="en-US" b="1" dirty="0" err="1" smtClean="0"/>
              <a:t>Transaksi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 smtClean="0"/>
              <a:t>Transaksi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kesatuan</a:t>
            </a:r>
            <a:r>
              <a:rPr lang="en-US" sz="2800" dirty="0" smtClean="0"/>
              <a:t> </a:t>
            </a:r>
            <a:r>
              <a:rPr lang="en-US" sz="2800" dirty="0" err="1" smtClean="0"/>
              <a:t>prosedur</a:t>
            </a:r>
            <a:r>
              <a:rPr lang="en-US" sz="2800" dirty="0" smtClean="0"/>
              <a:t> </a:t>
            </a:r>
            <a:r>
              <a:rPr lang="en-US" sz="2800" dirty="0" err="1" smtClean="0"/>
              <a:t>didalam</a:t>
            </a:r>
            <a:r>
              <a:rPr lang="en-US" sz="2800" dirty="0" smtClean="0"/>
              <a:t> program yang </a:t>
            </a:r>
            <a:r>
              <a:rPr lang="en-US" sz="2800" dirty="0" err="1" smtClean="0"/>
              <a:t>mungkin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memperbaharui</a:t>
            </a:r>
            <a:r>
              <a:rPr lang="en-US" sz="2800" dirty="0" smtClean="0"/>
              <a:t> data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sejumlah</a:t>
            </a:r>
            <a:r>
              <a:rPr lang="en-US" sz="2800" dirty="0" smtClean="0"/>
              <a:t> </a:t>
            </a:r>
            <a:r>
              <a:rPr lang="en-US" sz="2800" dirty="0" err="1" smtClean="0"/>
              <a:t>tabel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 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contoh</a:t>
            </a:r>
            <a:r>
              <a:rPr lang="en-US" sz="2800" dirty="0" smtClean="0"/>
              <a:t>,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transaksi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saat</a:t>
            </a:r>
            <a:r>
              <a:rPr lang="en-US" sz="2800" dirty="0" smtClean="0"/>
              <a:t> </a:t>
            </a:r>
            <a:r>
              <a:rPr lang="en-US" sz="2800" dirty="0" err="1" smtClean="0"/>
              <a:t>anda</a:t>
            </a:r>
            <a:r>
              <a:rPr lang="en-US" sz="2800" dirty="0" smtClean="0"/>
              <a:t> </a:t>
            </a:r>
            <a:r>
              <a:rPr lang="en-US" sz="2800" dirty="0" err="1" smtClean="0"/>
              <a:t>mengambil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ATM.</a:t>
            </a:r>
          </a:p>
          <a:p>
            <a:pPr lvl="1"/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memasukan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uang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ambil</a:t>
            </a:r>
            <a:endParaRPr lang="en-US" sz="2400" dirty="0" smtClean="0"/>
          </a:p>
          <a:p>
            <a:pPr lvl="1"/>
            <a:r>
              <a:rPr lang="en-US" sz="2400" dirty="0" err="1" smtClean="0"/>
              <a:t>Salso</a:t>
            </a:r>
            <a:r>
              <a:rPr lang="en-US" sz="2400" dirty="0" smtClean="0"/>
              <a:t>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dipotong</a:t>
            </a:r>
            <a:r>
              <a:rPr lang="en-US" sz="2400" dirty="0" smtClean="0"/>
              <a:t> </a:t>
            </a:r>
            <a:r>
              <a:rPr lang="en-US" sz="2400" dirty="0" err="1" smtClean="0"/>
              <a:t>sebesar</a:t>
            </a:r>
            <a:r>
              <a:rPr lang="en-US" sz="2400" dirty="0" smtClean="0"/>
              <a:t> yang </a:t>
            </a:r>
            <a:r>
              <a:rPr lang="en-US" sz="2400" dirty="0" err="1" smtClean="0"/>
              <a:t>ingin</a:t>
            </a:r>
            <a:r>
              <a:rPr lang="en-US" sz="2400" dirty="0" smtClean="0"/>
              <a:t>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ambil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menyimpan</a:t>
            </a:r>
            <a:r>
              <a:rPr lang="en-US" sz="2400" dirty="0" smtClean="0"/>
              <a:t> </a:t>
            </a:r>
            <a:r>
              <a:rPr lang="en-US" sz="2400" dirty="0" err="1" smtClean="0"/>
              <a:t>saldo</a:t>
            </a:r>
            <a:r>
              <a:rPr lang="en-US" sz="2400" dirty="0" smtClean="0"/>
              <a:t> </a:t>
            </a:r>
            <a:r>
              <a:rPr lang="en-US" sz="2400" dirty="0" err="1" smtClean="0"/>
              <a:t>diperbaharui</a:t>
            </a:r>
            <a:endParaRPr lang="en-US" sz="2400" dirty="0" smtClean="0"/>
          </a:p>
          <a:p>
            <a:pPr lvl="1"/>
            <a:r>
              <a:rPr lang="en-US" sz="2400" dirty="0" smtClean="0"/>
              <a:t>Data </a:t>
            </a:r>
            <a:r>
              <a:rPr lang="en-US" sz="2400" dirty="0" err="1" smtClean="0"/>
              <a:t>pengambilan</a:t>
            </a:r>
            <a:r>
              <a:rPr lang="en-US" sz="2400" dirty="0" smtClean="0"/>
              <a:t> </a:t>
            </a:r>
            <a:r>
              <a:rPr lang="en-US" sz="2400" dirty="0" err="1" smtClean="0"/>
              <a:t>uang</a:t>
            </a:r>
            <a:r>
              <a:rPr lang="en-US" sz="2400" dirty="0" smtClean="0"/>
              <a:t> </a:t>
            </a:r>
            <a:r>
              <a:rPr lang="en-US" sz="2400" dirty="0" err="1" smtClean="0"/>
              <a:t>dicatat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transaksi</a:t>
            </a:r>
            <a:r>
              <a:rPr lang="en-US" sz="2400" dirty="0" smtClean="0"/>
              <a:t> </a:t>
            </a:r>
            <a:r>
              <a:rPr lang="en-US" sz="2400" dirty="0" err="1" smtClean="0"/>
              <a:t>pengambilan</a:t>
            </a:r>
            <a:r>
              <a:rPr lang="en-US" sz="2400" dirty="0" smtClean="0"/>
              <a:t> (</a:t>
            </a:r>
            <a:r>
              <a:rPr lang="en-US" sz="2400" dirty="0" err="1" smtClean="0"/>
              <a:t>disimpan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transaksi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dirty="0" err="1" smtClean="0"/>
              <a:t>mengeluarkan</a:t>
            </a:r>
            <a:r>
              <a:rPr lang="en-US" sz="2400" dirty="0" smtClean="0"/>
              <a:t> </a:t>
            </a:r>
            <a:r>
              <a:rPr lang="en-US" sz="2400" dirty="0" err="1" smtClean="0"/>
              <a:t>uang</a:t>
            </a:r>
            <a:r>
              <a:rPr lang="en-US" sz="2400" dirty="0" smtClean="0"/>
              <a:t>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err="1" smtClean="0"/>
              <a:t>Pemulihan</a:t>
            </a:r>
            <a:r>
              <a:rPr lang="en-US" b="1" dirty="0" smtClean="0"/>
              <a:t> </a:t>
            </a:r>
            <a:r>
              <a:rPr lang="en-US" b="1" dirty="0" err="1" smtClean="0"/>
              <a:t>Transaksi</a:t>
            </a:r>
            <a:r>
              <a:rPr lang="en-US" b="1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/>
              <a:t>Langkah</a:t>
            </a:r>
            <a:r>
              <a:rPr lang="en-US" sz="2000" dirty="0" smtClean="0"/>
              <a:t> </a:t>
            </a:r>
            <a:r>
              <a:rPr lang="en-US" sz="2000" dirty="0" err="1" smtClean="0"/>
              <a:t>pertama</a:t>
            </a:r>
            <a:r>
              <a:rPr lang="en-US" sz="2000" dirty="0" smtClean="0"/>
              <a:t> </a:t>
            </a:r>
            <a:r>
              <a:rPr lang="en-US" sz="2000" dirty="0" err="1" smtClean="0"/>
              <a:t>hingga</a:t>
            </a:r>
            <a:r>
              <a:rPr lang="en-US" sz="2000" dirty="0" smtClean="0"/>
              <a:t> </a:t>
            </a:r>
            <a:r>
              <a:rPr lang="en-US" sz="2000" dirty="0" err="1" smtClean="0"/>
              <a:t>keempat</a:t>
            </a:r>
            <a:r>
              <a:rPr lang="en-US" sz="2000" dirty="0" smtClean="0"/>
              <a:t> </a:t>
            </a:r>
            <a:r>
              <a:rPr lang="en-US" sz="2000" dirty="0" err="1" smtClean="0"/>
              <a:t>diperlakukan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transaksi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 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transaksi</a:t>
            </a:r>
            <a:r>
              <a:rPr lang="en-US" sz="2000" dirty="0" smtClean="0"/>
              <a:t> </a:t>
            </a:r>
            <a:r>
              <a:rPr lang="en-US" sz="2000" dirty="0" err="1" smtClean="0"/>
              <a:t>dikatakan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disetujui</a:t>
            </a:r>
            <a:r>
              <a:rPr lang="en-US" sz="2000" dirty="0" smtClean="0"/>
              <a:t> (committed) </a:t>
            </a:r>
            <a:r>
              <a:rPr lang="en-US" sz="2000" dirty="0" err="1" smtClean="0"/>
              <a:t>kalau</a:t>
            </a:r>
            <a:r>
              <a:rPr lang="en-US" sz="2000" dirty="0" smtClean="0"/>
              <a:t> </a:t>
            </a:r>
            <a:r>
              <a:rPr lang="en-US" sz="2000" dirty="0" err="1" smtClean="0"/>
              <a:t>seluruh</a:t>
            </a:r>
            <a:r>
              <a:rPr lang="en-US" sz="2000" dirty="0" smtClean="0"/>
              <a:t> </a:t>
            </a:r>
            <a:r>
              <a:rPr lang="en-US" sz="2000" dirty="0" err="1" smtClean="0"/>
              <a:t>rangkaian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transaksi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berhasil</a:t>
            </a:r>
            <a:r>
              <a:rPr lang="en-US" sz="2000" dirty="0" smtClean="0"/>
              <a:t> </a:t>
            </a:r>
            <a:r>
              <a:rPr lang="en-US" sz="2000" dirty="0" err="1" smtClean="0"/>
              <a:t>dilaksanakan</a:t>
            </a:r>
            <a:r>
              <a:rPr lang="en-US" sz="2000" dirty="0" smtClean="0"/>
              <a:t>.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prakteknya</a:t>
            </a:r>
            <a:r>
              <a:rPr lang="en-US" sz="2000" dirty="0" smtClean="0"/>
              <a:t>,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saja</a:t>
            </a:r>
            <a:r>
              <a:rPr lang="en-US" sz="2000" dirty="0" smtClean="0"/>
              <a:t> </a:t>
            </a:r>
            <a:r>
              <a:rPr lang="en-US" sz="2000" dirty="0" err="1" smtClean="0"/>
              <a:t>sesuatu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transaksi</a:t>
            </a:r>
            <a:r>
              <a:rPr lang="en-US" sz="2000" dirty="0" smtClean="0"/>
              <a:t> </a:t>
            </a:r>
            <a:r>
              <a:rPr lang="en-US" sz="2000" dirty="0" err="1" smtClean="0"/>
              <a:t>gagal</a:t>
            </a:r>
            <a:r>
              <a:rPr lang="en-US" sz="2000" dirty="0" smtClean="0"/>
              <a:t> </a:t>
            </a:r>
            <a:r>
              <a:rPr lang="en-US" sz="2000" dirty="0" err="1" smtClean="0"/>
              <a:t>dilaksanakan</a:t>
            </a:r>
            <a:r>
              <a:rPr lang="en-US" sz="2000" dirty="0" smtClean="0"/>
              <a:t>. </a:t>
            </a:r>
            <a:r>
              <a:rPr lang="en-US" sz="2000" dirty="0" err="1" smtClean="0"/>
              <a:t>Misalnya</a:t>
            </a:r>
            <a:r>
              <a:rPr lang="en-US" sz="2000" dirty="0" smtClean="0"/>
              <a:t>, </a:t>
            </a:r>
            <a:r>
              <a:rPr lang="en-US" sz="2000" dirty="0" err="1" smtClean="0"/>
              <a:t>langkah</a:t>
            </a:r>
            <a:r>
              <a:rPr lang="en-US" sz="2000" dirty="0" smtClean="0"/>
              <a:t> </a:t>
            </a:r>
            <a:r>
              <a:rPr lang="en-US" sz="2000" dirty="0" err="1" smtClean="0"/>
              <a:t>ketiga</a:t>
            </a:r>
            <a:r>
              <a:rPr lang="en-US" sz="2000" dirty="0" smtClean="0"/>
              <a:t> </a:t>
            </a:r>
            <a:r>
              <a:rPr lang="en-US" sz="2000" dirty="0" err="1" smtClean="0"/>
              <a:t>berhasil</a:t>
            </a:r>
            <a:r>
              <a:rPr lang="en-US" sz="2000" dirty="0" smtClean="0"/>
              <a:t> </a:t>
            </a:r>
            <a:r>
              <a:rPr lang="en-US" sz="2000" dirty="0" err="1" smtClean="0"/>
              <a:t>dilaksanakan</a:t>
            </a:r>
            <a:r>
              <a:rPr lang="en-US" sz="2000" dirty="0" smtClean="0"/>
              <a:t>, </a:t>
            </a:r>
            <a:r>
              <a:rPr lang="en-US" sz="2000" dirty="0" err="1" smtClean="0"/>
              <a:t>tetapi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sesuatu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, </a:t>
            </a:r>
            <a:r>
              <a:rPr lang="en-US" sz="2000" dirty="0" err="1" smtClean="0"/>
              <a:t>mesin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mengeluarkan</a:t>
            </a:r>
            <a:r>
              <a:rPr lang="en-US" sz="2000" dirty="0" smtClean="0"/>
              <a:t> </a:t>
            </a:r>
            <a:r>
              <a:rPr lang="en-US" sz="2000" dirty="0" err="1" smtClean="0"/>
              <a:t>uang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layar</a:t>
            </a:r>
            <a:r>
              <a:rPr lang="en-US" sz="2000" dirty="0" smtClean="0"/>
              <a:t> </a:t>
            </a:r>
            <a:r>
              <a:rPr lang="en-US" sz="2000" dirty="0" err="1" smtClean="0"/>
              <a:t>muncul</a:t>
            </a:r>
            <a:r>
              <a:rPr lang="en-US" sz="2000" dirty="0" smtClean="0"/>
              <a:t> </a:t>
            </a:r>
            <a:r>
              <a:rPr lang="en-US" sz="2000" dirty="0" err="1" smtClean="0"/>
              <a:t>pesan</a:t>
            </a:r>
            <a:r>
              <a:rPr lang="en-US" sz="2000" dirty="0" smtClean="0"/>
              <a:t> “ </a:t>
            </a:r>
            <a:r>
              <a:rPr lang="en-US" sz="2000" dirty="0" err="1" smtClean="0"/>
              <a:t>Transaksi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diproses</a:t>
            </a:r>
            <a:r>
              <a:rPr lang="en-US" sz="2000" dirty="0" smtClean="0"/>
              <a:t>”.</a:t>
            </a:r>
          </a:p>
          <a:p>
            <a:r>
              <a:rPr lang="en-US" sz="2000" dirty="0" smtClean="0"/>
              <a:t> </a:t>
            </a:r>
            <a:r>
              <a:rPr lang="en-US" sz="2000" dirty="0" err="1" smtClean="0"/>
              <a:t>Sistem</a:t>
            </a:r>
            <a:r>
              <a:rPr lang="en-US" sz="2000" dirty="0" smtClean="0"/>
              <a:t> yang </a:t>
            </a:r>
            <a:r>
              <a:rPr lang="en-US" sz="2000" dirty="0" err="1" smtClean="0"/>
              <a:t>baik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mengatisipasi</a:t>
            </a:r>
            <a:r>
              <a:rPr lang="en-US" sz="2000" dirty="0" smtClean="0"/>
              <a:t> </a:t>
            </a:r>
            <a:r>
              <a:rPr lang="en-US" sz="2000" dirty="0" err="1" smtClean="0"/>
              <a:t>keadaan</a:t>
            </a:r>
            <a:r>
              <a:rPr lang="en-US" sz="2000" dirty="0" smtClean="0"/>
              <a:t> </a:t>
            </a:r>
            <a:r>
              <a:rPr lang="en-US" sz="2000" dirty="0" err="1" smtClean="0"/>
              <a:t>diatas</a:t>
            </a:r>
            <a:r>
              <a:rPr lang="en-US" sz="2000" dirty="0" smtClean="0"/>
              <a:t>,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mengembalikan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keadaan</a:t>
            </a:r>
            <a:r>
              <a:rPr lang="en-US" sz="2000" dirty="0" smtClean="0"/>
              <a:t> </a:t>
            </a:r>
            <a:r>
              <a:rPr lang="en-US" sz="2000" dirty="0" err="1" smtClean="0"/>
              <a:t>semula</a:t>
            </a:r>
            <a:r>
              <a:rPr lang="en-US" sz="2000" dirty="0" smtClean="0"/>
              <a:t>  (</a:t>
            </a:r>
            <a:r>
              <a:rPr lang="en-US" sz="2000" dirty="0" err="1" smtClean="0"/>
              <a:t>sebelum</a:t>
            </a:r>
            <a:r>
              <a:rPr lang="en-US" sz="2000" dirty="0" smtClean="0"/>
              <a:t> </a:t>
            </a:r>
            <a:r>
              <a:rPr lang="en-US" sz="2000" dirty="0" err="1" smtClean="0"/>
              <a:t>transaksi</a:t>
            </a:r>
            <a:r>
              <a:rPr lang="en-US" sz="2000" dirty="0" smtClean="0"/>
              <a:t> </a:t>
            </a:r>
            <a:r>
              <a:rPr lang="en-US" sz="2000" dirty="0" err="1" smtClean="0"/>
              <a:t>dimulai</a:t>
            </a:r>
            <a:r>
              <a:rPr lang="en-US" sz="2000" dirty="0" smtClean="0"/>
              <a:t>). </a:t>
            </a:r>
          </a:p>
          <a:p>
            <a:r>
              <a:rPr lang="en-US" sz="2000" dirty="0" err="1" smtClean="0"/>
              <a:t>Langkah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mengembalikan</a:t>
            </a:r>
            <a:r>
              <a:rPr lang="en-US" sz="2000" dirty="0" smtClean="0"/>
              <a:t> data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keadaan</a:t>
            </a:r>
            <a:r>
              <a:rPr lang="en-US" sz="2000" dirty="0" smtClean="0"/>
              <a:t> </a:t>
            </a:r>
            <a:r>
              <a:rPr lang="en-US" sz="2000" dirty="0" err="1" smtClean="0"/>
              <a:t>semula</a:t>
            </a:r>
            <a:r>
              <a:rPr lang="en-US" sz="2000" dirty="0" smtClean="0"/>
              <a:t> </a:t>
            </a:r>
            <a:r>
              <a:rPr lang="en-US" sz="2000" dirty="0" err="1" smtClean="0"/>
              <a:t>biasanya</a:t>
            </a:r>
            <a:r>
              <a:rPr lang="en-US" sz="2000" dirty="0" smtClean="0"/>
              <a:t>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</a:t>
            </a:r>
            <a:r>
              <a:rPr lang="en-US" sz="2000" b="1" dirty="0" err="1" smtClean="0"/>
              <a:t>pemulihan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transaksi</a:t>
            </a:r>
            <a:r>
              <a:rPr lang="en-US" sz="2000" b="1" dirty="0" smtClean="0"/>
              <a:t>.</a:t>
            </a:r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Pemulihan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b="1" dirty="0" err="1" smtClean="0"/>
              <a:t>Mulai</a:t>
            </a:r>
            <a:r>
              <a:rPr lang="en-US" sz="2400" b="1" dirty="0" smtClean="0"/>
              <a:t>,</a:t>
            </a:r>
            <a:r>
              <a:rPr lang="en-US" sz="2400" dirty="0" smtClean="0"/>
              <a:t>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endParaRPr lang="en-US" sz="2400" dirty="0" smtClean="0"/>
          </a:p>
          <a:p>
            <a:pPr lvl="0"/>
            <a:r>
              <a:rPr lang="en-US" sz="2400" b="1" dirty="0" err="1" smtClean="0"/>
              <a:t>Disetujui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Sebagian</a:t>
            </a:r>
            <a:r>
              <a:rPr lang="en-US" sz="2400" b="1" dirty="0" smtClean="0"/>
              <a:t>,</a:t>
            </a:r>
            <a:r>
              <a:rPr lang="en-US" sz="2400" dirty="0" smtClean="0"/>
              <a:t>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pernyataan</a:t>
            </a:r>
            <a:r>
              <a:rPr lang="en-US" sz="2400" dirty="0" smtClean="0"/>
              <a:t> </a:t>
            </a:r>
            <a:r>
              <a:rPr lang="en-US" sz="2400" dirty="0" err="1" smtClean="0"/>
              <a:t>berhasil</a:t>
            </a:r>
            <a:r>
              <a:rPr lang="en-US" sz="2400" dirty="0" smtClean="0"/>
              <a:t> </a:t>
            </a:r>
            <a:r>
              <a:rPr lang="en-US" sz="2400" dirty="0" err="1" smtClean="0"/>
              <a:t>dilaksanakan</a:t>
            </a:r>
            <a:endParaRPr lang="en-US" sz="2400" dirty="0" smtClean="0"/>
          </a:p>
          <a:p>
            <a:pPr lvl="0"/>
            <a:r>
              <a:rPr lang="en-US" sz="2400" b="1" dirty="0" err="1" smtClean="0"/>
              <a:t>Gagal</a:t>
            </a:r>
            <a:r>
              <a:rPr lang="en-US" sz="2400" b="1" dirty="0" smtClean="0"/>
              <a:t>,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sutu</a:t>
            </a:r>
            <a:r>
              <a:rPr lang="en-US" sz="2400" dirty="0" smtClean="0"/>
              <a:t> </a:t>
            </a:r>
            <a:r>
              <a:rPr lang="en-US" sz="2400" dirty="0" err="1" smtClean="0"/>
              <a:t>pernyataan</a:t>
            </a:r>
            <a:r>
              <a:rPr lang="en-US" sz="2400" dirty="0" smtClean="0"/>
              <a:t> </a:t>
            </a:r>
            <a:r>
              <a:rPr lang="en-US" sz="2400" dirty="0" err="1" smtClean="0"/>
              <a:t>gagal</a:t>
            </a:r>
            <a:r>
              <a:rPr lang="en-US" sz="2400" dirty="0" smtClean="0"/>
              <a:t> </a:t>
            </a:r>
            <a:r>
              <a:rPr lang="en-US" sz="2400" dirty="0" err="1" smtClean="0"/>
              <a:t>melaksanakan</a:t>
            </a:r>
            <a:r>
              <a:rPr lang="en-US" sz="2400" dirty="0" smtClean="0"/>
              <a:t> </a:t>
            </a:r>
            <a:r>
              <a:rPr lang="en-US" sz="2400" dirty="0" err="1" smtClean="0"/>
              <a:t>tugas</a:t>
            </a:r>
            <a:r>
              <a:rPr lang="en-US" sz="2400" dirty="0" smtClean="0"/>
              <a:t>.</a:t>
            </a:r>
          </a:p>
          <a:p>
            <a:pPr lvl="0"/>
            <a:r>
              <a:rPr lang="en-US" sz="2400" b="1" dirty="0" err="1" smtClean="0"/>
              <a:t>Batal</a:t>
            </a:r>
            <a:r>
              <a:rPr lang="en-US" sz="2400" b="1" dirty="0" smtClean="0"/>
              <a:t>, </a:t>
            </a:r>
            <a:r>
              <a:rPr lang="en-US" sz="2400" dirty="0" smtClean="0"/>
              <a:t>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transaksi</a:t>
            </a:r>
            <a:r>
              <a:rPr lang="en-US" sz="2400" dirty="0" smtClean="0"/>
              <a:t> </a:t>
            </a:r>
            <a:r>
              <a:rPr lang="en-US" sz="2400" dirty="0" err="1" smtClean="0"/>
              <a:t>dibatalkan</a:t>
            </a:r>
            <a:r>
              <a:rPr lang="en-US" sz="2400" dirty="0" smtClean="0"/>
              <a:t>.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dibatalkan</a:t>
            </a:r>
            <a:r>
              <a:rPr lang="en-US" sz="2400" dirty="0" smtClean="0"/>
              <a:t>,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</a:t>
            </a:r>
            <a:r>
              <a:rPr lang="en-US" sz="2400" dirty="0" err="1" smtClean="0"/>
              <a:t>dipulihkan</a:t>
            </a:r>
            <a:r>
              <a:rPr lang="en-US" sz="2400" dirty="0" smtClean="0"/>
              <a:t> </a:t>
            </a:r>
            <a:r>
              <a:rPr lang="en-US" sz="2400" dirty="0" err="1" smtClean="0"/>
              <a:t>kembali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transaksi</a:t>
            </a:r>
            <a:endParaRPr lang="en-US" sz="2400" dirty="0" smtClean="0"/>
          </a:p>
          <a:p>
            <a:pPr lvl="0"/>
            <a:r>
              <a:rPr lang="en-US" sz="2400" b="1" dirty="0" err="1" smtClean="0"/>
              <a:t>Disetujui</a:t>
            </a:r>
            <a:r>
              <a:rPr lang="en-US" sz="2400" b="1" dirty="0" smtClean="0"/>
              <a:t>, </a:t>
            </a:r>
            <a:r>
              <a:rPr lang="en-US" sz="2400" dirty="0" smtClean="0"/>
              <a:t>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transaksi</a:t>
            </a:r>
            <a:r>
              <a:rPr lang="en-US" sz="2400" dirty="0" smtClean="0"/>
              <a:t> </a:t>
            </a:r>
            <a:r>
              <a:rPr lang="en-US" sz="2400" dirty="0" err="1" smtClean="0"/>
              <a:t>berhasil</a:t>
            </a:r>
            <a:r>
              <a:rPr lang="en-US" sz="2400" dirty="0" smtClean="0"/>
              <a:t> </a:t>
            </a:r>
            <a:r>
              <a:rPr lang="en-US" sz="2400" dirty="0" err="1" smtClean="0"/>
              <a:t>dijalankan</a:t>
            </a:r>
            <a:endParaRPr lang="en-US" sz="2400" dirty="0" smtClean="0"/>
          </a:p>
          <a:p>
            <a:pPr lvl="0"/>
            <a:r>
              <a:rPr lang="en-US" sz="2400" b="1" dirty="0" err="1" smtClean="0"/>
              <a:t>Berakhir</a:t>
            </a:r>
            <a:r>
              <a:rPr lang="en-US" sz="2400" dirty="0" smtClean="0"/>
              <a:t>,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</a:t>
            </a:r>
            <a:r>
              <a:rPr lang="en-US" sz="2400" dirty="0" err="1" smtClean="0"/>
              <a:t>transaksi</a:t>
            </a:r>
            <a:r>
              <a:rPr lang="en-US" sz="2400" dirty="0" smtClean="0"/>
              <a:t> </a:t>
            </a:r>
            <a:r>
              <a:rPr lang="en-US" sz="2400" dirty="0" err="1" smtClean="0"/>
              <a:t>berakhir</a:t>
            </a:r>
            <a:r>
              <a:rPr lang="en-US" sz="2400" dirty="0" smtClean="0"/>
              <a:t>. </a:t>
            </a:r>
            <a:r>
              <a:rPr lang="en-US" sz="2400" dirty="0" err="1" smtClean="0"/>
              <a:t>Transaksi</a:t>
            </a:r>
            <a:r>
              <a:rPr lang="en-US" sz="2400" dirty="0" smtClean="0"/>
              <a:t> </a:t>
            </a:r>
            <a:r>
              <a:rPr lang="en-US" sz="2400" dirty="0" err="1" smtClean="0"/>
              <a:t>berakhir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transaksi</a:t>
            </a:r>
            <a:r>
              <a:rPr lang="en-US" sz="2400" dirty="0" smtClean="0"/>
              <a:t> </a:t>
            </a:r>
            <a:r>
              <a:rPr lang="en-US" sz="2400" dirty="0" err="1" smtClean="0"/>
              <a:t>disetujui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dibatalkan</a:t>
            </a:r>
            <a:r>
              <a:rPr lang="en-US" sz="2400" dirty="0" smtClean="0"/>
              <a:t>.</a:t>
            </a:r>
          </a:p>
          <a:p>
            <a:r>
              <a:rPr lang="en-US" sz="2400" b="1" dirty="0" smtClean="0"/>
              <a:t> </a:t>
            </a: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</TotalTime>
  <Words>927</Words>
  <Application>Microsoft Office PowerPoint</Application>
  <PresentationFormat>On-screen Show (4:3)</PresentationFormat>
  <Paragraphs>122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Proteksi data</vt:lpstr>
      <vt:lpstr>Proteksi Data</vt:lpstr>
      <vt:lpstr>Berbagai kemungkinan yang diantisipasi oleh fasilitas proteksi data, adalah :</vt:lpstr>
      <vt:lpstr>Berbagai kemungkinan yang diantisipasi oleh fasilitas proteksi data, adalah :</vt:lpstr>
      <vt:lpstr>PowerPoint Presentation</vt:lpstr>
      <vt:lpstr>PEMULIHAN</vt:lpstr>
      <vt:lpstr>Pemulihan Transaksi</vt:lpstr>
      <vt:lpstr>Pemulihan Transaksi (2)</vt:lpstr>
      <vt:lpstr>Gambaran Pemulihan Transaksi</vt:lpstr>
      <vt:lpstr>Contoh  Pseudokode </vt:lpstr>
      <vt:lpstr>PowerPoint Presentation</vt:lpstr>
      <vt:lpstr>SET TRANSACTION. SQL mendukung pernyataan </vt:lpstr>
      <vt:lpstr>Pemulihan Mesin</vt:lpstr>
      <vt:lpstr>Pemulihan Media </vt:lpstr>
      <vt:lpstr>PENGAMANAN</vt:lpstr>
      <vt:lpstr>Pengamanan dengan berbagai level</vt:lpstr>
      <vt:lpstr>Hak yg disediakan sistem</vt:lpstr>
      <vt:lpstr>ENKRIPSI DATA</vt:lpstr>
    </vt:vector>
  </TitlesOfParts>
  <Company>UNIKOM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Relational </dc:title>
  <dc:creator>Rina Kurniawati</dc:creator>
  <cp:lastModifiedBy>Phantom Assassin</cp:lastModifiedBy>
  <cp:revision>13</cp:revision>
  <cp:lastPrinted>2012-11-05T06:37:42Z</cp:lastPrinted>
  <dcterms:created xsi:type="dcterms:W3CDTF">2008-11-25T17:36:59Z</dcterms:created>
  <dcterms:modified xsi:type="dcterms:W3CDTF">2012-11-05T06:37:45Z</dcterms:modified>
</cp:coreProperties>
</file>