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58" r:id="rId9"/>
    <p:sldId id="259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78C7A-236D-4C52-84C9-C6FA7FE489F7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E5E91-78B9-45C8-93BB-53E06497E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05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D4D41A-10FD-48FD-8099-FA2008933FDE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D4394-BC59-4154-97EC-AA31E1A56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19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079A8-1511-487B-894D-8D2812E3D6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338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B7CCF-103B-470D-85CA-3493D619B0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955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B7CCF-103B-470D-85CA-3493D619B0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747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B7CCF-103B-470D-85CA-3493D619B04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296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B7CCF-103B-470D-85CA-3493D619B0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182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B7CCF-103B-470D-85CA-3493D619B0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144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B7CCF-103B-470D-85CA-3493D619B04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789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B7CCF-103B-470D-85CA-3493D619B04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641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B7CCF-103B-470D-85CA-3493D619B04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68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079A8-1511-487B-894D-8D2812E3D6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42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079A8-1511-487B-894D-8D2812E3D6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13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079A8-1511-487B-894D-8D2812E3D6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206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079A8-1511-487B-894D-8D2812E3D6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646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079A8-1511-487B-894D-8D2812E3D6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64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079A8-1511-487B-894D-8D2812E3D6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56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079A8-1511-487B-894D-8D2812E3D6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626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079A8-1511-487B-894D-8D2812E3D6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89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A325B-A55F-4ADA-B0E3-274181C297E4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AAB8C-87FD-496E-8640-F4B8C450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191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A325B-A55F-4ADA-B0E3-274181C297E4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AAB8C-87FD-496E-8640-F4B8C450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43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A325B-A55F-4ADA-B0E3-274181C297E4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AAB8C-87FD-496E-8640-F4B8C450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0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A325B-A55F-4ADA-B0E3-274181C297E4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AAB8C-87FD-496E-8640-F4B8C450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255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A325B-A55F-4ADA-B0E3-274181C297E4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AAB8C-87FD-496E-8640-F4B8C450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119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A325B-A55F-4ADA-B0E3-274181C297E4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AAB8C-87FD-496E-8640-F4B8C450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70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A325B-A55F-4ADA-B0E3-274181C297E4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AAB8C-87FD-496E-8640-F4B8C450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46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A325B-A55F-4ADA-B0E3-274181C297E4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AAB8C-87FD-496E-8640-F4B8C450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924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A325B-A55F-4ADA-B0E3-274181C297E4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AAB8C-87FD-496E-8640-F4B8C450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8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A325B-A55F-4ADA-B0E3-274181C297E4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AAB8C-87FD-496E-8640-F4B8C450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2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A325B-A55F-4ADA-B0E3-274181C297E4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AAB8C-87FD-496E-8640-F4B8C450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8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A325B-A55F-4ADA-B0E3-274181C297E4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AAB8C-87FD-496E-8640-F4B8C450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621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Pertemuan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4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4800" dirty="0"/>
              <a:t>PROFESI DI BIDANG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4800" dirty="0"/>
              <a:t>TEKNOLOGI INFORMASI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103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HaKI (IPR)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429000"/>
            <a:ext cx="7086600" cy="714375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smtClean="0"/>
              <a:t>Hak Kekayaan Intelektual</a:t>
            </a:r>
          </a:p>
          <a:p>
            <a:r>
              <a:rPr lang="en-US" sz="2400" b="1" smtClean="0"/>
              <a:t>(Intellectual Property Rights)</a:t>
            </a:r>
          </a:p>
        </p:txBody>
      </p:sp>
      <p:sp>
        <p:nvSpPr>
          <p:cNvPr id="2052" name="Freeform 4"/>
          <p:cNvSpPr>
            <a:spLocks/>
          </p:cNvSpPr>
          <p:nvPr/>
        </p:nvSpPr>
        <p:spPr bwMode="gray">
          <a:xfrm>
            <a:off x="1981200" y="1743075"/>
            <a:ext cx="5303838" cy="806450"/>
          </a:xfrm>
          <a:custGeom>
            <a:avLst/>
            <a:gdLst/>
            <a:ahLst/>
            <a:cxnLst>
              <a:cxn ang="0">
                <a:pos x="1" y="492"/>
              </a:cxn>
              <a:cxn ang="0">
                <a:pos x="1707" y="20"/>
              </a:cxn>
              <a:cxn ang="0">
                <a:pos x="3340" y="482"/>
              </a:cxn>
              <a:cxn ang="0">
                <a:pos x="1734" y="74"/>
              </a:cxn>
              <a:cxn ang="0">
                <a:pos x="1" y="492"/>
              </a:cxn>
            </a:cxnLst>
            <a:rect l="0" t="0" r="r" b="b"/>
            <a:pathLst>
              <a:path w="3341" h="508">
                <a:moveTo>
                  <a:pt x="1" y="492"/>
                </a:moveTo>
                <a:cubicBezTo>
                  <a:pt x="0" y="477"/>
                  <a:pt x="710" y="0"/>
                  <a:pt x="1707" y="20"/>
                </a:cubicBezTo>
                <a:cubicBezTo>
                  <a:pt x="2704" y="40"/>
                  <a:pt x="3339" y="467"/>
                  <a:pt x="3340" y="482"/>
                </a:cubicBezTo>
                <a:cubicBezTo>
                  <a:pt x="3341" y="496"/>
                  <a:pt x="2608" y="93"/>
                  <a:pt x="1734" y="74"/>
                </a:cubicBezTo>
                <a:cubicBezTo>
                  <a:pt x="860" y="54"/>
                  <a:pt x="2" y="508"/>
                  <a:pt x="1" y="492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45882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42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Konsep HAKI</a:t>
            </a:r>
          </a:p>
        </p:txBody>
      </p:sp>
      <p:sp>
        <p:nvSpPr>
          <p:cNvPr id="4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90114" name="AutoShape 2"/>
          <p:cNvSpPr>
            <a:spLocks noChangeArrowheads="1"/>
          </p:cNvSpPr>
          <p:nvPr/>
        </p:nvSpPr>
        <p:spPr bwMode="auto">
          <a:xfrm>
            <a:off x="3722688" y="3657600"/>
            <a:ext cx="1839912" cy="228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400" b="1" dirty="0"/>
              <a:t>Hal-hal yang bersifat ciri yang</a:t>
            </a:r>
          </a:p>
          <a:p>
            <a:pPr algn="ctr">
              <a:defRPr/>
            </a:pPr>
            <a:r>
              <a:rPr lang="en-US" sz="1400" b="1" dirty="0"/>
              <a:t>menjadi milik orang</a:t>
            </a:r>
          </a:p>
        </p:txBody>
      </p:sp>
      <p:sp>
        <p:nvSpPr>
          <p:cNvPr id="90115" name="AutoShape 3"/>
          <p:cNvSpPr>
            <a:spLocks noChangeArrowheads="1"/>
          </p:cNvSpPr>
          <p:nvPr/>
        </p:nvSpPr>
        <p:spPr bwMode="auto">
          <a:xfrm>
            <a:off x="1219200" y="3657600"/>
            <a:ext cx="1828800" cy="228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400" b="1" dirty="0"/>
              <a:t>Kewenangan, kekuasaan untuk</a:t>
            </a:r>
          </a:p>
          <a:p>
            <a:pPr algn="ctr">
              <a:defRPr/>
            </a:pPr>
            <a:r>
              <a:rPr lang="en-US" sz="1400" b="1" dirty="0"/>
              <a:t>berbuat sesuatu (UU &amp; wewenang menurut</a:t>
            </a:r>
          </a:p>
          <a:p>
            <a:pPr algn="ctr">
              <a:defRPr/>
            </a:pPr>
            <a:r>
              <a:rPr lang="en-US" sz="1400" b="1" dirty="0"/>
              <a:t>hukum)</a:t>
            </a:r>
          </a:p>
        </p:txBody>
      </p:sp>
      <p:sp>
        <p:nvSpPr>
          <p:cNvPr id="90116" name="AutoShape 4"/>
          <p:cNvSpPr>
            <a:spLocks noChangeArrowheads="1"/>
          </p:cNvSpPr>
          <p:nvPr/>
        </p:nvSpPr>
        <p:spPr bwMode="auto">
          <a:xfrm>
            <a:off x="6143625" y="3657600"/>
            <a:ext cx="2000250" cy="228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400" b="1" dirty="0"/>
              <a:t>kekayaan yang timbul dari  kemampuan intelektual manusia (karya di bidang teknologi, ilmu pengetahuan, seni dan sastra)</a:t>
            </a:r>
          </a:p>
        </p:txBody>
      </p:sp>
      <p:sp>
        <p:nvSpPr>
          <p:cNvPr id="90118" name="AutoShape 6"/>
          <p:cNvSpPr>
            <a:spLocks noChangeArrowheads="1"/>
          </p:cNvSpPr>
          <p:nvPr/>
        </p:nvSpPr>
        <p:spPr bwMode="gray">
          <a:xfrm rot="5400000">
            <a:off x="1953419" y="2975769"/>
            <a:ext cx="400050" cy="449262"/>
          </a:xfrm>
          <a:prstGeom prst="chevron">
            <a:avLst>
              <a:gd name="adj" fmla="val 52514"/>
            </a:avLst>
          </a:prstGeom>
          <a:solidFill>
            <a:schemeClr val="accent1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0119" name="AutoShape 7"/>
          <p:cNvSpPr>
            <a:spLocks noChangeArrowheads="1"/>
          </p:cNvSpPr>
          <p:nvPr/>
        </p:nvSpPr>
        <p:spPr bwMode="gray">
          <a:xfrm rot="5400000">
            <a:off x="4454525" y="2974975"/>
            <a:ext cx="398463" cy="449263"/>
          </a:xfrm>
          <a:prstGeom prst="chevron">
            <a:avLst>
              <a:gd name="adj" fmla="val 52514"/>
            </a:avLst>
          </a:prstGeom>
          <a:solidFill>
            <a:schemeClr val="hlink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0120" name="Oval 8"/>
          <p:cNvSpPr>
            <a:spLocks noChangeArrowheads="1"/>
          </p:cNvSpPr>
          <p:nvPr/>
        </p:nvSpPr>
        <p:spPr bwMode="gray">
          <a:xfrm>
            <a:off x="6221413" y="1143000"/>
            <a:ext cx="1703387" cy="1687513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0121" name="Oval 9"/>
          <p:cNvSpPr>
            <a:spLocks noChangeArrowheads="1"/>
          </p:cNvSpPr>
          <p:nvPr/>
        </p:nvSpPr>
        <p:spPr bwMode="gray">
          <a:xfrm>
            <a:off x="6221413" y="1143000"/>
            <a:ext cx="1703387" cy="1687513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0122" name="Oval 10"/>
          <p:cNvSpPr>
            <a:spLocks noChangeArrowheads="1"/>
          </p:cNvSpPr>
          <p:nvPr/>
        </p:nvSpPr>
        <p:spPr bwMode="gray">
          <a:xfrm>
            <a:off x="6332538" y="1254125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0123" name="Oval 11"/>
          <p:cNvSpPr>
            <a:spLocks noChangeArrowheads="1"/>
          </p:cNvSpPr>
          <p:nvPr/>
        </p:nvSpPr>
        <p:spPr bwMode="gray">
          <a:xfrm>
            <a:off x="6357938" y="1262063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0124" name="Oval 12"/>
          <p:cNvSpPr>
            <a:spLocks noChangeArrowheads="1"/>
          </p:cNvSpPr>
          <p:nvPr/>
        </p:nvSpPr>
        <p:spPr bwMode="gray">
          <a:xfrm>
            <a:off x="6411913" y="1325563"/>
            <a:ext cx="1335087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0125" name="Oval 13"/>
          <p:cNvSpPr>
            <a:spLocks noChangeArrowheads="1"/>
          </p:cNvSpPr>
          <p:nvPr/>
        </p:nvSpPr>
        <p:spPr bwMode="gray">
          <a:xfrm>
            <a:off x="1295400" y="1214438"/>
            <a:ext cx="1703388" cy="1687512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0126" name="Oval 14"/>
          <p:cNvSpPr>
            <a:spLocks noChangeArrowheads="1"/>
          </p:cNvSpPr>
          <p:nvPr/>
        </p:nvSpPr>
        <p:spPr bwMode="gray">
          <a:xfrm>
            <a:off x="1295400" y="1214438"/>
            <a:ext cx="1703388" cy="1687512"/>
          </a:xfrm>
          <a:prstGeom prst="ellipse">
            <a:avLst/>
          </a:prstGeom>
          <a:gradFill rotWithShape="1">
            <a:gsLst>
              <a:gs pos="0">
                <a:schemeClr val="folHlink">
                  <a:alpha val="32001"/>
                </a:schemeClr>
              </a:gs>
              <a:gs pos="100000">
                <a:schemeClr val="fol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0127" name="Oval 15"/>
          <p:cNvSpPr>
            <a:spLocks noChangeArrowheads="1"/>
          </p:cNvSpPr>
          <p:nvPr/>
        </p:nvSpPr>
        <p:spPr bwMode="gray">
          <a:xfrm>
            <a:off x="1406525" y="1323975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5411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0128" name="Oval 16"/>
          <p:cNvSpPr>
            <a:spLocks noChangeArrowheads="1"/>
          </p:cNvSpPr>
          <p:nvPr/>
        </p:nvSpPr>
        <p:spPr bwMode="gray">
          <a:xfrm>
            <a:off x="1408113" y="1327150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63529"/>
                  <a:invGamma/>
                </a:schemeClr>
              </a:gs>
              <a:gs pos="100000">
                <a:schemeClr val="fol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0129" name="Oval 17"/>
          <p:cNvSpPr>
            <a:spLocks noChangeArrowheads="1"/>
          </p:cNvSpPr>
          <p:nvPr/>
        </p:nvSpPr>
        <p:spPr bwMode="gray">
          <a:xfrm>
            <a:off x="1481138" y="1398588"/>
            <a:ext cx="1333500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grpSp>
        <p:nvGrpSpPr>
          <p:cNvPr id="4116" name="Group 18"/>
          <p:cNvGrpSpPr>
            <a:grpSpLocks/>
          </p:cNvGrpSpPr>
          <p:nvPr/>
        </p:nvGrpSpPr>
        <p:grpSpPr bwMode="auto">
          <a:xfrm>
            <a:off x="1501775" y="1417638"/>
            <a:ext cx="1290638" cy="1277937"/>
            <a:chOff x="4166" y="1706"/>
            <a:chExt cx="1252" cy="1252"/>
          </a:xfrm>
        </p:grpSpPr>
        <p:sp>
          <p:nvSpPr>
            <p:cNvPr id="90131" name="Oval 1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32" name="Oval 20"/>
            <p:cNvSpPr>
              <a:spLocks noChangeArrowheads="1"/>
            </p:cNvSpPr>
            <p:nvPr/>
          </p:nvSpPr>
          <p:spPr bwMode="gray">
            <a:xfrm>
              <a:off x="4181" y="1714"/>
              <a:ext cx="1223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33" name="Oval 21"/>
            <p:cNvSpPr>
              <a:spLocks noChangeArrowheads="1"/>
            </p:cNvSpPr>
            <p:nvPr/>
          </p:nvSpPr>
          <p:spPr bwMode="gray">
            <a:xfrm>
              <a:off x="4195" y="1725"/>
              <a:ext cx="1161" cy="114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34" name="Oval 2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0135" name="Oval 23"/>
          <p:cNvSpPr>
            <a:spLocks noChangeArrowheads="1"/>
          </p:cNvSpPr>
          <p:nvPr/>
        </p:nvSpPr>
        <p:spPr bwMode="gray">
          <a:xfrm>
            <a:off x="3759200" y="1169988"/>
            <a:ext cx="1703388" cy="1687512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0136" name="Oval 24"/>
          <p:cNvSpPr>
            <a:spLocks noChangeArrowheads="1"/>
          </p:cNvSpPr>
          <p:nvPr/>
        </p:nvSpPr>
        <p:spPr bwMode="gray">
          <a:xfrm>
            <a:off x="3759200" y="1169988"/>
            <a:ext cx="1703388" cy="1687512"/>
          </a:xfrm>
          <a:prstGeom prst="ellipse">
            <a:avLst/>
          </a:prstGeom>
          <a:gradFill rotWithShape="1">
            <a:gsLst>
              <a:gs pos="0">
                <a:schemeClr val="accent1">
                  <a:alpha val="32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0137" name="Oval 25"/>
          <p:cNvSpPr>
            <a:spLocks noChangeArrowheads="1"/>
          </p:cNvSpPr>
          <p:nvPr/>
        </p:nvSpPr>
        <p:spPr bwMode="gray">
          <a:xfrm>
            <a:off x="3870325" y="1281113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5411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0138" name="Oval 26"/>
          <p:cNvSpPr>
            <a:spLocks noChangeArrowheads="1"/>
          </p:cNvSpPr>
          <p:nvPr/>
        </p:nvSpPr>
        <p:spPr bwMode="gray">
          <a:xfrm>
            <a:off x="3871913" y="1282700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63529"/>
                  <a:invGamma/>
                </a:schemeClr>
              </a:gs>
              <a:gs pos="100000">
                <a:schemeClr val="accent1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0139" name="Oval 27"/>
          <p:cNvSpPr>
            <a:spLocks noChangeArrowheads="1"/>
          </p:cNvSpPr>
          <p:nvPr/>
        </p:nvSpPr>
        <p:spPr bwMode="gray">
          <a:xfrm>
            <a:off x="3943350" y="1352550"/>
            <a:ext cx="1333500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grpSp>
        <p:nvGrpSpPr>
          <p:cNvPr id="4122" name="Group 28"/>
          <p:cNvGrpSpPr>
            <a:grpSpLocks/>
          </p:cNvGrpSpPr>
          <p:nvPr/>
        </p:nvGrpSpPr>
        <p:grpSpPr bwMode="auto">
          <a:xfrm>
            <a:off x="3965575" y="1368425"/>
            <a:ext cx="1290638" cy="1277938"/>
            <a:chOff x="4166" y="1706"/>
            <a:chExt cx="1252" cy="1252"/>
          </a:xfrm>
        </p:grpSpPr>
        <p:sp>
          <p:nvSpPr>
            <p:cNvPr id="90141" name="Oval 2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42" name="Oval 30"/>
            <p:cNvSpPr>
              <a:spLocks noChangeArrowheads="1"/>
            </p:cNvSpPr>
            <p:nvPr/>
          </p:nvSpPr>
          <p:spPr bwMode="gray">
            <a:xfrm>
              <a:off x="4181" y="1714"/>
              <a:ext cx="1223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43" name="Oval 31"/>
            <p:cNvSpPr>
              <a:spLocks noChangeArrowheads="1"/>
            </p:cNvSpPr>
            <p:nvPr/>
          </p:nvSpPr>
          <p:spPr bwMode="gray">
            <a:xfrm>
              <a:off x="4195" y="1725"/>
              <a:ext cx="1161" cy="114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44" name="Oval 3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4123" name="Group 33"/>
          <p:cNvGrpSpPr>
            <a:grpSpLocks/>
          </p:cNvGrpSpPr>
          <p:nvPr/>
        </p:nvGrpSpPr>
        <p:grpSpPr bwMode="auto">
          <a:xfrm>
            <a:off x="6435725" y="1341438"/>
            <a:ext cx="1292225" cy="1277937"/>
            <a:chOff x="4166" y="1706"/>
            <a:chExt cx="1252" cy="1252"/>
          </a:xfrm>
        </p:grpSpPr>
        <p:sp>
          <p:nvSpPr>
            <p:cNvPr id="90146" name="Oval 34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47" name="Oval 35"/>
            <p:cNvSpPr>
              <a:spLocks noChangeArrowheads="1"/>
            </p:cNvSpPr>
            <p:nvPr/>
          </p:nvSpPr>
          <p:spPr bwMode="gray">
            <a:xfrm>
              <a:off x="4181" y="1714"/>
              <a:ext cx="1223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48" name="Oval 36"/>
            <p:cNvSpPr>
              <a:spLocks noChangeArrowheads="1"/>
            </p:cNvSpPr>
            <p:nvPr/>
          </p:nvSpPr>
          <p:spPr bwMode="gray">
            <a:xfrm>
              <a:off x="4195" y="1725"/>
              <a:ext cx="1161" cy="114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49" name="Oval 37"/>
            <p:cNvSpPr>
              <a:spLocks noChangeArrowheads="1"/>
            </p:cNvSpPr>
            <p:nvPr/>
          </p:nvSpPr>
          <p:spPr bwMode="gray">
            <a:xfrm>
              <a:off x="4263" y="1757"/>
              <a:ext cx="1034" cy="92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0150" name="Text Box 38"/>
          <p:cNvSpPr txBox="1">
            <a:spLocks noChangeArrowheads="1"/>
          </p:cNvSpPr>
          <p:nvPr/>
        </p:nvSpPr>
        <p:spPr bwMode="gray">
          <a:xfrm>
            <a:off x="1714500" y="1857375"/>
            <a:ext cx="854075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/>
              <a:t>Hak</a:t>
            </a:r>
          </a:p>
        </p:txBody>
      </p:sp>
      <p:sp>
        <p:nvSpPr>
          <p:cNvPr id="90151" name="Text Box 39"/>
          <p:cNvSpPr txBox="1">
            <a:spLocks noChangeArrowheads="1"/>
          </p:cNvSpPr>
          <p:nvPr/>
        </p:nvSpPr>
        <p:spPr bwMode="gray">
          <a:xfrm>
            <a:off x="4048125" y="1906588"/>
            <a:ext cx="1166813" cy="307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/>
              <a:t>Kekayaan</a:t>
            </a:r>
          </a:p>
        </p:txBody>
      </p:sp>
      <p:sp>
        <p:nvSpPr>
          <p:cNvPr id="90152" name="Text Box 40"/>
          <p:cNvSpPr txBox="1">
            <a:spLocks noChangeArrowheads="1"/>
          </p:cNvSpPr>
          <p:nvPr/>
        </p:nvSpPr>
        <p:spPr bwMode="gray">
          <a:xfrm>
            <a:off x="6557963" y="1800225"/>
            <a:ext cx="11430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/>
              <a:t>Kekayaan </a:t>
            </a:r>
          </a:p>
          <a:p>
            <a:pPr algn="ctr">
              <a:defRPr/>
            </a:pPr>
            <a:r>
              <a:rPr lang="en-US" b="1" dirty="0"/>
              <a:t>Intelektual</a:t>
            </a:r>
          </a:p>
        </p:txBody>
      </p:sp>
      <p:sp>
        <p:nvSpPr>
          <p:cNvPr id="43" name="AutoShape 6"/>
          <p:cNvSpPr>
            <a:spLocks noChangeArrowheads="1"/>
          </p:cNvSpPr>
          <p:nvPr/>
        </p:nvSpPr>
        <p:spPr bwMode="gray">
          <a:xfrm rot="5400000">
            <a:off x="6882607" y="2975768"/>
            <a:ext cx="400050" cy="449263"/>
          </a:xfrm>
          <a:prstGeom prst="chevron">
            <a:avLst>
              <a:gd name="adj" fmla="val 52514"/>
            </a:avLst>
          </a:prstGeom>
          <a:solidFill>
            <a:schemeClr val="accent1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28" name="Text Box 18"/>
          <p:cNvSpPr txBox="1">
            <a:spLocks noChangeArrowheads="1"/>
          </p:cNvSpPr>
          <p:nvPr/>
        </p:nvSpPr>
        <p:spPr bwMode="gray">
          <a:xfrm>
            <a:off x="785813" y="3214688"/>
            <a:ext cx="654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sz="1800" b="1">
                <a:solidFill>
                  <a:schemeClr val="bg1"/>
                </a:solidFill>
                <a:effectLst/>
                <a:latin typeface="Arial" charset="0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9961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357313"/>
            <a:ext cx="8286750" cy="4894262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pemikiran</a:t>
            </a:r>
            <a:r>
              <a:rPr lang="en-US" dirty="0" smtClean="0"/>
              <a:t>,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cipta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rasa yang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curahan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,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“</a:t>
            </a:r>
            <a:r>
              <a:rPr lang="en-US" dirty="0" err="1" smtClean="0"/>
              <a:t>produk</a:t>
            </a:r>
            <a:r>
              <a:rPr lang="en-US" dirty="0" smtClean="0"/>
              <a:t>"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sejenis</a:t>
            </a:r>
            <a:endParaRPr lang="en-US" sz="1800" dirty="0" smtClean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900" dirty="0" smtClean="0"/>
              <a:t/>
            </a:r>
            <a:br>
              <a:rPr lang="en-US" sz="2900" dirty="0" smtClean="0"/>
            </a:br>
            <a:endParaRPr lang="en-US" sz="2900" dirty="0" smtClean="0"/>
          </a:p>
          <a:p>
            <a:pPr lvl="1">
              <a:lnSpc>
                <a:spcPct val="80000"/>
              </a:lnSpc>
            </a:pPr>
            <a:endParaRPr lang="en-US" sz="29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Down Arrow 5"/>
          <p:cNvSpPr/>
          <p:nvPr/>
        </p:nvSpPr>
        <p:spPr bwMode="auto">
          <a:xfrm>
            <a:off x="2643188" y="1857375"/>
            <a:ext cx="428625" cy="500063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Down Arrow 6"/>
          <p:cNvSpPr/>
          <p:nvPr/>
        </p:nvSpPr>
        <p:spPr bwMode="auto">
          <a:xfrm>
            <a:off x="3938280" y="2793436"/>
            <a:ext cx="428625" cy="500063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3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Dasar dari HaKI</a:t>
            </a:r>
            <a:endParaRPr lang="en-US" sz="2000" smtClean="0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149" name="AutoShape 3"/>
          <p:cNvSpPr>
            <a:spLocks noChangeArrowheads="1"/>
          </p:cNvSpPr>
          <p:nvPr/>
        </p:nvSpPr>
        <p:spPr bwMode="auto">
          <a:xfrm>
            <a:off x="55626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800">
              <a:effectLst/>
            </a:endParaRPr>
          </a:p>
        </p:txBody>
      </p:sp>
      <p:sp>
        <p:nvSpPr>
          <p:cNvPr id="6150" name="AutoShape 5"/>
          <p:cNvSpPr>
            <a:spLocks noChangeArrowheads="1"/>
          </p:cNvSpPr>
          <p:nvPr/>
        </p:nvSpPr>
        <p:spPr bwMode="auto">
          <a:xfrm>
            <a:off x="11430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800">
              <a:effectLst/>
            </a:endParaRP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1238250" y="3500438"/>
            <a:ext cx="2038350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/>
              <a:t>Hasil suatu pemikiran dan kecerdasan</a:t>
            </a:r>
          </a:p>
          <a:p>
            <a:pPr algn="ctr">
              <a:defRPr/>
            </a:pPr>
            <a:r>
              <a:rPr lang="en-US" sz="1600" dirty="0"/>
              <a:t>manusia, yang dapat berbentuk</a:t>
            </a:r>
          </a:p>
          <a:p>
            <a:pPr algn="ctr">
              <a:defRPr/>
            </a:pPr>
            <a:r>
              <a:rPr lang="en-US" sz="1600" dirty="0"/>
              <a:t>penemuan, desain, seni, karya tulis atau</a:t>
            </a:r>
          </a:p>
          <a:p>
            <a:pPr algn="ctr">
              <a:defRPr/>
            </a:pPr>
            <a:r>
              <a:rPr lang="en-US" sz="1600" dirty="0"/>
              <a:t>penerapan praktis suatu ide</a:t>
            </a:r>
          </a:p>
        </p:txBody>
      </p:sp>
      <p:sp>
        <p:nvSpPr>
          <p:cNvPr id="71687" name="Freeform 7"/>
          <p:cNvSpPr>
            <a:spLocks/>
          </p:cNvSpPr>
          <p:nvPr/>
        </p:nvSpPr>
        <p:spPr bwMode="gray">
          <a:xfrm>
            <a:off x="3222625" y="3255963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1688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1689" name="Freeform 9"/>
          <p:cNvSpPr>
            <a:spLocks/>
          </p:cNvSpPr>
          <p:nvPr/>
        </p:nvSpPr>
        <p:spPr bwMode="gray">
          <a:xfrm flipH="1">
            <a:off x="4875213" y="3255963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6155" name="Group 10"/>
          <p:cNvGrpSpPr>
            <a:grpSpLocks/>
          </p:cNvGrpSpPr>
          <p:nvPr/>
        </p:nvGrpSpPr>
        <p:grpSpPr bwMode="auto">
          <a:xfrm>
            <a:off x="3048000" y="1628775"/>
            <a:ext cx="2998788" cy="1601788"/>
            <a:chOff x="1997" y="1314"/>
            <a:chExt cx="1889" cy="1009"/>
          </a:xfrm>
        </p:grpSpPr>
        <p:grpSp>
          <p:nvGrpSpPr>
            <p:cNvPr id="6158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1692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693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1694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695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696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697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1698" name="Text Box 18"/>
          <p:cNvSpPr txBox="1">
            <a:spLocks noChangeArrowheads="1"/>
          </p:cNvSpPr>
          <p:nvPr/>
        </p:nvSpPr>
        <p:spPr bwMode="auto">
          <a:xfrm>
            <a:off x="3598863" y="1828800"/>
            <a:ext cx="1973262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dirty="0"/>
              <a:t>Karya </a:t>
            </a:r>
          </a:p>
          <a:p>
            <a:pPr algn="ctr">
              <a:defRPr/>
            </a:pPr>
            <a:r>
              <a:rPr lang="en-US" sz="2000" b="1" dirty="0"/>
              <a:t>Intelektual :</a:t>
            </a:r>
          </a:p>
        </p:txBody>
      </p:sp>
      <p:sp>
        <p:nvSpPr>
          <p:cNvPr id="71699" name="Text Box 19"/>
          <p:cNvSpPr txBox="1">
            <a:spLocks noChangeArrowheads="1"/>
          </p:cNvSpPr>
          <p:nvPr/>
        </p:nvSpPr>
        <p:spPr bwMode="auto">
          <a:xfrm>
            <a:off x="5810250" y="3581400"/>
            <a:ext cx="203835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/>
              <a:t>Dapat mengandung nilai ekonomis, dan</a:t>
            </a:r>
          </a:p>
          <a:p>
            <a:pPr algn="ctr">
              <a:defRPr/>
            </a:pPr>
            <a:r>
              <a:rPr lang="en-US" sz="1800" dirty="0"/>
              <a:t>oleh karena itu dianggap suatu aset</a:t>
            </a:r>
          </a:p>
          <a:p>
            <a:pPr algn="ctr">
              <a:defRPr/>
            </a:pPr>
            <a:r>
              <a:rPr lang="en-US" sz="1800" dirty="0"/>
              <a:t>komersial</a:t>
            </a:r>
            <a:endParaRPr lang="en-US" sz="2000" dirty="0"/>
          </a:p>
          <a:p>
            <a:pPr eaLnBrk="0" hangingPunct="0">
              <a:defRPr/>
            </a:pPr>
            <a:r>
              <a:rPr lang="en-US" sz="1400" dirty="0">
                <a:solidFill>
                  <a:srgbClr val="000000"/>
                </a:solidFill>
                <a:effectLst/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489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Hak Kekayaan Intelektual</a:t>
            </a:r>
            <a:br>
              <a:rPr lang="en-US" smtClean="0"/>
            </a:br>
            <a:r>
              <a:rPr lang="en-US" smtClean="0"/>
              <a:t>(HaKI)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>
          <a:xfrm>
            <a:off x="619125" y="1741488"/>
            <a:ext cx="7824788" cy="4510087"/>
          </a:xfrm>
        </p:spPr>
        <p:txBody>
          <a:bodyPr/>
          <a:lstStyle/>
          <a:p>
            <a:r>
              <a:rPr lang="en-US" smtClean="0"/>
              <a:t>Hak eksklusif yang diberikan oleh negara kepada seseorang atau sekelompok orang untuk memegang monopoli dalam menggunakan dan mendapatkan manfaat dari kekayaan Intelektual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900" smtClean="0"/>
              <a:t/>
            </a:r>
            <a:br>
              <a:rPr lang="en-US" sz="2900" smtClean="0"/>
            </a:br>
            <a:endParaRPr lang="en-US" sz="2900" smtClean="0"/>
          </a:p>
          <a:p>
            <a:pPr lvl="1">
              <a:lnSpc>
                <a:spcPct val="80000"/>
              </a:lnSpc>
            </a:pPr>
            <a:endParaRPr lang="en-US" sz="29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</p:spTree>
    <p:extLst>
      <p:ext uri="{BB962C8B-B14F-4D97-AF65-F5344CB8AC3E}">
        <p14:creationId xmlns:p14="http://schemas.microsoft.com/office/powerpoint/2010/main" val="346766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Company Logo</a:t>
            </a:r>
          </a:p>
        </p:txBody>
      </p:sp>
      <p:sp>
        <p:nvSpPr>
          <p:cNvPr id="76803" name="AutoShape 3"/>
          <p:cNvSpPr>
            <a:spLocks noChangeArrowheads="1"/>
          </p:cNvSpPr>
          <p:nvPr/>
        </p:nvSpPr>
        <p:spPr bwMode="ltGray">
          <a:xfrm>
            <a:off x="166688" y="1600200"/>
            <a:ext cx="4548187" cy="4495800"/>
          </a:xfrm>
          <a:prstGeom prst="rightArrow">
            <a:avLst>
              <a:gd name="adj1" fmla="val 79306"/>
              <a:gd name="adj2" fmla="val 32395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6804" name="AutoShape 4"/>
          <p:cNvSpPr>
            <a:spLocks noChangeArrowheads="1"/>
          </p:cNvSpPr>
          <p:nvPr/>
        </p:nvSpPr>
        <p:spPr bwMode="blackWhite">
          <a:xfrm>
            <a:off x="4929188" y="1285875"/>
            <a:ext cx="3857625" cy="642938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/>
              <a:t>Penemuan</a:t>
            </a:r>
          </a:p>
        </p:txBody>
      </p:sp>
      <p:sp>
        <p:nvSpPr>
          <p:cNvPr id="76805" name="AutoShape 5"/>
          <p:cNvSpPr>
            <a:spLocks noChangeArrowheads="1"/>
          </p:cNvSpPr>
          <p:nvPr/>
        </p:nvSpPr>
        <p:spPr bwMode="blackWhite">
          <a:xfrm>
            <a:off x="4929188" y="2071688"/>
            <a:ext cx="3857625" cy="642937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tint val="69804"/>
                  <a:invGamma/>
                </a:srgb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/>
              <a:t>Desain Produk</a:t>
            </a:r>
          </a:p>
        </p:txBody>
      </p:sp>
      <p:sp>
        <p:nvSpPr>
          <p:cNvPr id="76806" name="AutoShape 6"/>
          <p:cNvSpPr>
            <a:spLocks noChangeArrowheads="1"/>
          </p:cNvSpPr>
          <p:nvPr/>
        </p:nvSpPr>
        <p:spPr bwMode="blackWhite">
          <a:xfrm>
            <a:off x="4929188" y="2786063"/>
            <a:ext cx="3929062" cy="85725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/>
              <a:t>Literatur, Seni, Pengetahuan,</a:t>
            </a:r>
          </a:p>
          <a:p>
            <a:pPr algn="ctr">
              <a:defRPr/>
            </a:pPr>
            <a:r>
              <a:rPr lang="en-US" sz="1800" dirty="0"/>
              <a:t>Software</a:t>
            </a:r>
          </a:p>
        </p:txBody>
      </p:sp>
      <p:sp>
        <p:nvSpPr>
          <p:cNvPr id="76807" name="AutoShape 7"/>
          <p:cNvSpPr>
            <a:spLocks noChangeArrowheads="1"/>
          </p:cNvSpPr>
          <p:nvPr/>
        </p:nvSpPr>
        <p:spPr bwMode="auto">
          <a:xfrm>
            <a:off x="785813" y="2857500"/>
            <a:ext cx="2786062" cy="2071688"/>
          </a:xfrm>
          <a:prstGeom prst="roundRect">
            <a:avLst>
              <a:gd name="adj" fmla="val 9106"/>
            </a:avLst>
          </a:prstGeom>
          <a:noFill/>
          <a:ln w="25400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400" b="1" dirty="0"/>
              <a:t>BENTUK-BENTUK (KARYA)</a:t>
            </a:r>
          </a:p>
          <a:p>
            <a:pPr>
              <a:defRPr/>
            </a:pPr>
            <a:r>
              <a:rPr lang="en-US" sz="2400" b="1" dirty="0"/>
              <a:t>KEKAYAAN INTELEKTUAL</a:t>
            </a:r>
          </a:p>
          <a:p>
            <a:pPr algn="ctr">
              <a:defRPr/>
            </a:pP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blackWhite">
          <a:xfrm>
            <a:off x="4929188" y="3714750"/>
            <a:ext cx="3895725" cy="642938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/>
              <a:t>Nama dan Merek Usaha</a:t>
            </a: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blackWhite">
          <a:xfrm>
            <a:off x="4929188" y="4429125"/>
            <a:ext cx="3895725" cy="642938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tint val="69804"/>
                  <a:invGamma/>
                </a:srgb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/>
              <a:t>Know-How &amp; Informasi Rahasia</a:t>
            </a: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blackWhite">
          <a:xfrm>
            <a:off x="4929188" y="5257800"/>
            <a:ext cx="3895725" cy="642937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/>
              <a:t>Varietas Baru Tanaman</a:t>
            </a:r>
          </a:p>
        </p:txBody>
      </p:sp>
    </p:spTree>
    <p:extLst>
      <p:ext uri="{BB962C8B-B14F-4D97-AF65-F5344CB8AC3E}">
        <p14:creationId xmlns:p14="http://schemas.microsoft.com/office/powerpoint/2010/main" val="103296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TUJUAN PENERAPAN HaKI</a:t>
            </a:r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grpSp>
        <p:nvGrpSpPr>
          <p:cNvPr id="9220" name="Group 41"/>
          <p:cNvGrpSpPr>
            <a:grpSpLocks/>
          </p:cNvGrpSpPr>
          <p:nvPr/>
        </p:nvGrpSpPr>
        <p:grpSpPr bwMode="auto">
          <a:xfrm>
            <a:off x="428625" y="1285875"/>
            <a:ext cx="4214813" cy="1143000"/>
            <a:chOff x="1251" y="1824"/>
            <a:chExt cx="2655" cy="822"/>
          </a:xfrm>
        </p:grpSpPr>
        <p:sp>
          <p:nvSpPr>
            <p:cNvPr id="89130" name="AutoShape 42"/>
            <p:cNvSpPr>
              <a:spLocks noChangeArrowheads="1"/>
            </p:cNvSpPr>
            <p:nvPr/>
          </p:nvSpPr>
          <p:spPr bwMode="gray">
            <a:xfrm>
              <a:off x="1536" y="1899"/>
              <a:ext cx="2370" cy="747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131" name="AutoShape 43"/>
            <p:cNvSpPr>
              <a:spLocks noChangeArrowheads="1"/>
            </p:cNvSpPr>
            <p:nvPr/>
          </p:nvSpPr>
          <p:spPr bwMode="gray">
            <a:xfrm>
              <a:off x="1251" y="1824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132" name="Text Box 44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66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800" dirty="0">
                  <a:solidFill>
                    <a:schemeClr val="bg1"/>
                  </a:solidFill>
                </a:rPr>
                <a:t>Antisipasi kemungkinan melanggar HaKI milik pihak lain</a:t>
              </a:r>
            </a:p>
          </p:txBody>
        </p:sp>
        <p:sp>
          <p:nvSpPr>
            <p:cNvPr id="9234" name="Text Box 45"/>
            <p:cNvSpPr txBox="1">
              <a:spLocks noChangeArrowheads="1"/>
            </p:cNvSpPr>
            <p:nvPr/>
          </p:nvSpPr>
          <p:spPr bwMode="gray">
            <a:xfrm>
              <a:off x="1356" y="1875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/>
              <a:r>
                <a:rPr lang="en-US" sz="2400">
                  <a:solidFill>
                    <a:schemeClr val="bg1"/>
                  </a:solidFill>
                  <a:effectLst/>
                  <a:latin typeface="Arial" charset="0"/>
                </a:rPr>
                <a:t>1</a:t>
              </a:r>
            </a:p>
          </p:txBody>
        </p:sp>
      </p:grpSp>
      <p:grpSp>
        <p:nvGrpSpPr>
          <p:cNvPr id="9221" name="Group 46"/>
          <p:cNvGrpSpPr>
            <a:grpSpLocks/>
          </p:cNvGrpSpPr>
          <p:nvPr/>
        </p:nvGrpSpPr>
        <p:grpSpPr bwMode="auto">
          <a:xfrm>
            <a:off x="3357563" y="3000375"/>
            <a:ext cx="4795837" cy="1428750"/>
            <a:chOff x="1251" y="1824"/>
            <a:chExt cx="3021" cy="977"/>
          </a:xfrm>
        </p:grpSpPr>
        <p:sp>
          <p:nvSpPr>
            <p:cNvPr id="89135" name="AutoShape 47"/>
            <p:cNvSpPr>
              <a:spLocks noChangeArrowheads="1"/>
            </p:cNvSpPr>
            <p:nvPr/>
          </p:nvSpPr>
          <p:spPr bwMode="gray">
            <a:xfrm>
              <a:off x="1536" y="1899"/>
              <a:ext cx="2736" cy="90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136" name="AutoShape 48"/>
            <p:cNvSpPr>
              <a:spLocks noChangeArrowheads="1"/>
            </p:cNvSpPr>
            <p:nvPr/>
          </p:nvSpPr>
          <p:spPr bwMode="gray">
            <a:xfrm>
              <a:off x="1251" y="1824"/>
              <a:ext cx="432" cy="432"/>
            </a:xfrm>
            <a:prstGeom prst="diamond">
              <a:avLst/>
            </a:prstGeom>
            <a:solidFill>
              <a:schemeClr val="accent1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137" name="Text Box 49"/>
            <p:cNvSpPr txBox="1">
              <a:spLocks noChangeArrowheads="1"/>
            </p:cNvSpPr>
            <p:nvPr/>
          </p:nvSpPr>
          <p:spPr bwMode="gray">
            <a:xfrm>
              <a:off x="1680" y="1934"/>
              <a:ext cx="2496" cy="75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800" dirty="0"/>
                <a:t>Meningkatkan daya kompetisi dan pangsa pasar dalam komersialisasi kekayaan kekayaan intelektual</a:t>
              </a:r>
            </a:p>
          </p:txBody>
        </p:sp>
        <p:sp>
          <p:nvSpPr>
            <p:cNvPr id="9230" name="Text Box 50"/>
            <p:cNvSpPr txBox="1">
              <a:spLocks noChangeArrowheads="1"/>
            </p:cNvSpPr>
            <p:nvPr/>
          </p:nvSpPr>
          <p:spPr bwMode="gray">
            <a:xfrm>
              <a:off x="1348" y="1886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/>
              <a:r>
                <a:rPr lang="en-US" sz="2400">
                  <a:solidFill>
                    <a:schemeClr val="bg1"/>
                  </a:solidFill>
                  <a:effectLst/>
                  <a:latin typeface="Arial" charset="0"/>
                </a:rPr>
                <a:t>2</a:t>
              </a:r>
            </a:p>
          </p:txBody>
        </p:sp>
      </p:grpSp>
      <p:grpSp>
        <p:nvGrpSpPr>
          <p:cNvPr id="9222" name="Group 51"/>
          <p:cNvGrpSpPr>
            <a:grpSpLocks/>
          </p:cNvGrpSpPr>
          <p:nvPr/>
        </p:nvGrpSpPr>
        <p:grpSpPr bwMode="auto">
          <a:xfrm>
            <a:off x="428625" y="4714875"/>
            <a:ext cx="4767263" cy="1428750"/>
            <a:chOff x="1269" y="1824"/>
            <a:chExt cx="3003" cy="900"/>
          </a:xfrm>
        </p:grpSpPr>
        <p:sp>
          <p:nvSpPr>
            <p:cNvPr id="89140" name="AutoShape 52"/>
            <p:cNvSpPr>
              <a:spLocks noChangeArrowheads="1"/>
            </p:cNvSpPr>
            <p:nvPr/>
          </p:nvSpPr>
          <p:spPr bwMode="gray">
            <a:xfrm>
              <a:off x="1536" y="1899"/>
              <a:ext cx="2736" cy="825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141" name="AutoShape 53"/>
            <p:cNvSpPr>
              <a:spLocks noChangeArrowheads="1"/>
            </p:cNvSpPr>
            <p:nvPr/>
          </p:nvSpPr>
          <p:spPr bwMode="gray">
            <a:xfrm>
              <a:off x="1269" y="1824"/>
              <a:ext cx="432" cy="432"/>
            </a:xfrm>
            <a:prstGeom prst="diamond">
              <a:avLst/>
            </a:prstGeom>
            <a:solidFill>
              <a:schemeClr val="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142" name="Text Box 54"/>
            <p:cNvSpPr txBox="1">
              <a:spLocks noChangeArrowheads="1"/>
            </p:cNvSpPr>
            <p:nvPr/>
          </p:nvSpPr>
          <p:spPr bwMode="gray">
            <a:xfrm>
              <a:off x="1680" y="1934"/>
              <a:ext cx="2451" cy="75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800" dirty="0">
                  <a:solidFill>
                    <a:schemeClr val="bg1"/>
                  </a:solidFill>
                </a:rPr>
                <a:t>Dapat dijadikan sebagai bahan pertimbangan dalam penentuan strategi penelitian, usaha dan industri di Indonesia</a:t>
              </a:r>
            </a:p>
          </p:txBody>
        </p:sp>
        <p:sp>
          <p:nvSpPr>
            <p:cNvPr id="9226" name="Text Box 55"/>
            <p:cNvSpPr txBox="1">
              <a:spLocks noChangeArrowheads="1"/>
            </p:cNvSpPr>
            <p:nvPr/>
          </p:nvSpPr>
          <p:spPr bwMode="gray">
            <a:xfrm>
              <a:off x="1366" y="1886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/>
              <a:r>
                <a:rPr lang="en-US" sz="2400">
                  <a:solidFill>
                    <a:schemeClr val="bg1"/>
                  </a:solidFill>
                  <a:effectLst/>
                  <a:latin typeface="Arial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83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193675" y="267494"/>
            <a:ext cx="8493125" cy="95170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HaKI</a:t>
            </a:r>
            <a:r>
              <a:rPr lang="en-US" dirty="0" smtClean="0"/>
              <a:t> di Indonesia</a:t>
            </a:r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Company Logo</a:t>
            </a:r>
          </a:p>
        </p:txBody>
      </p:sp>
      <p:grpSp>
        <p:nvGrpSpPr>
          <p:cNvPr id="10245" name="Group 3"/>
          <p:cNvGrpSpPr>
            <a:grpSpLocks/>
          </p:cNvGrpSpPr>
          <p:nvPr/>
        </p:nvGrpSpPr>
        <p:grpSpPr bwMode="auto">
          <a:xfrm>
            <a:off x="193675" y="1428750"/>
            <a:ext cx="1878013" cy="2214563"/>
            <a:chOff x="720" y="1296"/>
            <a:chExt cx="1363" cy="1994"/>
          </a:xfrm>
        </p:grpSpPr>
        <p:sp>
          <p:nvSpPr>
            <p:cNvPr id="96260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61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23" cy="1767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62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3CA1E6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63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gamma/>
                    <a:tint val="33333"/>
                    <a:invGamma/>
                  </a:srgbClr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26" name="Group 10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96267" name="Oval 11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9" cy="667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268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269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2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270" name="Oval 14"/>
              <p:cNvSpPr>
                <a:spLocks noChangeArrowheads="1"/>
              </p:cNvSpPr>
              <p:nvPr/>
            </p:nvSpPr>
            <p:spPr bwMode="gray">
              <a:xfrm>
                <a:off x="1312" y="596"/>
                <a:ext cx="601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271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4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327" name="Text Box 16"/>
            <p:cNvSpPr txBox="1">
              <a:spLocks noChangeArrowheads="1"/>
            </p:cNvSpPr>
            <p:nvPr/>
          </p:nvSpPr>
          <p:spPr bwMode="gray">
            <a:xfrm>
              <a:off x="1276" y="131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/>
              <a:r>
                <a:rPr lang="en-US" sz="2400">
                  <a:solidFill>
                    <a:srgbClr val="000000"/>
                  </a:solidFill>
                  <a:effectLst/>
                  <a:latin typeface="Arial" charset="0"/>
                </a:rPr>
                <a:t>1</a:t>
              </a: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96273" name="Text Box 17"/>
            <p:cNvSpPr txBox="1">
              <a:spLocks noChangeArrowheads="1"/>
            </p:cNvSpPr>
            <p:nvPr/>
          </p:nvSpPr>
          <p:spPr bwMode="gray">
            <a:xfrm>
              <a:off x="768" y="1776"/>
              <a:ext cx="1296" cy="75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800" dirty="0"/>
                <a:t>UU No. 19 tahun 2002 tentang Hak Cipta</a:t>
              </a:r>
            </a:p>
          </p:txBody>
        </p:sp>
      </p:grpSp>
      <p:grpSp>
        <p:nvGrpSpPr>
          <p:cNvPr id="10246" name="Group 18"/>
          <p:cNvGrpSpPr>
            <a:grpSpLocks/>
          </p:cNvGrpSpPr>
          <p:nvPr/>
        </p:nvGrpSpPr>
        <p:grpSpPr bwMode="auto">
          <a:xfrm>
            <a:off x="2286000" y="1428750"/>
            <a:ext cx="1928813" cy="2214563"/>
            <a:chOff x="2208" y="1296"/>
            <a:chExt cx="1363" cy="1994"/>
          </a:xfrm>
        </p:grpSpPr>
        <p:sp>
          <p:nvSpPr>
            <p:cNvPr id="96275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76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1" cy="1767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77" name="AutoShape 21"/>
            <p:cNvSpPr>
              <a:spLocks noChangeArrowheads="1"/>
            </p:cNvSpPr>
            <p:nvPr/>
          </p:nvSpPr>
          <p:spPr bwMode="gray">
            <a:xfrm>
              <a:off x="2241" y="2795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73E77E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78" name="AutoShape 22"/>
            <p:cNvSpPr>
              <a:spLocks noChangeArrowheads="1"/>
            </p:cNvSpPr>
            <p:nvPr/>
          </p:nvSpPr>
          <p:spPr bwMode="gray">
            <a:xfrm>
              <a:off x="2241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>
                    <a:gamma/>
                    <a:tint val="33333"/>
                    <a:invGamma/>
                  </a:srgbClr>
                </a:gs>
                <a:gs pos="100000">
                  <a:srgbClr val="73E77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79" name="Oval 23"/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80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81" name="Oval 25"/>
            <p:cNvSpPr>
              <a:spLocks noChangeArrowheads="1"/>
            </p:cNvSpPr>
            <p:nvPr/>
          </p:nvSpPr>
          <p:spPr bwMode="gray">
            <a:xfrm>
              <a:off x="2686" y="1300"/>
              <a:ext cx="384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82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3" cy="35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83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20" name="Text Box 28"/>
            <p:cNvSpPr txBox="1">
              <a:spLocks noChangeArrowheads="1"/>
            </p:cNvSpPr>
            <p:nvPr/>
          </p:nvSpPr>
          <p:spPr bwMode="gray">
            <a:xfrm>
              <a:off x="2764" y="1296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/>
              <a:r>
                <a:rPr lang="en-US" sz="2400">
                  <a:solidFill>
                    <a:srgbClr val="000000"/>
                  </a:solidFill>
                  <a:effectLst/>
                  <a:latin typeface="Arial" charset="0"/>
                </a:rPr>
                <a:t>2</a:t>
              </a: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96285" name="Text Box 29"/>
            <p:cNvSpPr txBox="1">
              <a:spLocks noChangeArrowheads="1"/>
            </p:cNvSpPr>
            <p:nvPr/>
          </p:nvSpPr>
          <p:spPr bwMode="gray">
            <a:xfrm>
              <a:off x="2256" y="1776"/>
              <a:ext cx="1296" cy="6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000" dirty="0"/>
                <a:t>UU No. 14 tahun 2001 tentang Paten</a:t>
              </a:r>
            </a:p>
          </p:txBody>
        </p:sp>
      </p:grpSp>
      <p:grpSp>
        <p:nvGrpSpPr>
          <p:cNvPr id="10247" name="Group 32"/>
          <p:cNvGrpSpPr>
            <a:grpSpLocks/>
          </p:cNvGrpSpPr>
          <p:nvPr/>
        </p:nvGrpSpPr>
        <p:grpSpPr bwMode="auto">
          <a:xfrm>
            <a:off x="4500563" y="1428750"/>
            <a:ext cx="2000250" cy="2214563"/>
            <a:chOff x="3696" y="1296"/>
            <a:chExt cx="1363" cy="1994"/>
          </a:xfrm>
        </p:grpSpPr>
        <p:sp>
          <p:nvSpPr>
            <p:cNvPr id="96289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90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3" cy="1767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91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E9E065">
                    <a:gamma/>
                    <a:tint val="57647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292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>
                    <a:gamma/>
                    <a:tint val="33333"/>
                    <a:invGamma/>
                  </a:srgbClr>
                </a:gs>
                <a:gs pos="100000">
                  <a:srgbClr val="E9E06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03" name="Group 37"/>
            <p:cNvGrpSpPr>
              <a:grpSpLocks/>
            </p:cNvGrpSpPr>
            <p:nvPr/>
          </p:nvGrpSpPr>
          <p:grpSpPr bwMode="auto">
            <a:xfrm>
              <a:off x="4165" y="1296"/>
              <a:ext cx="405" cy="405"/>
              <a:chOff x="1289" y="582"/>
              <a:chExt cx="668" cy="668"/>
            </a:xfrm>
          </p:grpSpPr>
          <p:sp>
            <p:nvSpPr>
              <p:cNvPr id="96294" name="Oval 38"/>
              <p:cNvSpPr>
                <a:spLocks noChangeArrowheads="1"/>
              </p:cNvSpPr>
              <p:nvPr/>
            </p:nvSpPr>
            <p:spPr bwMode="gray">
              <a:xfrm>
                <a:off x="1290" y="582"/>
                <a:ext cx="667" cy="667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295" name="Oval 39"/>
              <p:cNvSpPr>
                <a:spLocks noChangeArrowheads="1"/>
              </p:cNvSpPr>
              <p:nvPr/>
            </p:nvSpPr>
            <p:spPr bwMode="gray">
              <a:xfrm>
                <a:off x="1297" y="587"/>
                <a:ext cx="646" cy="64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296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2" cy="62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297" name="Oval 41"/>
              <p:cNvSpPr>
                <a:spLocks noChangeArrowheads="1"/>
              </p:cNvSpPr>
              <p:nvPr/>
            </p:nvSpPr>
            <p:spPr bwMode="gray">
              <a:xfrm>
                <a:off x="1311" y="596"/>
                <a:ext cx="599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298" name="Oval 42"/>
              <p:cNvSpPr>
                <a:spLocks noChangeArrowheads="1"/>
              </p:cNvSpPr>
              <p:nvPr/>
            </p:nvSpPr>
            <p:spPr bwMode="gray">
              <a:xfrm>
                <a:off x="1347" y="613"/>
                <a:ext cx="532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304" name="Text Box 43"/>
            <p:cNvSpPr txBox="1">
              <a:spLocks noChangeArrowheads="1"/>
            </p:cNvSpPr>
            <p:nvPr/>
          </p:nvSpPr>
          <p:spPr bwMode="gray">
            <a:xfrm>
              <a:off x="4252" y="1296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/>
              <a:r>
                <a:rPr lang="en-US" sz="2400">
                  <a:solidFill>
                    <a:srgbClr val="000000"/>
                  </a:solidFill>
                  <a:effectLst/>
                  <a:latin typeface="Arial" charset="0"/>
                </a:rPr>
                <a:t>3</a:t>
              </a: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96300" name="Text Box 44"/>
            <p:cNvSpPr txBox="1">
              <a:spLocks noChangeArrowheads="1"/>
            </p:cNvSpPr>
            <p:nvPr/>
          </p:nvSpPr>
          <p:spPr bwMode="gray">
            <a:xfrm>
              <a:off x="3744" y="1776"/>
              <a:ext cx="1296" cy="8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800" dirty="0"/>
                <a:t>UU No. 15 tahun 2001 tentang Merek</a:t>
              </a:r>
            </a:p>
          </p:txBody>
        </p:sp>
      </p:grpSp>
      <p:grpSp>
        <p:nvGrpSpPr>
          <p:cNvPr id="10248" name="Group 3"/>
          <p:cNvGrpSpPr>
            <a:grpSpLocks/>
          </p:cNvGrpSpPr>
          <p:nvPr/>
        </p:nvGrpSpPr>
        <p:grpSpPr bwMode="auto">
          <a:xfrm>
            <a:off x="6786563" y="1428750"/>
            <a:ext cx="1878012" cy="2214563"/>
            <a:chOff x="720" y="1296"/>
            <a:chExt cx="1363" cy="1994"/>
          </a:xfrm>
        </p:grpSpPr>
        <p:sp>
          <p:nvSpPr>
            <p:cNvPr id="50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23" cy="1767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3CA1E6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gamma/>
                    <a:tint val="33333"/>
                    <a:invGamma/>
                  </a:srgbClr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291" name="Group 10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57" name="Oval 11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9" cy="667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2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Oval 14"/>
              <p:cNvSpPr>
                <a:spLocks noChangeArrowheads="1"/>
              </p:cNvSpPr>
              <p:nvPr/>
            </p:nvSpPr>
            <p:spPr bwMode="gray">
              <a:xfrm>
                <a:off x="1312" y="596"/>
                <a:ext cx="601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4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292" name="Text Box 16"/>
            <p:cNvSpPr txBox="1">
              <a:spLocks noChangeArrowheads="1"/>
            </p:cNvSpPr>
            <p:nvPr/>
          </p:nvSpPr>
          <p:spPr bwMode="gray">
            <a:xfrm>
              <a:off x="1276" y="1314"/>
              <a:ext cx="259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/>
              <a:r>
                <a:rPr lang="en-US" sz="2400">
                  <a:solidFill>
                    <a:srgbClr val="000000"/>
                  </a:solidFill>
                  <a:effectLst/>
                  <a:latin typeface="Arial" charset="0"/>
                </a:rPr>
                <a:t>4</a:t>
              </a: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56" name="Text Box 17"/>
            <p:cNvSpPr txBox="1">
              <a:spLocks noChangeArrowheads="1"/>
            </p:cNvSpPr>
            <p:nvPr/>
          </p:nvSpPr>
          <p:spPr bwMode="gray">
            <a:xfrm>
              <a:off x="768" y="1776"/>
              <a:ext cx="1296" cy="132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800" dirty="0"/>
                <a:t>UU No. 30 tahun 2000 tentang Rahasia</a:t>
              </a:r>
            </a:p>
            <a:p>
              <a:pPr algn="ctr">
                <a:defRPr/>
              </a:pPr>
              <a:r>
                <a:rPr lang="en-US" sz="1800" dirty="0"/>
                <a:t>Dagang</a:t>
              </a:r>
            </a:p>
          </p:txBody>
        </p:sp>
      </p:grpSp>
      <p:grpSp>
        <p:nvGrpSpPr>
          <p:cNvPr id="10249" name="Group 3"/>
          <p:cNvGrpSpPr>
            <a:grpSpLocks/>
          </p:cNvGrpSpPr>
          <p:nvPr/>
        </p:nvGrpSpPr>
        <p:grpSpPr bwMode="auto">
          <a:xfrm>
            <a:off x="1357313" y="4000500"/>
            <a:ext cx="1878012" cy="2214563"/>
            <a:chOff x="720" y="1296"/>
            <a:chExt cx="1363" cy="1994"/>
          </a:xfrm>
        </p:grpSpPr>
        <p:sp>
          <p:nvSpPr>
            <p:cNvPr id="101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23" cy="1767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3CA1E6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gamma/>
                    <a:tint val="33333"/>
                    <a:invGamma/>
                  </a:srgbClr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279" name="Group 10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108" name="Oval 11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9" cy="667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2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1" name="Oval 14"/>
              <p:cNvSpPr>
                <a:spLocks noChangeArrowheads="1"/>
              </p:cNvSpPr>
              <p:nvPr/>
            </p:nvSpPr>
            <p:spPr bwMode="gray">
              <a:xfrm>
                <a:off x="1312" y="596"/>
                <a:ext cx="601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4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280" name="Text Box 16"/>
            <p:cNvSpPr txBox="1">
              <a:spLocks noChangeArrowheads="1"/>
            </p:cNvSpPr>
            <p:nvPr/>
          </p:nvSpPr>
          <p:spPr bwMode="gray">
            <a:xfrm>
              <a:off x="1276" y="1314"/>
              <a:ext cx="259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/>
              <a:r>
                <a:rPr lang="en-US" sz="2400">
                  <a:solidFill>
                    <a:srgbClr val="000000"/>
                  </a:solidFill>
                  <a:effectLst/>
                  <a:latin typeface="Arial" charset="0"/>
                </a:rPr>
                <a:t>5</a:t>
              </a: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107" name="Text Box 17"/>
            <p:cNvSpPr txBox="1">
              <a:spLocks noChangeArrowheads="1"/>
            </p:cNvSpPr>
            <p:nvPr/>
          </p:nvSpPr>
          <p:spPr bwMode="gray">
            <a:xfrm>
              <a:off x="768" y="1776"/>
              <a:ext cx="1296" cy="132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800" dirty="0"/>
                <a:t>UU No. 31 tahun 2000 tentang Desain Industri</a:t>
              </a:r>
            </a:p>
          </p:txBody>
        </p:sp>
      </p:grpSp>
      <p:grpSp>
        <p:nvGrpSpPr>
          <p:cNvPr id="10250" name="Group 18"/>
          <p:cNvGrpSpPr>
            <a:grpSpLocks/>
          </p:cNvGrpSpPr>
          <p:nvPr/>
        </p:nvGrpSpPr>
        <p:grpSpPr bwMode="auto">
          <a:xfrm>
            <a:off x="3449638" y="4000500"/>
            <a:ext cx="1928812" cy="2214563"/>
            <a:chOff x="2208" y="1296"/>
            <a:chExt cx="1363" cy="1994"/>
          </a:xfrm>
        </p:grpSpPr>
        <p:sp>
          <p:nvSpPr>
            <p:cNvPr id="114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1" cy="1767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AutoShape 21"/>
            <p:cNvSpPr>
              <a:spLocks noChangeArrowheads="1"/>
            </p:cNvSpPr>
            <p:nvPr/>
          </p:nvSpPr>
          <p:spPr bwMode="gray">
            <a:xfrm>
              <a:off x="2241" y="2795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73E77E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AutoShape 22"/>
            <p:cNvSpPr>
              <a:spLocks noChangeArrowheads="1"/>
            </p:cNvSpPr>
            <p:nvPr/>
          </p:nvSpPr>
          <p:spPr bwMode="gray">
            <a:xfrm>
              <a:off x="2241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>
                    <a:gamma/>
                    <a:tint val="33333"/>
                    <a:invGamma/>
                  </a:srgbClr>
                </a:gs>
                <a:gs pos="100000">
                  <a:srgbClr val="73E77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Oval 23"/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Oval 25"/>
            <p:cNvSpPr>
              <a:spLocks noChangeArrowheads="1"/>
            </p:cNvSpPr>
            <p:nvPr/>
          </p:nvSpPr>
          <p:spPr bwMode="gray">
            <a:xfrm>
              <a:off x="2686" y="1300"/>
              <a:ext cx="384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3" cy="35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3" name="Text Box 28"/>
            <p:cNvSpPr txBox="1">
              <a:spLocks noChangeArrowheads="1"/>
            </p:cNvSpPr>
            <p:nvPr/>
          </p:nvSpPr>
          <p:spPr bwMode="gray">
            <a:xfrm>
              <a:off x="2764" y="1296"/>
              <a:ext cx="252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/>
              <a:r>
                <a:rPr lang="en-US" sz="2400">
                  <a:solidFill>
                    <a:srgbClr val="000000"/>
                  </a:solidFill>
                  <a:effectLst/>
                  <a:latin typeface="Arial" charset="0"/>
                </a:rPr>
                <a:t>6</a:t>
              </a: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124" name="Text Box 29"/>
            <p:cNvSpPr txBox="1">
              <a:spLocks noChangeArrowheads="1"/>
            </p:cNvSpPr>
            <p:nvPr/>
          </p:nvSpPr>
          <p:spPr bwMode="gray">
            <a:xfrm>
              <a:off x="2256" y="1682"/>
              <a:ext cx="1296" cy="15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800" dirty="0"/>
                <a:t>UU No. 32 tahun 2000 tentang Desain Tata</a:t>
              </a:r>
            </a:p>
            <a:p>
              <a:pPr algn="ctr">
                <a:defRPr/>
              </a:pPr>
              <a:r>
                <a:rPr lang="en-US" sz="1800" dirty="0"/>
                <a:t>Letak Sirkuit Terpadu</a:t>
              </a:r>
            </a:p>
          </p:txBody>
        </p:sp>
      </p:grpSp>
      <p:grpSp>
        <p:nvGrpSpPr>
          <p:cNvPr id="10251" name="Group 32"/>
          <p:cNvGrpSpPr>
            <a:grpSpLocks/>
          </p:cNvGrpSpPr>
          <p:nvPr/>
        </p:nvGrpSpPr>
        <p:grpSpPr bwMode="auto">
          <a:xfrm>
            <a:off x="5664200" y="4000500"/>
            <a:ext cx="2000250" cy="2214563"/>
            <a:chOff x="3696" y="1296"/>
            <a:chExt cx="1363" cy="1994"/>
          </a:xfrm>
        </p:grpSpPr>
        <p:sp>
          <p:nvSpPr>
            <p:cNvPr id="126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3" cy="1767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E9E065">
                    <a:gamma/>
                    <a:tint val="57647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>
                    <a:gamma/>
                    <a:tint val="33333"/>
                    <a:invGamma/>
                  </a:srgbClr>
                </a:gs>
                <a:gs pos="100000">
                  <a:srgbClr val="E9E06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256" name="Group 37"/>
            <p:cNvGrpSpPr>
              <a:grpSpLocks/>
            </p:cNvGrpSpPr>
            <p:nvPr/>
          </p:nvGrpSpPr>
          <p:grpSpPr bwMode="auto">
            <a:xfrm>
              <a:off x="4165" y="1296"/>
              <a:ext cx="405" cy="405"/>
              <a:chOff x="1289" y="582"/>
              <a:chExt cx="668" cy="668"/>
            </a:xfrm>
          </p:grpSpPr>
          <p:sp>
            <p:nvSpPr>
              <p:cNvPr id="133" name="Oval 38"/>
              <p:cNvSpPr>
                <a:spLocks noChangeArrowheads="1"/>
              </p:cNvSpPr>
              <p:nvPr/>
            </p:nvSpPr>
            <p:spPr bwMode="gray">
              <a:xfrm>
                <a:off x="1290" y="582"/>
                <a:ext cx="667" cy="667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4" name="Oval 39"/>
              <p:cNvSpPr>
                <a:spLocks noChangeArrowheads="1"/>
              </p:cNvSpPr>
              <p:nvPr/>
            </p:nvSpPr>
            <p:spPr bwMode="gray">
              <a:xfrm>
                <a:off x="1297" y="587"/>
                <a:ext cx="646" cy="64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5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2" cy="62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6" name="Oval 41"/>
              <p:cNvSpPr>
                <a:spLocks noChangeArrowheads="1"/>
              </p:cNvSpPr>
              <p:nvPr/>
            </p:nvSpPr>
            <p:spPr bwMode="gray">
              <a:xfrm>
                <a:off x="1311" y="596"/>
                <a:ext cx="599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7" name="Oval 42"/>
              <p:cNvSpPr>
                <a:spLocks noChangeArrowheads="1"/>
              </p:cNvSpPr>
              <p:nvPr/>
            </p:nvSpPr>
            <p:spPr bwMode="gray">
              <a:xfrm>
                <a:off x="1347" y="613"/>
                <a:ext cx="532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257" name="Text Box 43"/>
            <p:cNvSpPr txBox="1">
              <a:spLocks noChangeArrowheads="1"/>
            </p:cNvSpPr>
            <p:nvPr/>
          </p:nvSpPr>
          <p:spPr bwMode="gray">
            <a:xfrm>
              <a:off x="4252" y="1296"/>
              <a:ext cx="243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/>
              <a:r>
                <a:rPr lang="en-US" sz="2400">
                  <a:solidFill>
                    <a:srgbClr val="000000"/>
                  </a:solidFill>
                  <a:effectLst/>
                  <a:latin typeface="Arial" charset="0"/>
                </a:rPr>
                <a:t>7</a:t>
              </a: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132" name="Text Box 44"/>
            <p:cNvSpPr txBox="1">
              <a:spLocks noChangeArrowheads="1"/>
            </p:cNvSpPr>
            <p:nvPr/>
          </p:nvSpPr>
          <p:spPr bwMode="gray">
            <a:xfrm>
              <a:off x="3744" y="1682"/>
              <a:ext cx="1296" cy="15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800" dirty="0"/>
                <a:t>UU No. 29 tahun 2000 tentang Perlindungan</a:t>
              </a:r>
            </a:p>
            <a:p>
              <a:pPr algn="ctr">
                <a:defRPr/>
              </a:pPr>
              <a:r>
                <a:rPr lang="en-US" sz="1800" dirty="0"/>
                <a:t>Varietas Tanaman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3508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BEBERAPA TERMINOLOGI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285875"/>
            <a:ext cx="7499350" cy="4214813"/>
          </a:xfrm>
        </p:spPr>
        <p:txBody>
          <a:bodyPr>
            <a:normAutofit fontScale="700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PEKERJAAN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– Kodrat manusia untuk bertahan hidup di dunia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– Suatu aktivitas manusia untuk memenuhi kebutuhan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   hidupnya.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PROFESI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– Bagian dari pekerjaan, tetapi tidak semua pekerjaan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   adalah profesi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– Adalah pekerjaan yang mengharuskan pelakunya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  memiliki pengetahuan yang diperoleh dari pendidikan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  formal dan ketrampilan tertentu yang diperoleh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  melalui praktek dan pengalaman kerja pada orang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  yang terlebih dahulu menguasai ketrampilan tersebut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5429250"/>
            <a:ext cx="3360737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551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368"/>
            <a:ext cx="8229600" cy="139903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BEBERAPA TERMINOLOGI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200" b="1" dirty="0" smtClean="0"/>
              <a:t>PROFESIONAL: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dirty="0" smtClean="0"/>
              <a:t>	– </a:t>
            </a:r>
            <a:r>
              <a:rPr lang="en-US" sz="2200" dirty="0" err="1" smtClean="0"/>
              <a:t>Menguasai</a:t>
            </a:r>
            <a:r>
              <a:rPr lang="en-US" sz="2200" dirty="0" smtClean="0"/>
              <a:t> </a:t>
            </a:r>
            <a:r>
              <a:rPr lang="en-US" sz="2200" dirty="0" err="1" smtClean="0"/>
              <a:t>ilmu</a:t>
            </a:r>
            <a:r>
              <a:rPr lang="en-US" sz="2200" dirty="0" smtClean="0"/>
              <a:t> </a:t>
            </a:r>
            <a:r>
              <a:rPr lang="en-US" sz="2200" dirty="0" err="1" smtClean="0"/>
              <a:t>secara</a:t>
            </a:r>
            <a:r>
              <a:rPr lang="en-US" sz="2200" dirty="0" smtClean="0"/>
              <a:t> </a:t>
            </a:r>
            <a:r>
              <a:rPr lang="en-US" sz="2200" dirty="0" err="1" smtClean="0"/>
              <a:t>mendalam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bidangnya</a:t>
            </a:r>
            <a:endParaRPr lang="en-US" sz="22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200" dirty="0" smtClean="0"/>
              <a:t>	– </a:t>
            </a:r>
            <a:r>
              <a:rPr lang="en-US" sz="2200" dirty="0" err="1" smtClean="0"/>
              <a:t>Mampu</a:t>
            </a:r>
            <a:r>
              <a:rPr lang="en-US" sz="2200" dirty="0" smtClean="0"/>
              <a:t> </a:t>
            </a:r>
            <a:r>
              <a:rPr lang="en-US" sz="2200" dirty="0" err="1" smtClean="0"/>
              <a:t>mengkonversikan</a:t>
            </a:r>
            <a:r>
              <a:rPr lang="en-US" sz="2200" dirty="0" smtClean="0"/>
              <a:t> </a:t>
            </a:r>
            <a:r>
              <a:rPr lang="en-US" sz="2200" dirty="0" err="1" smtClean="0"/>
              <a:t>ilmunya</a:t>
            </a:r>
            <a:r>
              <a:rPr lang="en-US" sz="2200" dirty="0" smtClean="0"/>
              <a:t> </a:t>
            </a:r>
            <a:r>
              <a:rPr lang="en-US" sz="2200" dirty="0" err="1" smtClean="0"/>
              <a:t>menjadi</a:t>
            </a:r>
            <a:r>
              <a:rPr lang="en-US" sz="2200" dirty="0" smtClean="0"/>
              <a:t>    </a:t>
            </a:r>
            <a:r>
              <a:rPr lang="en-US" sz="2200" dirty="0" err="1" smtClean="0"/>
              <a:t>ketrampilan</a:t>
            </a:r>
            <a:r>
              <a:rPr lang="en-US" sz="2200" dirty="0" smtClean="0"/>
              <a:t>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dirty="0" smtClean="0"/>
              <a:t>	– </a:t>
            </a:r>
            <a:r>
              <a:rPr lang="en-US" sz="2200" dirty="0" err="1" smtClean="0"/>
              <a:t>Selalu</a:t>
            </a:r>
            <a:r>
              <a:rPr lang="en-US" sz="2200" dirty="0" smtClean="0"/>
              <a:t> </a:t>
            </a:r>
            <a:r>
              <a:rPr lang="en-US" sz="2200" dirty="0" err="1" smtClean="0"/>
              <a:t>menjunjung</a:t>
            </a:r>
            <a:r>
              <a:rPr lang="en-US" sz="2200" dirty="0" smtClean="0"/>
              <a:t> </a:t>
            </a:r>
            <a:r>
              <a:rPr lang="en-US" sz="2200" dirty="0" err="1" smtClean="0"/>
              <a:t>tinggi</a:t>
            </a:r>
            <a:r>
              <a:rPr lang="en-US" sz="2200" dirty="0" smtClean="0"/>
              <a:t> </a:t>
            </a:r>
            <a:r>
              <a:rPr lang="en-US" sz="2200" dirty="0" err="1" smtClean="0"/>
              <a:t>etika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integritas</a:t>
            </a:r>
            <a:r>
              <a:rPr lang="en-US" sz="2200" dirty="0" smtClean="0"/>
              <a:t> </a:t>
            </a:r>
            <a:r>
              <a:rPr lang="en-US" sz="2200" dirty="0" err="1" smtClean="0"/>
              <a:t>profesi</a:t>
            </a:r>
            <a:endParaRPr lang="en-US" sz="22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200" dirty="0" smtClean="0"/>
              <a:t>	– </a:t>
            </a:r>
            <a:r>
              <a:rPr lang="en-US" sz="2200" dirty="0" err="1" smtClean="0"/>
              <a:t>Memiliki</a:t>
            </a:r>
            <a:r>
              <a:rPr lang="en-US" sz="2200" dirty="0" smtClean="0"/>
              <a:t> </a:t>
            </a:r>
            <a:r>
              <a:rPr lang="en-US" sz="2200" dirty="0" err="1" smtClean="0"/>
              <a:t>sikap</a:t>
            </a:r>
            <a:r>
              <a:rPr lang="en-US" sz="2200" dirty="0" smtClean="0"/>
              <a:t>: </a:t>
            </a:r>
            <a:r>
              <a:rPr lang="en-US" sz="2200" dirty="0" err="1" smtClean="0"/>
              <a:t>komitmen</a:t>
            </a:r>
            <a:r>
              <a:rPr lang="en-US" sz="2200" dirty="0" smtClean="0"/>
              <a:t> </a:t>
            </a:r>
            <a:r>
              <a:rPr lang="en-US" sz="2200" dirty="0" err="1" smtClean="0"/>
              <a:t>tinggi</a:t>
            </a:r>
            <a:r>
              <a:rPr lang="en-US" sz="2200" dirty="0" smtClean="0"/>
              <a:t>, </a:t>
            </a:r>
            <a:r>
              <a:rPr lang="en-US" sz="2200" dirty="0" err="1" smtClean="0"/>
              <a:t>jujur</a:t>
            </a:r>
            <a:r>
              <a:rPr lang="en-US" sz="2200" dirty="0" smtClean="0"/>
              <a:t>, </a:t>
            </a:r>
            <a:r>
              <a:rPr lang="en-US" sz="2200" dirty="0" err="1" smtClean="0"/>
              <a:t>tanggungjawab</a:t>
            </a:r>
            <a:r>
              <a:rPr lang="en-US" sz="2200" dirty="0" smtClean="0"/>
              <a:t>,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dirty="0" smtClean="0"/>
              <a:t>      </a:t>
            </a:r>
            <a:r>
              <a:rPr lang="en-US" sz="2200" dirty="0" err="1" smtClean="0"/>
              <a:t>berpikir</a:t>
            </a:r>
            <a:r>
              <a:rPr lang="en-US" sz="2200" dirty="0" smtClean="0"/>
              <a:t> </a:t>
            </a:r>
            <a:r>
              <a:rPr lang="en-US" sz="2200" dirty="0" err="1" smtClean="0"/>
              <a:t>sistematis</a:t>
            </a:r>
            <a:r>
              <a:rPr lang="en-US" sz="2200" dirty="0"/>
              <a:t>.</a:t>
            </a:r>
            <a:endParaRPr lang="en-US" sz="2200" dirty="0" smtClean="0"/>
          </a:p>
          <a:p>
            <a:pPr eaLnBrk="1" hangingPunct="1"/>
            <a:r>
              <a:rPr lang="en-US" sz="2200" b="1" dirty="0" smtClean="0"/>
              <a:t>PROFESIONALISME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dirty="0" smtClean="0"/>
              <a:t>	– </a:t>
            </a:r>
            <a:r>
              <a:rPr lang="en-US" sz="2200" dirty="0" err="1" smtClean="0"/>
              <a:t>Nilai-nilai</a:t>
            </a:r>
            <a:r>
              <a:rPr lang="en-US" sz="2200" dirty="0" smtClean="0"/>
              <a:t> </a:t>
            </a:r>
            <a:r>
              <a:rPr lang="en-US" sz="2200" dirty="0" err="1" smtClean="0"/>
              <a:t>profesional</a:t>
            </a:r>
            <a:r>
              <a:rPr lang="en-US" sz="2200" dirty="0" smtClean="0"/>
              <a:t> </a:t>
            </a:r>
            <a:r>
              <a:rPr lang="en-US" sz="2200" dirty="0" err="1" smtClean="0"/>
              <a:t>harus</a:t>
            </a:r>
            <a:r>
              <a:rPr lang="en-US" sz="2200" dirty="0" smtClean="0"/>
              <a:t> </a:t>
            </a:r>
            <a:r>
              <a:rPr lang="en-US" sz="2200" dirty="0" err="1" smtClean="0"/>
              <a:t>menjadi</a:t>
            </a:r>
            <a:r>
              <a:rPr lang="en-US" sz="2200" dirty="0" smtClean="0"/>
              <a:t> </a:t>
            </a:r>
            <a:r>
              <a:rPr lang="en-US" sz="2200" dirty="0" err="1" smtClean="0"/>
              <a:t>bagian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telah</a:t>
            </a:r>
            <a:endParaRPr lang="en-US" sz="22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200" dirty="0" smtClean="0"/>
              <a:t>	  </a:t>
            </a:r>
            <a:r>
              <a:rPr lang="en-US" sz="2200" dirty="0" err="1" smtClean="0"/>
              <a:t>menjiwai</a:t>
            </a:r>
            <a:r>
              <a:rPr lang="en-US" sz="2200" dirty="0" smtClean="0"/>
              <a:t> </a:t>
            </a:r>
            <a:r>
              <a:rPr lang="en-US" sz="2200" dirty="0" err="1" smtClean="0"/>
              <a:t>seseorang</a:t>
            </a:r>
            <a:r>
              <a:rPr lang="en-US" sz="2200" dirty="0" smtClean="0"/>
              <a:t> yang </a:t>
            </a:r>
            <a:r>
              <a:rPr lang="en-US" sz="2200" dirty="0" err="1" smtClean="0"/>
              <a:t>sedang</a:t>
            </a:r>
            <a:r>
              <a:rPr lang="en-US" sz="2200" dirty="0" smtClean="0"/>
              <a:t> </a:t>
            </a:r>
            <a:r>
              <a:rPr lang="en-US" sz="2200" dirty="0" err="1" smtClean="0"/>
              <a:t>mengemban</a:t>
            </a:r>
            <a:endParaRPr lang="en-US" sz="22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200" dirty="0" smtClean="0"/>
              <a:t>      </a:t>
            </a:r>
            <a:r>
              <a:rPr lang="en-US" sz="2200" dirty="0" err="1" smtClean="0"/>
              <a:t>sebuah</a:t>
            </a:r>
            <a:r>
              <a:rPr lang="en-US" sz="2200" dirty="0" smtClean="0"/>
              <a:t> </a:t>
            </a:r>
            <a:r>
              <a:rPr lang="en-US" sz="2200" dirty="0" err="1" smtClean="0"/>
              <a:t>profesi</a:t>
            </a:r>
            <a:endParaRPr lang="en-US" sz="2200" dirty="0" smtClean="0"/>
          </a:p>
          <a:p>
            <a:pPr eaLnBrk="1" hangingPunct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78068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BEBERAPA TERMINOLOGI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200" b="1" dirty="0" smtClean="0"/>
              <a:t>PROFESIONALISME (</a:t>
            </a:r>
            <a:r>
              <a:rPr lang="en-US" sz="2200" b="1" dirty="0" err="1" smtClean="0"/>
              <a:t>lanjutan</a:t>
            </a:r>
            <a:r>
              <a:rPr lang="en-US" sz="2200" b="1" dirty="0" smtClean="0"/>
              <a:t>)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dirty="0" smtClean="0"/>
              <a:t>	– Usaha-</a:t>
            </a:r>
            <a:r>
              <a:rPr lang="en-US" sz="2200" dirty="0" err="1" smtClean="0"/>
              <a:t>usaha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meningkatkan</a:t>
            </a:r>
            <a:r>
              <a:rPr lang="en-US" sz="2200" dirty="0" smtClean="0"/>
              <a:t> </a:t>
            </a:r>
            <a:r>
              <a:rPr lang="en-US" sz="2200" dirty="0" err="1" smtClean="0"/>
              <a:t>kemampuan</a:t>
            </a:r>
            <a:r>
              <a:rPr lang="en-US" sz="2200" dirty="0" smtClean="0"/>
              <a:t> </a:t>
            </a:r>
            <a:r>
              <a:rPr lang="en-US" sz="2200" dirty="0" err="1" smtClean="0"/>
              <a:t>profesional</a:t>
            </a:r>
            <a:r>
              <a:rPr lang="en-US" sz="2200" dirty="0" smtClean="0"/>
              <a:t> di </a:t>
            </a:r>
            <a:r>
              <a:rPr lang="en-US" sz="2200" dirty="0" err="1" smtClean="0"/>
              <a:t>bidang</a:t>
            </a:r>
            <a:r>
              <a:rPr lang="en-US" sz="2200" dirty="0" smtClean="0"/>
              <a:t> </a:t>
            </a:r>
            <a:r>
              <a:rPr lang="en-US" sz="2200" dirty="0" err="1" smtClean="0"/>
              <a:t>teknologi</a:t>
            </a:r>
            <a:r>
              <a:rPr lang="en-US" sz="2200" dirty="0" smtClean="0"/>
              <a:t> </a:t>
            </a:r>
            <a:r>
              <a:rPr lang="en-US" sz="2200" dirty="0" err="1" smtClean="0"/>
              <a:t>komputer</a:t>
            </a:r>
            <a:r>
              <a:rPr lang="en-US" sz="2200" dirty="0" smtClean="0"/>
              <a:t> &amp; </a:t>
            </a:r>
            <a:r>
              <a:rPr lang="en-US" sz="2200" dirty="0" err="1" smtClean="0"/>
              <a:t>informasi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dirty="0" smtClean="0"/>
              <a:t>	  1. </a:t>
            </a:r>
            <a:r>
              <a:rPr lang="en-US" sz="2200" dirty="0" err="1" smtClean="0"/>
              <a:t>Sertifikasi</a:t>
            </a:r>
            <a:endParaRPr lang="en-US" sz="22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200" dirty="0" smtClean="0"/>
              <a:t>       2. </a:t>
            </a:r>
            <a:r>
              <a:rPr lang="en-US" sz="2200" dirty="0" err="1" smtClean="0"/>
              <a:t>Akreditasi</a:t>
            </a:r>
            <a:endParaRPr lang="en-US" sz="2200" dirty="0" smtClean="0"/>
          </a:p>
          <a:p>
            <a:pPr eaLnBrk="1" hangingPunct="1"/>
            <a:r>
              <a:rPr lang="en-US" sz="2200" b="1" dirty="0" smtClean="0"/>
              <a:t>ETIKA PROFESI</a:t>
            </a:r>
          </a:p>
          <a:p>
            <a:pPr>
              <a:buNone/>
            </a:pPr>
            <a:r>
              <a:rPr lang="en-US" sz="2200" dirty="0" smtClean="0"/>
              <a:t>	– </a:t>
            </a:r>
            <a:r>
              <a:rPr lang="en-US" sz="2400" dirty="0" err="1"/>
              <a:t>keterampilan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 yang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jalur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pengalaman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dilaksanakan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kontinu</a:t>
            </a:r>
            <a:r>
              <a:rPr lang="en-US" sz="2400" dirty="0"/>
              <a:t> yang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nafkah</a:t>
            </a:r>
            <a:r>
              <a:rPr lang="en-US" sz="2400" dirty="0"/>
              <a:t>.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1120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DILEMA ETIKA PROFESI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85875"/>
            <a:ext cx="7791450" cy="49625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200" dirty="0" smtClean="0"/>
              <a:t>Issue </a:t>
            </a:r>
            <a:r>
              <a:rPr lang="en-US" sz="2200" dirty="0" err="1" smtClean="0"/>
              <a:t>pokok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menjadi</a:t>
            </a:r>
            <a:r>
              <a:rPr lang="en-US" sz="2200" dirty="0" smtClean="0"/>
              <a:t> </a:t>
            </a:r>
            <a:r>
              <a:rPr lang="en-US" sz="2200" dirty="0" err="1" smtClean="0"/>
              <a:t>sumber</a:t>
            </a:r>
            <a:r>
              <a:rPr lang="en-US" sz="2200" dirty="0" smtClean="0"/>
              <a:t> </a:t>
            </a:r>
            <a:r>
              <a:rPr lang="en-US" sz="2200" dirty="0" err="1" smtClean="0"/>
              <a:t>dilema</a:t>
            </a:r>
            <a:r>
              <a:rPr lang="en-US" sz="2200" dirty="0" smtClean="0"/>
              <a:t> </a:t>
            </a:r>
            <a:r>
              <a:rPr lang="en-US" sz="2200" dirty="0" err="1" smtClean="0"/>
              <a:t>etika</a:t>
            </a:r>
            <a:r>
              <a:rPr lang="en-US" sz="2200" dirty="0" smtClean="0"/>
              <a:t> </a:t>
            </a:r>
            <a:r>
              <a:rPr lang="en-US" sz="2200" dirty="0" err="1" smtClean="0"/>
              <a:t>hubungan</a:t>
            </a:r>
            <a:r>
              <a:rPr lang="en-US" sz="2200" dirty="0" smtClean="0"/>
              <a:t> </a:t>
            </a:r>
            <a:r>
              <a:rPr lang="en-US" sz="2200" dirty="0" err="1" smtClean="0"/>
              <a:t>klien</a:t>
            </a:r>
            <a:r>
              <a:rPr lang="en-US" sz="2200" dirty="0" smtClean="0"/>
              <a:t> – </a:t>
            </a:r>
            <a:r>
              <a:rPr lang="en-US" sz="2200" dirty="0" err="1" smtClean="0"/>
              <a:t>profesional</a:t>
            </a:r>
            <a:endParaRPr lang="en-US" sz="2200" dirty="0" smtClean="0"/>
          </a:p>
          <a:p>
            <a:pPr lvl="1" eaLnBrk="1" hangingPunct="1">
              <a:buFont typeface="Verdana" pitchFamily="34" charset="0"/>
              <a:buNone/>
            </a:pPr>
            <a:r>
              <a:rPr lang="en-US" sz="2200" dirty="0" smtClean="0"/>
              <a:t>	1. </a:t>
            </a:r>
            <a:r>
              <a:rPr lang="en-US" sz="2200" dirty="0" err="1" smtClean="0"/>
              <a:t>Prinsip</a:t>
            </a:r>
            <a:r>
              <a:rPr lang="en-US" sz="2200" dirty="0" smtClean="0"/>
              <a:t> </a:t>
            </a:r>
            <a:r>
              <a:rPr lang="en-US" sz="2200" dirty="0" err="1" smtClean="0"/>
              <a:t>dasar</a:t>
            </a:r>
            <a:endParaRPr lang="en-US" sz="2200" dirty="0" smtClean="0"/>
          </a:p>
          <a:p>
            <a:pPr lvl="1" eaLnBrk="1" hangingPunct="1">
              <a:buFont typeface="Verdana" pitchFamily="34" charset="0"/>
              <a:buNone/>
            </a:pPr>
            <a:r>
              <a:rPr lang="en-US" sz="2200" dirty="0" smtClean="0"/>
              <a:t>	2. </a:t>
            </a:r>
            <a:r>
              <a:rPr lang="en-US" sz="2200" dirty="0" err="1" smtClean="0"/>
              <a:t>Egoisme</a:t>
            </a:r>
            <a:endParaRPr lang="en-US" sz="2200" dirty="0" smtClean="0"/>
          </a:p>
          <a:p>
            <a:pPr lvl="1" eaLnBrk="1" hangingPunct="1">
              <a:buFont typeface="Verdana" pitchFamily="34" charset="0"/>
              <a:buNone/>
            </a:pPr>
            <a:r>
              <a:rPr lang="en-US" sz="2200" dirty="0" smtClean="0"/>
              <a:t>	3. </a:t>
            </a:r>
            <a:r>
              <a:rPr lang="en-US" sz="2200" dirty="0" err="1" smtClean="0"/>
              <a:t>Kerahasiaan</a:t>
            </a:r>
            <a:endParaRPr lang="en-US" sz="2200" dirty="0" smtClean="0"/>
          </a:p>
          <a:p>
            <a:pPr lvl="1" eaLnBrk="1" hangingPunct="1">
              <a:buFont typeface="Verdana" pitchFamily="34" charset="0"/>
              <a:buNone/>
            </a:pPr>
            <a:r>
              <a:rPr lang="en-US" sz="2200" dirty="0" smtClean="0"/>
              <a:t>	4. </a:t>
            </a:r>
            <a:r>
              <a:rPr lang="en-US" sz="2200" dirty="0" err="1" smtClean="0"/>
              <a:t>Otonomi</a:t>
            </a:r>
            <a:r>
              <a:rPr lang="en-US" sz="2200" dirty="0" smtClean="0"/>
              <a:t> </a:t>
            </a:r>
            <a:r>
              <a:rPr lang="en-US" sz="2200" dirty="0" err="1" smtClean="0"/>
              <a:t>Klien</a:t>
            </a:r>
            <a:endParaRPr lang="en-US" sz="2200" dirty="0" smtClean="0"/>
          </a:p>
          <a:p>
            <a:pPr eaLnBrk="1" hangingPunct="1"/>
            <a:r>
              <a:rPr lang="en-US" sz="2200" dirty="0" err="1" smtClean="0"/>
              <a:t>KodeEtik</a:t>
            </a:r>
            <a:endParaRPr lang="en-US" sz="22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200" dirty="0" smtClean="0"/>
              <a:t>	• Tata </a:t>
            </a:r>
            <a:r>
              <a:rPr lang="en-US" sz="2200" dirty="0" err="1" smtClean="0"/>
              <a:t>aturan</a:t>
            </a:r>
            <a:r>
              <a:rPr lang="en-US" sz="2200" dirty="0" smtClean="0"/>
              <a:t> </a:t>
            </a:r>
            <a:r>
              <a:rPr lang="en-US" sz="2200" dirty="0" err="1" smtClean="0"/>
              <a:t>berdasarkan</a:t>
            </a:r>
            <a:r>
              <a:rPr lang="en-US" sz="2200" dirty="0" smtClean="0"/>
              <a:t> </a:t>
            </a:r>
            <a:r>
              <a:rPr lang="en-US" sz="2200" dirty="0" err="1" smtClean="0"/>
              <a:t>aspek</a:t>
            </a:r>
            <a:r>
              <a:rPr lang="en-US" sz="2200" dirty="0" smtClean="0"/>
              <a:t> </a:t>
            </a:r>
            <a:r>
              <a:rPr lang="en-US" sz="2200" dirty="0" err="1" smtClean="0"/>
              <a:t>etika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moral yang </a:t>
            </a:r>
            <a:r>
              <a:rPr lang="en-US" sz="2200" dirty="0" err="1" smtClean="0"/>
              <a:t>disepakati</a:t>
            </a:r>
            <a:r>
              <a:rPr lang="en-US" sz="2200" dirty="0" smtClean="0"/>
              <a:t> </a:t>
            </a:r>
            <a:r>
              <a:rPr lang="en-US" sz="2200" dirty="0" err="1" smtClean="0"/>
              <a:t>bersama</a:t>
            </a:r>
            <a:r>
              <a:rPr lang="en-US" sz="2200" dirty="0" smtClean="0"/>
              <a:t> </a:t>
            </a:r>
            <a:r>
              <a:rPr lang="en-US" sz="2200" dirty="0" err="1" smtClean="0"/>
              <a:t>oleh</a:t>
            </a:r>
            <a:r>
              <a:rPr lang="en-US" sz="2200" dirty="0" smtClean="0"/>
              <a:t> </a:t>
            </a:r>
            <a:r>
              <a:rPr lang="en-US" sz="2200" dirty="0" err="1" smtClean="0"/>
              <a:t>anggota</a:t>
            </a:r>
            <a:r>
              <a:rPr lang="en-US" sz="2200" dirty="0" smtClean="0"/>
              <a:t> </a:t>
            </a: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 smtClean="0"/>
              <a:t>asosiasi</a:t>
            </a:r>
            <a:r>
              <a:rPr lang="en-US" sz="2200" dirty="0" smtClean="0"/>
              <a:t> </a:t>
            </a:r>
            <a:r>
              <a:rPr lang="en-US" sz="2200" dirty="0" err="1" smtClean="0"/>
              <a:t>profesi</a:t>
            </a:r>
            <a:r>
              <a:rPr lang="en-US" sz="2200" dirty="0" smtClean="0"/>
              <a:t> 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dijadikan</a:t>
            </a:r>
            <a:r>
              <a:rPr lang="en-US" sz="2200" dirty="0"/>
              <a:t> </a:t>
            </a:r>
            <a:r>
              <a:rPr lang="en-US" sz="2200" dirty="0" err="1" smtClean="0"/>
              <a:t>pedoman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bertindak</a:t>
            </a:r>
            <a:r>
              <a:rPr lang="en-US" sz="2200" dirty="0" smtClean="0"/>
              <a:t> </a:t>
            </a:r>
            <a:r>
              <a:rPr lang="en-US" sz="2200" dirty="0" err="1" smtClean="0"/>
              <a:t>secara</a:t>
            </a:r>
            <a:r>
              <a:rPr lang="en-US" sz="2200" dirty="0" smtClean="0"/>
              <a:t> </a:t>
            </a:r>
            <a:r>
              <a:rPr lang="en-US" sz="2200" dirty="0" err="1" smtClean="0"/>
              <a:t>profesional</a:t>
            </a:r>
            <a:endParaRPr lang="en-US" sz="2200" dirty="0" smtClean="0"/>
          </a:p>
          <a:p>
            <a:pPr eaLnBrk="1" hangingPunct="1"/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63122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001000" cy="110410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KODE ETIK &amp; PROFESIONALISME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791450" cy="559593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200" b="1" dirty="0" err="1" smtClean="0"/>
              <a:t>Tujuan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penyusunan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kode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etik</a:t>
            </a:r>
            <a:r>
              <a:rPr lang="en-US" sz="2200" b="1" dirty="0" smtClean="0"/>
              <a:t> &amp; </a:t>
            </a:r>
            <a:r>
              <a:rPr lang="en-US" sz="2200" b="1" dirty="0" err="1" smtClean="0"/>
              <a:t>perilaku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profesional</a:t>
            </a:r>
            <a:r>
              <a:rPr lang="en-US" sz="2200" b="1" dirty="0" smtClean="0"/>
              <a:t> 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dirty="0" smtClean="0"/>
              <a:t>	• </a:t>
            </a:r>
            <a:r>
              <a:rPr lang="en-US" sz="2200" dirty="0" err="1" smtClean="0"/>
              <a:t>Memberi</a:t>
            </a:r>
            <a:r>
              <a:rPr lang="en-US" sz="2200" dirty="0" smtClean="0"/>
              <a:t> </a:t>
            </a:r>
            <a:r>
              <a:rPr lang="en-US" sz="2200" dirty="0" err="1" smtClean="0"/>
              <a:t>pedoman</a:t>
            </a:r>
            <a:r>
              <a:rPr lang="en-US" sz="2200" dirty="0" smtClean="0"/>
              <a:t> </a:t>
            </a:r>
            <a:r>
              <a:rPr lang="en-US" sz="2200" dirty="0" err="1" smtClean="0"/>
              <a:t>bagi</a:t>
            </a:r>
            <a:r>
              <a:rPr lang="en-US" sz="2200" dirty="0" smtClean="0"/>
              <a:t> </a:t>
            </a:r>
            <a:r>
              <a:rPr lang="en-US" sz="2200" dirty="0" err="1" smtClean="0"/>
              <a:t>anggota</a:t>
            </a:r>
            <a:r>
              <a:rPr lang="en-US" sz="2200" dirty="0" smtClean="0"/>
              <a:t> </a:t>
            </a:r>
            <a:r>
              <a:rPr lang="en-US" sz="2200" dirty="0" err="1" smtClean="0"/>
              <a:t>asosiasi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aspek</a:t>
            </a:r>
            <a:r>
              <a:rPr lang="en-US" sz="2200" dirty="0" smtClean="0"/>
              <a:t> </a:t>
            </a:r>
            <a:r>
              <a:rPr lang="en-US" sz="2200" dirty="0" err="1" smtClean="0"/>
              <a:t>aspek</a:t>
            </a:r>
            <a:r>
              <a:rPr lang="en-US" sz="2200" dirty="0" smtClean="0"/>
              <a:t> </a:t>
            </a:r>
            <a:r>
              <a:rPr lang="en-US" sz="2200" dirty="0" err="1" smtClean="0"/>
              <a:t>etika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moral, </a:t>
            </a:r>
            <a:r>
              <a:rPr lang="en-US" sz="2200" dirty="0" err="1" smtClean="0"/>
              <a:t>terutama</a:t>
            </a:r>
            <a:r>
              <a:rPr lang="en-US" sz="2200" dirty="0" smtClean="0"/>
              <a:t> yang </a:t>
            </a:r>
            <a:r>
              <a:rPr lang="en-US" sz="2200" dirty="0" err="1" smtClean="0"/>
              <a:t>berada</a:t>
            </a:r>
            <a:r>
              <a:rPr lang="en-US" sz="2200" dirty="0" smtClean="0"/>
              <a:t> di </a:t>
            </a:r>
            <a:r>
              <a:rPr lang="en-US" sz="2200" dirty="0" err="1" smtClean="0"/>
              <a:t>luar</a:t>
            </a:r>
            <a:r>
              <a:rPr lang="en-US" sz="2200" dirty="0" smtClean="0"/>
              <a:t> </a:t>
            </a:r>
            <a:r>
              <a:rPr lang="en-US" sz="2200" dirty="0" err="1" smtClean="0"/>
              <a:t>jangkauan</a:t>
            </a:r>
            <a:r>
              <a:rPr lang="en-US" sz="2200" dirty="0" smtClean="0"/>
              <a:t>  </a:t>
            </a:r>
            <a:r>
              <a:rPr lang="en-US" sz="2200" dirty="0" err="1" smtClean="0"/>
              <a:t>hukum</a:t>
            </a:r>
            <a:r>
              <a:rPr lang="en-US" sz="2200" dirty="0" smtClean="0"/>
              <a:t>, </a:t>
            </a:r>
            <a:r>
              <a:rPr lang="en-US" sz="2200" dirty="0" err="1" smtClean="0"/>
              <a:t>undang-undang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peraturan</a:t>
            </a:r>
            <a:r>
              <a:rPr lang="en-US" sz="2200" dirty="0" smtClean="0"/>
              <a:t> </a:t>
            </a:r>
            <a:r>
              <a:rPr lang="en-US" sz="2200" dirty="0" err="1" smtClean="0"/>
              <a:t>peraturan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berlaku</a:t>
            </a:r>
            <a:endParaRPr lang="en-US" sz="22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200" dirty="0" smtClean="0"/>
              <a:t>	• </a:t>
            </a:r>
            <a:r>
              <a:rPr lang="en-US" sz="2200" dirty="0" err="1" smtClean="0"/>
              <a:t>Memberi</a:t>
            </a:r>
            <a:r>
              <a:rPr lang="en-US" sz="2200" dirty="0" smtClean="0"/>
              <a:t> </a:t>
            </a:r>
            <a:r>
              <a:rPr lang="en-US" sz="2200" dirty="0" err="1" smtClean="0"/>
              <a:t>perlindungan</a:t>
            </a:r>
            <a:r>
              <a:rPr lang="en-US" sz="2200" dirty="0" smtClean="0"/>
              <a:t> </a:t>
            </a:r>
            <a:r>
              <a:rPr lang="en-US" sz="2200" dirty="0" err="1" smtClean="0"/>
              <a:t>bagi</a:t>
            </a:r>
            <a:r>
              <a:rPr lang="en-US" sz="2200" dirty="0" smtClean="0"/>
              <a:t> </a:t>
            </a:r>
            <a:r>
              <a:rPr lang="en-US" sz="2200" dirty="0" err="1" smtClean="0"/>
              <a:t>kelompok</a:t>
            </a:r>
            <a:r>
              <a:rPr lang="en-US" sz="2200" dirty="0" smtClean="0"/>
              <a:t> </a:t>
            </a:r>
            <a:r>
              <a:rPr lang="en-US" sz="2200" dirty="0" err="1" smtClean="0"/>
              <a:t>masyarakat</a:t>
            </a:r>
            <a:r>
              <a:rPr lang="en-US" sz="2200" dirty="0" smtClean="0"/>
              <a:t> </a:t>
            </a:r>
            <a:r>
              <a:rPr lang="en-US" sz="2200" dirty="0" err="1" smtClean="0"/>
              <a:t>terhadap</a:t>
            </a:r>
            <a:r>
              <a:rPr lang="en-US" sz="2200" dirty="0" smtClean="0"/>
              <a:t> </a:t>
            </a:r>
            <a:r>
              <a:rPr lang="en-US" sz="2200" dirty="0" err="1" smtClean="0"/>
              <a:t>berbagai</a:t>
            </a:r>
            <a:r>
              <a:rPr lang="en-US" sz="2200" dirty="0" smtClean="0"/>
              <a:t> </a:t>
            </a:r>
            <a:r>
              <a:rPr lang="en-US" sz="2200" dirty="0" err="1" smtClean="0"/>
              <a:t>macam</a:t>
            </a:r>
            <a:r>
              <a:rPr lang="en-US" sz="2200" dirty="0" smtClean="0"/>
              <a:t> </a:t>
            </a:r>
            <a:r>
              <a:rPr lang="en-US" sz="2200" dirty="0" err="1" smtClean="0"/>
              <a:t>perilaku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merugikan</a:t>
            </a:r>
            <a:r>
              <a:rPr lang="en-US" sz="2200" dirty="0" smtClean="0"/>
              <a:t>,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akibat</a:t>
            </a:r>
            <a:r>
              <a:rPr lang="en-US" sz="2200" dirty="0" smtClean="0"/>
              <a:t> </a:t>
            </a:r>
            <a:r>
              <a:rPr lang="en-US" sz="2200" dirty="0" err="1" smtClean="0"/>
              <a:t>adanya</a:t>
            </a:r>
            <a:r>
              <a:rPr lang="en-US" sz="2200" dirty="0" smtClean="0"/>
              <a:t> </a:t>
            </a:r>
            <a:r>
              <a:rPr lang="en-US" sz="2200" dirty="0" err="1" smtClean="0"/>
              <a:t>kegiatan</a:t>
            </a:r>
            <a:r>
              <a:rPr lang="en-US" sz="2200" dirty="0" smtClean="0"/>
              <a:t> di </a:t>
            </a:r>
            <a:r>
              <a:rPr lang="en-US" sz="2200" dirty="0" err="1" smtClean="0"/>
              <a:t>bidang</a:t>
            </a:r>
            <a:r>
              <a:rPr lang="en-US" sz="2200" dirty="0" smtClean="0"/>
              <a:t> </a:t>
            </a:r>
            <a:r>
              <a:rPr lang="en-US" sz="2200" dirty="0" err="1" smtClean="0"/>
              <a:t>profesi</a:t>
            </a:r>
            <a:r>
              <a:rPr lang="en-US" sz="2200" dirty="0" smtClean="0"/>
              <a:t> yang </a:t>
            </a:r>
            <a:r>
              <a:rPr lang="en-US" sz="2200" dirty="0" err="1" smtClean="0"/>
              <a:t>bersangkutan</a:t>
            </a:r>
            <a:r>
              <a:rPr lang="en-US" sz="2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777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Spesialisasi Keahlian Komputer</a:t>
            </a:r>
            <a:endParaRPr lang="en-US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1785938"/>
            <a:ext cx="7726362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538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428750" y="1928813"/>
            <a:ext cx="7407275" cy="147161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PROFESI</a:t>
            </a:r>
            <a:br>
              <a:rPr lang="en-US" dirty="0" smtClean="0"/>
            </a:br>
            <a:r>
              <a:rPr lang="en-US" dirty="0" smtClean="0"/>
              <a:t>TEKNOLOGI INFORMASI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63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57188"/>
            <a:ext cx="7858125" cy="578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822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</TotalTime>
  <Words>388</Words>
  <Application>Microsoft Office PowerPoint</Application>
  <PresentationFormat>On-screen Show (4:3)</PresentationFormat>
  <Paragraphs>147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Pertemuan 4</vt:lpstr>
      <vt:lpstr>BEBERAPA TERMINOLOGI</vt:lpstr>
      <vt:lpstr>BEBERAPA TERMINOLOGI</vt:lpstr>
      <vt:lpstr>BEBERAPA TERMINOLOGI</vt:lpstr>
      <vt:lpstr>DILEMA ETIKA PROFESI</vt:lpstr>
      <vt:lpstr>KODE ETIK &amp; PROFESIONALISME</vt:lpstr>
      <vt:lpstr>Spesialisasi Keahlian Komputer</vt:lpstr>
      <vt:lpstr>PROFESI TEKNOLOGI INFORMASI</vt:lpstr>
      <vt:lpstr>PowerPoint Presentation</vt:lpstr>
      <vt:lpstr>HaKI (IPR)</vt:lpstr>
      <vt:lpstr>Konsep HAKI</vt:lpstr>
      <vt:lpstr>PowerPoint Presentation</vt:lpstr>
      <vt:lpstr>Dasar dari HaKI</vt:lpstr>
      <vt:lpstr>Hak Kekayaan Intelektual (HaKI)</vt:lpstr>
      <vt:lpstr>PowerPoint Presentation</vt:lpstr>
      <vt:lpstr>TUJUAN PENERAPAN HaKI</vt:lpstr>
      <vt:lpstr>Peraturan Perundang-undangan HaKI di Indonesia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andris</dc:creator>
  <cp:lastModifiedBy>Phantom Assassin</cp:lastModifiedBy>
  <cp:revision>11</cp:revision>
  <cp:lastPrinted>2012-11-07T05:23:08Z</cp:lastPrinted>
  <dcterms:created xsi:type="dcterms:W3CDTF">2012-08-03T21:09:57Z</dcterms:created>
  <dcterms:modified xsi:type="dcterms:W3CDTF">2012-11-07T05:23:12Z</dcterms:modified>
</cp:coreProperties>
</file>