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44"/>
  </p:notesMasterIdLst>
  <p:handoutMasterIdLst>
    <p:handoutMasterId r:id="rId4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2" r:id="rId37"/>
    <p:sldId id="294" r:id="rId38"/>
    <p:sldId id="295" r:id="rId39"/>
    <p:sldId id="296" r:id="rId40"/>
    <p:sldId id="297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28E76-0EB5-4009-8061-33B7D97AFD03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BAD59-63B7-4171-B200-E1E452567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8710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0FB88-0EE9-414A-AC04-581060D6CBBB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8D1AFC-4FD2-40D9-A361-7AADE3114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647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D1AFC-4FD2-40D9-A361-7AADE31142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943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D1AFC-4FD2-40D9-A361-7AADE31142A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188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D1AFC-4FD2-40D9-A361-7AADE31142A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807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D1AFC-4FD2-40D9-A361-7AADE31142A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1095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D1AFC-4FD2-40D9-A361-7AADE31142A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681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D1AFC-4FD2-40D9-A361-7AADE31142A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0357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D1AFC-4FD2-40D9-A361-7AADE31142A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7285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D1AFC-4FD2-40D9-A361-7AADE31142A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9821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D1AFC-4FD2-40D9-A361-7AADE31142A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9815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D1AFC-4FD2-40D9-A361-7AADE31142A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9144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D1AFC-4FD2-40D9-A361-7AADE31142A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347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D1AFC-4FD2-40D9-A361-7AADE31142A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8075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D1AFC-4FD2-40D9-A361-7AADE31142A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8336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D1AFC-4FD2-40D9-A361-7AADE31142A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322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D1AFC-4FD2-40D9-A361-7AADE31142A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1204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D1AFC-4FD2-40D9-A361-7AADE31142A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560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D1AFC-4FD2-40D9-A361-7AADE31142A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7588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D1AFC-4FD2-40D9-A361-7AADE31142A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4112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D1AFC-4FD2-40D9-A361-7AADE31142A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16317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D1AFC-4FD2-40D9-A361-7AADE31142A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3648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D1AFC-4FD2-40D9-A361-7AADE31142A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2710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D1AFC-4FD2-40D9-A361-7AADE31142A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02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D1AFC-4FD2-40D9-A361-7AADE31142A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8875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D1AFC-4FD2-40D9-A361-7AADE31142A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93933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D1AFC-4FD2-40D9-A361-7AADE31142AD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00698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D1AFC-4FD2-40D9-A361-7AADE31142AD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40775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D1AFC-4FD2-40D9-A361-7AADE31142AD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4964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D1AFC-4FD2-40D9-A361-7AADE31142AD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83478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D1AFC-4FD2-40D9-A361-7AADE31142AD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63627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D1AFC-4FD2-40D9-A361-7AADE31142AD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75388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D1AFC-4FD2-40D9-A361-7AADE31142AD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71179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D1AFC-4FD2-40D9-A361-7AADE31142AD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45978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D1AFC-4FD2-40D9-A361-7AADE31142AD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2564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D1AFC-4FD2-40D9-A361-7AADE31142A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2330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D1AFC-4FD2-40D9-A361-7AADE31142AD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23581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D1AFC-4FD2-40D9-A361-7AADE31142AD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95740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D1AFC-4FD2-40D9-A361-7AADE31142AD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4309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D1AFC-4FD2-40D9-A361-7AADE31142A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6375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D1AFC-4FD2-40D9-A361-7AADE31142A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983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D1AFC-4FD2-40D9-A361-7AADE31142A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2498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D1AFC-4FD2-40D9-A361-7AADE31142A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952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D1AFC-4FD2-40D9-A361-7AADE31142A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86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B5BB17-B129-42AD-915A-0E4EC2F38126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CA59B1-9D40-44B4-8304-28937FD5BE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211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95E711-A953-459B-AF9F-933291E8CB66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A176BE-6CDE-46FB-B03E-6E2F01E2F0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099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F96385-38D9-46A0-A9F4-9B80A3BE4BA1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42DDF5-1A0F-4358-9EF4-576E55B325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89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3A8A78-C3DB-46C4-83B7-AA74EEF2D229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6B2AFA-676A-4C81-AC67-01AEC355FD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213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FF65BF-D88C-4982-8283-28DD979F685C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99702C-1DA5-455B-B401-932B9B0ED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956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4A6790-031F-497F-B7AD-D39C312C64D5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3F80FE-55C5-44FF-9DE2-9CFDBBCA69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416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456A-7DA1-4559-816E-50F9A60208C7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A16540-4E90-4FF1-9476-D78A920CE3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116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75E0FF-08E7-49E8-A87B-BD6FA2B05CCA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EC2243-C197-4AAB-836E-0CF140D263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7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BCC585-8882-4EA1-A445-D8497CF1DD13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226E5-7FE9-4C32-BC15-4AC887E45C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647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09EE2A-8278-4DD3-B9AD-C54B40E040E6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66066F-167B-4213-B54D-A25BD4A886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390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BD5568-CF39-46E3-82BF-966E36A9B8C0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AACF8A-97AA-48B0-8A1F-4E50621523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604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6978FA3-9927-4BA5-BBEE-599ECA77C01A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1555580-4085-4372-B62D-034C6A874D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37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Modul 4</a:t>
            </a:r>
            <a:endParaRPr lang="en-US" dirty="0"/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MASYARAKAT INFORMASI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Layanan Elektronis (e-Services)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28625" y="1600200"/>
            <a:ext cx="828675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Definisi menurut Wikipedia: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e-Services adalah istilah yang </a:t>
            </a:r>
            <a:r>
              <a:rPr lang="en-US" smtClean="0"/>
              <a:t>menunjukkan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penyediaan layanan melalui Internet</a:t>
            </a:r>
          </a:p>
          <a:p>
            <a:pPr eaLnBrk="1" hangingPunct="1"/>
            <a:r>
              <a:rPr lang="en-US" smtClean="0"/>
              <a:t>E-commerce, mis: jual-beli secara online</a:t>
            </a:r>
          </a:p>
          <a:p>
            <a:pPr eaLnBrk="1" hangingPunct="1"/>
            <a:r>
              <a:rPr lang="en-US" smtClean="0"/>
              <a:t>E-government, mis: pelayanan publik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melalui Internet</a:t>
            </a:r>
          </a:p>
          <a:p>
            <a:pPr eaLnBrk="1" hangingPunct="1"/>
            <a:r>
              <a:rPr lang="en-US" smtClean="0"/>
              <a:t>E-library: layanan perpustakaan digital</a:t>
            </a:r>
          </a:p>
          <a:p>
            <a:pPr eaLnBrk="1" hangingPunct="1"/>
            <a:r>
              <a:rPr lang="en-US" smtClean="0"/>
              <a:t>E-ticketing: membeli tiket elektronis</a:t>
            </a:r>
          </a:p>
          <a:p>
            <a:pPr eaLnBrk="1" hangingPunct="1"/>
            <a:r>
              <a:rPr lang="en-US" smtClean="0"/>
              <a:t>Semua serba “E”, dll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Layanan Elektronis (e-Services) 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88"/>
            <a:ext cx="7467600" cy="2643187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Kata “layanan” secara implisit menunjuk 3 hal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– Penyediaan layanan oleh penyedia </a:t>
            </a:r>
            <a:r>
              <a:rPr lang="en-US" i="1" dirty="0" smtClean="0"/>
              <a:t>(provider)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– Pemanfaatan dan akses layanan oleh pihak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   yang memerlukan (pemakai)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– Penyampaian </a:t>
            </a:r>
            <a:r>
              <a:rPr lang="en-US" i="1" dirty="0" smtClean="0"/>
              <a:t>(delivery) layanan dari penyedia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i="1" dirty="0" smtClean="0"/>
              <a:t>	   ke </a:t>
            </a:r>
            <a:r>
              <a:rPr lang="en-US" dirty="0" smtClean="0"/>
              <a:t>pemakai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/>
          </a:p>
        </p:txBody>
      </p:sp>
      <p:grpSp>
        <p:nvGrpSpPr>
          <p:cNvPr id="7" name="Group 16"/>
          <p:cNvGrpSpPr>
            <a:grpSpLocks/>
          </p:cNvGrpSpPr>
          <p:nvPr/>
        </p:nvGrpSpPr>
        <p:grpSpPr bwMode="auto">
          <a:xfrm>
            <a:off x="714375" y="3500438"/>
            <a:ext cx="7345363" cy="2928937"/>
            <a:chOff x="642910" y="4000504"/>
            <a:chExt cx="7345509" cy="2734386"/>
          </a:xfrm>
        </p:grpSpPr>
        <p:sp>
          <p:nvSpPr>
            <p:cNvPr id="4" name="Rectangle 3"/>
            <p:cNvSpPr/>
            <p:nvPr/>
          </p:nvSpPr>
          <p:spPr>
            <a:xfrm>
              <a:off x="726794" y="5771706"/>
              <a:ext cx="1053494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+mn-lt"/>
                </a:rPr>
                <a:t>Penyedia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+mn-lt"/>
                </a:rPr>
                <a:t>Layanan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6929454" y="5790494"/>
              <a:ext cx="1000594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+mn-lt"/>
                </a:rPr>
                <a:t>Pemakai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+mn-lt"/>
                </a:rPr>
                <a:t>Layanan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2071688" y="4000504"/>
              <a:ext cx="4357775" cy="235794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8440" name="Picture 2" descr="E:\ClipartWMF\CARTOONS\CART0186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910" y="4357694"/>
              <a:ext cx="1265315" cy="14350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41" name="Picture 3" descr="E:\ClipartWMF\CARTOONS\CART0158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2264" y="4143380"/>
              <a:ext cx="1416155" cy="15747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42" name="Picture 4" descr="E:\ClipartWMF\BUSINESS\BUSI0086.WM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6380" y="4500570"/>
              <a:ext cx="896933" cy="1059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43" name="Picture 5" descr="E:\ClipartWMF\INDUSTRY\INDU0010.WM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4546" y="4500570"/>
              <a:ext cx="1325608" cy="1214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Rectangle 10"/>
            <p:cNvSpPr/>
            <p:nvPr/>
          </p:nvSpPr>
          <p:spPr>
            <a:xfrm>
              <a:off x="5286380" y="5572140"/>
              <a:ext cx="854721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+mn-lt"/>
                </a:rPr>
                <a:t>Piranti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+mn-lt"/>
                </a:rPr>
                <a:t>Akses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85984" y="5764429"/>
              <a:ext cx="997389" cy="307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+mn-lt"/>
                </a:rPr>
                <a:t>Layanan</a:t>
              </a:r>
            </a:p>
          </p:txBody>
        </p:sp>
        <p:sp>
          <p:nvSpPr>
            <p:cNvPr id="13" name="Left-Right Arrow 12"/>
            <p:cNvSpPr/>
            <p:nvPr/>
          </p:nvSpPr>
          <p:spPr>
            <a:xfrm>
              <a:off x="3357589" y="4643715"/>
              <a:ext cx="1857412" cy="856626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571868" y="5547856"/>
              <a:ext cx="1465466" cy="73866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+mn-lt"/>
                </a:rPr>
                <a:t>Akses dan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+mn-lt"/>
                </a:rPr>
                <a:t>Penyampaian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+mn-lt"/>
                </a:rPr>
                <a:t>layanan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643306" y="6334780"/>
              <a:ext cx="1297151" cy="4001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+mn-lt"/>
                </a:rPr>
                <a:t>Internet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Sejarah (~1970 sd ~1990)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88" y="1600200"/>
            <a:ext cx="8358187" cy="4873625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Konsep layanan elektronis diawali dari pengembangan program aplikasi untuk berbagai keperluan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– Sebuah aplikasi dirancang untuk suatu keperluan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   tertentu dan melakukan fungsi-fungsi tertentu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   • Contoh: Aplikasi akuntansi digunakan untuk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      mengelola data keuangan perusahaan, dan dapat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      memroses neraca, cashflow, serta menghasilkan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      laporan-laporan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– Tujuan aplikasi adalah untuk </a:t>
            </a:r>
            <a:r>
              <a:rPr lang="en-US" b="1" dirty="0" smtClean="0"/>
              <a:t>mengotomasikan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    berbagai proses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– Hampir semua aplikasi bersifat </a:t>
            </a:r>
            <a:r>
              <a:rPr lang="en-US" i="1" dirty="0" smtClean="0"/>
              <a:t>stand-alone (berdiri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   sendiri), tidak terhubung ke jaringan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Sejarah (~1990 sd ~2000) 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Seiring dengan perkembangan teknologi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jaringan komputer dan Internet, karakteristik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program aplikasipun berubah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– Aplikasi berjalan di atas jaringan dan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   memanfaatkan potensi jaringan untuk memperluas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      kemampuannya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– Mulai muncul konsep tentang layanan: ada pihak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      yg memerlukan sesuatu, dan ada pihak lain yang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   menyediakannya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– Antara penyedia dan pemakai layanan tidak perlu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      ada keterkaitan sebelumnya </a:t>
            </a:r>
            <a:r>
              <a:rPr lang="en-US" i="1" dirty="0" smtClean="0"/>
              <a:t>(prior association)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Sejarah (~1990 sd ~2000) 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71813"/>
            <a:ext cx="7467600" cy="3402012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Hubungan antara penyedia dan pemakai layanan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– Masih sederhana, hanya melibatkan 2 pihak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      saja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– Dalam berbagai bidang aplikasi: e-commerce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      (mis: toko on-line), e-learning (mis: digital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       library), e-government (mis: layanan informasi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       pemda)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/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714375" y="1428750"/>
            <a:ext cx="6669088" cy="1662113"/>
            <a:chOff x="714348" y="1428750"/>
            <a:chExt cx="6669147" cy="1662113"/>
          </a:xfrm>
        </p:grpSpPr>
        <p:pic>
          <p:nvPicPr>
            <p:cNvPr id="21509" name="Picture 2" descr="E:\ClipartWMF\CARTOONS\CART0512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7375" y="1428750"/>
              <a:ext cx="1389063" cy="1662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714348" y="1857364"/>
              <a:ext cx="1071126" cy="73866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+mn-lt"/>
                </a:rPr>
                <a:t>Client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+mn-lt"/>
                </a:rPr>
                <a:t>(Pemakai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+mn-lt"/>
                </a:rPr>
                <a:t>Layanan)</a:t>
              </a:r>
            </a:p>
          </p:txBody>
        </p:sp>
        <p:sp>
          <p:nvSpPr>
            <p:cNvPr id="6" name="Left-Right Arrow 5"/>
            <p:cNvSpPr/>
            <p:nvPr/>
          </p:nvSpPr>
          <p:spPr>
            <a:xfrm>
              <a:off x="3357559" y="1785938"/>
              <a:ext cx="1857391" cy="917575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21512" name="Picture 3" descr="E:\ClipartWMF\BUSINESS\BUSI0085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0688" y="1428750"/>
              <a:ext cx="692150" cy="161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6429388" y="1928802"/>
              <a:ext cx="954107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+mn-lt"/>
                </a:rPr>
                <a:t>Server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+mn-lt"/>
                </a:rPr>
                <a:t>Aplikasi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Perkembangan Saat Ini … (2000 - …)</a:t>
            </a:r>
            <a:endParaRPr lang="en-US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Perubahan karakteristik layanan on-line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– Jenis semakin bervariasi         semakin banyak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   layanan di bidang-bidang yang juga terus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   bertambah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– Melibatkan semakin banyak pihak dengan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   interaksi yang semakin kompleks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en-US" smtClean="0"/>
              <a:t>	• Toko on-line Amazon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en-US" smtClean="0"/>
              <a:t>	• Sistem pemesanan (reservasi) tiket pesawat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– Layanan-layanan yang bersifat kontemporer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   (baru)</a:t>
            </a:r>
          </a:p>
          <a:p>
            <a:pPr eaLnBrk="1" hangingPunct="1"/>
            <a:endParaRPr lang="en-US" smtClean="0"/>
          </a:p>
        </p:txBody>
      </p:sp>
      <p:sp>
        <p:nvSpPr>
          <p:cNvPr id="4" name="Right Arrow 3"/>
          <p:cNvSpPr/>
          <p:nvPr/>
        </p:nvSpPr>
        <p:spPr>
          <a:xfrm>
            <a:off x="4786313" y="2143125"/>
            <a:ext cx="500062" cy="357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285750" y="1714500"/>
            <a:ext cx="2428875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Century Schoolbook" pitchFamily="18" charset="0"/>
              </a:rPr>
              <a:t>Proses pemenuhan</a:t>
            </a:r>
          </a:p>
          <a:p>
            <a:pPr algn="ctr"/>
            <a:r>
              <a:rPr lang="en-US" sz="2000">
                <a:latin typeface="Century Schoolbook" pitchFamily="18" charset="0"/>
              </a:rPr>
              <a:t>layanan juga melibatkan</a:t>
            </a:r>
          </a:p>
          <a:p>
            <a:pPr algn="ctr"/>
            <a:r>
              <a:rPr lang="en-US" sz="2000">
                <a:latin typeface="Century Schoolbook" pitchFamily="18" charset="0"/>
              </a:rPr>
              <a:t>banyak pihak</a:t>
            </a:r>
          </a:p>
          <a:p>
            <a:pPr algn="ctr"/>
            <a:r>
              <a:rPr lang="en-US" sz="2000">
                <a:latin typeface="Century Schoolbook" pitchFamily="18" charset="0"/>
              </a:rPr>
              <a:t>yang saling terkait.</a:t>
            </a:r>
          </a:p>
          <a:p>
            <a:pPr algn="ctr"/>
            <a:r>
              <a:rPr lang="en-US" sz="2000">
                <a:latin typeface="Century Schoolbook" pitchFamily="18" charset="0"/>
              </a:rPr>
              <a:t>Diperlukan </a:t>
            </a:r>
            <a:r>
              <a:rPr lang="en-US" sz="2000" b="1">
                <a:latin typeface="Century Schoolbook" pitchFamily="18" charset="0"/>
              </a:rPr>
              <a:t>integrasi</a:t>
            </a:r>
          </a:p>
          <a:p>
            <a:pPr algn="ctr"/>
            <a:r>
              <a:rPr lang="en-US" sz="2000">
                <a:latin typeface="Century Schoolbook" pitchFamily="18" charset="0"/>
              </a:rPr>
              <a:t>terhadap berbagai</a:t>
            </a:r>
          </a:p>
          <a:p>
            <a:pPr algn="ctr"/>
            <a:r>
              <a:rPr lang="en-US" sz="2000">
                <a:latin typeface="Century Schoolbook" pitchFamily="18" charset="0"/>
              </a:rPr>
              <a:t>aktivitas yang terkait</a:t>
            </a:r>
          </a:p>
          <a:p>
            <a:pPr algn="ctr"/>
            <a:r>
              <a:rPr lang="en-US" sz="2000">
                <a:latin typeface="Century Schoolbook" pitchFamily="18" charset="0"/>
              </a:rPr>
              <a:t>dengan pemenuhan</a:t>
            </a:r>
          </a:p>
          <a:p>
            <a:pPr algn="ctr"/>
            <a:r>
              <a:rPr lang="en-US" sz="2000">
                <a:latin typeface="Century Schoolbook" pitchFamily="18" charset="0"/>
              </a:rPr>
              <a:t>layanan tersebut.</a:t>
            </a:r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1143000"/>
            <a:ext cx="5830888" cy="407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3500438" y="5429250"/>
            <a:ext cx="43830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entury Schoolbook" pitchFamily="18" charset="0"/>
              </a:rPr>
              <a:t>Contoh: pemenuhan order dari pembeli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Interaksi Penyedia - Pemakai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Internet memungkinkan penyedia dan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pemakai berhubungan secara langsung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i="1" dirty="0" smtClean="0"/>
              <a:t>	(direct communication)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– Menghilangkan pihak-pihak “perantara”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   (distributor, penyalur, dsb)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– Mengurangi biaya, waktu, dan usaha bagi kedua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   belah pihak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– Dapat menimbulkan “konflik saluran” </a:t>
            </a:r>
            <a:r>
              <a:rPr lang="en-US" i="1" dirty="0" smtClean="0"/>
              <a:t>(channel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i="1" dirty="0" smtClean="0"/>
              <a:t>	   conflicts)       sebuah saluran komunikasi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   menghalangi saluran komunikasi yang lain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   • Contoh: penjualan on-line mengurangi omzet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      penjualan off-line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2286000" y="4714875"/>
            <a:ext cx="357188" cy="214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Hubungan Satu-Satu</a:t>
            </a:r>
            <a:endParaRPr lang="en-US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1828800"/>
          </a:xfrm>
        </p:spPr>
        <p:txBody>
          <a:bodyPr/>
          <a:lstStyle/>
          <a:p>
            <a:pPr eaLnBrk="1" hangingPunct="1"/>
            <a:r>
              <a:rPr lang="en-US" smtClean="0"/>
              <a:t>Meskipun penyedia layanan dapat melayani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banyak pemakai, tetapi tetap terjadi model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komunikasi satu-satu </a:t>
            </a:r>
            <a:r>
              <a:rPr lang="en-US" i="1" smtClean="0"/>
              <a:t>(one-to-one) antara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penyedia dan masing-masing pemakai</a:t>
            </a:r>
          </a:p>
          <a:p>
            <a:pPr eaLnBrk="1" hangingPunct="1"/>
            <a:endParaRPr lang="en-US" smtClean="0"/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3500438"/>
            <a:ext cx="5592762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Hubungan Satu-Satu dan Loyalitas</a:t>
            </a:r>
            <a:endParaRPr lang="en-US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Mempertahankan hubungan yang bersifat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personal/individual sangat tergantung pada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loyalitas pemakai kepada penyedia layanan</a:t>
            </a:r>
          </a:p>
          <a:p>
            <a:pPr eaLnBrk="1" hangingPunct="1"/>
            <a:r>
              <a:rPr lang="en-US" smtClean="0"/>
              <a:t>Loyalitas dalam dunia virtual sangat rentan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terhadap </a:t>
            </a:r>
            <a:r>
              <a:rPr lang="en-US" b="1" smtClean="0"/>
              <a:t>kepercayaan </a:t>
            </a:r>
            <a:r>
              <a:rPr lang="en-US" i="1" smtClean="0"/>
              <a:t>(trust) – </a:t>
            </a:r>
            <a:r>
              <a:rPr lang="en-US" smtClean="0"/>
              <a:t>sekali pemakai</a:t>
            </a:r>
            <a:r>
              <a:rPr lang="en-US" b="1" smtClean="0"/>
              <a:t> </a:t>
            </a:r>
            <a:r>
              <a:rPr lang="en-US" smtClean="0"/>
              <a:t>tidak percaya, sangat mudah baginya untuk berpindah ke penyedia yang lain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– Kepercayaan        kesediaan pemakai untuk tetap berinteraksi dengan penyedia layanan</a:t>
            </a:r>
          </a:p>
          <a:p>
            <a:pPr eaLnBrk="1" hangingPunct="1"/>
            <a:endParaRPr lang="en-US" smtClean="0"/>
          </a:p>
        </p:txBody>
      </p:sp>
      <p:sp>
        <p:nvSpPr>
          <p:cNvPr id="4" name="Right Arrow 3"/>
          <p:cNvSpPr/>
          <p:nvPr/>
        </p:nvSpPr>
        <p:spPr>
          <a:xfrm>
            <a:off x="3014663" y="4673600"/>
            <a:ext cx="500062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428625" y="1071563"/>
            <a:ext cx="7786688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i="1">
                <a:latin typeface="Century Schoolbook" pitchFamily="18" charset="0"/>
              </a:rPr>
              <a:t>“Sebagian terbesar dari perkembangan</a:t>
            </a:r>
          </a:p>
          <a:p>
            <a:r>
              <a:rPr lang="en-US" sz="3200" i="1">
                <a:latin typeface="Century Schoolbook" pitchFamily="18" charset="0"/>
              </a:rPr>
              <a:t>aplikasi komputer di dunia bisnis pada</a:t>
            </a:r>
          </a:p>
          <a:p>
            <a:r>
              <a:rPr lang="en-US" sz="3200" i="1">
                <a:latin typeface="Century Schoolbook" pitchFamily="18" charset="0"/>
              </a:rPr>
              <a:t>masa mendatang akan berlandaskan</a:t>
            </a:r>
          </a:p>
          <a:p>
            <a:r>
              <a:rPr lang="en-US" sz="3200" i="1">
                <a:latin typeface="Century Schoolbook" pitchFamily="18" charset="0"/>
              </a:rPr>
              <a:t>kepada teknologi basis data dan saling</a:t>
            </a:r>
          </a:p>
          <a:p>
            <a:r>
              <a:rPr lang="en-US" sz="3200" i="1">
                <a:latin typeface="Century Schoolbook" pitchFamily="18" charset="0"/>
              </a:rPr>
              <a:t>terhubung melalui jaringan komputer”.</a:t>
            </a:r>
          </a:p>
          <a:p>
            <a:endParaRPr lang="en-US" sz="3200">
              <a:latin typeface="Century Schoolbook" pitchFamily="18" charset="0"/>
            </a:endParaRPr>
          </a:p>
          <a:p>
            <a:endParaRPr lang="en-US" sz="3200">
              <a:latin typeface="Century Schoolbook" pitchFamily="18" charset="0"/>
            </a:endParaRPr>
          </a:p>
          <a:p>
            <a:endParaRPr lang="en-US" sz="3200">
              <a:latin typeface="Century Schoolbook" pitchFamily="18" charset="0"/>
            </a:endParaRPr>
          </a:p>
          <a:p>
            <a:pPr algn="r"/>
            <a:r>
              <a:rPr lang="en-US" sz="3200">
                <a:latin typeface="Century Schoolbook" pitchFamily="18" charset="0"/>
              </a:rPr>
              <a:t>James Martin 1979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63" y="357188"/>
            <a:ext cx="7467600" cy="582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Kepercayaan Pemakai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000125"/>
            <a:ext cx="7786688" cy="54737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Kebenaran </a:t>
            </a:r>
            <a:r>
              <a:rPr lang="en-US" i="1" dirty="0" smtClean="0"/>
              <a:t>(correctness) informasi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– Informasi yang disampaikan sesuai fakta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– “Ibukota Indonesia adalah Bandung”     tidak benar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Akurasi informasi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– Informasi yang disampaikan memiliki derajad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   ketelitian yang cukup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– “Bandung terletak di Jawa Barat” lebih akurat drpd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   “Bandung terletak di Indonesia”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Keterbaruan </a:t>
            </a:r>
            <a:r>
              <a:rPr lang="en-US" i="1" dirty="0" smtClean="0"/>
              <a:t>(update) informasi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– Dalam era informasi, informasi yg terlalu lama tidak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   diperbarui juga dapat menurunkan kepercayaan,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   meskipun kebenaran dan akurasinya masih terjaga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Keamanan informasi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– Terkait dengan nilai ekonomis informasi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5715000" y="1841500"/>
            <a:ext cx="285750" cy="214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Hubungan Just-in-Time</a:t>
            </a:r>
            <a:endParaRPr lang="en-US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175" cy="4873625"/>
          </a:xfrm>
        </p:spPr>
        <p:txBody>
          <a:bodyPr/>
          <a:lstStyle/>
          <a:p>
            <a:pPr eaLnBrk="1" hangingPunct="1"/>
            <a:r>
              <a:rPr lang="en-US" smtClean="0"/>
              <a:t>Dengan kemudahan dan kecepatan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berkomunikasi, hubungan pemakai – penyedia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layanan sering bersifat </a:t>
            </a:r>
            <a:r>
              <a:rPr lang="en-US" i="1" smtClean="0"/>
              <a:t>just-in-time     interaksi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berlangsung secara </a:t>
            </a:r>
            <a:r>
              <a:rPr lang="en-US" i="1" smtClean="0"/>
              <a:t>ad-hoc, mendadak, dan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tidak berkelanjutan </a:t>
            </a:r>
            <a:r>
              <a:rPr lang="en-US" i="1" smtClean="0"/>
              <a:t>(once-only)</a:t>
            </a:r>
          </a:p>
          <a:p>
            <a:pPr eaLnBrk="1" hangingPunct="1"/>
            <a:r>
              <a:rPr lang="en-US" smtClean="0"/>
              <a:t>Konsekuensi hubungan </a:t>
            </a:r>
            <a:r>
              <a:rPr lang="en-US" i="1" smtClean="0"/>
              <a:t>just-in-time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– Perlu kecepatan respons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– Perlu fleksibilitas dalam memenuhi permintaan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  secara </a:t>
            </a:r>
            <a:r>
              <a:rPr lang="en-US" i="1" smtClean="0"/>
              <a:t>just-in-time</a:t>
            </a:r>
          </a:p>
          <a:p>
            <a:pPr eaLnBrk="1" hangingPunct="1"/>
            <a:endParaRPr lang="en-US" smtClean="0"/>
          </a:p>
        </p:txBody>
      </p:sp>
      <p:sp>
        <p:nvSpPr>
          <p:cNvPr id="4" name="Right Arrow 3"/>
          <p:cNvSpPr/>
          <p:nvPr/>
        </p:nvSpPr>
        <p:spPr>
          <a:xfrm>
            <a:off x="5857875" y="2643188"/>
            <a:ext cx="285750" cy="214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Computer Security</a:t>
            </a:r>
            <a:endParaRPr lang="en-US" dirty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15238" cy="4873625"/>
          </a:xfrm>
        </p:spPr>
        <p:txBody>
          <a:bodyPr/>
          <a:lstStyle/>
          <a:p>
            <a:pPr eaLnBrk="1" hangingPunct="1"/>
            <a:r>
              <a:rPr lang="en-US" smtClean="0"/>
              <a:t>Data Security</a:t>
            </a:r>
          </a:p>
          <a:p>
            <a:pPr lvl="1" eaLnBrk="1" hangingPunct="1"/>
            <a:r>
              <a:rPr lang="en-US" smtClean="0"/>
              <a:t>Document      Certificate Authority + Digital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en-US" smtClean="0"/>
              <a:t>	Signature </a:t>
            </a:r>
          </a:p>
          <a:p>
            <a:pPr lvl="1" eaLnBrk="1" hangingPunct="1"/>
            <a:r>
              <a:rPr lang="en-US" smtClean="0"/>
              <a:t>Data       Data Encryption</a:t>
            </a:r>
          </a:p>
          <a:p>
            <a:pPr eaLnBrk="1" hangingPunct="1"/>
            <a:r>
              <a:rPr lang="en-US" smtClean="0"/>
              <a:t>Network Security</a:t>
            </a:r>
          </a:p>
          <a:p>
            <a:pPr lvl="1" eaLnBrk="1" hangingPunct="1"/>
            <a:r>
              <a:rPr lang="en-US" smtClean="0"/>
              <a:t>Intruders (hackers, crackers, carders): SSL &amp; SET</a:t>
            </a:r>
          </a:p>
          <a:p>
            <a:pPr eaLnBrk="1" hangingPunct="1"/>
            <a:r>
              <a:rPr lang="en-US" smtClean="0"/>
              <a:t>Computer Server</a:t>
            </a:r>
          </a:p>
          <a:p>
            <a:pPr lvl="1" eaLnBrk="1" hangingPunct="1"/>
            <a:r>
              <a:rPr lang="en-US" smtClean="0"/>
              <a:t>Ancaman Virus</a:t>
            </a:r>
          </a:p>
          <a:p>
            <a:pPr lvl="1" eaLnBrk="1" hangingPunct="1"/>
            <a:r>
              <a:rPr lang="en-US" smtClean="0"/>
              <a:t>Unauhorized Access</a:t>
            </a:r>
          </a:p>
          <a:p>
            <a:pPr eaLnBrk="1" hangingPunct="1"/>
            <a:endParaRPr lang="en-US" smtClean="0"/>
          </a:p>
        </p:txBody>
      </p:sp>
      <p:sp>
        <p:nvSpPr>
          <p:cNvPr id="4" name="Right Arrow 3"/>
          <p:cNvSpPr/>
          <p:nvPr/>
        </p:nvSpPr>
        <p:spPr>
          <a:xfrm>
            <a:off x="2541588" y="2143125"/>
            <a:ext cx="285750" cy="214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1928813" y="2928938"/>
            <a:ext cx="285750" cy="214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KEAMANAN SUMBER DAYA INFORMASI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143000"/>
            <a:ext cx="8429625" cy="5330825"/>
          </a:xfrm>
        </p:spPr>
        <p:txBody>
          <a:bodyPr>
            <a:normAutofit fontScale="850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Keamanan sistem ialah proteksi untuk segala sumberdaya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informasi dr penggunaan pihak-pihak yg tak berwenang.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Perusahaan menerapkan systems security yg efektif dgn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cara mengidentifikasi sumberdaya informasi yg rawan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gangguan &amp; menerapkan tolok ukur &amp; cara pengamanan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karena: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a. Operasi kritis/penting perusahaan sangat tergantung pada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    sistem informasi,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b. Aplikasi electronic data interchange (EDI) memungkinkan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    organisasi untuk mengakses sumberdaya informasi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    perusahaan yang berharga,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c. Sistem saat ini umumnya memiliki akses online dari user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    yang berlokasi di seluruh perusahaan,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d. Kebanyakan end user umumnya lalai dalam mengamankan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    dan menjaga sistem.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TUJUAN KEAMANAN</a:t>
            </a:r>
            <a:endParaRPr lang="en-US" dirty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1071563"/>
            <a:ext cx="7467600" cy="1214437"/>
          </a:xfrm>
        </p:spPr>
        <p:txBody>
          <a:bodyPr/>
          <a:lstStyle/>
          <a:p>
            <a:pPr eaLnBrk="1" hangingPunct="1"/>
            <a:r>
              <a:rPr lang="en-US" smtClean="0"/>
              <a:t>Systems security diarahkan untuk mencapai tiga tujuan utama, yaitu: Kerahasiaan, Ketersediaan, dan Integritas</a:t>
            </a:r>
          </a:p>
          <a:p>
            <a:pPr eaLnBrk="1" hangingPunct="1"/>
            <a:endParaRPr lang="en-US" smtClean="0"/>
          </a:p>
        </p:txBody>
      </p:sp>
      <p:pic>
        <p:nvPicPr>
          <p:cNvPr id="3174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2286000"/>
            <a:ext cx="7143750" cy="437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TUJUAN KEAMANAN - 2</a:t>
            </a:r>
            <a:endParaRPr lang="en-US" dirty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285750" y="1071563"/>
            <a:ext cx="8429625" cy="5402262"/>
          </a:xfrm>
        </p:spPr>
        <p:txBody>
          <a:bodyPr/>
          <a:lstStyle/>
          <a:p>
            <a:pPr eaLnBrk="1" hangingPunct="1"/>
            <a:r>
              <a:rPr lang="en-US" b="1" smtClean="0"/>
              <a:t>Kerahasiaan (confidentiality).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– Perusahaan berupaya melindungi data &amp;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   informasi dari penyusupan orang yang tak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  berwenang.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– Sistem Informasi Sumberdaya Manusia (HRIS)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   bertanggung jawab thd informasi ttg kepegawaian.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– Sistem-sistem lainnya seperti account receivable,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  purchasing, dan account payable bertanggung jawab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  menjaga rahasia perorangan dari elemen-elemen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  lingkungan perusahaan.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TUJUAN KEAMANAN - 3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b="1" dirty="0" smtClean="0"/>
              <a:t>Ketersediaan (availability).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– Tujuan sistem informasi berbasis komputer (CBIS)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   ialah menyediakan data dan informasi untuk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   orang-orang yang berwenang menggunakannya.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– Tujuan ini sangat penting terutama untuk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   subsistem-subsistem pada CBIS yang berorientasi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   informasi.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b="1" dirty="0" smtClean="0"/>
              <a:t>Integritas (Integrity).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– Semua subsistem pada CBIS harus menyediakan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   refleksi akurat dari sistem fisik yang diwakilinya.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Mengelola Keamanan Data</a:t>
            </a:r>
            <a:endParaRPr lang="en-US" dirty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Tujuan keamanan database: melindungi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data dari ancaman yang disengaja atau tidak disengaja terhadap akses dan integritas</a:t>
            </a:r>
          </a:p>
          <a:p>
            <a:pPr eaLnBrk="1" hangingPunct="1"/>
            <a:r>
              <a:rPr lang="en-US" smtClean="0"/>
              <a:t>Ancaman bertambah karena adanya akses melalui Internet atau teknologi bergerak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Ancaman terhadap Keamanan Data</a:t>
            </a:r>
            <a:endParaRPr lang="en-US" dirty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Kehilangan yang tidak disengaja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– Bisa diakibatkan oleh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en-US" smtClean="0"/>
              <a:t>	• </a:t>
            </a:r>
            <a:r>
              <a:rPr lang="en-US" sz="2200" smtClean="0"/>
              <a:t>Kesalahan manusia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en-US" sz="2200" smtClean="0"/>
              <a:t>	• Kesalahan sotware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en-US" sz="2200" smtClean="0"/>
              <a:t>	• Kegagalan hardware</a:t>
            </a:r>
          </a:p>
          <a:p>
            <a:pPr eaLnBrk="1" hangingPunct="1"/>
            <a:r>
              <a:rPr lang="en-US" b="1" smtClean="0"/>
              <a:t>Penyusupan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– Pengaksesan dilakukan oleh orang yang tidak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   berhak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– Bisa mengubah atau tidak mengubah data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Ancaman terhadap Keamanan Data</a:t>
            </a:r>
            <a:br>
              <a:rPr lang="en-US" dirty="0" smtClean="0"/>
            </a:br>
            <a:r>
              <a:rPr lang="en-US" dirty="0" smtClean="0"/>
              <a:t>(Lanjutan…)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b="1" dirty="0" smtClean="0"/>
              <a:t>Kehilangan Privasi atau Kerahasiaan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– Kehilangan privasi berarti kehilangan proteksi yang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   dirasakan oleh seseorang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– Kehilangan kerahasiaan berarti kebocoran data yang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   bersifat penting bagi perusahaan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b="1" dirty="0" smtClean="0"/>
              <a:t>Kehilangan Integritas Data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– Bila integritas dilanggar, data menjadi tidak valid atau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   bahkan rusak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– Bisa menimbulkan kesalahan dalam pengambilan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      keputusan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b="1" dirty="0" smtClean="0"/>
              <a:t>Kehilangan Ketersediaan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– Bisa disebabkan sabotase pada H/W, jaringan, dan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      aplikasi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– Penetrasi virus yang dimaksud merusak data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Era Informasi</a:t>
            </a: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429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mtClean="0"/>
              <a:t>Perubahan Paradigma</a:t>
            </a:r>
          </a:p>
          <a:p>
            <a:pPr eaLnBrk="1" hangingPunct="1"/>
            <a:endParaRPr lang="en-US" smtClean="0"/>
          </a:p>
        </p:txBody>
      </p:sp>
      <p:sp>
        <p:nvSpPr>
          <p:cNvPr id="4" name="Rounded Rectangle 3"/>
          <p:cNvSpPr/>
          <p:nvPr/>
        </p:nvSpPr>
        <p:spPr>
          <a:xfrm>
            <a:off x="1000100" y="2786058"/>
            <a:ext cx="2714644" cy="1643074"/>
          </a:xfrm>
          <a:prstGeom prst="roundRect">
            <a:avLst/>
          </a:prstGeom>
          <a:scene3d>
            <a:camera prst="orthographicFront"/>
            <a:lightRig rig="sunrise" dir="t">
              <a:rot lat="0" lon="0" rev="1200000"/>
            </a:lightRig>
          </a:scene3d>
          <a:sp3d prstMaterial="matte">
            <a:bevelT/>
            <a:bevelB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Lama: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• </a:t>
            </a:r>
            <a:r>
              <a:rPr lang="en-US" b="1" dirty="0"/>
              <a:t>Konvensional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• </a:t>
            </a:r>
            <a:r>
              <a:rPr lang="en-US" b="1" dirty="0"/>
              <a:t>Standard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• </a:t>
            </a:r>
            <a:r>
              <a:rPr lang="en-US" b="1" dirty="0"/>
              <a:t>Monopoli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• </a:t>
            </a:r>
            <a:r>
              <a:rPr lang="en-US" b="1" dirty="0"/>
              <a:t>Terproteksi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572132" y="2786058"/>
            <a:ext cx="2714644" cy="164307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Baru: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• </a:t>
            </a:r>
            <a:r>
              <a:rPr lang="en-US" b="1" dirty="0"/>
              <a:t>Feksibel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• </a:t>
            </a:r>
            <a:r>
              <a:rPr lang="en-US" b="1" dirty="0"/>
              <a:t>Customized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• </a:t>
            </a:r>
            <a:r>
              <a:rPr lang="en-US" b="1" dirty="0"/>
              <a:t>Profesionalitas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• </a:t>
            </a:r>
            <a:r>
              <a:rPr lang="en-US" b="1" dirty="0"/>
              <a:t>Tidak Birokratis</a:t>
            </a:r>
          </a:p>
        </p:txBody>
      </p:sp>
      <p:sp>
        <p:nvSpPr>
          <p:cNvPr id="6" name="Right Arrow 5"/>
          <p:cNvSpPr/>
          <p:nvPr/>
        </p:nvSpPr>
        <p:spPr>
          <a:xfrm>
            <a:off x="4071938" y="3143250"/>
            <a:ext cx="1214437" cy="1000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Rencana Keamanan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Prosedur dan kebijakan administratif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Proteksi fisik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Proteksi perangkat lunak manajemen data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– View atau subskema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– Domain, cek, dan kontrol integritas yang lain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– Aturan otorisasi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– </a:t>
            </a:r>
            <a:r>
              <a:rPr lang="en-US" i="1" dirty="0" smtClean="0"/>
              <a:t>User-defined procedure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– Prosedur enkripsi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– Skema otentikasi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– Backup, journaling, dan checkpointing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     (memfasilitasi prosedur </a:t>
            </a:r>
            <a:r>
              <a:rPr lang="en-US" i="1" dirty="0" smtClean="0"/>
              <a:t>recovery)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Aturan Otorisasi</a:t>
            </a:r>
            <a:endParaRPr lang="en-US" dirty="0"/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Aturan otorisasi: kontrol yang melekat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dalam sistem manajemen data yang membatasi akses terhadap data dan tindakan tindakan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yang dapat dilakukan oleh orang</a:t>
            </a:r>
          </a:p>
          <a:p>
            <a:pPr eaLnBrk="1" hangingPunct="1"/>
            <a:r>
              <a:rPr lang="en-US" smtClean="0"/>
              <a:t>Contoh, orang yang berhak mengakes data bisa membaca seluruh </a:t>
            </a:r>
            <a:r>
              <a:rPr lang="en-US" i="1" smtClean="0"/>
              <a:t>database </a:t>
            </a:r>
            <a:r>
              <a:rPr lang="en-US" smtClean="0"/>
              <a:t>tetapi tidak bisa mengubah data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Contoh Aturan Otorisasi</a:t>
            </a:r>
            <a:endParaRPr lang="en-US" dirty="0"/>
          </a:p>
        </p:txBody>
      </p:sp>
      <p:pic>
        <p:nvPicPr>
          <p:cNvPr id="3993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1571625"/>
            <a:ext cx="7888287" cy="264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Contoh Skenario Hak Akses</a:t>
            </a:r>
            <a:endParaRPr lang="en-US" dirty="0"/>
          </a:p>
        </p:txBody>
      </p:sp>
      <p:pic>
        <p:nvPicPr>
          <p:cNvPr id="4096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88" y="1000125"/>
            <a:ext cx="5643562" cy="567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Enkripsi</a:t>
            </a:r>
            <a:endParaRPr lang="en-US" dirty="0"/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Enkripsi: Suatu pengodean atau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pengacakan data dengan tujuan orang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tidak bisa membacanya dengan tujuan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Menjaga Kerahasiaan Data</a:t>
            </a:r>
          </a:p>
          <a:p>
            <a:pPr eaLnBrk="1" hangingPunct="1"/>
            <a:r>
              <a:rPr lang="en-US" smtClean="0"/>
              <a:t>Implementasi enkripsi: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– Satu kunci (Contoh DES-Data Encryption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   Standard)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– Dua kunci (Contoh SSL –Secure Socket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   Layer)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Teknik ENKRIPSI</a:t>
            </a:r>
            <a:endParaRPr lang="en-US" dirty="0"/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16144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	Istilah yang digunakan :</a:t>
            </a:r>
          </a:p>
          <a:p>
            <a:pPr lvl="1" eaLnBrk="1" hangingPunct="1"/>
            <a:r>
              <a:rPr lang="en-US" smtClean="0"/>
              <a:t>Kryptografi : Ilmu matematik Persandian</a:t>
            </a:r>
          </a:p>
          <a:p>
            <a:pPr lvl="1" eaLnBrk="1" hangingPunct="1"/>
            <a:r>
              <a:rPr lang="en-US" smtClean="0"/>
              <a:t>Enkripsi : Menyandikan Data</a:t>
            </a:r>
          </a:p>
          <a:p>
            <a:pPr lvl="1" eaLnBrk="1" hangingPunct="1"/>
            <a:r>
              <a:rPr lang="en-US" smtClean="0"/>
              <a:t>Dekripsi : Membuka Sandi menjadi data</a:t>
            </a:r>
          </a:p>
          <a:p>
            <a:pPr eaLnBrk="1" hangingPunct="1"/>
            <a:endParaRPr lang="en-US" smtClean="0"/>
          </a:p>
        </p:txBody>
      </p:sp>
      <p:pic>
        <p:nvPicPr>
          <p:cNvPr id="430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3357563"/>
            <a:ext cx="7596187" cy="207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Skema Otentikasi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Skema otentikasi digunakan untuk menentukan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seseorang apakah orang tersebut berhak atau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tidak untuk mengakses sistem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Perwujudan yang biasa dilakukan: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– Pengamanan dokumen elektronik dengan </a:t>
            </a:r>
            <a:r>
              <a:rPr lang="en-US" i="1" dirty="0" smtClean="0"/>
              <a:t>digital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i="1" dirty="0" smtClean="0"/>
              <a:t>	   signature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– Melalui identifikasi yang diketahui oleh dirinya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     sendiri berupa password atau PIN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– Menggunakan alat seperti smartcard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– Menggunakan sesuatu yang bersifat unik, seperti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   sidik jari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Document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197167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Digital Signature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Suatu mekanisme otentiksitas yang memungkin-kan pencipta suatu message menempelkan suatu kode yang menjamin sumber dan integritas dari pesan tersebut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/>
          </a:p>
        </p:txBody>
      </p:sp>
      <p:pic>
        <p:nvPicPr>
          <p:cNvPr id="4506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3500438"/>
            <a:ext cx="7646987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Disaster Recovery</a:t>
            </a:r>
            <a:endParaRPr lang="en-US" dirty="0"/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3257550"/>
          </a:xfrm>
        </p:spPr>
        <p:txBody>
          <a:bodyPr/>
          <a:lstStyle/>
          <a:p>
            <a:pPr eaLnBrk="1" hangingPunct="1"/>
            <a:r>
              <a:rPr lang="en-US" smtClean="0"/>
              <a:t>Setiap organisasi harus memiliki mekanisme disaster recovery</a:t>
            </a:r>
          </a:p>
          <a:p>
            <a:pPr eaLnBrk="1" hangingPunct="1"/>
            <a:r>
              <a:rPr lang="en-US" smtClean="0"/>
              <a:t>Untuk mengantisipasi kehancuran pada pusat data</a:t>
            </a:r>
          </a:p>
          <a:p>
            <a:pPr eaLnBrk="1" hangingPunct="1"/>
            <a:r>
              <a:rPr lang="en-US" smtClean="0"/>
              <a:t>Bisa diakibatkan bencana alam atau manusia (perang, sabotase)</a:t>
            </a:r>
          </a:p>
          <a:p>
            <a:pPr eaLnBrk="1" hangingPunct="1"/>
            <a:r>
              <a:rPr lang="en-US" smtClean="0"/>
              <a:t>DBA mempunyai peran dalam membuat rencana recovery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Ketersediaan Data</a:t>
            </a:r>
            <a:endParaRPr lang="en-US" dirty="0"/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Ketersedian data merupakan tuntutan dengan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prioritas yang paling tinggi</a:t>
            </a:r>
          </a:p>
          <a:p>
            <a:pPr eaLnBrk="1" hangingPunct="1"/>
            <a:r>
              <a:rPr lang="en-US" smtClean="0"/>
              <a:t>Kegagalan dalam menyediakan ketersediaan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data dapat menimbulkan keluhan / ketidaknyamanan bagi pemakai dan bahkan kerugian bisnis</a:t>
            </a:r>
          </a:p>
          <a:p>
            <a:pPr eaLnBrk="1" hangingPunct="1"/>
            <a:r>
              <a:rPr lang="en-US" smtClean="0"/>
              <a:t>Pengoperasian </a:t>
            </a:r>
            <a:r>
              <a:rPr lang="en-US" i="1" smtClean="0"/>
              <a:t>e-business menuntut </a:t>
            </a:r>
            <a:r>
              <a:rPr lang="en-US" smtClean="0"/>
              <a:t>ketersedian data dalam 24 x 7 x 365</a:t>
            </a:r>
          </a:p>
          <a:p>
            <a:pPr eaLnBrk="1" hangingPunct="1"/>
            <a:r>
              <a:rPr lang="en-US" smtClean="0"/>
              <a:t>Tugas dari DBA adalah memastikan bahwa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dampak dari </a:t>
            </a:r>
            <a:r>
              <a:rPr lang="en-US" i="1" smtClean="0"/>
              <a:t>downtime harus bisa diminimalkan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PERUBAHAN MANAJEMEN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Informasi mengalir langsung ke pimpinan puncak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tanpa campur tangan manajemen tingkat menengah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dengan bantuan SIM (Sistem Informasi Manajemen)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Manajer  tingkat menengah yang mau bertahan, harus mengubah paradigma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Komunikasi mengambil pola komunikasi elektronik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yang bersifat maya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Manajer  tingkat atas memiliki tanggung jawab yang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lebih besar dan dalam mengambil keputusan dibantu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oleh DSS (Decision Support System)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Penanganan untuk Menjaga</a:t>
            </a:r>
            <a:br>
              <a:rPr lang="en-US" dirty="0" smtClean="0"/>
            </a:br>
            <a:r>
              <a:rPr lang="en-US" dirty="0" smtClean="0"/>
              <a:t>Ketersediaan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Mengantisipasi kegagalan H/W      penggunaan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clustered server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Mengantisipasi data hilang atau rusak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penggunaan disk mirroring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Menjaga </a:t>
            </a:r>
            <a:r>
              <a:rPr lang="en-US" i="1" dirty="0" smtClean="0"/>
              <a:t>downtime       pemilihan waktu yang tepat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– Beberapa DBMS menyediakan utilitas untuk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   melakukan pemeliharaan secara otomatis tanpa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   menghentikan sistem (</a:t>
            </a:r>
            <a:r>
              <a:rPr lang="en-US" i="1" dirty="0" smtClean="0"/>
              <a:t>nondisruptive utility)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Mengantisipasi masalah yang terkait dengan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jaringan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– Perlu strategi penanganan cepat manakala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      jaringan terganggu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– Penggunaan teknologi terbaru firewall dan router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4929188" y="1643063"/>
            <a:ext cx="357187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5929313" y="2327275"/>
            <a:ext cx="357187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3357563" y="3014663"/>
            <a:ext cx="357187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Privacy &amp; Freedom of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Privacy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– Kebebasan individu untuk mendapat haknya dalam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   menjaga atau mengkomunikasikan data atau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   informasi yang dianggap pribadi.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Masalah </a:t>
            </a:r>
            <a:r>
              <a:rPr lang="en-US" i="1" dirty="0" smtClean="0"/>
              <a:t>privacy di tempat kerja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– Bos atau administrator EDP dapat memata-matai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   aktivitas karyawan di kantor melalui jaringan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   komputer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– Checking monitor, e-mail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– Menghitung jumlah keystroke permenit dan huruf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      apa yang di ketikkan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– Memonitor file apa saja yang dipakai dan berapa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   lama digunakan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Privacy &amp; Freedom of Information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25"/>
            <a:ext cx="7686675" cy="5473700"/>
          </a:xfrm>
        </p:spPr>
        <p:txBody>
          <a:bodyPr>
            <a:normAutofit fontScale="850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800" b="1" dirty="0" smtClean="0"/>
              <a:t>Tidak ada privacy di internet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– </a:t>
            </a:r>
            <a:r>
              <a:rPr lang="en-US" b="1" dirty="0" smtClean="0"/>
              <a:t>You are being watched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Aplikasi browser internet memiliki kemampuan mencatat link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dan site yang pernah di-click atau di kunjungi, sehingga orang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dapat memonitor aktivitas surfing informasi di internet. Dengan program “cookies” informasi jenis computer, jenis browser, kota, situs yang baru kita kunjungi dapat diketahui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800" b="1" dirty="0" smtClean="0"/>
              <a:t>Informasi pribadi yang menjadi milik umum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– Pemerintah memiliki data pribadi kita seperti kekayaan,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      pajak, marital statistik (kelahiran, pernikahan, kematian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      dsb)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– Rumah sakit memiliki medical record kita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– Perusahaan memiliki track record prestasi kerja, gaji,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      data keluarga dsb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– Polisi memiliki data fisik kita, data benda-2 bergerak dsb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– Sekolah (record data prestasi pendidikan)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Ciri Era Informasi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85750" y="1600200"/>
            <a:ext cx="8429625" cy="4873625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mtClean="0"/>
              <a:t>Informasi menjadi alat komoditi</a:t>
            </a:r>
          </a:p>
          <a:p>
            <a:pPr eaLnBrk="1" hangingPunct="1"/>
            <a:r>
              <a:rPr lang="en-US" smtClean="0"/>
              <a:t>Distribusi informasi berubah dari tercetak menjadi elektronik dengan karakteristik informasi:</a:t>
            </a:r>
          </a:p>
          <a:p>
            <a:pPr lvl="1" eaLnBrk="1" hangingPunct="1"/>
            <a:r>
              <a:rPr lang="en-US" b="1" smtClean="0"/>
              <a:t>Terbaru</a:t>
            </a:r>
          </a:p>
          <a:p>
            <a:pPr lvl="1" eaLnBrk="1" hangingPunct="1"/>
            <a:r>
              <a:rPr lang="en-US" b="1" smtClean="0"/>
              <a:t>Journal</a:t>
            </a:r>
          </a:p>
          <a:p>
            <a:pPr lvl="1" eaLnBrk="1" hangingPunct="1"/>
            <a:r>
              <a:rPr lang="en-US" b="1" smtClean="0"/>
              <a:t>Prediksi</a:t>
            </a:r>
          </a:p>
          <a:p>
            <a:pPr eaLnBrk="1" hangingPunct="1"/>
            <a:r>
              <a:rPr lang="en-US" smtClean="0"/>
              <a:t>Sistem layanan berubah dari manual ke elektronis      (e-service)</a:t>
            </a:r>
          </a:p>
          <a:p>
            <a:pPr eaLnBrk="1" hangingPunct="1"/>
            <a:r>
              <a:rPr lang="en-US" smtClean="0"/>
              <a:t>Kompetisi bersifat global &amp; ketat</a:t>
            </a:r>
          </a:p>
          <a:p>
            <a:pPr eaLnBrk="1" hangingPunct="1"/>
            <a:r>
              <a:rPr lang="en-US" smtClean="0"/>
              <a:t>Sektor ekonomi bergeser dari penghasil barang ke pelayanan jasa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Ciri Era Informasi (2)</a:t>
            </a:r>
            <a:endParaRPr 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57188" y="1600200"/>
            <a:ext cx="8358187" cy="48736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mtClean="0"/>
              <a:t>Interaksi langsung antara penyedia dan pemakai</a:t>
            </a:r>
          </a:p>
          <a:p>
            <a:pPr eaLnBrk="1" hangingPunct="1"/>
            <a:r>
              <a:rPr lang="en-US" smtClean="0"/>
              <a:t>Kualitas SDM ditentukan pada kemampuan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memproduksi/meramu Informasi</a:t>
            </a:r>
          </a:p>
          <a:p>
            <a:pPr eaLnBrk="1" hangingPunct="1"/>
            <a:r>
              <a:rPr lang="en-US" smtClean="0"/>
              <a:t>Kepercayaan dan kepuasan customer menjadi tujuan utama</a:t>
            </a:r>
          </a:p>
          <a:p>
            <a:pPr eaLnBrk="1" hangingPunct="1"/>
            <a:r>
              <a:rPr lang="en-US" smtClean="0"/>
              <a:t>Pengambilan keputusan berbasis pada Teknologi Informasi</a:t>
            </a:r>
          </a:p>
          <a:p>
            <a:pPr eaLnBrk="1" hangingPunct="1"/>
            <a:r>
              <a:rPr lang="en-US" smtClean="0"/>
              <a:t>Terbentuknya komunitas masyarakat maya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Dampak Positip Era Informasi</a:t>
            </a:r>
            <a:endParaRPr lang="en-US" b="1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US" b="1" smtClean="0"/>
              <a:t>EFISIENSI</a:t>
            </a:r>
          </a:p>
          <a:p>
            <a:pPr eaLnBrk="1" hangingPunct="1"/>
            <a:r>
              <a:rPr lang="en-US" b="1" smtClean="0"/>
              <a:t>PRODUKTIVITAS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– Pelayanan Publik/Pemerintah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– Bisnis/Komersial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– Media Massa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– Pendidikan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– Masyarakat</a:t>
            </a:r>
          </a:p>
          <a:p>
            <a:pPr eaLnBrk="1" hangingPunct="1"/>
            <a:r>
              <a:rPr lang="en-US" b="1" smtClean="0"/>
              <a:t>KENYAMANAN</a:t>
            </a:r>
          </a:p>
          <a:p>
            <a:pPr eaLnBrk="1" hangingPunct="1"/>
            <a:r>
              <a:rPr lang="en-US" b="1" smtClean="0"/>
              <a:t>BORDERLESS</a:t>
            </a:r>
          </a:p>
          <a:p>
            <a:pPr eaLnBrk="1" hangingPunct="1"/>
            <a:r>
              <a:rPr lang="en-US" b="1" smtClean="0"/>
              <a:t>KECEPATAN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Dampak Negatif Era Informasi</a:t>
            </a:r>
            <a:endParaRPr lang="en-US" b="1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smtClean="0"/>
              <a:t>Rasa Takut</a:t>
            </a:r>
          </a:p>
          <a:p>
            <a:pPr eaLnBrk="1" hangingPunct="1"/>
            <a:r>
              <a:rPr lang="en-US" smtClean="0"/>
              <a:t>Keterasingan</a:t>
            </a:r>
          </a:p>
          <a:p>
            <a:pPr eaLnBrk="1" hangingPunct="1"/>
            <a:r>
              <a:rPr lang="en-US" smtClean="0"/>
              <a:t>Kelompok Miskin Informasi</a:t>
            </a:r>
          </a:p>
          <a:p>
            <a:pPr eaLnBrk="1" hangingPunct="1"/>
            <a:r>
              <a:rPr lang="en-US" b="1" smtClean="0"/>
              <a:t>Individualistik</a:t>
            </a:r>
          </a:p>
          <a:p>
            <a:pPr eaLnBrk="1" hangingPunct="1"/>
            <a:r>
              <a:rPr lang="en-US" smtClean="0"/>
              <a:t>Kompleksitas Tinggi</a:t>
            </a:r>
          </a:p>
          <a:p>
            <a:pPr eaLnBrk="1" hangingPunct="1"/>
            <a:r>
              <a:rPr lang="en-US" smtClean="0"/>
              <a:t>Rentannya Organisasi</a:t>
            </a:r>
          </a:p>
          <a:p>
            <a:pPr eaLnBrk="1" hangingPunct="1"/>
            <a:r>
              <a:rPr lang="en-US" b="1" smtClean="0"/>
              <a:t>Pelanggaran Privasi</a:t>
            </a:r>
          </a:p>
          <a:p>
            <a:pPr eaLnBrk="1" hangingPunct="1"/>
            <a:r>
              <a:rPr lang="en-US" smtClean="0"/>
              <a:t>Pengangguran</a:t>
            </a:r>
          </a:p>
          <a:p>
            <a:pPr eaLnBrk="1" hangingPunct="1"/>
            <a:r>
              <a:rPr lang="en-US" smtClean="0"/>
              <a:t>Kaburnya Citra Manusia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Kunci Keberhasilan Era Informasi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Creativity</a:t>
            </a:r>
          </a:p>
          <a:p>
            <a:pPr eaLnBrk="1" hangingPunct="1"/>
            <a:r>
              <a:rPr lang="en-US" b="1" smtClean="0"/>
              <a:t>Customizability</a:t>
            </a:r>
          </a:p>
          <a:p>
            <a:pPr eaLnBrk="1" hangingPunct="1"/>
            <a:r>
              <a:rPr lang="en-US" b="1" smtClean="0"/>
              <a:t>Convenience (Total Customer Satisfaction)</a:t>
            </a:r>
          </a:p>
          <a:p>
            <a:pPr eaLnBrk="1" hangingPunct="1"/>
            <a:r>
              <a:rPr lang="en-US" b="1" smtClean="0"/>
              <a:t>Human Resource (Siapkan… BUKAN mencari……)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599</Words>
  <Application>Microsoft Office PowerPoint</Application>
  <PresentationFormat>On-screen Show (4:3)</PresentationFormat>
  <Paragraphs>437</Paragraphs>
  <Slides>42</Slides>
  <Notes>42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Arial</vt:lpstr>
      <vt:lpstr>Century Schoolbook</vt:lpstr>
      <vt:lpstr>Wingdings</vt:lpstr>
      <vt:lpstr>Wingdings 2</vt:lpstr>
      <vt:lpstr>Calibri</vt:lpstr>
      <vt:lpstr>Office Theme</vt:lpstr>
      <vt:lpstr>Modul 4</vt:lpstr>
      <vt:lpstr>PowerPoint Presentation</vt:lpstr>
      <vt:lpstr>Era Informasi</vt:lpstr>
      <vt:lpstr>PERUBAHAN MANAJEMEN</vt:lpstr>
      <vt:lpstr>Ciri Era Informasi</vt:lpstr>
      <vt:lpstr>Ciri Era Informasi (2)</vt:lpstr>
      <vt:lpstr>Dampak Positip Era Informasi</vt:lpstr>
      <vt:lpstr>Dampak Negatif Era Informasi</vt:lpstr>
      <vt:lpstr>Kunci Keberhasilan Era Informasi</vt:lpstr>
      <vt:lpstr>Layanan Elektronis (e-Services)</vt:lpstr>
      <vt:lpstr>Layanan Elektronis (e-Services) -2</vt:lpstr>
      <vt:lpstr>Sejarah (~1970 sd ~1990)</vt:lpstr>
      <vt:lpstr>Sejarah (~1990 sd ~2000) -2</vt:lpstr>
      <vt:lpstr>Sejarah (~1990 sd ~2000) -3</vt:lpstr>
      <vt:lpstr>Perkembangan Saat Ini … (2000 - …)</vt:lpstr>
      <vt:lpstr>PowerPoint Presentation</vt:lpstr>
      <vt:lpstr>Interaksi Penyedia - Pemakai</vt:lpstr>
      <vt:lpstr>Hubungan Satu-Satu</vt:lpstr>
      <vt:lpstr>Hubungan Satu-Satu dan Loyalitas</vt:lpstr>
      <vt:lpstr>Kepercayaan Pemakai</vt:lpstr>
      <vt:lpstr>Hubungan Just-in-Time</vt:lpstr>
      <vt:lpstr>Computer Security</vt:lpstr>
      <vt:lpstr>KEAMANAN SUMBER DAYA INFORMASI</vt:lpstr>
      <vt:lpstr>TUJUAN KEAMANAN</vt:lpstr>
      <vt:lpstr>TUJUAN KEAMANAN - 2</vt:lpstr>
      <vt:lpstr>TUJUAN KEAMANAN - 3</vt:lpstr>
      <vt:lpstr>Mengelola Keamanan Data</vt:lpstr>
      <vt:lpstr>Ancaman terhadap Keamanan Data</vt:lpstr>
      <vt:lpstr>Ancaman terhadap Keamanan Data (Lanjutan…)</vt:lpstr>
      <vt:lpstr>Rencana Keamanan Data</vt:lpstr>
      <vt:lpstr>Aturan Otorisasi</vt:lpstr>
      <vt:lpstr>Contoh Aturan Otorisasi</vt:lpstr>
      <vt:lpstr>Contoh Skenario Hak Akses</vt:lpstr>
      <vt:lpstr>Enkripsi</vt:lpstr>
      <vt:lpstr>Teknik ENKRIPSI</vt:lpstr>
      <vt:lpstr>Skema Otentikasi</vt:lpstr>
      <vt:lpstr>Document Security</vt:lpstr>
      <vt:lpstr>Disaster Recovery</vt:lpstr>
      <vt:lpstr>Ketersediaan Data</vt:lpstr>
      <vt:lpstr>Penanganan untuk Menjaga Ketersediaan Data</vt:lpstr>
      <vt:lpstr>Privacy &amp; Freedom of Information</vt:lpstr>
      <vt:lpstr>Privacy &amp; Freedom of Information (2)</vt:lpstr>
    </vt:vector>
  </TitlesOfParts>
  <Company>UNIBI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4</dc:title>
  <dc:creator>Titan</dc:creator>
  <cp:lastModifiedBy>Phantom Assassin</cp:lastModifiedBy>
  <cp:revision>46</cp:revision>
  <cp:lastPrinted>2012-11-07T05:42:48Z</cp:lastPrinted>
  <dcterms:created xsi:type="dcterms:W3CDTF">2011-07-12T02:59:53Z</dcterms:created>
  <dcterms:modified xsi:type="dcterms:W3CDTF">2012-11-07T05:42:50Z</dcterms:modified>
</cp:coreProperties>
</file>