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0"/>
  </p:notesMasterIdLst>
  <p:sldIdLst>
    <p:sldId id="256" r:id="rId3"/>
    <p:sldId id="257" r:id="rId4"/>
    <p:sldId id="287" r:id="rId5"/>
    <p:sldId id="289" r:id="rId6"/>
    <p:sldId id="290" r:id="rId7"/>
    <p:sldId id="288" r:id="rId8"/>
    <p:sldId id="291" r:id="rId9"/>
    <p:sldId id="292" r:id="rId10"/>
    <p:sldId id="293" r:id="rId11"/>
    <p:sldId id="294" r:id="rId12"/>
    <p:sldId id="295" r:id="rId13"/>
    <p:sldId id="258" r:id="rId14"/>
    <p:sldId id="259" r:id="rId15"/>
    <p:sldId id="260" r:id="rId16"/>
    <p:sldId id="261" r:id="rId17"/>
    <p:sldId id="264" r:id="rId18"/>
    <p:sldId id="296" r:id="rId19"/>
    <p:sldId id="262" r:id="rId20"/>
    <p:sldId id="265" r:id="rId21"/>
    <p:sldId id="271" r:id="rId22"/>
    <p:sldId id="286" r:id="rId23"/>
    <p:sldId id="272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276" r:id="rId33"/>
    <p:sldId id="263" r:id="rId34"/>
    <p:sldId id="270" r:id="rId35"/>
    <p:sldId id="280" r:id="rId36"/>
    <p:sldId id="281" r:id="rId37"/>
    <p:sldId id="282" r:id="rId38"/>
    <p:sldId id="283" r:id="rId3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0D0E1-3389-4AE2-8F4F-80B4BC2714CF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0F1CC-658A-40DE-A53A-529822BDF31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90800" y="833438"/>
            <a:ext cx="4038600" cy="3028950"/>
          </a:xfrm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1211837"/>
            <a:ext cx="2057400" cy="60016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200"/>
              <a:t>Generalization is NOT used much in analysis; what is found is usually what comes up and hits you in the head with a 2x4.  </a:t>
            </a:r>
          </a:p>
          <a:p>
            <a:r>
              <a:rPr lang="en-US" sz="1200"/>
              <a:t>In analysis, generalization is included if it is inherent to the basic concept definitions in the problem domain.  </a:t>
            </a:r>
          </a:p>
          <a:p>
            <a:r>
              <a:rPr lang="en-US" sz="1200"/>
              <a:t>Design is the real activity of inventing generalization.  </a:t>
            </a:r>
          </a:p>
          <a:p>
            <a:r>
              <a:rPr lang="en-US" sz="1200"/>
              <a:t>Generalization will be discussed in more detail later in the course.</a:t>
            </a:r>
          </a:p>
          <a:p>
            <a:endParaRPr lang="en-US" sz="1200"/>
          </a:p>
          <a:p>
            <a:r>
              <a:rPr lang="en-US" sz="1200"/>
              <a:t>Generalization and polymorphism (discussed later) are the shiny new toys in OO; so they are often overused and misused.  USE APPROPRIATELY!</a:t>
            </a:r>
          </a:p>
          <a:p>
            <a:endParaRPr lang="en-US" sz="1200"/>
          </a:p>
          <a:p>
            <a:r>
              <a:rPr lang="en-US" sz="1200"/>
              <a:t>Ask the class the following to test their understanding:</a:t>
            </a:r>
          </a:p>
          <a:p>
            <a:pPr>
              <a:buFontTx/>
              <a:buChar char="•"/>
            </a:pPr>
            <a:r>
              <a:rPr lang="en-US" sz="1200"/>
              <a:t>How many operations does Car have?  How may relationships?</a:t>
            </a:r>
            <a:br>
              <a:rPr lang="en-US" sz="1200"/>
            </a:br>
            <a:r>
              <a:rPr lang="en-US" sz="1200"/>
              <a:t>Answer: 1; 1</a:t>
            </a:r>
          </a:p>
          <a:p>
            <a:pPr>
              <a:buFontTx/>
              <a:buChar char="•"/>
            </a:pPr>
            <a:r>
              <a:rPr lang="en-US" sz="1200"/>
              <a:t>How many operations does Truck have?  How may relationships?</a:t>
            </a:r>
            <a:br>
              <a:rPr lang="en-US" sz="1200"/>
            </a:br>
            <a:r>
              <a:rPr lang="en-US" sz="1200"/>
              <a:t>2; 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D2A93C-E54F-4B90-9BDF-5E60B6556883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AE5060-4909-4C01-8523-04B98F39F8B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Characteristic of Object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Concurency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Concurrency is the property that distinguishes an active object from one that </a:t>
            </a:r>
            <a:r>
              <a:rPr lang="en-US" dirty="0" smtClean="0"/>
              <a:t>is</a:t>
            </a:r>
            <a:r>
              <a:rPr lang="id-ID" dirty="0" smtClean="0"/>
              <a:t> not </a:t>
            </a:r>
            <a:r>
              <a:rPr lang="id-ID" dirty="0" smtClean="0"/>
              <a:t>active.</a:t>
            </a:r>
          </a:p>
          <a:p>
            <a:pPr algn="just"/>
            <a:endParaRPr lang="id-ID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 smtClean="0"/>
              <a:t>certain kinds of problems, an automated system may have to handle many </a:t>
            </a:r>
            <a:r>
              <a:rPr lang="en-US" dirty="0" smtClean="0"/>
              <a:t>different</a:t>
            </a:r>
            <a:r>
              <a:rPr lang="id-ID" dirty="0" smtClean="0"/>
              <a:t> </a:t>
            </a:r>
            <a:r>
              <a:rPr lang="en-US" dirty="0" smtClean="0"/>
              <a:t>events </a:t>
            </a:r>
            <a:r>
              <a:rPr lang="en-US" dirty="0" smtClean="0"/>
              <a:t>simultaneously. Other problems may involve so much </a:t>
            </a:r>
            <a:r>
              <a:rPr lang="en-US" dirty="0" err="1" smtClean="0"/>
              <a:t>computationthat</a:t>
            </a:r>
            <a:r>
              <a:rPr lang="en-US" dirty="0" smtClean="0"/>
              <a:t> </a:t>
            </a:r>
            <a:r>
              <a:rPr lang="en-US" dirty="0" smtClean="0"/>
              <a:t>they exceed the capacity of any single processor. In each of these cases, it </a:t>
            </a:r>
            <a:r>
              <a:rPr lang="en-US" dirty="0" smtClean="0"/>
              <a:t>is</a:t>
            </a:r>
            <a:r>
              <a:rPr lang="id-ID" dirty="0" smtClean="0"/>
              <a:t>  </a:t>
            </a:r>
            <a:r>
              <a:rPr lang="en-US" dirty="0" smtClean="0"/>
              <a:t>natural </a:t>
            </a:r>
            <a:r>
              <a:rPr lang="en-US" dirty="0" smtClean="0"/>
              <a:t>to consider using a distributed set of computers for the target </a:t>
            </a:r>
            <a:r>
              <a:rPr lang="en-US" dirty="0" err="1" smtClean="0"/>
              <a:t>implementationor</a:t>
            </a:r>
            <a:r>
              <a:rPr lang="en-US" dirty="0" smtClean="0"/>
              <a:t> </a:t>
            </a:r>
            <a:r>
              <a:rPr lang="en-US" dirty="0" smtClean="0"/>
              <a:t>to use multitasking. A single process is the root from which </a:t>
            </a:r>
            <a:r>
              <a:rPr lang="en-US" dirty="0" smtClean="0"/>
              <a:t>independent</a:t>
            </a:r>
            <a:r>
              <a:rPr lang="id-ID" dirty="0" smtClean="0"/>
              <a:t> </a:t>
            </a:r>
            <a:r>
              <a:rPr lang="en-US" dirty="0" smtClean="0"/>
              <a:t>dynamic </a:t>
            </a:r>
            <a:r>
              <a:rPr lang="en-US" dirty="0" smtClean="0"/>
              <a:t>action occurs within a system. Every program has at least one thread </a:t>
            </a:r>
            <a:r>
              <a:rPr lang="en-US" dirty="0" err="1" smtClean="0"/>
              <a:t>ofcontrol</a:t>
            </a:r>
            <a:r>
              <a:rPr lang="en-US" dirty="0" smtClean="0"/>
              <a:t>, but a system involving concurrency may have many such threads: </a:t>
            </a:r>
            <a:r>
              <a:rPr lang="en-US" dirty="0" smtClean="0"/>
              <a:t>some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 smtClean="0"/>
              <a:t>are transitory and others that last the entire lifetime of the system’s execution.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Persistence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Persistence is the property of an object through which its existence </a:t>
            </a:r>
            <a:r>
              <a:rPr lang="en-US" dirty="0" smtClean="0"/>
              <a:t>transcends</a:t>
            </a:r>
            <a:r>
              <a:rPr lang="id-ID" dirty="0" smtClean="0"/>
              <a:t> </a:t>
            </a:r>
            <a:r>
              <a:rPr lang="en-US" dirty="0" smtClean="0"/>
              <a:t>time </a:t>
            </a:r>
            <a:r>
              <a:rPr lang="en-US" dirty="0" smtClean="0"/>
              <a:t>(i.e., the object continues to exist after its creator ceases to exist) </a:t>
            </a:r>
            <a:r>
              <a:rPr lang="en-US" dirty="0" smtClean="0"/>
              <a:t>and/</a:t>
            </a:r>
            <a:r>
              <a:rPr lang="en-US" dirty="0" err="1" smtClean="0"/>
              <a:t>orspace</a:t>
            </a:r>
            <a:r>
              <a:rPr lang="en-US" dirty="0" smtClean="0"/>
              <a:t> </a:t>
            </a:r>
            <a:r>
              <a:rPr lang="en-US" dirty="0" smtClean="0"/>
              <a:t>(i.e., the object’s location moves from the address space in which it </a:t>
            </a:r>
            <a:r>
              <a:rPr lang="en-US" dirty="0" smtClean="0"/>
              <a:t>was</a:t>
            </a:r>
            <a:r>
              <a:rPr lang="id-ID" dirty="0" smtClean="0"/>
              <a:t> created</a:t>
            </a:r>
            <a:r>
              <a:rPr lang="id-ID" dirty="0" smtClean="0"/>
              <a:t>).</a:t>
            </a:r>
          </a:p>
          <a:p>
            <a:pPr algn="just"/>
            <a:r>
              <a:rPr lang="en-US" dirty="0" smtClean="0"/>
              <a:t>Persistence deals with more than just the lifetime of data. In object-oriented databases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not </a:t>
            </a:r>
            <a:r>
              <a:rPr lang="en-US" dirty="0" smtClean="0"/>
              <a:t>only does the state of an object persist, but its class must also </a:t>
            </a:r>
            <a:r>
              <a:rPr lang="en-US" dirty="0" smtClean="0"/>
              <a:t>transcend</a:t>
            </a:r>
            <a:r>
              <a:rPr lang="id-ID" dirty="0" smtClean="0"/>
              <a:t> </a:t>
            </a:r>
            <a:r>
              <a:rPr lang="en-US" dirty="0" smtClean="0"/>
              <a:t>any </a:t>
            </a:r>
            <a:r>
              <a:rPr lang="en-US" dirty="0" smtClean="0"/>
              <a:t>individual program, so that every program interprets this saved state in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same </a:t>
            </a:r>
            <a:r>
              <a:rPr lang="en-US" dirty="0" smtClean="0"/>
              <a:t>way. This clearly makes it challenging to maintain the integrity of a </a:t>
            </a:r>
            <a:r>
              <a:rPr lang="en-US" dirty="0" smtClean="0"/>
              <a:t>database</a:t>
            </a:r>
            <a:r>
              <a:rPr lang="id-ID" dirty="0" smtClean="0"/>
              <a:t> </a:t>
            </a:r>
            <a:r>
              <a:rPr lang="en-US" dirty="0" smtClean="0"/>
              <a:t>as </a:t>
            </a:r>
            <a:r>
              <a:rPr lang="en-US" dirty="0" smtClean="0"/>
              <a:t>it grows, particularly if we must change the class of an object.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Why Object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Objects are easier for people to understand: This is because the objects are derived </a:t>
            </a:r>
            <a:r>
              <a:rPr lang="en-US" dirty="0" smtClean="0"/>
              <a:t>from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business that we’re trying to automate, rather than being </a:t>
            </a:r>
            <a:r>
              <a:rPr lang="en-US" dirty="0" err="1"/>
              <a:t>inﬂuenced</a:t>
            </a:r>
            <a:r>
              <a:rPr lang="en-US" dirty="0"/>
              <a:t> too early </a:t>
            </a:r>
            <a:r>
              <a:rPr lang="en-US" dirty="0" smtClean="0"/>
              <a:t>by</a:t>
            </a:r>
            <a:r>
              <a:rPr lang="id-ID" dirty="0" smtClean="0"/>
              <a:t> </a:t>
            </a:r>
            <a:r>
              <a:rPr lang="en-US" dirty="0" smtClean="0"/>
              <a:t>computer-based procedures or data storage requirements. </a:t>
            </a:r>
            <a:endParaRPr lang="id-ID" dirty="0" smtClean="0"/>
          </a:p>
          <a:p>
            <a:pPr algn="just"/>
            <a:r>
              <a:rPr lang="en-US" dirty="0" smtClean="0"/>
              <a:t>For example, in a bank system,</a:t>
            </a:r>
            <a:r>
              <a:rPr lang="id-ID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program in terms of bank accounts, bank tellers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customers</a:t>
            </a:r>
            <a:r>
              <a:rPr lang="en-US" dirty="0"/>
              <a:t>, instead of </a:t>
            </a:r>
            <a:r>
              <a:rPr lang="en-US" dirty="0" smtClean="0"/>
              <a:t>diving</a:t>
            </a:r>
            <a:r>
              <a:rPr lang="id-ID" dirty="0" smtClean="0"/>
              <a:t> </a:t>
            </a:r>
            <a:r>
              <a:rPr lang="en-US" dirty="0" smtClean="0"/>
              <a:t>straight </a:t>
            </a:r>
            <a:r>
              <a:rPr lang="en-US" dirty="0"/>
              <a:t>into account records, deposit and withdrawal procedures, and loan </a:t>
            </a:r>
            <a:r>
              <a:rPr lang="en-US" dirty="0" err="1" smtClean="0"/>
              <a:t>qualiﬁcation</a:t>
            </a:r>
            <a:r>
              <a:rPr lang="id-ID" dirty="0" smtClean="0"/>
              <a:t>algorithms</a:t>
            </a:r>
            <a:r>
              <a:rPr lang="id-ID" dirty="0"/>
              <a:t>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Specialists can communicate better: Over time, the software industry has </a:t>
            </a:r>
            <a:r>
              <a:rPr lang="en-US" dirty="0" smtClean="0"/>
              <a:t>constructed</a:t>
            </a:r>
            <a:r>
              <a:rPr lang="id-ID" dirty="0" smtClean="0"/>
              <a:t> </a:t>
            </a:r>
            <a:r>
              <a:rPr lang="en-US" dirty="0" smtClean="0"/>
              <a:t>career </a:t>
            </a:r>
            <a:r>
              <a:rPr lang="en-US" dirty="0"/>
              <a:t>ladders that newcomers are expected to climb gradually as their knowledge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experience </a:t>
            </a:r>
            <a:r>
              <a:rPr lang="en-US" dirty="0"/>
              <a:t>increases. </a:t>
            </a:r>
            <a:endParaRPr lang="id-ID" dirty="0" smtClean="0"/>
          </a:p>
          <a:p>
            <a:pPr algn="just"/>
            <a:r>
              <a:rPr lang="en-US" dirty="0" smtClean="0"/>
              <a:t>Typically</a:t>
            </a:r>
            <a:r>
              <a:rPr lang="en-US" dirty="0"/>
              <a:t>, the </a:t>
            </a:r>
            <a:r>
              <a:rPr lang="en-US" dirty="0" err="1"/>
              <a:t>ﬁrst</a:t>
            </a:r>
            <a:r>
              <a:rPr lang="en-US" dirty="0"/>
              <a:t> rung is programmer: </a:t>
            </a:r>
            <a:r>
              <a:rPr lang="en-US" dirty="0" err="1"/>
              <a:t>ﬁxing</a:t>
            </a:r>
            <a:r>
              <a:rPr lang="en-US" dirty="0"/>
              <a:t> faults (bugs) in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written by others. </a:t>
            </a:r>
            <a:endParaRPr lang="id-ID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second rung is senior programmer: writing the code itself.</a:t>
            </a:r>
          </a:p>
          <a:p>
            <a:pPr algn="just"/>
            <a:r>
              <a:rPr lang="en-US" dirty="0"/>
              <a:t>The third is designer: deciding what code needs to be written. </a:t>
            </a:r>
            <a:endParaRPr lang="id-ID" dirty="0" smtClean="0"/>
          </a:p>
          <a:p>
            <a:pPr algn="just"/>
            <a:r>
              <a:rPr lang="en-US" dirty="0" smtClean="0"/>
              <a:t>Finally </a:t>
            </a:r>
            <a:r>
              <a:rPr lang="en-US" dirty="0"/>
              <a:t>comes the </a:t>
            </a:r>
            <a:r>
              <a:rPr lang="en-US" dirty="0" smtClean="0"/>
              <a:t>role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analyst: talking to customers to discover what they need and then writing down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err="1" smtClean="0"/>
              <a:t>speciﬁcation</a:t>
            </a:r>
            <a:r>
              <a:rPr lang="en-US" dirty="0" smtClean="0"/>
              <a:t> </a:t>
            </a:r>
            <a:r>
              <a:rPr lang="en-US" dirty="0"/>
              <a:t>of what the </a:t>
            </a:r>
            <a:r>
              <a:rPr lang="en-US" dirty="0" err="1"/>
              <a:t>ﬁnished</a:t>
            </a:r>
            <a:r>
              <a:rPr lang="en-US" dirty="0"/>
              <a:t> system must be able to do.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Data and processes are not </a:t>
            </a:r>
            <a:r>
              <a:rPr lang="en-US" dirty="0" err="1"/>
              <a:t>artiﬁcially</a:t>
            </a:r>
            <a:r>
              <a:rPr lang="en-US" dirty="0"/>
              <a:t> separated: In traditional methods, the data that </a:t>
            </a:r>
            <a:r>
              <a:rPr lang="en-US" dirty="0" smtClean="0"/>
              <a:t>needs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be stored is separated early on from the algorithms that operate on that data and they </a:t>
            </a:r>
            <a:r>
              <a:rPr lang="en-US" dirty="0" smtClean="0"/>
              <a:t>are</a:t>
            </a:r>
            <a:r>
              <a:rPr lang="id-ID" dirty="0" smtClean="0"/>
              <a:t> </a:t>
            </a:r>
            <a:r>
              <a:rPr lang="en-US" dirty="0" smtClean="0"/>
              <a:t>then </a:t>
            </a:r>
            <a:r>
              <a:rPr lang="en-US" dirty="0"/>
              <a:t>developed independently. </a:t>
            </a:r>
            <a:endParaRPr lang="id-ID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can result in the data being in inconvenient </a:t>
            </a:r>
            <a:r>
              <a:rPr lang="id-ID" dirty="0" smtClean="0"/>
              <a:t> </a:t>
            </a:r>
            <a:r>
              <a:rPr lang="en-US" dirty="0" smtClean="0"/>
              <a:t>formats</a:t>
            </a:r>
            <a:r>
              <a:rPr lang="id-ID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inconvenient locations, with respect to the processes that need access. With </a:t>
            </a:r>
            <a:r>
              <a:rPr lang="en-US" dirty="0" smtClean="0"/>
              <a:t>object</a:t>
            </a:r>
            <a:r>
              <a:rPr lang="id-ID" dirty="0" smtClean="0"/>
              <a:t> </a:t>
            </a:r>
            <a:r>
              <a:rPr lang="en-US" dirty="0" smtClean="0"/>
              <a:t>oriented</a:t>
            </a:r>
            <a:r>
              <a:rPr lang="id-ID" dirty="0" smtClean="0"/>
              <a:t> </a:t>
            </a:r>
            <a:r>
              <a:rPr lang="en-US" dirty="0" smtClean="0"/>
              <a:t>development</a:t>
            </a:r>
            <a:r>
              <a:rPr lang="en-US" dirty="0"/>
              <a:t>, data and processes are kept together in small, </a:t>
            </a:r>
            <a:r>
              <a:rPr lang="en-US" dirty="0" smtClean="0"/>
              <a:t>easy-to-manage</a:t>
            </a:r>
            <a:r>
              <a:rPr lang="id-ID" dirty="0" smtClean="0"/>
              <a:t> </a:t>
            </a:r>
            <a:r>
              <a:rPr lang="en-US" dirty="0" smtClean="0"/>
              <a:t>packages</a:t>
            </a:r>
            <a:r>
              <a:rPr lang="en-US" dirty="0"/>
              <a:t>; data is never separated from the algorithms. We also end up with less </a:t>
            </a:r>
            <a:r>
              <a:rPr lang="en-US" dirty="0" smtClean="0"/>
              <a:t>complex</a:t>
            </a:r>
            <a:r>
              <a:rPr lang="id-ID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that is less sensitive to changes in customer requirements.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Code can be reused more easily: With the traditional approach, we start with the </a:t>
            </a:r>
            <a:r>
              <a:rPr lang="en-US" dirty="0" smtClean="0"/>
              <a:t>problem</a:t>
            </a:r>
            <a:r>
              <a:rPr lang="id-ID" dirty="0" smtClean="0"/>
              <a:t>  </a:t>
            </a:r>
            <a:r>
              <a:rPr lang="en-US" dirty="0" smtClean="0"/>
              <a:t>that </a:t>
            </a:r>
            <a:r>
              <a:rPr lang="en-US" dirty="0"/>
              <a:t>needs to be solved and allow that problem to drive the entire development. We </a:t>
            </a:r>
            <a:r>
              <a:rPr lang="en-US" dirty="0" smtClean="0"/>
              <a:t>end</a:t>
            </a:r>
            <a:r>
              <a:rPr lang="id-ID" dirty="0" smtClean="0"/>
              <a:t> </a:t>
            </a:r>
            <a:r>
              <a:rPr lang="en-US" dirty="0" smtClean="0"/>
              <a:t>up </a:t>
            </a:r>
            <a:r>
              <a:rPr lang="en-US" dirty="0"/>
              <a:t>with a monolithic </a:t>
            </a:r>
            <a:r>
              <a:rPr lang="id-ID" dirty="0" smtClean="0"/>
              <a:t> </a:t>
            </a:r>
            <a:r>
              <a:rPr lang="en-US" dirty="0" smtClean="0"/>
              <a:t>solution </a:t>
            </a:r>
            <a:r>
              <a:rPr lang="en-US" dirty="0"/>
              <a:t>to today’s problem. But tomorrow always brings a </a:t>
            </a:r>
            <a:r>
              <a:rPr lang="en-US" dirty="0" smtClean="0"/>
              <a:t>different</a:t>
            </a:r>
            <a:r>
              <a:rPr lang="id-ID" dirty="0" smtClean="0"/>
              <a:t>  </a:t>
            </a:r>
            <a:r>
              <a:rPr lang="en-US" dirty="0" smtClean="0"/>
              <a:t>problem </a:t>
            </a:r>
            <a:r>
              <a:rPr lang="en-US" dirty="0"/>
              <a:t>to solve; no matter how close the new problem is to the last one we dealt </a:t>
            </a:r>
            <a:r>
              <a:rPr lang="en-US" dirty="0" smtClean="0"/>
              <a:t>with,</a:t>
            </a:r>
            <a:r>
              <a:rPr lang="id-ID" dirty="0" smtClean="0"/>
              <a:t>  </a:t>
            </a:r>
            <a:r>
              <a:rPr lang="en-US" dirty="0" smtClean="0"/>
              <a:t>we’re </a:t>
            </a:r>
            <a:r>
              <a:rPr lang="en-US" dirty="0"/>
              <a:t>unlikely to be able to break open our monolithic system and make it </a:t>
            </a:r>
            <a:r>
              <a:rPr lang="en-US" dirty="0" err="1" smtClean="0"/>
              <a:t>ﬁt</a:t>
            </a:r>
            <a:r>
              <a:rPr lang="id-ID" dirty="0" smtClean="0"/>
              <a:t>.</a:t>
            </a:r>
          </a:p>
          <a:p>
            <a:pPr algn="just"/>
            <a:r>
              <a:rPr lang="en-US" dirty="0" smtClean="0"/>
              <a:t>Object orientation is mature and well proven: This is not a new fad. The programming</a:t>
            </a:r>
            <a:r>
              <a:rPr lang="id-ID" dirty="0" smtClean="0"/>
              <a:t> </a:t>
            </a:r>
            <a:r>
              <a:rPr lang="en-US" dirty="0" smtClean="0"/>
              <a:t>concepts emerged in the late 1960s while the methodologies have been around for at least</a:t>
            </a:r>
            <a:r>
              <a:rPr lang="id-ID" dirty="0" smtClean="0"/>
              <a:t> </a:t>
            </a:r>
            <a:r>
              <a:rPr lang="en-US" dirty="0" smtClean="0"/>
              <a:t>a decade. Applying objects in such areas as software, databases and networks is now well</a:t>
            </a:r>
            <a:r>
              <a:rPr lang="id-ID" dirty="0" smtClean="0"/>
              <a:t> understood.</a:t>
            </a:r>
          </a:p>
          <a:p>
            <a:pPr algn="just"/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 model is a representation of a problem domain or a proposed solution that allows us </a:t>
            </a:r>
            <a:r>
              <a:rPr lang="en-US" dirty="0" smtClean="0"/>
              <a:t>to</a:t>
            </a:r>
            <a:r>
              <a:rPr lang="id-ID" dirty="0" smtClean="0"/>
              <a:t>  </a:t>
            </a:r>
            <a:r>
              <a:rPr lang="en-US" dirty="0" smtClean="0"/>
              <a:t>talk</a:t>
            </a:r>
            <a:r>
              <a:rPr lang="en-US" dirty="0"/>
              <a:t>, or reason, about the real thing. This allows us to increase our understanding and </a:t>
            </a:r>
            <a:r>
              <a:rPr lang="en-US" dirty="0" smtClean="0"/>
              <a:t>avoid</a:t>
            </a:r>
            <a:r>
              <a:rPr lang="id-ID" dirty="0" smtClean="0"/>
              <a:t> </a:t>
            </a:r>
            <a:r>
              <a:rPr lang="en-US" dirty="0" smtClean="0"/>
              <a:t>potential </a:t>
            </a:r>
            <a:r>
              <a:rPr lang="en-US" dirty="0"/>
              <a:t>pitfalls. </a:t>
            </a:r>
            <a:endParaRPr lang="id-ID" dirty="0" smtClean="0"/>
          </a:p>
          <a:p>
            <a:pPr algn="just"/>
            <a:r>
              <a:rPr lang="en-US" dirty="0" smtClean="0"/>
              <a:t>Think </a:t>
            </a:r>
            <a:r>
              <a:rPr lang="en-US" dirty="0"/>
              <a:t>of an architect’s model of a new concert hall: it allows the </a:t>
            </a:r>
            <a:r>
              <a:rPr lang="en-US" dirty="0" smtClean="0"/>
              <a:t>architects</a:t>
            </a:r>
            <a:r>
              <a:rPr lang="id-ID" dirty="0" smtClean="0"/>
              <a:t>  </a:t>
            </a:r>
            <a:r>
              <a:rPr lang="en-US" dirty="0" smtClean="0"/>
              <a:t>say </a:t>
            </a:r>
            <a:r>
              <a:rPr lang="en-US" dirty="0"/>
              <a:t>‘This is what the </a:t>
            </a:r>
            <a:r>
              <a:rPr lang="en-US" dirty="0" err="1"/>
              <a:t>ﬁnished</a:t>
            </a:r>
            <a:r>
              <a:rPr lang="en-US" dirty="0"/>
              <a:t> concert hall will look like’ and it helps them to come up </a:t>
            </a:r>
            <a:r>
              <a:rPr lang="en-US" dirty="0" smtClean="0"/>
              <a:t>with</a:t>
            </a:r>
            <a:r>
              <a:rPr lang="id-ID" dirty="0" smtClean="0"/>
              <a:t> </a:t>
            </a:r>
            <a:r>
              <a:rPr lang="en-US" dirty="0" smtClean="0"/>
              <a:t>new </a:t>
            </a:r>
            <a:r>
              <a:rPr lang="en-US" dirty="0"/>
              <a:t>ideas, such as ‘I think we’re going to need a steeper roof’. </a:t>
            </a:r>
            <a:endParaRPr lang="id-ID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model allows us to learn </a:t>
            </a:r>
            <a:r>
              <a:rPr lang="en-US" dirty="0" smtClean="0"/>
              <a:t>a</a:t>
            </a:r>
            <a:r>
              <a:rPr lang="id-ID" dirty="0" smtClean="0"/>
              <a:t>  </a:t>
            </a:r>
            <a:r>
              <a:rPr lang="en-US" dirty="0" smtClean="0"/>
              <a:t>without </a:t>
            </a:r>
            <a:r>
              <a:rPr lang="en-US" dirty="0"/>
              <a:t>actually building anything. Much of software development involves creating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err="1" smtClean="0"/>
              <a:t>reﬁning</a:t>
            </a:r>
            <a:r>
              <a:rPr lang="en-US" dirty="0" smtClean="0"/>
              <a:t> </a:t>
            </a:r>
            <a:r>
              <a:rPr lang="en-US" dirty="0"/>
              <a:t>models, rather than cutting lines of code.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From the perspective of human cognition, an </a:t>
            </a:r>
            <a:r>
              <a:rPr lang="en-US" dirty="0" smtClean="0"/>
              <a:t>object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any of the following:</a:t>
            </a:r>
          </a:p>
          <a:p>
            <a:pPr algn="just"/>
            <a:r>
              <a:rPr lang="en-US" dirty="0" smtClean="0"/>
              <a:t>A </a:t>
            </a:r>
            <a:r>
              <a:rPr lang="en-US" dirty="0" smtClean="0"/>
              <a:t>tangible and/or visible thing</a:t>
            </a:r>
          </a:p>
          <a:p>
            <a:pPr algn="just"/>
            <a:r>
              <a:rPr lang="en-US" dirty="0" smtClean="0"/>
              <a:t>Something </a:t>
            </a:r>
            <a:r>
              <a:rPr lang="en-US" dirty="0" smtClean="0"/>
              <a:t>that may be comprehended intellectually</a:t>
            </a:r>
          </a:p>
          <a:p>
            <a:pPr algn="just"/>
            <a:r>
              <a:rPr lang="en-US" dirty="0" smtClean="0"/>
              <a:t>Something </a:t>
            </a:r>
            <a:r>
              <a:rPr lang="en-US" dirty="0" smtClean="0"/>
              <a:t>toward which thought or action is </a:t>
            </a:r>
            <a:r>
              <a:rPr lang="en-US" dirty="0" smtClean="0"/>
              <a:t>directed</a:t>
            </a:r>
            <a:endParaRPr lang="id-ID" dirty="0" smtClean="0"/>
          </a:p>
          <a:p>
            <a:pPr algn="just"/>
            <a:endParaRPr lang="id-ID" dirty="0" smtClean="0"/>
          </a:p>
          <a:p>
            <a:pPr algn="just"/>
            <a:r>
              <a:rPr lang="id-ID" dirty="0" smtClean="0"/>
              <a:t>“</a:t>
            </a:r>
            <a:r>
              <a:rPr lang="en-US" dirty="0" smtClean="0"/>
              <a:t>An </a:t>
            </a:r>
            <a:r>
              <a:rPr lang="en-US" dirty="0" smtClean="0"/>
              <a:t>object is an entity that has state, behavior, and identity. The structure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behavior </a:t>
            </a:r>
            <a:r>
              <a:rPr lang="en-US" dirty="0" smtClean="0"/>
              <a:t>of similar objects are defined in their common class. The terms </a:t>
            </a:r>
            <a:r>
              <a:rPr lang="en-US" dirty="0" smtClean="0"/>
              <a:t>instance</a:t>
            </a:r>
            <a:r>
              <a:rPr lang="id-ID" dirty="0" smtClean="0"/>
              <a:t> and </a:t>
            </a:r>
            <a:r>
              <a:rPr lang="id-ID" dirty="0" smtClean="0"/>
              <a:t>object are interchangeable</a:t>
            </a:r>
            <a:r>
              <a:rPr lang="id-ID" dirty="0" smtClean="0"/>
              <a:t>.”</a:t>
            </a:r>
            <a:endParaRPr lang="id-ID" dirty="0" smtClean="0"/>
          </a:p>
          <a:p>
            <a:pPr algn="just"/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Object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All </a:t>
            </a:r>
            <a:r>
              <a:rPr lang="en-US" dirty="0"/>
              <a:t>objects have </a:t>
            </a:r>
            <a:r>
              <a:rPr lang="en-US" b="1" dirty="0"/>
              <a:t>attributes</a:t>
            </a:r>
            <a:r>
              <a:rPr lang="en-US" dirty="0"/>
              <a:t>: for example, a car has a manufacturer, a model number, </a:t>
            </a:r>
            <a:r>
              <a:rPr lang="en-US" dirty="0" smtClean="0"/>
              <a:t>a</a:t>
            </a:r>
            <a:r>
              <a:rPr lang="id-ID" dirty="0" smtClean="0"/>
              <a:t>  </a:t>
            </a:r>
            <a:r>
              <a:rPr lang="en-US" dirty="0" smtClean="0"/>
              <a:t>color </a:t>
            </a:r>
            <a:r>
              <a:rPr lang="en-US" dirty="0"/>
              <a:t>and a price; a dog has a breed, an age, a color and a favorite toy. Objects also </a:t>
            </a:r>
            <a:r>
              <a:rPr lang="en-US" dirty="0" smtClean="0"/>
              <a:t>have</a:t>
            </a:r>
            <a:r>
              <a:rPr lang="id-ID" dirty="0" smtClean="0"/>
              <a:t>  </a:t>
            </a:r>
            <a:r>
              <a:rPr lang="en-US" b="1" dirty="0" smtClean="0"/>
              <a:t>behavior</a:t>
            </a:r>
            <a:r>
              <a:rPr lang="en-US" dirty="0"/>
              <a:t>: a car can move from one place to another and a dog can bark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In object-oriented software, real world objects migrate into the code. In </a:t>
            </a:r>
            <a:r>
              <a:rPr lang="en-US" dirty="0" smtClean="0"/>
              <a:t>programming</a:t>
            </a:r>
            <a:r>
              <a:rPr lang="id-ID" dirty="0" smtClean="0"/>
              <a:t>  </a:t>
            </a:r>
            <a:r>
              <a:rPr lang="en-US" dirty="0" smtClean="0"/>
              <a:t>terms</a:t>
            </a:r>
            <a:r>
              <a:rPr lang="en-US" dirty="0"/>
              <a:t>, our objects become stand-alone modules with their own knowledge and </a:t>
            </a:r>
            <a:r>
              <a:rPr lang="en-US" dirty="0" smtClean="0"/>
              <a:t>behavior</a:t>
            </a:r>
            <a:r>
              <a:rPr lang="id-ID" dirty="0" smtClean="0"/>
              <a:t>  </a:t>
            </a:r>
            <a:r>
              <a:rPr lang="en-US" dirty="0" smtClean="0"/>
              <a:t>(</a:t>
            </a:r>
            <a:r>
              <a:rPr lang="en-US" dirty="0"/>
              <a:t>or, if you prefer, their own data and processes). It’s common to think of a software </a:t>
            </a:r>
            <a:r>
              <a:rPr lang="en-US" dirty="0" smtClean="0"/>
              <a:t>object</a:t>
            </a:r>
            <a:r>
              <a:rPr lang="id-ID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robot, an animal, or a little person: each object has certain knowledge, in the form </a:t>
            </a:r>
            <a:r>
              <a:rPr lang="en-US" dirty="0" smtClean="0"/>
              <a:t>of</a:t>
            </a:r>
            <a:r>
              <a:rPr lang="id-ID" dirty="0" smtClean="0"/>
              <a:t>  </a:t>
            </a:r>
            <a:r>
              <a:rPr lang="en-US" dirty="0" smtClean="0"/>
              <a:t>attributes</a:t>
            </a:r>
            <a:r>
              <a:rPr lang="en-US" dirty="0"/>
              <a:t>, and it knows how to perform certain operations for the </a:t>
            </a:r>
            <a:r>
              <a:rPr lang="en-US" dirty="0" err="1"/>
              <a:t>beneﬁt</a:t>
            </a:r>
            <a:r>
              <a:rPr lang="en-US" dirty="0"/>
              <a:t> of the rest of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program</a:t>
            </a:r>
            <a:r>
              <a:rPr lang="en-US" dirty="0"/>
              <a:t>. For example, a person object might know its title, </a:t>
            </a:r>
            <a:r>
              <a:rPr lang="en-US" dirty="0" err="1"/>
              <a:t>ﬁrst</a:t>
            </a:r>
            <a:r>
              <a:rPr lang="en-US" dirty="0"/>
              <a:t> name, last name, date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birth </a:t>
            </a:r>
            <a:r>
              <a:rPr lang="en-US" dirty="0"/>
              <a:t>and address; it would be able to change its name, move to a new address</a:t>
            </a:r>
            <a:r>
              <a:rPr lang="en-US" dirty="0" smtClean="0"/>
              <a:t>,, </a:t>
            </a:r>
            <a:r>
              <a:rPr lang="en-US" dirty="0"/>
              <a:t>and so on.</a:t>
            </a:r>
          </a:p>
          <a:p>
            <a:pPr algn="just"/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Object notation 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357430"/>
            <a:ext cx="5449542" cy="36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Objectives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Understand </a:t>
            </a:r>
            <a:r>
              <a:rPr lang="en-US" dirty="0"/>
              <a:t>how OO affects the BA role on IT projects.</a:t>
            </a:r>
          </a:p>
          <a:p>
            <a:r>
              <a:rPr lang="id-ID" dirty="0" smtClean="0"/>
              <a:t>Understand </a:t>
            </a:r>
            <a:r>
              <a:rPr lang="id-ID" dirty="0"/>
              <a:t>key OO concepts:</a:t>
            </a:r>
          </a:p>
          <a:p>
            <a:pPr marL="900113" indent="-536575"/>
            <a:r>
              <a:rPr lang="id-ID" dirty="0" smtClean="0"/>
              <a:t>Objects</a:t>
            </a:r>
            <a:endParaRPr lang="id-ID" dirty="0"/>
          </a:p>
          <a:p>
            <a:pPr marL="900113" indent="-536575"/>
            <a:r>
              <a:rPr lang="id-ID" dirty="0" smtClean="0"/>
              <a:t>Operations </a:t>
            </a:r>
            <a:r>
              <a:rPr lang="id-ID" dirty="0"/>
              <a:t>and attributes</a:t>
            </a:r>
          </a:p>
          <a:p>
            <a:pPr marL="900113" indent="-536575"/>
            <a:r>
              <a:rPr lang="id-ID" dirty="0" smtClean="0"/>
              <a:t>Encapsulation</a:t>
            </a:r>
            <a:endParaRPr lang="id-ID" dirty="0"/>
          </a:p>
          <a:p>
            <a:pPr marL="900113" indent="-536575"/>
            <a:r>
              <a:rPr lang="id-ID" dirty="0" smtClean="0"/>
              <a:t>Classes</a:t>
            </a:r>
            <a:endParaRPr lang="id-ID" dirty="0"/>
          </a:p>
          <a:p>
            <a:pPr marL="900113" indent="-536575"/>
            <a:r>
              <a:rPr lang="id-ID" dirty="0" smtClean="0"/>
              <a:t>Entity </a:t>
            </a:r>
            <a:r>
              <a:rPr lang="id-ID" dirty="0"/>
              <a:t>classes</a:t>
            </a:r>
          </a:p>
          <a:p>
            <a:pPr marL="900113" indent="-536575"/>
            <a:r>
              <a:rPr lang="id-ID" dirty="0" smtClean="0"/>
              <a:t>Relationships</a:t>
            </a:r>
            <a:endParaRPr lang="id-ID" dirty="0"/>
          </a:p>
          <a:p>
            <a:pPr marL="900113" indent="-536575"/>
            <a:r>
              <a:rPr lang="id-ID" dirty="0" smtClean="0"/>
              <a:t>Generalization</a:t>
            </a:r>
            <a:endParaRPr lang="id-ID" dirty="0"/>
          </a:p>
          <a:p>
            <a:pPr marL="900113" indent="-536575"/>
            <a:r>
              <a:rPr lang="id-ID" dirty="0" smtClean="0"/>
              <a:t>Association</a:t>
            </a:r>
            <a:endParaRPr lang="id-ID" dirty="0"/>
          </a:p>
          <a:p>
            <a:pPr marL="900113" indent="-536575"/>
            <a:r>
              <a:rPr lang="id-ID" dirty="0" smtClean="0"/>
              <a:t>Aggregation</a:t>
            </a:r>
            <a:endParaRPr lang="id-ID" dirty="0"/>
          </a:p>
          <a:p>
            <a:pPr marL="900113" indent="-536575"/>
            <a:r>
              <a:rPr lang="id-ID" dirty="0" smtClean="0"/>
              <a:t>Composite </a:t>
            </a:r>
            <a:r>
              <a:rPr lang="id-ID" dirty="0"/>
              <a:t>aggregation</a:t>
            </a:r>
          </a:p>
          <a:p>
            <a:pPr marL="900113" indent="-536575"/>
            <a:r>
              <a:rPr lang="id-ID" dirty="0" smtClean="0"/>
              <a:t>Polymorphism</a:t>
            </a:r>
            <a:endParaRPr lang="id-ID" dirty="0"/>
          </a:p>
          <a:p>
            <a:pPr marL="900113" indent="-536575"/>
            <a:r>
              <a:rPr lang="id-ID" dirty="0" smtClean="0"/>
              <a:t>System </a:t>
            </a:r>
            <a:r>
              <a:rPr lang="id-ID" dirty="0"/>
              <a:t>use cases</a:t>
            </a:r>
          </a:p>
          <a:p>
            <a:pPr marL="900113" indent="-536575"/>
            <a:r>
              <a:rPr lang="id-ID" dirty="0" smtClean="0"/>
              <a:t>Business </a:t>
            </a:r>
            <a:r>
              <a:rPr lang="id-ID" dirty="0"/>
              <a:t>use cases</a:t>
            </a:r>
          </a:p>
          <a:p>
            <a:pPr marL="900113" indent="-536575"/>
            <a:r>
              <a:rPr lang="id-ID" dirty="0" smtClean="0"/>
              <a:t>Unified </a:t>
            </a:r>
            <a:r>
              <a:rPr lang="id-ID" dirty="0"/>
              <a:t>Modeling Language (UML)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Classes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class is a set of objects that share a common structure, common behavior, and</a:t>
            </a:r>
            <a:r>
              <a:rPr lang="id-ID" dirty="0" smtClean="0"/>
              <a:t> common semantics</a:t>
            </a:r>
            <a:r>
              <a:rPr lang="id-ID" dirty="0" smtClean="0"/>
              <a:t>.</a:t>
            </a:r>
          </a:p>
          <a:p>
            <a:pPr algn="just"/>
            <a:r>
              <a:rPr lang="en-US" dirty="0" smtClean="0"/>
              <a:t>A single object is simply an instance of a class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class is a category. All objects that belong to the same category have the same attributes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operations </a:t>
            </a:r>
            <a:r>
              <a:rPr lang="en-US" dirty="0"/>
              <a:t>(but the values of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attributes </a:t>
            </a:r>
            <a:r>
              <a:rPr lang="en-US" dirty="0"/>
              <a:t>may change from object to object</a:t>
            </a:r>
            <a:r>
              <a:rPr lang="en-US" dirty="0" smtClean="0"/>
              <a:t>).</a:t>
            </a:r>
            <a:endParaRPr lang="id-ID" dirty="0" smtClean="0"/>
          </a:p>
          <a:p>
            <a:pPr algn="just"/>
            <a:endParaRPr lang="id-ID" dirty="0" smtClean="0"/>
          </a:p>
          <a:p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When designing a class hierarchy, you should bear in mind that most </a:t>
            </a:r>
            <a:r>
              <a:rPr lang="en-US" dirty="0" err="1" smtClean="0"/>
              <a:t>superclasses</a:t>
            </a:r>
            <a:r>
              <a:rPr lang="en-US" dirty="0" smtClean="0"/>
              <a:t> are</a:t>
            </a:r>
            <a:r>
              <a:rPr lang="id-ID" dirty="0" smtClean="0"/>
              <a:t> </a:t>
            </a:r>
            <a:r>
              <a:rPr lang="en-US" dirty="0" smtClean="0"/>
              <a:t>abstract. This follows from the fact that inheritance hierarchies are naturally derived from</a:t>
            </a:r>
            <a:r>
              <a:rPr lang="id-ID" dirty="0" smtClean="0"/>
              <a:t> the bottom up: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1. We look for the concrete concepts that exist in our problem domain and reason about</a:t>
            </a:r>
            <a:r>
              <a:rPr lang="id-ID" dirty="0" smtClean="0"/>
              <a:t> their knowledge and behavior.</a:t>
            </a:r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smtClean="0"/>
              <a:t>2. We look for commonalities between the concrete classes so that we can introduce more</a:t>
            </a:r>
            <a:r>
              <a:rPr lang="id-ID" dirty="0" smtClean="0"/>
              <a:t> general superclasses.</a:t>
            </a:r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smtClean="0"/>
              <a:t>3. We group </a:t>
            </a:r>
            <a:r>
              <a:rPr lang="en-US" dirty="0" err="1" smtClean="0"/>
              <a:t>superclasses</a:t>
            </a:r>
            <a:r>
              <a:rPr lang="en-US" dirty="0" smtClean="0"/>
              <a:t> into more </a:t>
            </a:r>
            <a:r>
              <a:rPr lang="en-US" dirty="0" err="1" smtClean="0"/>
              <a:t>superclasses</a:t>
            </a:r>
            <a:r>
              <a:rPr lang="en-US" dirty="0" smtClean="0"/>
              <a:t>, until we arrive at our most general root</a:t>
            </a:r>
            <a:r>
              <a:rPr lang="id-ID" smtClean="0"/>
              <a:t> </a:t>
            </a:r>
            <a:r>
              <a:rPr lang="en-US" smtClean="0"/>
              <a:t>class </a:t>
            </a:r>
            <a:r>
              <a:rPr lang="en-US" dirty="0" smtClean="0"/>
              <a:t>(Fruit or Collection, for example).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Relationship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/>
              <a:t>relationship between any two objects encompasses the assumptions that </a:t>
            </a:r>
            <a:r>
              <a:rPr lang="en-US" dirty="0" smtClean="0"/>
              <a:t>each</a:t>
            </a:r>
            <a:r>
              <a:rPr lang="id-ID" dirty="0" smtClean="0"/>
              <a:t> </a:t>
            </a:r>
            <a:r>
              <a:rPr lang="en-US" dirty="0" smtClean="0"/>
              <a:t>makes </a:t>
            </a:r>
            <a:r>
              <a:rPr lang="en-US" dirty="0" smtClean="0"/>
              <a:t>about the other, including what operations can be performed and </a:t>
            </a:r>
            <a:r>
              <a:rPr lang="en-US" dirty="0" smtClean="0"/>
              <a:t>what</a:t>
            </a:r>
            <a:r>
              <a:rPr lang="id-ID" dirty="0" smtClean="0"/>
              <a:t> </a:t>
            </a:r>
            <a:r>
              <a:rPr lang="en-US" dirty="0" smtClean="0"/>
              <a:t>behavior </a:t>
            </a:r>
            <a:r>
              <a:rPr lang="en-US" dirty="0" smtClean="0"/>
              <a:t>results. We have found that two kinds of object relationships are of </a:t>
            </a:r>
            <a:r>
              <a:rPr lang="en-US" dirty="0" smtClean="0"/>
              <a:t>particular</a:t>
            </a:r>
            <a:r>
              <a:rPr lang="id-ID" dirty="0" smtClean="0"/>
              <a:t> </a:t>
            </a:r>
            <a:r>
              <a:rPr lang="en-US" dirty="0" smtClean="0"/>
              <a:t>interest </a:t>
            </a:r>
            <a:r>
              <a:rPr lang="en-US" dirty="0" smtClean="0"/>
              <a:t>in object-oriented analysis and design, namely:</a:t>
            </a:r>
          </a:p>
          <a:p>
            <a:pPr algn="just">
              <a:buNone/>
            </a:pPr>
            <a:r>
              <a:rPr lang="id-ID" dirty="0" smtClean="0"/>
              <a:t>	1</a:t>
            </a:r>
            <a:r>
              <a:rPr lang="id-ID" dirty="0" smtClean="0"/>
              <a:t>. </a:t>
            </a:r>
            <a:r>
              <a:rPr lang="id-ID" dirty="0" smtClean="0"/>
              <a:t>Links, </a:t>
            </a:r>
            <a:r>
              <a:rPr lang="en-US" dirty="0" smtClean="0"/>
              <a:t>denote </a:t>
            </a:r>
            <a:r>
              <a:rPr lang="en-US" dirty="0" smtClean="0"/>
              <a:t>peer-to-peer or client/supplier relationships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2</a:t>
            </a:r>
            <a:r>
              <a:rPr lang="id-ID" dirty="0" smtClean="0"/>
              <a:t>. </a:t>
            </a:r>
            <a:r>
              <a:rPr lang="id-ID" dirty="0" smtClean="0"/>
              <a:t>Aggregation, </a:t>
            </a:r>
            <a:r>
              <a:rPr lang="en-US" dirty="0" smtClean="0"/>
              <a:t>denotes a whole/part hierarchy, with the ability to navigate from the whole (</a:t>
            </a:r>
            <a:r>
              <a:rPr lang="en-US" dirty="0" smtClean="0"/>
              <a:t>also</a:t>
            </a:r>
            <a:r>
              <a:rPr lang="id-ID" dirty="0" smtClean="0"/>
              <a:t> </a:t>
            </a:r>
            <a:r>
              <a:rPr lang="en-US" dirty="0" smtClean="0"/>
              <a:t>called </a:t>
            </a:r>
            <a:r>
              <a:rPr lang="en-US" dirty="0" smtClean="0"/>
              <a:t>the aggregate) to its parts. In this sense, aggregation is a specialized kind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association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Generalization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concept of a class allows us to make statements about a set of objects that we </a:t>
            </a:r>
            <a:r>
              <a:rPr lang="en-US" dirty="0" smtClean="0"/>
              <a:t>treat</a:t>
            </a:r>
            <a:r>
              <a:rPr lang="id-ID" dirty="0" smtClean="0"/>
              <a:t> </a:t>
            </a:r>
            <a:r>
              <a:rPr lang="en-US" dirty="0" smtClean="0"/>
              <a:t>exactly </a:t>
            </a:r>
            <a:r>
              <a:rPr lang="en-US" dirty="0"/>
              <a:t>the same way. But sometimes we run into objects that are only partially alike. </a:t>
            </a:r>
            <a:r>
              <a:rPr lang="en-US" dirty="0" smtClean="0"/>
              <a:t>For</a:t>
            </a:r>
            <a:r>
              <a:rPr lang="id-ID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we may own a store that has a number of </a:t>
            </a:r>
            <a:r>
              <a:rPr lang="en-US" dirty="0" err="1"/>
              <a:t>iPhone</a:t>
            </a:r>
            <a:r>
              <a:rPr lang="en-US" dirty="0"/>
              <a:t> </a:t>
            </a:r>
            <a:r>
              <a:rPr lang="id-ID" dirty="0" smtClean="0"/>
              <a:t>5</a:t>
            </a:r>
            <a:r>
              <a:rPr lang="en-US" dirty="0" smtClean="0"/>
              <a:t> </a:t>
            </a:r>
            <a:r>
              <a:rPr lang="en-US" dirty="0"/>
              <a:t>objects and a number </a:t>
            </a:r>
            <a:r>
              <a:rPr lang="en-US" dirty="0" smtClean="0"/>
              <a:t>of</a:t>
            </a:r>
            <a:r>
              <a:rPr lang="id-ID" dirty="0" smtClean="0"/>
              <a:t> Samsung SIII</a:t>
            </a:r>
            <a:r>
              <a:rPr lang="en-US" dirty="0" smtClean="0"/>
              <a:t> </a:t>
            </a:r>
            <a:r>
              <a:rPr lang="en-US" dirty="0"/>
              <a:t>phone objects. The </a:t>
            </a:r>
            <a:r>
              <a:rPr lang="en-US" dirty="0" err="1"/>
              <a:t>iPhone</a:t>
            </a:r>
            <a:r>
              <a:rPr lang="en-US" dirty="0"/>
              <a:t> </a:t>
            </a:r>
            <a:r>
              <a:rPr lang="id-ID" dirty="0" smtClean="0"/>
              <a:t>5</a:t>
            </a:r>
            <a:r>
              <a:rPr lang="en-US" dirty="0" smtClean="0"/>
              <a:t> </a:t>
            </a:r>
            <a:r>
              <a:rPr lang="en-US" dirty="0"/>
              <a:t>are not exactly like the </a:t>
            </a:r>
            <a:r>
              <a:rPr lang="id-ID" dirty="0" smtClean="0"/>
              <a:t>Samsung SIII</a:t>
            </a:r>
            <a:r>
              <a:rPr lang="en-US" dirty="0" smtClean="0"/>
              <a:t> phones</a:t>
            </a:r>
            <a:r>
              <a:rPr lang="en-US" dirty="0"/>
              <a:t>, but they do share some characteristics—for example, the ability to place a </a:t>
            </a:r>
            <a:r>
              <a:rPr lang="en-US" dirty="0" smtClean="0"/>
              <a:t>mobile</a:t>
            </a:r>
            <a:r>
              <a:rPr lang="id-ID" dirty="0" smtClean="0"/>
              <a:t> call</a:t>
            </a:r>
            <a:r>
              <a:rPr lang="id-ID" dirty="0"/>
              <a:t>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 generalization is a taxonomic relationship between a more general classifier and a </a:t>
            </a:r>
            <a:r>
              <a:rPr lang="en-US" dirty="0" smtClean="0"/>
              <a:t>more</a:t>
            </a:r>
            <a:r>
              <a:rPr lang="id-ID" dirty="0" smtClean="0"/>
              <a:t> </a:t>
            </a:r>
            <a:r>
              <a:rPr lang="en-US" dirty="0" smtClean="0"/>
              <a:t>specific </a:t>
            </a:r>
            <a:r>
              <a:rPr lang="en-US" dirty="0"/>
              <a:t>classifier. Each instance of the specific classifier is also an indirect instance of the </a:t>
            </a:r>
            <a:r>
              <a:rPr lang="en-US" dirty="0" smtClean="0"/>
              <a:t>general</a:t>
            </a:r>
            <a:r>
              <a:rPr lang="id-ID" dirty="0" smtClean="0"/>
              <a:t> </a:t>
            </a:r>
            <a:r>
              <a:rPr lang="en-US" dirty="0" smtClean="0"/>
              <a:t>classifier</a:t>
            </a:r>
            <a:r>
              <a:rPr lang="en-US" dirty="0"/>
              <a:t>. Thus, the specific classifier inherits the features of the more general </a:t>
            </a:r>
            <a:r>
              <a:rPr lang="en-US" dirty="0" smtClean="0"/>
              <a:t>classifier</a:t>
            </a:r>
            <a:r>
              <a:rPr lang="id-ID" dirty="0" smtClean="0"/>
              <a:t>.</a:t>
            </a:r>
          </a:p>
          <a:p>
            <a:pPr algn="just"/>
            <a:r>
              <a:rPr lang="en-US" dirty="0"/>
              <a:t>When an object belongs to a specialized class (for example, </a:t>
            </a:r>
            <a:r>
              <a:rPr lang="en-US" dirty="0" err="1"/>
              <a:t>iPhone</a:t>
            </a:r>
            <a:r>
              <a:rPr lang="en-US" dirty="0"/>
              <a:t> 3G), this automatically </a:t>
            </a:r>
            <a:r>
              <a:rPr lang="en-US" dirty="0" smtClean="0"/>
              <a:t>implies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it belongs to a generalization of that class (for example, Mobile Phone).Any attribute or </a:t>
            </a:r>
            <a:r>
              <a:rPr lang="en-US" dirty="0" smtClean="0"/>
              <a:t>operation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applies to the generalized class also applies to the specialized class. </a:t>
            </a:r>
            <a:endParaRPr lang="id-ID" dirty="0" smtClean="0"/>
          </a:p>
          <a:p>
            <a:pPr algn="just"/>
            <a:r>
              <a:rPr lang="en-US" dirty="0" smtClean="0"/>
              <a:t>Furthermore</a:t>
            </a:r>
            <a:r>
              <a:rPr lang="en-US" dirty="0"/>
              <a:t>, </a:t>
            </a:r>
            <a:r>
              <a:rPr lang="en-US" dirty="0" smtClean="0"/>
              <a:t>any</a:t>
            </a:r>
            <a:r>
              <a:rPr lang="id-ID" dirty="0" smtClean="0"/>
              <a:t> </a:t>
            </a:r>
            <a:r>
              <a:rPr lang="en-US" dirty="0" smtClean="0"/>
              <a:t>relationships </a:t>
            </a:r>
            <a:r>
              <a:rPr lang="en-US" dirty="0"/>
              <a:t>specified for the generalized class also apply to the specialized class.</a:t>
            </a: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Generalization</a:t>
            </a:r>
            <a:r>
              <a:rPr lang="en-US" dirty="0"/>
              <a:t>?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One class inherits from another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71472" y="2857496"/>
            <a:ext cx="7473950" cy="3419475"/>
            <a:chOff x="476" y="1344"/>
            <a:chExt cx="4372" cy="165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680" y="1344"/>
              <a:ext cx="3168" cy="1652"/>
              <a:chOff x="1004" y="2096"/>
              <a:chExt cx="3168" cy="1652"/>
            </a:xfrm>
          </p:grpSpPr>
          <p:sp>
            <p:nvSpPr>
              <p:cNvPr id="325637" name="Rectangle 5"/>
              <p:cNvSpPr>
                <a:spLocks noChangeArrowheads="1"/>
              </p:cNvSpPr>
              <p:nvPr/>
            </p:nvSpPr>
            <p:spPr bwMode="auto">
              <a:xfrm>
                <a:off x="2411" y="3241"/>
                <a:ext cx="626" cy="5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38" name="Rectangle 6"/>
              <p:cNvSpPr>
                <a:spLocks noChangeArrowheads="1"/>
              </p:cNvSpPr>
              <p:nvPr/>
            </p:nvSpPr>
            <p:spPr bwMode="auto">
              <a:xfrm>
                <a:off x="2474" y="3247"/>
                <a:ext cx="405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Truck</a:t>
                </a:r>
              </a:p>
            </p:txBody>
          </p:sp>
          <p:sp>
            <p:nvSpPr>
              <p:cNvPr id="325639" name="Line 7"/>
              <p:cNvSpPr>
                <a:spLocks noChangeShapeType="1"/>
              </p:cNvSpPr>
              <p:nvPr/>
            </p:nvSpPr>
            <p:spPr bwMode="auto">
              <a:xfrm>
                <a:off x="2407" y="3406"/>
                <a:ext cx="6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40" name="Line 8"/>
              <p:cNvSpPr>
                <a:spLocks noChangeShapeType="1"/>
              </p:cNvSpPr>
              <p:nvPr/>
            </p:nvSpPr>
            <p:spPr bwMode="auto">
              <a:xfrm>
                <a:off x="2407" y="3576"/>
                <a:ext cx="6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41" name="Rectangle 9"/>
              <p:cNvSpPr>
                <a:spLocks noChangeArrowheads="1"/>
              </p:cNvSpPr>
              <p:nvPr/>
            </p:nvSpPr>
            <p:spPr bwMode="auto">
              <a:xfrm>
                <a:off x="2377" y="3415"/>
                <a:ext cx="537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tonnage</a:t>
                </a:r>
              </a:p>
            </p:txBody>
          </p:sp>
          <p:sp>
            <p:nvSpPr>
              <p:cNvPr id="325642" name="Rectangle 10"/>
              <p:cNvSpPr>
                <a:spLocks noChangeArrowheads="1"/>
              </p:cNvSpPr>
              <p:nvPr/>
            </p:nvSpPr>
            <p:spPr bwMode="auto">
              <a:xfrm>
                <a:off x="1415" y="2096"/>
                <a:ext cx="1078" cy="71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43" name="Rectangle 11"/>
              <p:cNvSpPr>
                <a:spLocks noChangeArrowheads="1"/>
              </p:cNvSpPr>
              <p:nvPr/>
            </p:nvSpPr>
            <p:spPr bwMode="auto">
              <a:xfrm>
                <a:off x="1446" y="2141"/>
                <a:ext cx="893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GroundVehicle</a:t>
                </a:r>
              </a:p>
            </p:txBody>
          </p:sp>
          <p:sp>
            <p:nvSpPr>
              <p:cNvPr id="325644" name="Line 12"/>
              <p:cNvSpPr>
                <a:spLocks noChangeShapeType="1"/>
              </p:cNvSpPr>
              <p:nvPr/>
            </p:nvSpPr>
            <p:spPr bwMode="auto">
              <a:xfrm>
                <a:off x="1411" y="2304"/>
                <a:ext cx="10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45" name="Line 13"/>
              <p:cNvSpPr>
                <a:spLocks noChangeShapeType="1"/>
              </p:cNvSpPr>
              <p:nvPr/>
            </p:nvSpPr>
            <p:spPr bwMode="auto">
              <a:xfrm>
                <a:off x="1411" y="2601"/>
                <a:ext cx="10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46" name="Rectangle 14"/>
              <p:cNvSpPr>
                <a:spLocks noChangeArrowheads="1"/>
              </p:cNvSpPr>
              <p:nvPr/>
            </p:nvSpPr>
            <p:spPr bwMode="auto">
              <a:xfrm>
                <a:off x="1383" y="2308"/>
                <a:ext cx="451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weight</a:t>
                </a:r>
              </a:p>
            </p:txBody>
          </p:sp>
          <p:sp>
            <p:nvSpPr>
              <p:cNvPr id="325647" name="Rectangle 15"/>
              <p:cNvSpPr>
                <a:spLocks noChangeArrowheads="1"/>
              </p:cNvSpPr>
              <p:nvPr/>
            </p:nvSpPr>
            <p:spPr bwMode="auto">
              <a:xfrm>
                <a:off x="1383" y="2452"/>
                <a:ext cx="899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licenseNumber</a:t>
                </a:r>
              </a:p>
            </p:txBody>
          </p:sp>
          <p:sp>
            <p:nvSpPr>
              <p:cNvPr id="325648" name="Line 16"/>
              <p:cNvSpPr>
                <a:spLocks noChangeShapeType="1"/>
              </p:cNvSpPr>
              <p:nvPr/>
            </p:nvSpPr>
            <p:spPr bwMode="auto">
              <a:xfrm flipH="1" flipV="1">
                <a:off x="2351" y="2917"/>
                <a:ext cx="192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49" name="Freeform 17"/>
              <p:cNvSpPr>
                <a:spLocks/>
              </p:cNvSpPr>
              <p:nvPr/>
            </p:nvSpPr>
            <p:spPr bwMode="auto">
              <a:xfrm>
                <a:off x="2247" y="2815"/>
                <a:ext cx="145" cy="1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91"/>
                  </a:cxn>
                  <a:cxn ang="0">
                    <a:pos x="42" y="149"/>
                  </a:cxn>
                  <a:cxn ang="0">
                    <a:pos x="0" y="0"/>
                  </a:cxn>
                </a:cxnLst>
                <a:rect l="0" t="0" r="r" b="b"/>
                <a:pathLst>
                  <a:path w="145" h="150">
                    <a:moveTo>
                      <a:pt x="0" y="0"/>
                    </a:moveTo>
                    <a:lnTo>
                      <a:pt x="144" y="91"/>
                    </a:lnTo>
                    <a:lnTo>
                      <a:pt x="42" y="14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50" name="Rectangle 18"/>
              <p:cNvSpPr>
                <a:spLocks noChangeArrowheads="1"/>
              </p:cNvSpPr>
              <p:nvPr/>
            </p:nvSpPr>
            <p:spPr bwMode="auto">
              <a:xfrm>
                <a:off x="1008" y="3283"/>
                <a:ext cx="671" cy="45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Ctr="1"/>
              <a:lstStyle/>
              <a:p>
                <a:pPr algn="ctr"/>
                <a:r>
                  <a:rPr lang="en-US" sz="1600"/>
                  <a:t>Car</a:t>
                </a:r>
              </a:p>
            </p:txBody>
          </p:sp>
          <p:sp>
            <p:nvSpPr>
              <p:cNvPr id="325651" name="Rectangle 19"/>
              <p:cNvSpPr>
                <a:spLocks noChangeArrowheads="1"/>
              </p:cNvSpPr>
              <p:nvPr/>
            </p:nvSpPr>
            <p:spPr bwMode="auto">
              <a:xfrm>
                <a:off x="2962" y="2248"/>
                <a:ext cx="431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owner</a:t>
                </a:r>
              </a:p>
            </p:txBody>
          </p:sp>
          <p:sp>
            <p:nvSpPr>
              <p:cNvPr id="325652" name="Line 20"/>
              <p:cNvSpPr>
                <a:spLocks noChangeShapeType="1"/>
              </p:cNvSpPr>
              <p:nvPr/>
            </p:nvSpPr>
            <p:spPr bwMode="auto">
              <a:xfrm>
                <a:off x="1004" y="3449"/>
                <a:ext cx="6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53" name="Line 21"/>
              <p:cNvSpPr>
                <a:spLocks noChangeShapeType="1"/>
              </p:cNvSpPr>
              <p:nvPr/>
            </p:nvSpPr>
            <p:spPr bwMode="auto">
              <a:xfrm>
                <a:off x="1004" y="3576"/>
                <a:ext cx="6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54" name="Line 22"/>
              <p:cNvSpPr>
                <a:spLocks noChangeShapeType="1"/>
              </p:cNvSpPr>
              <p:nvPr/>
            </p:nvSpPr>
            <p:spPr bwMode="auto">
              <a:xfrm flipV="1">
                <a:off x="1411" y="2917"/>
                <a:ext cx="217" cy="3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55" name="Freeform 23"/>
              <p:cNvSpPr>
                <a:spLocks/>
              </p:cNvSpPr>
              <p:nvPr/>
            </p:nvSpPr>
            <p:spPr bwMode="auto">
              <a:xfrm>
                <a:off x="1579" y="2815"/>
                <a:ext cx="138" cy="152"/>
              </a:xfrm>
              <a:custGeom>
                <a:avLst/>
                <a:gdLst/>
                <a:ahLst/>
                <a:cxnLst>
                  <a:cxn ang="0">
                    <a:pos x="137" y="0"/>
                  </a:cxn>
                  <a:cxn ang="0">
                    <a:pos x="108" y="151"/>
                  </a:cxn>
                  <a:cxn ang="0">
                    <a:pos x="0" y="98"/>
                  </a:cxn>
                  <a:cxn ang="0">
                    <a:pos x="137" y="0"/>
                  </a:cxn>
                </a:cxnLst>
                <a:rect l="0" t="0" r="r" b="b"/>
                <a:pathLst>
                  <a:path w="138" h="152">
                    <a:moveTo>
                      <a:pt x="137" y="0"/>
                    </a:moveTo>
                    <a:lnTo>
                      <a:pt x="108" y="151"/>
                    </a:lnTo>
                    <a:lnTo>
                      <a:pt x="0" y="98"/>
                    </a:lnTo>
                    <a:lnTo>
                      <a:pt x="137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56" name="Rectangle 24"/>
              <p:cNvSpPr>
                <a:spLocks noChangeArrowheads="1"/>
              </p:cNvSpPr>
              <p:nvPr/>
            </p:nvSpPr>
            <p:spPr bwMode="auto">
              <a:xfrm>
                <a:off x="1383" y="2664"/>
                <a:ext cx="618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 dirty="0"/>
                  <a:t>register( )</a:t>
                </a:r>
              </a:p>
            </p:txBody>
          </p:sp>
          <p:sp>
            <p:nvSpPr>
              <p:cNvPr id="325657" name="Rectangle 25"/>
              <p:cNvSpPr>
                <a:spLocks noChangeArrowheads="1"/>
              </p:cNvSpPr>
              <p:nvPr/>
            </p:nvSpPr>
            <p:spPr bwMode="auto">
              <a:xfrm>
                <a:off x="2377" y="3585"/>
                <a:ext cx="584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getTax( )</a:t>
                </a:r>
              </a:p>
            </p:txBody>
          </p:sp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3403" y="2202"/>
                <a:ext cx="678" cy="458"/>
                <a:chOff x="2735" y="2078"/>
                <a:chExt cx="678" cy="458"/>
              </a:xfrm>
            </p:grpSpPr>
            <p:sp>
              <p:nvSpPr>
                <p:cNvPr id="325659" name="Rectangle 27"/>
                <p:cNvSpPr>
                  <a:spLocks noChangeArrowheads="1"/>
                </p:cNvSpPr>
                <p:nvPr/>
              </p:nvSpPr>
              <p:spPr bwMode="auto">
                <a:xfrm>
                  <a:off x="2739" y="2078"/>
                  <a:ext cx="670" cy="45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Ctr="1"/>
                <a:lstStyle/>
                <a:p>
                  <a:pPr algn="ctr"/>
                  <a:r>
                    <a:rPr lang="en-US" sz="1600"/>
                    <a:t>Person</a:t>
                  </a:r>
                </a:p>
              </p:txBody>
            </p:sp>
            <p:sp>
              <p:nvSpPr>
                <p:cNvPr id="325660" name="Line 28"/>
                <p:cNvSpPr>
                  <a:spLocks noChangeShapeType="1"/>
                </p:cNvSpPr>
                <p:nvPr/>
              </p:nvSpPr>
              <p:spPr bwMode="auto">
                <a:xfrm>
                  <a:off x="2735" y="2286"/>
                  <a:ext cx="67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  <p:sp>
              <p:nvSpPr>
                <p:cNvPr id="325661" name="Line 29"/>
                <p:cNvSpPr>
                  <a:spLocks noChangeShapeType="1"/>
                </p:cNvSpPr>
                <p:nvPr/>
              </p:nvSpPr>
              <p:spPr bwMode="auto">
                <a:xfrm>
                  <a:off x="2735" y="2413"/>
                  <a:ext cx="67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</p:grpSp>
          <p:sp>
            <p:nvSpPr>
              <p:cNvPr id="325662" name="Line 30"/>
              <p:cNvSpPr>
                <a:spLocks noChangeShapeType="1"/>
              </p:cNvSpPr>
              <p:nvPr/>
            </p:nvSpPr>
            <p:spPr bwMode="auto">
              <a:xfrm>
                <a:off x="2497" y="2431"/>
                <a:ext cx="9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63" name="Rectangle 31"/>
              <p:cNvSpPr>
                <a:spLocks noChangeArrowheads="1"/>
              </p:cNvSpPr>
              <p:nvPr/>
            </p:nvSpPr>
            <p:spPr bwMode="auto">
              <a:xfrm>
                <a:off x="2470" y="2429"/>
                <a:ext cx="287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0..*</a:t>
                </a:r>
              </a:p>
            </p:txBody>
          </p:sp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>
                <a:off x="3493" y="3241"/>
                <a:ext cx="679" cy="458"/>
                <a:chOff x="2825" y="3117"/>
                <a:chExt cx="679" cy="458"/>
              </a:xfrm>
            </p:grpSpPr>
            <p:sp>
              <p:nvSpPr>
                <p:cNvPr id="325665" name="Rectangle 33"/>
                <p:cNvSpPr>
                  <a:spLocks noChangeArrowheads="1"/>
                </p:cNvSpPr>
                <p:nvPr/>
              </p:nvSpPr>
              <p:spPr bwMode="auto">
                <a:xfrm>
                  <a:off x="2829" y="3117"/>
                  <a:ext cx="671" cy="45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Ctr="1"/>
                <a:lstStyle/>
                <a:p>
                  <a:pPr algn="ctr"/>
                  <a:r>
                    <a:rPr lang="en-US" sz="1600"/>
                    <a:t>Trailer</a:t>
                  </a:r>
                </a:p>
              </p:txBody>
            </p:sp>
            <p:sp>
              <p:nvSpPr>
                <p:cNvPr id="325666" name="Line 34"/>
                <p:cNvSpPr>
                  <a:spLocks noChangeShapeType="1"/>
                </p:cNvSpPr>
                <p:nvPr/>
              </p:nvSpPr>
              <p:spPr bwMode="auto">
                <a:xfrm>
                  <a:off x="2825" y="3325"/>
                  <a:ext cx="67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  <p:sp>
              <p:nvSpPr>
                <p:cNvPr id="325667" name="Line 35"/>
                <p:cNvSpPr>
                  <a:spLocks noChangeShapeType="1"/>
                </p:cNvSpPr>
                <p:nvPr/>
              </p:nvSpPr>
              <p:spPr bwMode="auto">
                <a:xfrm>
                  <a:off x="2825" y="3452"/>
                  <a:ext cx="67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</p:grpSp>
          <p:sp>
            <p:nvSpPr>
              <p:cNvPr id="325668" name="Line 36"/>
              <p:cNvSpPr>
                <a:spLocks noChangeShapeType="1"/>
              </p:cNvSpPr>
              <p:nvPr/>
            </p:nvSpPr>
            <p:spPr bwMode="auto">
              <a:xfrm>
                <a:off x="3223" y="3491"/>
                <a:ext cx="27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325669" name="Freeform 37"/>
              <p:cNvSpPr>
                <a:spLocks/>
              </p:cNvSpPr>
              <p:nvPr/>
            </p:nvSpPr>
            <p:spPr bwMode="auto">
              <a:xfrm>
                <a:off x="3041" y="3449"/>
                <a:ext cx="182" cy="86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90" y="85"/>
                  </a:cxn>
                  <a:cxn ang="0">
                    <a:pos x="181" y="43"/>
                  </a:cxn>
                  <a:cxn ang="0">
                    <a:pos x="90" y="0"/>
                  </a:cxn>
                  <a:cxn ang="0">
                    <a:pos x="0" y="43"/>
                  </a:cxn>
                </a:cxnLst>
                <a:rect l="0" t="0" r="r" b="b"/>
                <a:pathLst>
                  <a:path w="182" h="86">
                    <a:moveTo>
                      <a:pt x="0" y="43"/>
                    </a:moveTo>
                    <a:lnTo>
                      <a:pt x="90" y="85"/>
                    </a:lnTo>
                    <a:lnTo>
                      <a:pt x="181" y="43"/>
                    </a:lnTo>
                    <a:lnTo>
                      <a:pt x="90" y="0"/>
                    </a:lnTo>
                    <a:lnTo>
                      <a:pt x="0" y="43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5670" name="Rectangle 38"/>
              <p:cNvSpPr>
                <a:spLocks noChangeArrowheads="1"/>
              </p:cNvSpPr>
              <p:nvPr/>
            </p:nvSpPr>
            <p:spPr bwMode="auto">
              <a:xfrm>
                <a:off x="3190" y="2429"/>
                <a:ext cx="174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</p:grpSp>
        <p:sp>
          <p:nvSpPr>
            <p:cNvPr id="325671" name="Text Box 39"/>
            <p:cNvSpPr txBox="1">
              <a:spLocks noChangeArrowheads="1"/>
            </p:cNvSpPr>
            <p:nvPr/>
          </p:nvSpPr>
          <p:spPr bwMode="auto">
            <a:xfrm>
              <a:off x="476" y="1543"/>
              <a:ext cx="780" cy="1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solidFill>
                    <a:schemeClr val="tx2"/>
                  </a:solidFill>
                </a:rPr>
                <a:t>ancestor</a:t>
              </a:r>
              <a:endParaRPr lang="en-US"/>
            </a:p>
          </p:txBody>
        </p:sp>
        <p:sp>
          <p:nvSpPr>
            <p:cNvPr id="325672" name="Text Box 40"/>
            <p:cNvSpPr txBox="1">
              <a:spLocks noChangeArrowheads="1"/>
            </p:cNvSpPr>
            <p:nvPr/>
          </p:nvSpPr>
          <p:spPr bwMode="auto">
            <a:xfrm>
              <a:off x="476" y="2593"/>
              <a:ext cx="949" cy="1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solidFill>
                    <a:schemeClr val="tx2"/>
                  </a:solidFill>
                </a:rPr>
                <a:t>decendent</a:t>
              </a:r>
              <a:endParaRPr lang="en-US"/>
            </a:p>
          </p:txBody>
        </p:sp>
        <p:sp>
          <p:nvSpPr>
            <p:cNvPr id="325673" name="Text Box 41"/>
            <p:cNvSpPr txBox="1">
              <a:spLocks noChangeArrowheads="1"/>
            </p:cNvSpPr>
            <p:nvPr/>
          </p:nvSpPr>
          <p:spPr bwMode="auto">
            <a:xfrm>
              <a:off x="3455" y="2063"/>
              <a:ext cx="1217" cy="1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>
                  <a:solidFill>
                    <a:schemeClr val="accent2"/>
                  </a:solidFill>
                </a:rPr>
                <a:t>generalization</a:t>
              </a:r>
              <a:endParaRPr lang="en-US"/>
            </a:p>
          </p:txBody>
        </p:sp>
        <p:sp>
          <p:nvSpPr>
            <p:cNvPr id="325674" name="Line 42"/>
            <p:cNvSpPr>
              <a:spLocks noChangeShapeType="1"/>
            </p:cNvSpPr>
            <p:nvPr/>
          </p:nvSpPr>
          <p:spPr bwMode="auto">
            <a:xfrm flipH="1">
              <a:off x="3087" y="2215"/>
              <a:ext cx="368" cy="7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arrow" w="med" len="med"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25675" name="Text Box 43"/>
            <p:cNvSpPr txBox="1">
              <a:spLocks noChangeArrowheads="1"/>
            </p:cNvSpPr>
            <p:nvPr/>
          </p:nvSpPr>
          <p:spPr bwMode="auto">
            <a:xfrm>
              <a:off x="1676" y="2656"/>
              <a:ext cx="864" cy="16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size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Association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An association specifies a semantic relationship that can occur between typed instances.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instance </a:t>
            </a:r>
            <a:r>
              <a:rPr lang="en-US" dirty="0"/>
              <a:t>of an association is called a </a:t>
            </a:r>
            <a:r>
              <a:rPr lang="en-US" dirty="0" smtClean="0"/>
              <a:t>link</a:t>
            </a:r>
            <a:endParaRPr lang="id-ID" dirty="0" smtClean="0"/>
          </a:p>
          <a:p>
            <a:pPr algn="just"/>
            <a:r>
              <a:rPr lang="en-US" dirty="0"/>
              <a:t>An association between two classes indicates that objects (instances) of one class may be </a:t>
            </a:r>
            <a:r>
              <a:rPr lang="en-US" dirty="0" smtClean="0"/>
              <a:t>related</a:t>
            </a:r>
            <a:r>
              <a:rPr lang="id-ID" dirty="0" smtClean="0"/>
              <a:t> </a:t>
            </a:r>
            <a:r>
              <a:rPr lang="en-US" dirty="0" smtClean="0"/>
              <a:t>(linked</a:t>
            </a:r>
            <a:r>
              <a:rPr lang="en-US" dirty="0"/>
              <a:t>) to objects of the other class. You specify an association at the class level; you specify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link </a:t>
            </a:r>
            <a:r>
              <a:rPr lang="en-US" dirty="0"/>
              <a:t>at the object level.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Association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Association is a weak form of connection: the objects may be part of a group, or </a:t>
            </a:r>
            <a:r>
              <a:rPr lang="en-US" dirty="0" smtClean="0"/>
              <a:t>family,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objects but they’re not completely dependent on each other. </a:t>
            </a:r>
            <a:endParaRPr lang="id-ID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consider </a:t>
            </a:r>
            <a:r>
              <a:rPr lang="en-US" dirty="0" smtClean="0"/>
              <a:t>a</a:t>
            </a:r>
            <a:r>
              <a:rPr lang="id-ID" dirty="0" smtClean="0"/>
              <a:t>  </a:t>
            </a:r>
            <a:r>
              <a:rPr lang="en-US" dirty="0" smtClean="0"/>
              <a:t>car</a:t>
            </a:r>
            <a:r>
              <a:rPr lang="en-US" dirty="0"/>
              <a:t>, a driver, a passenger and another passenger. When the driver and the two </a:t>
            </a:r>
            <a:r>
              <a:rPr lang="en-US" dirty="0" smtClean="0"/>
              <a:t>passengers</a:t>
            </a:r>
            <a:r>
              <a:rPr lang="id-ID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in the car, they’re associated: they all go in the same direction, they occupy the </a:t>
            </a:r>
            <a:r>
              <a:rPr lang="en-US" dirty="0" smtClean="0"/>
              <a:t>same</a:t>
            </a:r>
            <a:r>
              <a:rPr lang="id-ID" dirty="0" smtClean="0"/>
              <a:t>  </a:t>
            </a:r>
            <a:r>
              <a:rPr lang="en-US" dirty="0" smtClean="0"/>
              <a:t>volume </a:t>
            </a:r>
            <a:r>
              <a:rPr lang="en-US" dirty="0"/>
              <a:t>in space, and so on. But the association is loose: the driver can drop off one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passengers to go their separate way, so that the passenger is no longer </a:t>
            </a:r>
            <a:r>
              <a:rPr lang="en-US" dirty="0" smtClean="0"/>
              <a:t>associated</a:t>
            </a:r>
            <a:r>
              <a:rPr lang="id-ID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other objects. Figure 2.5 shows how we can draw an association on an </a:t>
            </a:r>
            <a:r>
              <a:rPr lang="en-US" dirty="0" smtClean="0"/>
              <a:t>object</a:t>
            </a:r>
            <a:r>
              <a:rPr lang="id-ID" dirty="0" smtClean="0"/>
              <a:t> </a:t>
            </a:r>
            <a:r>
              <a:rPr lang="en-US" dirty="0" smtClean="0"/>
              <a:t>diagram </a:t>
            </a:r>
            <a:r>
              <a:rPr lang="en-US" dirty="0"/>
              <a:t>– the attributes and operations have been omitted here in order to emphasize </a:t>
            </a:r>
            <a:r>
              <a:rPr lang="en-US" dirty="0" smtClean="0"/>
              <a:t>the</a:t>
            </a:r>
            <a:r>
              <a:rPr lang="id-ID" dirty="0" smtClean="0"/>
              <a:t>  structure</a:t>
            </a:r>
            <a:r>
              <a:rPr lang="id-ID" dirty="0"/>
              <a:t>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Aggregation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Aggregation: A special form of association that specifies a whole-part relationship between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aggregate </a:t>
            </a:r>
            <a:r>
              <a:rPr lang="en-US" dirty="0"/>
              <a:t>(whole) and a component part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Formally, in the UML, aggregation is considered to be a specific type of association, where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class </a:t>
            </a:r>
            <a:r>
              <a:rPr lang="en-US" dirty="0"/>
              <a:t>on one end of the association represents a whole and the class at the other end </a:t>
            </a:r>
            <a:r>
              <a:rPr lang="en-US" dirty="0" smtClean="0"/>
              <a:t>represents</a:t>
            </a:r>
            <a:r>
              <a:rPr lang="id-ID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part. Aggregation may be used by the BA as an alternative to modeling an association with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name </a:t>
            </a:r>
            <a:r>
              <a:rPr lang="en-US" dirty="0"/>
              <a:t>“is a part of”.</a:t>
            </a:r>
          </a:p>
          <a:p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Aggregation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Aggregation means putting objects together to make a bigger object. Manufactured </a:t>
            </a:r>
            <a:r>
              <a:rPr lang="en-US" dirty="0" smtClean="0"/>
              <a:t>items</a:t>
            </a:r>
            <a:r>
              <a:rPr lang="id-ID" dirty="0" smtClean="0"/>
              <a:t> </a:t>
            </a:r>
            <a:r>
              <a:rPr lang="en-US" dirty="0" smtClean="0"/>
              <a:t>usually </a:t>
            </a:r>
            <a:r>
              <a:rPr lang="en-US" dirty="0"/>
              <a:t>form aggregations: for example, a microwave is made up of a cabinet, a door,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indicator </a:t>
            </a:r>
            <a:r>
              <a:rPr lang="en-US" dirty="0"/>
              <a:t>panel, buttons, a motor, a glass plate, a magnetron, and so on. </a:t>
            </a:r>
            <a:endParaRPr lang="id-ID" dirty="0" smtClean="0"/>
          </a:p>
          <a:p>
            <a:pPr algn="just"/>
            <a:r>
              <a:rPr lang="en-US" dirty="0" smtClean="0"/>
              <a:t>Aggregations</a:t>
            </a:r>
            <a:r>
              <a:rPr lang="id-ID" dirty="0" smtClean="0"/>
              <a:t> </a:t>
            </a:r>
            <a:r>
              <a:rPr lang="en-US" dirty="0" smtClean="0"/>
              <a:t>usually </a:t>
            </a:r>
            <a:r>
              <a:rPr lang="en-US" dirty="0"/>
              <a:t>form a part–whole hierarchy. Aggregation implies </a:t>
            </a:r>
            <a:r>
              <a:rPr lang="en-US" dirty="0" err="1" smtClean="0"/>
              <a:t>clos</a:t>
            </a:r>
            <a:r>
              <a:rPr lang="id-ID" dirty="0" smtClean="0"/>
              <a:t>e </a:t>
            </a:r>
            <a:r>
              <a:rPr lang="en-US" dirty="0" smtClean="0"/>
              <a:t>dependency</a:t>
            </a:r>
            <a:r>
              <a:rPr lang="en-US" dirty="0"/>
              <a:t>, at least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err="1"/>
              <a:t>hewhole</a:t>
            </a:r>
            <a:r>
              <a:rPr lang="en-US" dirty="0"/>
              <a:t> to the part; for example, a magnetron is still a magnetron if you take it </a:t>
            </a:r>
            <a:r>
              <a:rPr lang="en-US" dirty="0" smtClean="0"/>
              <a:t>out</a:t>
            </a:r>
            <a:r>
              <a:rPr lang="id-ID" dirty="0" smtClean="0"/>
              <a:t>  </a:t>
            </a:r>
            <a:r>
              <a:rPr lang="en-US" dirty="0" smtClean="0"/>
              <a:t>of </a:t>
            </a:r>
            <a:r>
              <a:rPr lang="en-US" dirty="0"/>
              <a:t>its microwave, but the microwave would be useless without the magnetron, because </a:t>
            </a:r>
            <a:r>
              <a:rPr lang="en-US" dirty="0" smtClean="0"/>
              <a:t>it</a:t>
            </a:r>
            <a:r>
              <a:rPr lang="id-ID" dirty="0" smtClean="0"/>
              <a:t>  </a:t>
            </a:r>
            <a:r>
              <a:rPr lang="en-US" dirty="0" smtClean="0"/>
              <a:t>wouldn’t </a:t>
            </a:r>
            <a:r>
              <a:rPr lang="en-US" dirty="0"/>
              <a:t>be able to cook </a:t>
            </a:r>
            <a:r>
              <a:rPr lang="en-US" dirty="0" smtClean="0"/>
              <a:t>anything</a:t>
            </a:r>
            <a:r>
              <a:rPr lang="id-ID" dirty="0" smtClean="0"/>
              <a:t>.</a:t>
            </a:r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Each of these styles of programming is based on its own conceptual framework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Each </a:t>
            </a:r>
            <a:r>
              <a:rPr lang="en-US" dirty="0" smtClean="0"/>
              <a:t>requires a different mindset, a different way of thinking about the problem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For </a:t>
            </a:r>
            <a:r>
              <a:rPr lang="en-US" dirty="0" smtClean="0"/>
              <a:t>all things object-oriented, the conceptual framework is the object model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There </a:t>
            </a:r>
            <a:r>
              <a:rPr lang="en-US" dirty="0" smtClean="0"/>
              <a:t>are four major elements of this </a:t>
            </a:r>
            <a:r>
              <a:rPr lang="en-US" dirty="0" smtClean="0"/>
              <a:t>model</a:t>
            </a:r>
            <a:r>
              <a:rPr lang="id-ID" dirty="0" smtClean="0"/>
              <a:t> 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1</a:t>
            </a:r>
            <a:r>
              <a:rPr lang="id-ID" dirty="0" smtClean="0"/>
              <a:t>. Abstraction</a:t>
            </a:r>
          </a:p>
          <a:p>
            <a:pPr>
              <a:buNone/>
            </a:pPr>
            <a:r>
              <a:rPr lang="id-ID" dirty="0" smtClean="0"/>
              <a:t>	2</a:t>
            </a:r>
            <a:r>
              <a:rPr lang="id-ID" dirty="0" smtClean="0"/>
              <a:t>. Encapsulation</a:t>
            </a:r>
          </a:p>
          <a:p>
            <a:pPr>
              <a:buNone/>
            </a:pPr>
            <a:r>
              <a:rPr lang="id-ID" dirty="0" smtClean="0"/>
              <a:t>	3</a:t>
            </a:r>
            <a:r>
              <a:rPr lang="id-ID" dirty="0" smtClean="0"/>
              <a:t>. Modularity</a:t>
            </a:r>
          </a:p>
          <a:p>
            <a:pPr>
              <a:buNone/>
            </a:pPr>
            <a:r>
              <a:rPr lang="id-ID" dirty="0" smtClean="0"/>
              <a:t>	4</a:t>
            </a:r>
            <a:r>
              <a:rPr lang="id-ID" dirty="0" smtClean="0"/>
              <a:t>. </a:t>
            </a:r>
            <a:r>
              <a:rPr lang="id-ID" dirty="0" smtClean="0"/>
              <a:t>Hierarchy</a:t>
            </a:r>
          </a:p>
          <a:p>
            <a:r>
              <a:rPr lang="en-US" dirty="0" smtClean="0"/>
              <a:t>There are three minor elements of the object model:</a:t>
            </a:r>
          </a:p>
          <a:p>
            <a:pPr>
              <a:buNone/>
            </a:pPr>
            <a:r>
              <a:rPr lang="id-ID" dirty="0" smtClean="0"/>
              <a:t>	1</a:t>
            </a:r>
            <a:r>
              <a:rPr lang="id-ID" dirty="0" smtClean="0"/>
              <a:t>. Typing</a:t>
            </a:r>
          </a:p>
          <a:p>
            <a:pPr>
              <a:buNone/>
            </a:pPr>
            <a:r>
              <a:rPr lang="id-ID" dirty="0" smtClean="0"/>
              <a:t>	2</a:t>
            </a:r>
            <a:r>
              <a:rPr lang="id-ID" dirty="0" smtClean="0"/>
              <a:t>. Concurrency</a:t>
            </a:r>
          </a:p>
          <a:p>
            <a:pPr>
              <a:buNone/>
            </a:pPr>
            <a:r>
              <a:rPr lang="id-ID" dirty="0" smtClean="0"/>
              <a:t>	3</a:t>
            </a:r>
            <a:r>
              <a:rPr lang="id-ID" dirty="0" smtClean="0"/>
              <a:t>. Persistence</a:t>
            </a:r>
          </a:p>
          <a:p>
            <a:pPr>
              <a:buNone/>
            </a:pPr>
            <a:endParaRPr lang="id-ID" dirty="0" smtClean="0"/>
          </a:p>
          <a:p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Composition Aggregation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Composite aggregation, also known as composition, is a special form of aggregation </a:t>
            </a:r>
            <a:r>
              <a:rPr lang="en-US" dirty="0" smtClean="0"/>
              <a:t>where</a:t>
            </a:r>
            <a:r>
              <a:rPr lang="id-ID" dirty="0" smtClean="0"/>
              <a:t>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part may belong to only one whole at a time.</a:t>
            </a:r>
          </a:p>
          <a:p>
            <a:pPr algn="just"/>
            <a:r>
              <a:rPr lang="en-US" dirty="0"/>
              <a:t>Composite aggregation is a strong form of aggregation that requires a part instance be </a:t>
            </a:r>
            <a:r>
              <a:rPr lang="en-US" dirty="0" smtClean="0"/>
              <a:t>included</a:t>
            </a:r>
            <a:r>
              <a:rPr lang="id-ID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at most one composite at a time. If a composite is deleted, all of its parts are normally </a:t>
            </a:r>
            <a:r>
              <a:rPr lang="en-US" dirty="0" smtClean="0"/>
              <a:t>deleted</a:t>
            </a:r>
            <a:r>
              <a:rPr lang="id-ID" dirty="0" smtClean="0"/>
              <a:t> with </a:t>
            </a:r>
            <a:r>
              <a:rPr lang="id-ID" dirty="0"/>
              <a:t>it</a:t>
            </a:r>
            <a:r>
              <a:rPr lang="id-ID" dirty="0" smtClean="0"/>
              <a:t>. </a:t>
            </a:r>
          </a:p>
          <a:p>
            <a:pPr algn="just"/>
            <a:r>
              <a:rPr lang="en-US" dirty="0"/>
              <a:t>Formally, composition is a specific kind of aggregation. In aggregation, a part may belong to </a:t>
            </a:r>
            <a:r>
              <a:rPr lang="en-US" dirty="0" smtClean="0"/>
              <a:t>more</a:t>
            </a:r>
            <a:r>
              <a:rPr lang="id-ID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one whole at the same time; in composite aggregation, however, the object may belong </a:t>
            </a:r>
            <a:r>
              <a:rPr lang="en-US" dirty="0" smtClean="0"/>
              <a:t>to</a:t>
            </a:r>
            <a:r>
              <a:rPr lang="id-ID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one whole at a time. The parts are destroyed whenever the whole is destroyed—except </a:t>
            </a:r>
            <a:r>
              <a:rPr lang="en-US" dirty="0" smtClean="0"/>
              <a:t>for</a:t>
            </a:r>
            <a:r>
              <a:rPr lang="id-ID" dirty="0" smtClean="0"/>
              <a:t> </a:t>
            </a:r>
            <a:r>
              <a:rPr lang="en-US" dirty="0" smtClean="0"/>
              <a:t>those </a:t>
            </a:r>
            <a:r>
              <a:rPr lang="en-US" dirty="0"/>
              <a:t>parts that have been removed prior to the deletion of the whole.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Inheritance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Inheritance: The mechanism by which more specific elements incorporate structure and </a:t>
            </a:r>
            <a:r>
              <a:rPr lang="en-US" dirty="0" smtClean="0"/>
              <a:t>behavior</a:t>
            </a:r>
            <a:r>
              <a:rPr lang="id-ID" dirty="0" smtClean="0"/>
              <a:t> of </a:t>
            </a:r>
            <a:r>
              <a:rPr lang="id-ID" dirty="0"/>
              <a:t>more general </a:t>
            </a:r>
            <a:r>
              <a:rPr lang="id-ID" dirty="0" smtClean="0"/>
              <a:t>elements.</a:t>
            </a:r>
          </a:p>
          <a:p>
            <a:pPr algn="just"/>
            <a:r>
              <a:rPr lang="id-ID" dirty="0" smtClean="0"/>
              <a:t>I</a:t>
            </a:r>
            <a:r>
              <a:rPr lang="en-US" dirty="0" err="1" smtClean="0"/>
              <a:t>nheritance</a:t>
            </a:r>
            <a:r>
              <a:rPr lang="id-ID" dirty="0" smtClean="0"/>
              <a:t> </a:t>
            </a:r>
            <a:r>
              <a:rPr lang="en-US" dirty="0" smtClean="0"/>
              <a:t>refers </a:t>
            </a:r>
            <a:r>
              <a:rPr lang="en-US" dirty="0"/>
              <a:t>to the mechanism by which a specialized class adopts—that is, inherits—all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attributes</a:t>
            </a:r>
            <a:r>
              <a:rPr lang="en-US" dirty="0"/>
              <a:t>, operations, and </a:t>
            </a:r>
            <a:r>
              <a:rPr lang="en-US" dirty="0" smtClean="0"/>
              <a:t>relationships</a:t>
            </a:r>
            <a:r>
              <a:rPr lang="id-ID" dirty="0" smtClean="0"/>
              <a:t> of </a:t>
            </a:r>
            <a:r>
              <a:rPr lang="id-ID" dirty="0"/>
              <a:t>a generalized class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Encapsulation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Every day you use objects without knowing how they work or what their internal structure</a:t>
            </a:r>
            <a:r>
              <a:rPr lang="id-ID" dirty="0" smtClean="0"/>
              <a:t> </a:t>
            </a:r>
            <a:r>
              <a:rPr lang="en-US" dirty="0" smtClean="0"/>
              <a:t>is. This is a useful aspect of the way we human objects interact with other objects. It</a:t>
            </a:r>
            <a:r>
              <a:rPr lang="id-ID" dirty="0" smtClean="0"/>
              <a:t> </a:t>
            </a:r>
            <a:r>
              <a:rPr lang="en-US" dirty="0" smtClean="0"/>
              <a:t>keeps us from having to know too much. It also means that we can easily switch to another</a:t>
            </a:r>
            <a:r>
              <a:rPr lang="id-ID" dirty="0" smtClean="0"/>
              <a:t> </a:t>
            </a:r>
            <a:r>
              <a:rPr lang="en-US" dirty="0" smtClean="0"/>
              <a:t>object with a different internal structure as long as it behaves the same way externally.</a:t>
            </a:r>
          </a:p>
          <a:p>
            <a:pPr algn="just"/>
            <a:r>
              <a:rPr lang="en-US" dirty="0" smtClean="0"/>
              <a:t>Encapsulation </a:t>
            </a:r>
            <a:r>
              <a:rPr lang="en-US" dirty="0"/>
              <a:t>refers to an object hiding its attributes behind its operations (it seals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attributes </a:t>
            </a:r>
            <a:r>
              <a:rPr lang="en-US" dirty="0"/>
              <a:t>in a capsule, with operations on the edge). Hidden attributes are said to be private.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Some programming languages (for example, Smalltalk) automatically make attributes private</a:t>
            </a:r>
            <a:r>
              <a:rPr lang="id-ID" dirty="0" smtClean="0"/>
              <a:t>  </a:t>
            </a:r>
            <a:r>
              <a:rPr lang="en-US" dirty="0" smtClean="0"/>
              <a:t>and some languages (for example, Java) leave it to the programmer.</a:t>
            </a:r>
          </a:p>
          <a:p>
            <a:pPr algn="just"/>
            <a:r>
              <a:rPr lang="en-US" dirty="0" smtClean="0"/>
              <a:t>Encapsulation is one of the ways that a programming language protects programmers from</a:t>
            </a:r>
            <a:r>
              <a:rPr lang="id-ID" dirty="0" smtClean="0"/>
              <a:t>  </a:t>
            </a:r>
            <a:r>
              <a:rPr lang="en-US" dirty="0" smtClean="0"/>
              <a:t>themselves: if programmers could bypass the operations, they would become dependent on</a:t>
            </a:r>
            <a:r>
              <a:rPr lang="id-ID" dirty="0" smtClean="0"/>
              <a:t> </a:t>
            </a:r>
            <a:r>
              <a:rPr lang="en-US" dirty="0" smtClean="0"/>
              <a:t>the attributes that were being used to represent the object’s knowledge. It would then be</a:t>
            </a:r>
            <a:r>
              <a:rPr lang="id-ID" dirty="0" smtClean="0"/>
              <a:t> </a:t>
            </a:r>
            <a:r>
              <a:rPr lang="en-US" dirty="0" smtClean="0"/>
              <a:t>much harder to change the internal representation of the object in the future, because we’d</a:t>
            </a:r>
            <a:r>
              <a:rPr lang="id-ID" dirty="0" smtClean="0"/>
              <a:t>  </a:t>
            </a:r>
            <a:r>
              <a:rPr lang="en-US" dirty="0" smtClean="0"/>
              <a:t>have to </a:t>
            </a:r>
            <a:r>
              <a:rPr lang="en-US" dirty="0" err="1" smtClean="0"/>
              <a:t>ﬁnd</a:t>
            </a:r>
            <a:r>
              <a:rPr lang="en-US" dirty="0" smtClean="0"/>
              <a:t> all the pieces of code that access the attributes directly and change those too.</a:t>
            </a:r>
          </a:p>
          <a:p>
            <a:pPr algn="just"/>
            <a:r>
              <a:rPr lang="en-US" dirty="0" smtClean="0"/>
              <a:t>Without encapsulation we would lose simplicity and locality.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Polymorphism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Polymorphism means the ability to take on many forms. The term is applied both to </a:t>
            </a:r>
            <a:r>
              <a:rPr lang="en-US" dirty="0" smtClean="0"/>
              <a:t>objects</a:t>
            </a:r>
            <a:r>
              <a:rPr lang="id-ID" dirty="0" smtClean="0"/>
              <a:t> and </a:t>
            </a:r>
            <a:r>
              <a:rPr lang="id-ID" dirty="0"/>
              <a:t>to operations</a:t>
            </a:r>
            <a:r>
              <a:rPr lang="id-ID" dirty="0" smtClean="0"/>
              <a:t>.</a:t>
            </a:r>
          </a:p>
          <a:p>
            <a:pPr algn="just"/>
            <a:r>
              <a:rPr lang="en-US" dirty="0" smtClean="0"/>
              <a:t>Polymorphism is a concept in type theory wherein a </a:t>
            </a:r>
            <a:r>
              <a:rPr lang="en-US" dirty="0" smtClean="0"/>
              <a:t>name</a:t>
            </a:r>
            <a:r>
              <a:rPr lang="id-ID" dirty="0" smtClean="0"/>
              <a:t> </a:t>
            </a:r>
            <a:r>
              <a:rPr lang="en-US" dirty="0" smtClean="0"/>
              <a:t>may </a:t>
            </a:r>
            <a:r>
              <a:rPr lang="en-US" dirty="0" smtClean="0"/>
              <a:t>denote instances of many different classes as long as they are related </a:t>
            </a:r>
            <a:r>
              <a:rPr lang="en-US" dirty="0" smtClean="0"/>
              <a:t>by</a:t>
            </a:r>
            <a:r>
              <a:rPr lang="id-ID" dirty="0" smtClean="0"/>
              <a:t> </a:t>
            </a:r>
            <a:r>
              <a:rPr lang="en-US" dirty="0" smtClean="0"/>
              <a:t>some </a:t>
            </a:r>
            <a:r>
              <a:rPr lang="en-US" dirty="0" smtClean="0"/>
              <a:t>common </a:t>
            </a:r>
            <a:r>
              <a:rPr lang="en-US" dirty="0" err="1" smtClean="0"/>
              <a:t>superclass</a:t>
            </a:r>
            <a:r>
              <a:rPr lang="en-US" dirty="0" smtClean="0"/>
              <a:t>. Any object denoted by this name is thus able </a:t>
            </a:r>
            <a:r>
              <a:rPr lang="en-US" dirty="0" smtClean="0"/>
              <a:t>to</a:t>
            </a:r>
            <a:r>
              <a:rPr lang="id-ID" dirty="0" smtClean="0"/>
              <a:t> </a:t>
            </a:r>
            <a:r>
              <a:rPr lang="en-US" dirty="0" smtClean="0"/>
              <a:t>respond </a:t>
            </a:r>
            <a:r>
              <a:rPr lang="en-US" dirty="0" smtClean="0"/>
              <a:t>to some common set of operations in different ways. With polymorphism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an </a:t>
            </a:r>
            <a:r>
              <a:rPr lang="en-US" dirty="0" smtClean="0"/>
              <a:t>operation can be implemented differently by the classes in the hierarchy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In </a:t>
            </a:r>
            <a:r>
              <a:rPr lang="en-US" dirty="0" smtClean="0"/>
              <a:t>this manner, a subclass can extend the capabilities of its </a:t>
            </a:r>
            <a:r>
              <a:rPr lang="en-US" dirty="0" err="1" smtClean="0"/>
              <a:t>superclass</a:t>
            </a:r>
            <a:r>
              <a:rPr lang="en-US" dirty="0" smtClean="0"/>
              <a:t> </a:t>
            </a:r>
            <a:r>
              <a:rPr lang="en-US" dirty="0" smtClean="0"/>
              <a:t>or</a:t>
            </a:r>
            <a:r>
              <a:rPr lang="id-ID" dirty="0" smtClean="0"/>
              <a:t> override </a:t>
            </a:r>
            <a:r>
              <a:rPr lang="id-ID" dirty="0" smtClean="0"/>
              <a:t>the parent’s operation</a:t>
            </a:r>
            <a:r>
              <a:rPr lang="id-ID" dirty="0" smtClean="0"/>
              <a:t>,</a:t>
            </a:r>
          </a:p>
          <a:p>
            <a:pPr algn="just"/>
            <a:endParaRPr lang="id-ID" dirty="0" smtClean="0"/>
          </a:p>
          <a:p>
            <a:r>
              <a:rPr lang="id-ID" b="1" dirty="0"/>
              <a:t>One Operation, Many Methods</a:t>
            </a:r>
          </a:p>
          <a:p>
            <a:pPr algn="just"/>
            <a:r>
              <a:rPr lang="en-US" dirty="0"/>
              <a:t>A polymorphic operation is one whose method may take on many forms based on the class of </a:t>
            </a:r>
            <a:r>
              <a:rPr lang="en-US" dirty="0" smtClean="0"/>
              <a:t>the</a:t>
            </a:r>
            <a:r>
              <a:rPr lang="id-ID" dirty="0" smtClean="0"/>
              <a:t> object </a:t>
            </a:r>
            <a:r>
              <a:rPr lang="id-ID" dirty="0"/>
              <a:t>carrying it out.</a:t>
            </a:r>
          </a:p>
          <a:p>
            <a:r>
              <a:rPr lang="id-ID" b="1" dirty="0"/>
              <a:t>One Interface, Many Implementations</a:t>
            </a:r>
          </a:p>
          <a:p>
            <a:pPr algn="just"/>
            <a:r>
              <a:rPr lang="en-US" dirty="0"/>
              <a:t>Polymorphism means “one interface, many possible implementations.” Cars, for example, </a:t>
            </a:r>
            <a:r>
              <a:rPr lang="en-US" dirty="0" smtClean="0"/>
              <a:t>are</a:t>
            </a:r>
            <a:r>
              <a:rPr lang="id-ID" dirty="0" smtClean="0"/>
              <a:t> </a:t>
            </a:r>
            <a:r>
              <a:rPr lang="en-US" dirty="0" smtClean="0"/>
              <a:t>designed </a:t>
            </a:r>
            <a:r>
              <a:rPr lang="en-US" dirty="0"/>
              <a:t>with polymorphism in mind. They all use the same interface—an accelerator </a:t>
            </a:r>
            <a:r>
              <a:rPr lang="en-US" dirty="0" smtClean="0"/>
              <a:t>pedal—to</a:t>
            </a:r>
            <a:r>
              <a:rPr lang="id-ID" dirty="0" smtClean="0"/>
              <a:t> </a:t>
            </a:r>
            <a:r>
              <a:rPr lang="en-US" dirty="0" smtClean="0"/>
              <a:t>change </a:t>
            </a:r>
            <a:r>
              <a:rPr lang="en-US" dirty="0"/>
              <a:t>speed, even though the internal method may differ from model to model. The auto </a:t>
            </a:r>
            <a:r>
              <a:rPr lang="en-US" dirty="0" smtClean="0"/>
              <a:t>industry</a:t>
            </a:r>
            <a:r>
              <a:rPr lang="id-ID" dirty="0" smtClean="0"/>
              <a:t> </a:t>
            </a:r>
            <a:r>
              <a:rPr lang="en-US" dirty="0" smtClean="0"/>
              <a:t>designs </a:t>
            </a:r>
            <a:r>
              <a:rPr lang="en-US" dirty="0"/>
              <a:t>cars this way so that the drivers do not have to learn a new interface for each </a:t>
            </a:r>
            <a:r>
              <a:rPr lang="en-US" dirty="0" smtClean="0"/>
              <a:t>new</a:t>
            </a:r>
            <a:r>
              <a:rPr lang="id-ID" dirty="0" smtClean="0"/>
              <a:t>model </a:t>
            </a:r>
            <a:r>
              <a:rPr lang="id-ID" dirty="0"/>
              <a:t>of car.</a:t>
            </a:r>
          </a:p>
          <a:p>
            <a:pPr algn="just"/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600" dirty="0" smtClean="0"/>
              <a:t>Association, Labels, Roles and Comments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All relationships, except inheritance, can be given an association label, indicating the nature</a:t>
            </a:r>
            <a:r>
              <a:rPr lang="id-ID" sz="2400" dirty="0" smtClean="0"/>
              <a:t> </a:t>
            </a:r>
            <a:r>
              <a:rPr lang="en-US" sz="2400" dirty="0" smtClean="0"/>
              <a:t>of the association. If it’s not obvious which way the association name should be read, a black</a:t>
            </a:r>
            <a:r>
              <a:rPr lang="id-ID" sz="2400" dirty="0" smtClean="0"/>
              <a:t> arrowhead can be used. </a:t>
            </a:r>
            <a:endParaRPr lang="id-ID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341528"/>
            <a:ext cx="5786446" cy="35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Attributes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An attribute is a property of an object, such as its size, position, name, price, font, interest</a:t>
            </a:r>
            <a:r>
              <a:rPr lang="id-ID" dirty="0" smtClean="0"/>
              <a:t> </a:t>
            </a:r>
            <a:r>
              <a:rPr lang="en-US" dirty="0" smtClean="0"/>
              <a:t>rate, or whatever. In UML, each attribute can be given a type, which is either a class or a</a:t>
            </a:r>
            <a:r>
              <a:rPr lang="id-ID" dirty="0" smtClean="0"/>
              <a:t> </a:t>
            </a:r>
            <a:r>
              <a:rPr lang="en-US" dirty="0" smtClean="0"/>
              <a:t>primitive. If we choose to specify a type, it should be shown to the right of the attribute</a:t>
            </a:r>
            <a:r>
              <a:rPr lang="id-ID" dirty="0" smtClean="0"/>
              <a:t> </a:t>
            </a:r>
            <a:r>
              <a:rPr lang="en-US" dirty="0" smtClean="0"/>
              <a:t>name, after a colon. (We might choose not to specify attribute types during analysis, either</a:t>
            </a:r>
            <a:r>
              <a:rPr lang="id-ID" dirty="0" smtClean="0"/>
              <a:t> </a:t>
            </a:r>
            <a:r>
              <a:rPr lang="en-US" dirty="0" smtClean="0"/>
              <a:t>because the types are obvious or because we don’t want to commit ourselves yet.)</a:t>
            </a:r>
            <a:endParaRPr lang="id-ID" dirty="0" smtClean="0"/>
          </a:p>
          <a:p>
            <a:r>
              <a:rPr lang="en-US" dirty="0" smtClean="0"/>
              <a:t>Attributes can be shown on a class diagram by adding a compartment under the class</a:t>
            </a:r>
            <a:r>
              <a:rPr lang="id-ID" dirty="0" smtClean="0"/>
              <a:t> </a:t>
            </a:r>
            <a:r>
              <a:rPr lang="en-US" dirty="0" smtClean="0"/>
              <a:t>name. To save space, we can document them separately instead as an attribute list, complete</a:t>
            </a:r>
            <a:r>
              <a:rPr lang="id-ID" dirty="0" smtClean="0"/>
              <a:t> </a:t>
            </a:r>
            <a:r>
              <a:rPr lang="en-US" dirty="0" smtClean="0"/>
              <a:t>with descriptions. </a:t>
            </a:r>
          </a:p>
          <a:p>
            <a:pPr algn="just"/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813" y="0"/>
            <a:ext cx="83343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Abstraction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id-ID" dirty="0" smtClean="0"/>
              <a:t>A</a:t>
            </a:r>
            <a:r>
              <a:rPr lang="en-US" dirty="0" smtClean="0"/>
              <a:t>n</a:t>
            </a:r>
            <a:r>
              <a:rPr lang="id-ID" dirty="0" smtClean="0"/>
              <a:t> </a:t>
            </a:r>
            <a:r>
              <a:rPr lang="en-US" dirty="0" smtClean="0"/>
              <a:t>abstraction </a:t>
            </a:r>
            <a:r>
              <a:rPr lang="en-US" dirty="0" smtClean="0"/>
              <a:t>denotes the essential characteristics of an object that distinguish </a:t>
            </a:r>
            <a:r>
              <a:rPr lang="en-US" dirty="0" smtClean="0"/>
              <a:t>it</a:t>
            </a:r>
            <a:r>
              <a:rPr lang="id-ID" dirty="0" smtClean="0"/>
              <a:t> </a:t>
            </a:r>
            <a:r>
              <a:rPr lang="en-US" dirty="0" smtClean="0"/>
              <a:t>from </a:t>
            </a:r>
            <a:r>
              <a:rPr lang="en-US" dirty="0" smtClean="0"/>
              <a:t>all other kinds of objects and thus provide crisply defined </a:t>
            </a:r>
            <a:r>
              <a:rPr lang="en-US" dirty="0" smtClean="0"/>
              <a:t>conceptual</a:t>
            </a:r>
            <a:r>
              <a:rPr lang="id-ID" dirty="0" smtClean="0"/>
              <a:t> </a:t>
            </a:r>
            <a:r>
              <a:rPr lang="en-US" dirty="0" smtClean="0"/>
              <a:t>boundaries</a:t>
            </a:r>
            <a:r>
              <a:rPr lang="en-US" dirty="0" smtClean="0"/>
              <a:t>, relative to the perspective of the viewer</a:t>
            </a:r>
            <a:r>
              <a:rPr lang="en-US" dirty="0" smtClean="0"/>
              <a:t>.</a:t>
            </a:r>
            <a:endParaRPr lang="id-ID" dirty="0" smtClean="0"/>
          </a:p>
          <a:p>
            <a:pPr algn="just">
              <a:buNone/>
            </a:pPr>
            <a:endParaRPr lang="id-ID" dirty="0" smtClean="0"/>
          </a:p>
          <a:p>
            <a:pPr algn="just"/>
            <a:r>
              <a:rPr lang="en-US" dirty="0" smtClean="0"/>
              <a:t>Abstraction is one of the fundamental ways that we as humans cope with complexity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Dahl</a:t>
            </a:r>
            <a:r>
              <a:rPr lang="en-US" dirty="0" smtClean="0"/>
              <a:t>, </a:t>
            </a:r>
            <a:r>
              <a:rPr lang="en-US" dirty="0" err="1" smtClean="0"/>
              <a:t>Dijkstra</a:t>
            </a:r>
            <a:r>
              <a:rPr lang="en-US" dirty="0" smtClean="0"/>
              <a:t>, and Hoare suggest that “abstraction arises from a </a:t>
            </a:r>
            <a:r>
              <a:rPr lang="en-US" dirty="0" smtClean="0"/>
              <a:t>recognition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similarities between certain objects, situations, or processes in the </a:t>
            </a:r>
            <a:r>
              <a:rPr lang="en-US" dirty="0" smtClean="0"/>
              <a:t>real</a:t>
            </a:r>
            <a:r>
              <a:rPr lang="id-ID" dirty="0" smtClean="0"/>
              <a:t>  </a:t>
            </a:r>
            <a:r>
              <a:rPr lang="en-US" dirty="0" smtClean="0"/>
              <a:t>world</a:t>
            </a:r>
            <a:r>
              <a:rPr lang="en-US" dirty="0" smtClean="0"/>
              <a:t>, and the decision to concentrate upon these similarities and to ignore for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time </a:t>
            </a:r>
            <a:r>
              <a:rPr lang="en-US" dirty="0" smtClean="0"/>
              <a:t>being the differences” [42]. Shaw defines an abstraction as “a </a:t>
            </a:r>
            <a:r>
              <a:rPr lang="en-US" dirty="0" smtClean="0"/>
              <a:t>simplified</a:t>
            </a:r>
            <a:r>
              <a:rPr lang="id-ID" dirty="0" smtClean="0"/>
              <a:t> </a:t>
            </a:r>
            <a:r>
              <a:rPr lang="en-US" dirty="0" smtClean="0"/>
              <a:t>description</a:t>
            </a:r>
            <a:r>
              <a:rPr lang="en-US" dirty="0" smtClean="0"/>
              <a:t>, or specification, of a system that emphasizes some of the </a:t>
            </a:r>
            <a:r>
              <a:rPr lang="en-US" dirty="0" smtClean="0"/>
              <a:t>system’s</a:t>
            </a:r>
            <a:r>
              <a:rPr lang="id-ID" dirty="0" smtClean="0"/>
              <a:t> </a:t>
            </a:r>
            <a:r>
              <a:rPr lang="en-US" dirty="0" smtClean="0"/>
              <a:t>details </a:t>
            </a:r>
            <a:r>
              <a:rPr lang="en-US" dirty="0" smtClean="0"/>
              <a:t>or properties while suppressing others. A good abstraction is one 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emphasizes </a:t>
            </a:r>
            <a:r>
              <a:rPr lang="en-US" dirty="0" smtClean="0"/>
              <a:t>details that are significant to the reader or user and suppresses </a:t>
            </a:r>
            <a:r>
              <a:rPr lang="en-US" dirty="0" smtClean="0"/>
              <a:t>details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 smtClean="0"/>
              <a:t>are, at least for the moment, immaterial or diversionary” [43]. </a:t>
            </a:r>
            <a:r>
              <a:rPr lang="en-US" dirty="0" err="1" smtClean="0"/>
              <a:t>Berzins</a:t>
            </a:r>
            <a:r>
              <a:rPr lang="en-US" dirty="0" smtClean="0"/>
              <a:t>, Gray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Naumann</a:t>
            </a:r>
            <a:r>
              <a:rPr lang="en-US" dirty="0" smtClean="0"/>
              <a:t> recommend that “a concept qualifies as an abstraction only if it </a:t>
            </a:r>
            <a:r>
              <a:rPr lang="en-US" dirty="0" smtClean="0"/>
              <a:t>can</a:t>
            </a:r>
            <a:r>
              <a:rPr lang="id-ID" dirty="0" smtClean="0"/>
              <a:t> </a:t>
            </a:r>
            <a:r>
              <a:rPr lang="en-US" dirty="0" smtClean="0"/>
              <a:t>be </a:t>
            </a:r>
            <a:r>
              <a:rPr lang="en-US" dirty="0" smtClean="0"/>
              <a:t>described, understood, and analyzed independently of the mechanism that </a:t>
            </a:r>
            <a:r>
              <a:rPr lang="en-US" dirty="0" smtClean="0"/>
              <a:t>will</a:t>
            </a:r>
            <a:r>
              <a:rPr lang="id-ID" dirty="0" smtClean="0"/>
              <a:t> </a:t>
            </a:r>
            <a:r>
              <a:rPr lang="en-US" dirty="0" smtClean="0"/>
              <a:t>eventually </a:t>
            </a:r>
            <a:r>
              <a:rPr lang="en-US" dirty="0" smtClean="0"/>
              <a:t>be used to realize it” [44].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Encapsulation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Encapsulation is the process of compartmentalizing the elements of an </a:t>
            </a:r>
            <a:r>
              <a:rPr lang="en-US" dirty="0" smtClean="0"/>
              <a:t>abstraction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 smtClean="0"/>
              <a:t>constitute its structure and behavior; encapsulation serves to separate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contractual </a:t>
            </a:r>
            <a:r>
              <a:rPr lang="en-US" dirty="0" smtClean="0"/>
              <a:t>interface of an abstraction and its implementation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id-ID" dirty="0" smtClean="0"/>
              <a:t>Abstraction and encapsulation are complementary concepts: Abstraction </a:t>
            </a:r>
            <a:r>
              <a:rPr lang="id-ID" dirty="0" smtClean="0"/>
              <a:t>focuses </a:t>
            </a:r>
            <a:r>
              <a:rPr lang="en-US" dirty="0" smtClean="0"/>
              <a:t>on </a:t>
            </a:r>
            <a:r>
              <a:rPr lang="en-US" dirty="0" smtClean="0"/>
              <a:t>the observable behavior of an object, whereas encapsulation focuses on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implementation </a:t>
            </a:r>
            <a:r>
              <a:rPr lang="en-US" dirty="0" smtClean="0"/>
              <a:t>that gives rise to this behavior. Encapsulation is most </a:t>
            </a:r>
            <a:r>
              <a:rPr lang="en-US" dirty="0" smtClean="0"/>
              <a:t>often</a:t>
            </a:r>
            <a:r>
              <a:rPr lang="id-ID" dirty="0" smtClean="0"/>
              <a:t> </a:t>
            </a:r>
            <a:r>
              <a:rPr lang="en-US" dirty="0" smtClean="0"/>
              <a:t>achieved </a:t>
            </a:r>
            <a:r>
              <a:rPr lang="en-US" dirty="0" smtClean="0"/>
              <a:t>through information hiding (not just data hiding), which is the </a:t>
            </a:r>
            <a:r>
              <a:rPr lang="en-US" dirty="0" smtClean="0"/>
              <a:t>process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hiding all the secrets of an object that do not contribute to its essential characteristics</a:t>
            </a:r>
            <a:r>
              <a:rPr lang="en-US" dirty="0" smtClean="0"/>
              <a:t>;</a:t>
            </a:r>
            <a:r>
              <a:rPr lang="id-ID" dirty="0" smtClean="0"/>
              <a:t> </a:t>
            </a:r>
            <a:r>
              <a:rPr lang="en-US" dirty="0" smtClean="0"/>
              <a:t>typically</a:t>
            </a:r>
            <a:r>
              <a:rPr lang="en-US" dirty="0" smtClean="0"/>
              <a:t>, the structure of an object is hidden, as well as the </a:t>
            </a:r>
            <a:r>
              <a:rPr lang="en-US" dirty="0" smtClean="0"/>
              <a:t>implementation</a:t>
            </a:r>
            <a:r>
              <a:rPr lang="id-ID" dirty="0" smtClean="0"/>
              <a:t> of </a:t>
            </a:r>
            <a:r>
              <a:rPr lang="id-ID" dirty="0" smtClean="0"/>
              <a:t>its methods.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Modularity/Decomposition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Modularity is the property of a system that has been decomposed into a set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cohesive </a:t>
            </a:r>
            <a:r>
              <a:rPr lang="en-US" dirty="0" smtClean="0"/>
              <a:t>and loosely coupled modules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 smtClean="0"/>
              <a:t>Modularization consists of dividing a program into modules which can be </a:t>
            </a:r>
            <a:r>
              <a:rPr lang="en-US" dirty="0" smtClean="0"/>
              <a:t>compiled</a:t>
            </a:r>
            <a:r>
              <a:rPr lang="id-ID" dirty="0" smtClean="0"/>
              <a:t> </a:t>
            </a:r>
            <a:r>
              <a:rPr lang="en-US" dirty="0" smtClean="0"/>
              <a:t>separately</a:t>
            </a:r>
            <a:r>
              <a:rPr lang="en-US" dirty="0" smtClean="0"/>
              <a:t>, but which have connections with other modules.</a:t>
            </a:r>
            <a:endParaRPr lang="id-ID" dirty="0" smtClean="0"/>
          </a:p>
          <a:p>
            <a:pPr algn="just"/>
            <a:r>
              <a:rPr lang="en-US" dirty="0" smtClean="0"/>
              <a:t>“The act of partitioning a program into individual components can reduce </a:t>
            </a:r>
            <a:r>
              <a:rPr lang="en-US" dirty="0" smtClean="0"/>
              <a:t>its</a:t>
            </a:r>
            <a:r>
              <a:rPr lang="id-ID" dirty="0" smtClean="0"/>
              <a:t> </a:t>
            </a:r>
            <a:r>
              <a:rPr lang="en-US" dirty="0" smtClean="0"/>
              <a:t>complexity </a:t>
            </a:r>
            <a:r>
              <a:rPr lang="en-US" dirty="0" smtClean="0"/>
              <a:t>to some degree. . . . Although partitioning a program is helpful for </a:t>
            </a:r>
            <a:r>
              <a:rPr lang="en-US" dirty="0" smtClean="0"/>
              <a:t>this</a:t>
            </a:r>
            <a:r>
              <a:rPr lang="id-ID" dirty="0" smtClean="0"/>
              <a:t> </a:t>
            </a:r>
            <a:r>
              <a:rPr lang="en-US" dirty="0" smtClean="0"/>
              <a:t>reason</a:t>
            </a:r>
            <a:r>
              <a:rPr lang="en-US" dirty="0" smtClean="0"/>
              <a:t>, a more powerful justification for partitioning a program is that it creates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number </a:t>
            </a:r>
            <a:r>
              <a:rPr lang="en-US" dirty="0" smtClean="0"/>
              <a:t>of well-defined, documented boundaries within the program. </a:t>
            </a:r>
            <a:r>
              <a:rPr lang="en-US" dirty="0" smtClean="0"/>
              <a:t>These</a:t>
            </a:r>
            <a:r>
              <a:rPr lang="id-ID" dirty="0" smtClean="0"/>
              <a:t> </a:t>
            </a:r>
            <a:r>
              <a:rPr lang="en-US" dirty="0" smtClean="0"/>
              <a:t>boundaries</a:t>
            </a:r>
            <a:r>
              <a:rPr lang="en-US" dirty="0" smtClean="0"/>
              <a:t>, or interfaces, are invaluable in the comprehension of the program”</a:t>
            </a:r>
          </a:p>
          <a:p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Thus, the principles of abstraction, </a:t>
            </a:r>
            <a:r>
              <a:rPr lang="id-ID" dirty="0" smtClean="0"/>
              <a:t> </a:t>
            </a:r>
            <a:r>
              <a:rPr lang="en-US" dirty="0" smtClean="0"/>
              <a:t>encapsulation</a:t>
            </a:r>
            <a:r>
              <a:rPr lang="en-US" dirty="0" smtClean="0"/>
              <a:t>, and modularity are synergistic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An </a:t>
            </a:r>
            <a:r>
              <a:rPr lang="en-US" dirty="0" smtClean="0"/>
              <a:t>object provides a crisp boundary around a single abstraction, and both </a:t>
            </a:r>
            <a:r>
              <a:rPr lang="en-US" dirty="0" smtClean="0"/>
              <a:t>encapsulation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modularity provide barriers around this abstraction.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Hierarchy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Hierarchy is a ranking or ordering of abstractions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The two most important hierarchies in a complex system are its class </a:t>
            </a:r>
            <a:r>
              <a:rPr lang="en-US" dirty="0" smtClean="0"/>
              <a:t>structure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“is a” hierarchy) and its object structure (the “part of” hierarchy).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Typing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Typing is the enforcement of the class of an object, such that objects of </a:t>
            </a:r>
            <a:r>
              <a:rPr lang="en-US" dirty="0" smtClean="0"/>
              <a:t>different</a:t>
            </a:r>
            <a:r>
              <a:rPr lang="id-ID" dirty="0" smtClean="0"/>
              <a:t> </a:t>
            </a:r>
            <a:r>
              <a:rPr lang="en-US" dirty="0" smtClean="0"/>
              <a:t>types </a:t>
            </a:r>
            <a:r>
              <a:rPr lang="en-US" dirty="0" smtClean="0"/>
              <a:t>may not be interchanged, or at the most, they may be interchanged only </a:t>
            </a:r>
            <a:r>
              <a:rPr lang="en-US" dirty="0" smtClean="0"/>
              <a:t>in</a:t>
            </a:r>
            <a:r>
              <a:rPr lang="id-ID" dirty="0" smtClean="0"/>
              <a:t> very </a:t>
            </a:r>
            <a:r>
              <a:rPr lang="id-ID" dirty="0" smtClean="0"/>
              <a:t>restricted ways.</a:t>
            </a:r>
          </a:p>
          <a:p>
            <a:pPr algn="just"/>
            <a:r>
              <a:rPr lang="en-US" dirty="0" smtClean="0"/>
              <a:t>Typing lets us express our abstractions so that the programming language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which </a:t>
            </a:r>
            <a:r>
              <a:rPr lang="en-US" dirty="0" smtClean="0"/>
              <a:t>we implement them can be made to enforce design decisions.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810</TotalTime>
  <Words>3440</Words>
  <Application>Microsoft Office PowerPoint</Application>
  <PresentationFormat>On-screen Show (4:3)</PresentationFormat>
  <Paragraphs>164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Urban</vt:lpstr>
      <vt:lpstr>Civic</vt:lpstr>
      <vt:lpstr>Characteristic of Object</vt:lpstr>
      <vt:lpstr>Objectives</vt:lpstr>
      <vt:lpstr>Slide 3</vt:lpstr>
      <vt:lpstr>Abstraction</vt:lpstr>
      <vt:lpstr>Encapsulation</vt:lpstr>
      <vt:lpstr>Modularity/Decomposition</vt:lpstr>
      <vt:lpstr>Slide 7</vt:lpstr>
      <vt:lpstr>Hierarchy</vt:lpstr>
      <vt:lpstr>Typing</vt:lpstr>
      <vt:lpstr>Concurency</vt:lpstr>
      <vt:lpstr>Persistence</vt:lpstr>
      <vt:lpstr>Why Object</vt:lpstr>
      <vt:lpstr>Slide 13</vt:lpstr>
      <vt:lpstr>Slide 14</vt:lpstr>
      <vt:lpstr>Slide 15</vt:lpstr>
      <vt:lpstr>Slide 16</vt:lpstr>
      <vt:lpstr>Slide 17</vt:lpstr>
      <vt:lpstr>Object</vt:lpstr>
      <vt:lpstr>Object notation </vt:lpstr>
      <vt:lpstr>Classes</vt:lpstr>
      <vt:lpstr>Slide 21</vt:lpstr>
      <vt:lpstr>Relationship</vt:lpstr>
      <vt:lpstr>Generalization</vt:lpstr>
      <vt:lpstr>Slide 24</vt:lpstr>
      <vt:lpstr>What is Generalization?</vt:lpstr>
      <vt:lpstr>Association</vt:lpstr>
      <vt:lpstr>Association</vt:lpstr>
      <vt:lpstr>Aggregation</vt:lpstr>
      <vt:lpstr>Aggregation</vt:lpstr>
      <vt:lpstr>Composition Aggregation</vt:lpstr>
      <vt:lpstr>Inheritance</vt:lpstr>
      <vt:lpstr>Encapsulation</vt:lpstr>
      <vt:lpstr>Slide 33</vt:lpstr>
      <vt:lpstr>Polymorphism</vt:lpstr>
      <vt:lpstr>Association, Labels, Roles and Comments</vt:lpstr>
      <vt:lpstr>Attributes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 of Object</dc:title>
  <dc:creator>Citra</dc:creator>
  <cp:lastModifiedBy>Citra</cp:lastModifiedBy>
  <cp:revision>15</cp:revision>
  <dcterms:created xsi:type="dcterms:W3CDTF">2013-03-04T02:34:10Z</dcterms:created>
  <dcterms:modified xsi:type="dcterms:W3CDTF">2013-03-15T07:02:59Z</dcterms:modified>
</cp:coreProperties>
</file>