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5" r:id="rId3"/>
    <p:sldId id="276" r:id="rId4"/>
    <p:sldId id="277" r:id="rId5"/>
    <p:sldId id="278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18" Type="http://schemas.microsoft.com/office/2006/relationships/legacyDiagramText" Target="legacyDiagramText18.bin"/><Relationship Id="rId3" Type="http://schemas.microsoft.com/office/2006/relationships/legacyDiagramText" Target="legacyDiagramText3.bin"/><Relationship Id="rId21" Type="http://schemas.microsoft.com/office/2006/relationships/legacyDiagramText" Target="legacyDiagramText21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17" Type="http://schemas.microsoft.com/office/2006/relationships/legacyDiagramText" Target="legacyDiagramText17.bin"/><Relationship Id="rId2" Type="http://schemas.microsoft.com/office/2006/relationships/legacyDiagramText" Target="legacyDiagramText2.bin"/><Relationship Id="rId16" Type="http://schemas.microsoft.com/office/2006/relationships/legacyDiagramText" Target="legacyDiagramText16.bin"/><Relationship Id="rId20" Type="http://schemas.microsoft.com/office/2006/relationships/legacyDiagramText" Target="legacyDiagramText20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5" Type="http://schemas.microsoft.com/office/2006/relationships/legacyDiagramText" Target="legacyDiagramText15.bin"/><Relationship Id="rId23" Type="http://schemas.microsoft.com/office/2006/relationships/legacyDiagramText" Target="legacyDiagramText23.bin"/><Relationship Id="rId10" Type="http://schemas.microsoft.com/office/2006/relationships/legacyDiagramText" Target="legacyDiagramText10.bin"/><Relationship Id="rId19" Type="http://schemas.microsoft.com/office/2006/relationships/legacyDiagramText" Target="legacyDiagramText19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Relationship Id="rId14" Type="http://schemas.microsoft.com/office/2006/relationships/legacyDiagramText" Target="legacyDiagramText14.bin"/><Relationship Id="rId22" Type="http://schemas.microsoft.com/office/2006/relationships/legacyDiagramText" Target="legacyDiagramText22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31.bin"/><Relationship Id="rId13" Type="http://schemas.microsoft.com/office/2006/relationships/legacyDiagramText" Target="legacyDiagramText36.bin"/><Relationship Id="rId18" Type="http://schemas.microsoft.com/office/2006/relationships/legacyDiagramText" Target="legacyDiagramText41.bin"/><Relationship Id="rId3" Type="http://schemas.microsoft.com/office/2006/relationships/legacyDiagramText" Target="legacyDiagramText26.bin"/><Relationship Id="rId21" Type="http://schemas.microsoft.com/office/2006/relationships/legacyDiagramText" Target="legacyDiagramText44.bin"/><Relationship Id="rId7" Type="http://schemas.microsoft.com/office/2006/relationships/legacyDiagramText" Target="legacyDiagramText30.bin"/><Relationship Id="rId12" Type="http://schemas.microsoft.com/office/2006/relationships/legacyDiagramText" Target="legacyDiagramText35.bin"/><Relationship Id="rId17" Type="http://schemas.microsoft.com/office/2006/relationships/legacyDiagramText" Target="legacyDiagramText40.bin"/><Relationship Id="rId25" Type="http://schemas.microsoft.com/office/2006/relationships/legacyDiagramText" Target="legacyDiagramText48.bin"/><Relationship Id="rId2" Type="http://schemas.microsoft.com/office/2006/relationships/legacyDiagramText" Target="legacyDiagramText25.bin"/><Relationship Id="rId16" Type="http://schemas.microsoft.com/office/2006/relationships/legacyDiagramText" Target="legacyDiagramText39.bin"/><Relationship Id="rId20" Type="http://schemas.microsoft.com/office/2006/relationships/legacyDiagramText" Target="legacyDiagramText43.bin"/><Relationship Id="rId1" Type="http://schemas.microsoft.com/office/2006/relationships/legacyDiagramText" Target="legacyDiagramText24.bin"/><Relationship Id="rId6" Type="http://schemas.microsoft.com/office/2006/relationships/legacyDiagramText" Target="legacyDiagramText29.bin"/><Relationship Id="rId11" Type="http://schemas.microsoft.com/office/2006/relationships/legacyDiagramText" Target="legacyDiagramText34.bin"/><Relationship Id="rId24" Type="http://schemas.microsoft.com/office/2006/relationships/legacyDiagramText" Target="legacyDiagramText47.bin"/><Relationship Id="rId5" Type="http://schemas.microsoft.com/office/2006/relationships/legacyDiagramText" Target="legacyDiagramText28.bin"/><Relationship Id="rId15" Type="http://schemas.microsoft.com/office/2006/relationships/legacyDiagramText" Target="legacyDiagramText38.bin"/><Relationship Id="rId23" Type="http://schemas.microsoft.com/office/2006/relationships/legacyDiagramText" Target="legacyDiagramText46.bin"/><Relationship Id="rId10" Type="http://schemas.microsoft.com/office/2006/relationships/legacyDiagramText" Target="legacyDiagramText33.bin"/><Relationship Id="rId19" Type="http://schemas.microsoft.com/office/2006/relationships/legacyDiagramText" Target="legacyDiagramText42.bin"/><Relationship Id="rId4" Type="http://schemas.microsoft.com/office/2006/relationships/legacyDiagramText" Target="legacyDiagramText27.bin"/><Relationship Id="rId9" Type="http://schemas.microsoft.com/office/2006/relationships/legacyDiagramText" Target="legacyDiagramText32.bin"/><Relationship Id="rId14" Type="http://schemas.microsoft.com/office/2006/relationships/legacyDiagramText" Target="legacyDiagramText37.bin"/><Relationship Id="rId22" Type="http://schemas.microsoft.com/office/2006/relationships/legacyDiagramText" Target="legacyDiagramText45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56.bin"/><Relationship Id="rId3" Type="http://schemas.microsoft.com/office/2006/relationships/legacyDiagramText" Target="legacyDiagramText51.bin"/><Relationship Id="rId7" Type="http://schemas.microsoft.com/office/2006/relationships/legacyDiagramText" Target="legacyDiagramText55.bin"/><Relationship Id="rId2" Type="http://schemas.microsoft.com/office/2006/relationships/legacyDiagramText" Target="legacyDiagramText50.bin"/><Relationship Id="rId1" Type="http://schemas.microsoft.com/office/2006/relationships/legacyDiagramText" Target="legacyDiagramText49.bin"/><Relationship Id="rId6" Type="http://schemas.microsoft.com/office/2006/relationships/legacyDiagramText" Target="legacyDiagramText54.bin"/><Relationship Id="rId5" Type="http://schemas.microsoft.com/office/2006/relationships/legacyDiagramText" Target="legacyDiagramText53.bin"/><Relationship Id="rId10" Type="http://schemas.microsoft.com/office/2006/relationships/legacyDiagramText" Target="legacyDiagramText58.bin"/><Relationship Id="rId4" Type="http://schemas.microsoft.com/office/2006/relationships/legacyDiagramText" Target="legacyDiagramText52.bin"/><Relationship Id="rId9" Type="http://schemas.microsoft.com/office/2006/relationships/legacyDiagramText" Target="legacyDiagramText57.bin"/></Relationships>
</file>

<file path=ppt/drawings/_rels/vmlDrawing4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66.bin"/><Relationship Id="rId13" Type="http://schemas.microsoft.com/office/2006/relationships/legacyDiagramText" Target="legacyDiagramText71.bin"/><Relationship Id="rId18" Type="http://schemas.microsoft.com/office/2006/relationships/legacyDiagramText" Target="legacyDiagramText76.bin"/><Relationship Id="rId3" Type="http://schemas.microsoft.com/office/2006/relationships/legacyDiagramText" Target="legacyDiagramText61.bin"/><Relationship Id="rId21" Type="http://schemas.microsoft.com/office/2006/relationships/legacyDiagramText" Target="legacyDiagramText79.bin"/><Relationship Id="rId7" Type="http://schemas.microsoft.com/office/2006/relationships/legacyDiagramText" Target="legacyDiagramText65.bin"/><Relationship Id="rId12" Type="http://schemas.microsoft.com/office/2006/relationships/legacyDiagramText" Target="legacyDiagramText70.bin"/><Relationship Id="rId17" Type="http://schemas.microsoft.com/office/2006/relationships/legacyDiagramText" Target="legacyDiagramText75.bin"/><Relationship Id="rId2" Type="http://schemas.microsoft.com/office/2006/relationships/legacyDiagramText" Target="legacyDiagramText60.bin"/><Relationship Id="rId16" Type="http://schemas.microsoft.com/office/2006/relationships/legacyDiagramText" Target="legacyDiagramText74.bin"/><Relationship Id="rId20" Type="http://schemas.microsoft.com/office/2006/relationships/legacyDiagramText" Target="legacyDiagramText78.bin"/><Relationship Id="rId1" Type="http://schemas.microsoft.com/office/2006/relationships/legacyDiagramText" Target="legacyDiagramText59.bin"/><Relationship Id="rId6" Type="http://schemas.microsoft.com/office/2006/relationships/legacyDiagramText" Target="legacyDiagramText64.bin"/><Relationship Id="rId11" Type="http://schemas.microsoft.com/office/2006/relationships/legacyDiagramText" Target="legacyDiagramText69.bin"/><Relationship Id="rId5" Type="http://schemas.microsoft.com/office/2006/relationships/legacyDiagramText" Target="legacyDiagramText63.bin"/><Relationship Id="rId15" Type="http://schemas.microsoft.com/office/2006/relationships/legacyDiagramText" Target="legacyDiagramText73.bin"/><Relationship Id="rId10" Type="http://schemas.microsoft.com/office/2006/relationships/legacyDiagramText" Target="legacyDiagramText68.bin"/><Relationship Id="rId19" Type="http://schemas.microsoft.com/office/2006/relationships/legacyDiagramText" Target="legacyDiagramText77.bin"/><Relationship Id="rId4" Type="http://schemas.microsoft.com/office/2006/relationships/legacyDiagramText" Target="legacyDiagramText62.bin"/><Relationship Id="rId9" Type="http://schemas.microsoft.com/office/2006/relationships/legacyDiagramText" Target="legacyDiagramText67.bin"/><Relationship Id="rId14" Type="http://schemas.microsoft.com/office/2006/relationships/legacyDiagramText" Target="legacyDiagramText72.bin"/></Relationships>
</file>

<file path=ppt/drawings/_rels/vmlDrawing5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7.bin"/><Relationship Id="rId3" Type="http://schemas.microsoft.com/office/2006/relationships/legacyDiagramText" Target="legacyDiagramText82.bin"/><Relationship Id="rId7" Type="http://schemas.microsoft.com/office/2006/relationships/legacyDiagramText" Target="legacyDiagramText86.bin"/><Relationship Id="rId2" Type="http://schemas.microsoft.com/office/2006/relationships/legacyDiagramText" Target="legacyDiagramText81.bin"/><Relationship Id="rId1" Type="http://schemas.microsoft.com/office/2006/relationships/legacyDiagramText" Target="legacyDiagramText80.bin"/><Relationship Id="rId6" Type="http://schemas.microsoft.com/office/2006/relationships/legacyDiagramText" Target="legacyDiagramText85.bin"/><Relationship Id="rId5" Type="http://schemas.microsoft.com/office/2006/relationships/legacyDiagramText" Target="legacyDiagramText84.bin"/><Relationship Id="rId4" Type="http://schemas.microsoft.com/office/2006/relationships/legacyDiagramText" Target="legacyDiagramText83.bin"/></Relationships>
</file>

<file path=ppt/drawings/_rels/vmlDrawing6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95.bin"/><Relationship Id="rId3" Type="http://schemas.microsoft.com/office/2006/relationships/legacyDiagramText" Target="legacyDiagramText90.bin"/><Relationship Id="rId7" Type="http://schemas.microsoft.com/office/2006/relationships/legacyDiagramText" Target="legacyDiagramText94.bin"/><Relationship Id="rId12" Type="http://schemas.microsoft.com/office/2006/relationships/legacyDiagramText" Target="legacyDiagramText99.bin"/><Relationship Id="rId2" Type="http://schemas.microsoft.com/office/2006/relationships/legacyDiagramText" Target="legacyDiagramText89.bin"/><Relationship Id="rId1" Type="http://schemas.microsoft.com/office/2006/relationships/legacyDiagramText" Target="legacyDiagramText88.bin"/><Relationship Id="rId6" Type="http://schemas.microsoft.com/office/2006/relationships/legacyDiagramText" Target="legacyDiagramText93.bin"/><Relationship Id="rId11" Type="http://schemas.microsoft.com/office/2006/relationships/legacyDiagramText" Target="legacyDiagramText98.bin"/><Relationship Id="rId5" Type="http://schemas.microsoft.com/office/2006/relationships/legacyDiagramText" Target="legacyDiagramText92.bin"/><Relationship Id="rId10" Type="http://schemas.microsoft.com/office/2006/relationships/legacyDiagramText" Target="legacyDiagramText97.bin"/><Relationship Id="rId4" Type="http://schemas.microsoft.com/office/2006/relationships/legacyDiagramText" Target="legacyDiagramText91.bin"/><Relationship Id="rId9" Type="http://schemas.microsoft.com/office/2006/relationships/legacyDiagramText" Target="legacyDiagramText96.bin"/></Relationships>
</file>

<file path=ppt/drawings/_rels/vmlDrawing7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07.bin"/><Relationship Id="rId3" Type="http://schemas.microsoft.com/office/2006/relationships/legacyDiagramText" Target="legacyDiagramText102.bin"/><Relationship Id="rId7" Type="http://schemas.microsoft.com/office/2006/relationships/legacyDiagramText" Target="legacyDiagramText106.bin"/><Relationship Id="rId2" Type="http://schemas.microsoft.com/office/2006/relationships/legacyDiagramText" Target="legacyDiagramText101.bin"/><Relationship Id="rId1" Type="http://schemas.microsoft.com/office/2006/relationships/legacyDiagramText" Target="legacyDiagramText100.bin"/><Relationship Id="rId6" Type="http://schemas.microsoft.com/office/2006/relationships/legacyDiagramText" Target="legacyDiagramText105.bin"/><Relationship Id="rId11" Type="http://schemas.microsoft.com/office/2006/relationships/legacyDiagramText" Target="legacyDiagramText110.bin"/><Relationship Id="rId5" Type="http://schemas.microsoft.com/office/2006/relationships/legacyDiagramText" Target="legacyDiagramText104.bin"/><Relationship Id="rId10" Type="http://schemas.microsoft.com/office/2006/relationships/legacyDiagramText" Target="legacyDiagramText109.bin"/><Relationship Id="rId4" Type="http://schemas.microsoft.com/office/2006/relationships/legacyDiagramText" Target="legacyDiagramText103.bin"/><Relationship Id="rId9" Type="http://schemas.microsoft.com/office/2006/relationships/legacyDiagramText" Target="legacyDiagramText108.bin"/></Relationships>
</file>

<file path=ppt/drawings/_rels/vmlDrawing8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3.bin"/><Relationship Id="rId7" Type="http://schemas.microsoft.com/office/2006/relationships/legacyDiagramText" Target="legacyDiagramText117.bin"/><Relationship Id="rId2" Type="http://schemas.microsoft.com/office/2006/relationships/legacyDiagramText" Target="legacyDiagramText112.bin"/><Relationship Id="rId1" Type="http://schemas.microsoft.com/office/2006/relationships/legacyDiagramText" Target="legacyDiagramText111.bin"/><Relationship Id="rId6" Type="http://schemas.microsoft.com/office/2006/relationships/legacyDiagramText" Target="legacyDiagramText116.bin"/><Relationship Id="rId5" Type="http://schemas.microsoft.com/office/2006/relationships/legacyDiagramText" Target="legacyDiagramText115.bin"/><Relationship Id="rId4" Type="http://schemas.microsoft.com/office/2006/relationships/legacyDiagramText" Target="legacyDiagramText11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Pengelolaan Instalasi Komputer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C2F0D37-4C0B-4CE0-A1C0-840F8BE71C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Pengelolaan Instalasi Komputer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64F1546-74C2-43C1-997A-233D8C237D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Pengelolaan Instalasi Komputer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9E041-7E82-4E22-B33A-470EC4BE9E10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048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8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48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453289-8A11-4DD4-928E-0F6810063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612A9-00C3-438F-AE40-E372665B8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D579A-9370-4426-A298-FFA57B4DF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FEF62D-5949-4825-8F8D-4942D18AE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C3E941-27F3-4CC6-8F63-0B994864F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15240-3C02-4A8D-B202-73F5542D7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5440E-4612-40B5-8BE8-92D79453E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145A3-0DCA-49CA-A7D7-EA0B16A05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3B0FE-16C6-480F-8958-64832E995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52AD6-9DE4-42BF-965F-21081B9A5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4CB89-BB82-4EDC-AF8C-0C9A72CB3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51392-3F47-4B33-AEF6-F396572A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EB0AA-1DEF-43BD-BB00-7000902AF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Created by Wahyu Nurjaya WK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E9DA02E-3672-4D75-A858-56876D74B9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5.xml"/><Relationship Id="rId3" Type="http://schemas.openxmlformats.org/officeDocument/2006/relationships/image" Target="../media/image1.png"/><Relationship Id="rId7" Type="http://schemas.openxmlformats.org/officeDocument/2006/relationships/slide" Target="slide17.xml"/><Relationship Id="rId12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3.xml"/><Relationship Id="rId5" Type="http://schemas.openxmlformats.org/officeDocument/2006/relationships/slide" Target="slide15.xml"/><Relationship Id="rId10" Type="http://schemas.openxmlformats.org/officeDocument/2006/relationships/slide" Target="slide22.xml"/><Relationship Id="rId4" Type="http://schemas.openxmlformats.org/officeDocument/2006/relationships/slide" Target="slide14.xml"/><Relationship Id="rId9" Type="http://schemas.openxmlformats.org/officeDocument/2006/relationships/slide" Target="slide21.xml"/><Relationship Id="rId14" Type="http://schemas.openxmlformats.org/officeDocument/2006/relationships/slide" Target="slide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FC668C6-901A-4B7E-9C56-866A56CC2EEB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Bauhaus 93" pitchFamily="82" charset="0"/>
              </a:rPr>
              <a:t>Pengelolaan Instalasi Komputer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3025" y="3714750"/>
            <a:ext cx="6400800" cy="2305050"/>
          </a:xfrm>
        </p:spPr>
        <p:txBody>
          <a:bodyPr/>
          <a:lstStyle/>
          <a:p>
            <a:r>
              <a:rPr lang="en-US" sz="2800">
                <a:latin typeface="Matura MT Script Capitals" pitchFamily="66" charset="0"/>
              </a:rPr>
              <a:t>Wahyu Nurjaya WK, ST</a:t>
            </a:r>
          </a:p>
          <a:p>
            <a:r>
              <a:rPr lang="en-US" sz="2800">
                <a:latin typeface="Matura MT Script Capitals" pitchFamily="66" charset="0"/>
              </a:rPr>
              <a:t>4127.70.26.014</a:t>
            </a:r>
          </a:p>
          <a:p>
            <a:r>
              <a:rPr lang="en-US">
                <a:latin typeface="Bauhaus 93" pitchFamily="82" charset="0"/>
              </a:rPr>
              <a:t>Jurusan Manajemen Informatika</a:t>
            </a:r>
          </a:p>
          <a:p>
            <a:r>
              <a:rPr lang="en-US">
                <a:latin typeface="Bauhaus 93" pitchFamily="82" charset="0"/>
              </a:rPr>
              <a:t>FTIK UNIKOM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3E2A-1A86-4E95-A335-A80B4B625D9E}" type="slidenum">
              <a:rPr lang="en-US"/>
              <a:pPr/>
              <a:t>10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3" action="ppaction://hlinksldjump"/>
              </a:rPr>
              <a:t>Lokasi</a:t>
            </a:r>
            <a:r>
              <a:rPr lang="en-US"/>
              <a:t> Operasi</a:t>
            </a:r>
          </a:p>
        </p:txBody>
      </p:sp>
      <p:graphicFrame>
        <p:nvGraphicFramePr>
          <p:cNvPr id="89094" name="Organization Chart 6"/>
          <p:cNvGraphicFramePr>
            <a:graphicFrameLocks/>
          </p:cNvGraphicFramePr>
          <p:nvPr>
            <p:ph type="dgm" idx="1"/>
          </p:nvPr>
        </p:nvGraphicFramePr>
        <p:xfrm>
          <a:off x="914400" y="2017713"/>
          <a:ext cx="7772400" cy="4114800"/>
        </p:xfrm>
        <a:graphic>
          <a:graphicData uri="http://schemas.openxmlformats.org/drawingml/2006/compatibility">
            <com:legacyDrawing xmlns:com="http://schemas.openxmlformats.org/drawingml/2006/compatibility" spid="_x0000_s89094"/>
          </a:graphicData>
        </a:graphic>
      </p:graphicFrame>
      <p:sp>
        <p:nvSpPr>
          <p:cNvPr id="89149" name="Text Box 61"/>
          <p:cNvSpPr txBox="1">
            <a:spLocks noChangeArrowheads="1"/>
          </p:cNvSpPr>
          <p:nvPr/>
        </p:nvSpPr>
        <p:spPr bwMode="auto">
          <a:xfrm>
            <a:off x="3810000" y="5334000"/>
            <a:ext cx="4892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/>
              <a:t>Pendekatan seperti ini sesuai dengan organisasi yang terdisentralisasi, misalnya bila skala organisasinya besar</a:t>
            </a:r>
          </a:p>
        </p:txBody>
      </p:sp>
      <p:sp>
        <p:nvSpPr>
          <p:cNvPr id="89150" name="Rectangle 62"/>
          <p:cNvSpPr>
            <a:spLocks noChangeArrowheads="1"/>
          </p:cNvSpPr>
          <p:nvPr/>
        </p:nvSpPr>
        <p:spPr bwMode="auto">
          <a:xfrm>
            <a:off x="762000" y="57150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4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4789-E113-4CAA-9DF1-35F22E76500C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3" action="ppaction://hlinksldjump"/>
              </a:rPr>
              <a:t>Lokasi</a:t>
            </a:r>
            <a:r>
              <a:rPr lang="en-US"/>
              <a:t> dalam groups service</a:t>
            </a:r>
          </a:p>
        </p:txBody>
      </p:sp>
      <p:graphicFrame>
        <p:nvGraphicFramePr>
          <p:cNvPr id="91142" name="Organization Chart 6"/>
          <p:cNvGraphicFramePr>
            <a:graphicFrameLocks/>
          </p:cNvGraphicFramePr>
          <p:nvPr>
            <p:ph type="dgm" idx="1"/>
          </p:nvPr>
        </p:nvGraphicFramePr>
        <p:xfrm>
          <a:off x="838200" y="1905000"/>
          <a:ext cx="7772400" cy="4114800"/>
        </p:xfrm>
        <a:graphic>
          <a:graphicData uri="http://schemas.openxmlformats.org/drawingml/2006/compatibility">
            <com:legacyDrawing xmlns:com="http://schemas.openxmlformats.org/drawingml/2006/compatibility" spid="_x0000_s91142"/>
          </a:graphicData>
        </a:graphic>
      </p:graphicFrame>
      <p:sp>
        <p:nvSpPr>
          <p:cNvPr id="91192" name="Text Box 56"/>
          <p:cNvSpPr txBox="1">
            <a:spLocks noChangeArrowheads="1"/>
          </p:cNvSpPr>
          <p:nvPr/>
        </p:nvSpPr>
        <p:spPr bwMode="auto">
          <a:xfrm>
            <a:off x="609600" y="5257800"/>
            <a:ext cx="4465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Pendekatan ini baik digunakan untuk</a:t>
            </a:r>
          </a:p>
          <a:p>
            <a:r>
              <a:rPr lang="en-US" b="1"/>
              <a:t>Organisasi kecil sampai menengah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3D42-5F70-4843-A0DA-928261645EB2}" type="slidenum">
              <a:rPr lang="en-US"/>
              <a:pPr/>
              <a:t>12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Kantor Regional</a:t>
            </a:r>
          </a:p>
        </p:txBody>
      </p:sp>
      <p:graphicFrame>
        <p:nvGraphicFramePr>
          <p:cNvPr id="93190" name="Organization Chart 6"/>
          <p:cNvGraphicFramePr>
            <a:graphicFrameLocks/>
          </p:cNvGraphicFramePr>
          <p:nvPr>
            <p:ph type="dgm"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ompatibility">
            <com:legacyDrawing xmlns:com="http://schemas.openxmlformats.org/drawingml/2006/compatibility" spid="_x0000_s93190"/>
          </a:graphicData>
        </a:graphic>
      </p:graphicFrame>
      <p:sp>
        <p:nvSpPr>
          <p:cNvPr id="93214" name="Rectangle 3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7150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3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73D4-A5F2-4C04-91C3-8D5B05C1E12A}" type="slidenum">
              <a:rPr lang="en-US"/>
              <a:pPr/>
              <a:t>13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 Organisasi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400"/>
              <a:t>Manajerial, yang termasuk dalam tingkat ini adalah para pengambil keputusan, para pengatur, termasuk didalamnya pemimpin atau penanggung jawab proyek dan supervisor.</a:t>
            </a:r>
          </a:p>
          <a:p>
            <a:pPr algn="just">
              <a:lnSpc>
                <a:spcPct val="80000"/>
              </a:lnSpc>
            </a:pPr>
            <a:r>
              <a:rPr lang="en-US" sz="2400"/>
              <a:t>System Development, yang berada dalam tingkat ini adalah sistem analis, programmer, para spesialis perangkat lunak, maupun perangkat keras.</a:t>
            </a:r>
          </a:p>
          <a:p>
            <a:pPr algn="just">
              <a:lnSpc>
                <a:spcPct val="80000"/>
              </a:lnSpc>
            </a:pPr>
            <a:r>
              <a:rPr lang="en-US" sz="2400"/>
              <a:t>Staf Oprasional, para operasi komputer, staf penyimpanan data, dan karyawan bagian kontrol.</a:t>
            </a:r>
          </a:p>
          <a:p>
            <a:pPr algn="just">
              <a:lnSpc>
                <a:spcPct val="80000"/>
              </a:lnSpc>
            </a:pPr>
            <a:r>
              <a:rPr lang="en-US" sz="2400"/>
              <a:t>Administrasi, berbagai satuan kerja dengan ragam kepandaian untuk mendukung administrasi dapat masuk pada tingkat ini.</a:t>
            </a:r>
          </a:p>
        </p:txBody>
      </p:sp>
      <p:sp>
        <p:nvSpPr>
          <p:cNvPr id="9523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39000" y="57150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3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13A1-FDDA-4EC8-B9CE-3BC0D3DF7C1C}" type="slidenum">
              <a:rPr lang="en-US"/>
              <a:pPr/>
              <a:t>14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Struktur Organisasi</a:t>
            </a:r>
          </a:p>
        </p:txBody>
      </p:sp>
      <p:graphicFrame>
        <p:nvGraphicFramePr>
          <p:cNvPr id="96262" name="Organization Chart 6"/>
          <p:cNvGraphicFramePr>
            <a:graphicFrameLocks/>
          </p:cNvGraphicFramePr>
          <p:nvPr>
            <p:ph type="dgm" idx="1"/>
          </p:nvPr>
        </p:nvGraphicFramePr>
        <p:xfrm>
          <a:off x="457200" y="1905000"/>
          <a:ext cx="4038600" cy="3276600"/>
        </p:xfrm>
        <a:graphic>
          <a:graphicData uri="http://schemas.openxmlformats.org/drawingml/2006/compatibility">
            <com:legacyDrawing xmlns:com="http://schemas.openxmlformats.org/drawingml/2006/compatibility" spid="_x0000_s96262"/>
          </a:graphicData>
        </a:graphic>
      </p:graphicFrame>
      <p:graphicFrame>
        <p:nvGraphicFramePr>
          <p:cNvPr id="96278" name="Organization Chart 22"/>
          <p:cNvGraphicFramePr>
            <a:graphicFrameLocks/>
          </p:cNvGraphicFramePr>
          <p:nvPr/>
        </p:nvGraphicFramePr>
        <p:xfrm>
          <a:off x="4419600" y="1905000"/>
          <a:ext cx="4343400" cy="4343400"/>
        </p:xfrm>
        <a:graphic>
          <a:graphicData uri="http://schemas.openxmlformats.org/drawingml/2006/compatibility">
            <com:legacyDrawing xmlns:com="http://schemas.openxmlformats.org/drawingml/2006/compatibility" spid="_x0000_s96278"/>
          </a:graphicData>
        </a:graphic>
      </p:graphicFrame>
      <p:sp>
        <p:nvSpPr>
          <p:cNvPr id="96307" name="Rectangle 51"/>
          <p:cNvSpPr>
            <a:spLocks noChangeArrowheads="1"/>
          </p:cNvSpPr>
          <p:nvPr/>
        </p:nvSpPr>
        <p:spPr bwMode="auto">
          <a:xfrm>
            <a:off x="685800" y="55626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3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C4C9-0724-4A9D-9048-001EBE7C9D45}" type="slidenum">
              <a:rPr lang="en-US"/>
              <a:pPr/>
              <a:t>15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 Pengembangan Sistem</a:t>
            </a:r>
          </a:p>
        </p:txBody>
      </p:sp>
      <p:graphicFrame>
        <p:nvGraphicFramePr>
          <p:cNvPr id="98310" name="Organization Chart 6"/>
          <p:cNvGraphicFramePr>
            <a:graphicFrameLocks/>
          </p:cNvGraphicFramePr>
          <p:nvPr>
            <p:ph type="dgm"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ompatibility">
            <com:legacyDrawing xmlns:com="http://schemas.openxmlformats.org/drawingml/2006/compatibility" spid="_x0000_s98310"/>
          </a:graphicData>
        </a:graphic>
      </p:graphicFrame>
      <p:sp>
        <p:nvSpPr>
          <p:cNvPr id="98328" name="Rectangle 24"/>
          <p:cNvSpPr>
            <a:spLocks noChangeArrowheads="1"/>
          </p:cNvSpPr>
          <p:nvPr/>
        </p:nvSpPr>
        <p:spPr bwMode="auto">
          <a:xfrm>
            <a:off x="609600" y="48006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3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E6BB-2E0D-4B92-9758-C3783DD31F21}" type="slidenum">
              <a:rPr lang="en-US"/>
              <a:pPr/>
              <a:t>16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Operasi-Operasi</a:t>
            </a:r>
          </a:p>
        </p:txBody>
      </p:sp>
      <p:graphicFrame>
        <p:nvGraphicFramePr>
          <p:cNvPr id="100358" name="Organization Chart 6"/>
          <p:cNvGraphicFramePr>
            <a:graphicFrameLocks/>
          </p:cNvGraphicFramePr>
          <p:nvPr>
            <p:ph type="dgm"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ompatibility">
            <com:legacyDrawing xmlns:com="http://schemas.openxmlformats.org/drawingml/2006/compatibility" spid="_x0000_s100358"/>
          </a:graphicData>
        </a:graphic>
      </p:graphicFrame>
      <p:sp>
        <p:nvSpPr>
          <p:cNvPr id="100384" name="Rectangle 32"/>
          <p:cNvSpPr>
            <a:spLocks noChangeArrowheads="1"/>
          </p:cNvSpPr>
          <p:nvPr/>
        </p:nvSpPr>
        <p:spPr bwMode="auto">
          <a:xfrm>
            <a:off x="685800" y="57150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3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891E-1D0C-45BA-A152-C132827933A6}" type="slidenum">
              <a:rPr lang="en-US"/>
              <a:pPr/>
              <a:t>17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Pendukung Teknis</a:t>
            </a:r>
          </a:p>
        </p:txBody>
      </p:sp>
      <p:graphicFrame>
        <p:nvGraphicFramePr>
          <p:cNvPr id="102406" name="Organization Chart 6"/>
          <p:cNvGraphicFramePr>
            <a:graphicFrameLocks/>
          </p:cNvGraphicFramePr>
          <p:nvPr>
            <p:ph type="dgm"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ompatibility">
            <com:legacyDrawing xmlns:com="http://schemas.openxmlformats.org/drawingml/2006/compatibility" spid="_x0000_s102406"/>
          </a:graphicData>
        </a:graphic>
      </p:graphicFrame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762000" y="54102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3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E90-08E8-4BE8-86AE-1FBDC6304591}" type="slidenum">
              <a:rPr lang="en-US"/>
              <a:pPr/>
              <a:t>18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Fungsi Manajer</a:t>
            </a:r>
          </a:p>
        </p:txBody>
      </p:sp>
      <p:graphicFrame>
        <p:nvGraphicFramePr>
          <p:cNvPr id="104454" name="Organization Chart 6"/>
          <p:cNvGraphicFramePr>
            <a:graphicFrameLocks/>
          </p:cNvGraphicFramePr>
          <p:nvPr>
            <p:ph type="dgm"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ompatibility">
            <com:legacyDrawing xmlns:com="http://schemas.openxmlformats.org/drawingml/2006/compatibility" spid="_x0000_s104454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DEE3-8666-41DF-846B-B2A0C057D69D}" type="slidenum">
              <a:rPr lang="en-US"/>
              <a:pPr/>
              <a:t>19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Keuntungan &amp; Kerugian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800" b="1"/>
              <a:t>Keuntungan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Departemen mempunyai pengontrolan langsung terhadap fasilitas operasi pengolahan data.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Setiap fasilitas pengolahan data hanya memerlukan peralatan yang minimum sesuai kebutuhan departemennya.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Pertanggung jawaban sebagai posisi pusat laba ditekankan, sehingga user dapat lebih efisien dalam pemakaian sumber daya perusahaan.</a:t>
            </a:r>
          </a:p>
          <a:p>
            <a:pPr algn="just">
              <a:lnSpc>
                <a:spcPct val="80000"/>
              </a:lnSpc>
            </a:pPr>
            <a:r>
              <a:rPr lang="en-US" sz="1800" b="1"/>
              <a:t>Kerugian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Mungkin terjadi pemborosan dalam sumber daya manusia dan peralatan, misalnya bila ada departemen yang memerlukan informasi yang sama ataupun metode pemrosesannya sama.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Fungsi intergrasi pengolahan, pengembangan database, dan koordinasi perencanaan menjadi lebih sulit.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Standarisasi kebijaksanaan maupun praktek perusahaan menjadi lebih sulit.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Tindakan-tindakan khusus diperlukan untuk mengontrol aplikasi pengolahan data oleh departemen, karena departemen mempunyai kontrol penuh atas semua tahap pengolahan.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685800" y="55768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2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E2-7FED-4EE7-826C-6DD3FF9049A1}" type="slidenum">
              <a:rPr lang="en-US"/>
              <a:pPr/>
              <a:t>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Bauhaus 93" pitchFamily="82" charset="0"/>
              </a:rPr>
              <a:t>Organisasi dan Personil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Agency FB" pitchFamily="34" charset="0"/>
              </a:rPr>
              <a:t>Topik yang akan dibahas dalam Organisasi dan 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Agency FB" pitchFamily="34" charset="0"/>
              </a:rPr>
              <a:t>Personil adalah:</a:t>
            </a:r>
          </a:p>
          <a:p>
            <a:pPr>
              <a:buFont typeface="Wingdings" pitchFamily="2" charset="2"/>
              <a:buChar char="q"/>
            </a:pPr>
            <a:r>
              <a:rPr lang="en-US" b="1">
                <a:latin typeface="Agency FB" pitchFamily="34" charset="0"/>
              </a:rPr>
              <a:t>Konsep Penggunaan Organisasi Pengolahan Data</a:t>
            </a:r>
          </a:p>
          <a:p>
            <a:pPr>
              <a:buFont typeface="Wingdings" pitchFamily="2" charset="2"/>
              <a:buChar char="q"/>
            </a:pPr>
            <a:r>
              <a:rPr lang="en-US" b="1">
                <a:latin typeface="Agency FB" pitchFamily="34" charset="0"/>
              </a:rPr>
              <a:t>Posisi Organisasi Pengolahan Data</a:t>
            </a:r>
          </a:p>
          <a:p>
            <a:pPr>
              <a:buFont typeface="Wingdings" pitchFamily="2" charset="2"/>
              <a:buChar char="q"/>
            </a:pPr>
            <a:r>
              <a:rPr lang="en-US" b="1">
                <a:latin typeface="Agency FB" pitchFamily="34" charset="0"/>
              </a:rPr>
              <a:t>Struktur Organisasi Instalasi Komputer</a:t>
            </a:r>
          </a:p>
          <a:p>
            <a:pPr>
              <a:buFont typeface="Wingdings" pitchFamily="2" charset="2"/>
              <a:buChar char="q"/>
            </a:pPr>
            <a:r>
              <a:rPr lang="en-US" b="1">
                <a:latin typeface="Agency FB" pitchFamily="34" charset="0"/>
              </a:rPr>
              <a:t>Jabatan Personil Instalasi Komputer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11BA-91D9-4AC2-B500-D759EAFA0540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Keuntungan &amp; Kerugian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800"/>
              <a:t>Keuntungan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Semua departemen memberikan perhatian yang sama terhadap departemen pengolahan data.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Kekuatan komputer yang unggul dapat menyediakan semua tipe dan ukuran bagi user.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Perencanaan sistem informasi dan pengembangan bisa terpusat dan terintegrasi dengan baik.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Pengontrolan TOP manajer terhadap pengolahan data dan pemakaiannya menjadi lebih mudah.</a:t>
            </a:r>
          </a:p>
          <a:p>
            <a:pPr algn="just">
              <a:lnSpc>
                <a:spcPct val="80000"/>
              </a:lnSpc>
            </a:pPr>
            <a:r>
              <a:rPr lang="en-US" sz="1800"/>
              <a:t>Kerugian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Diperlukan pemusatan staf mulai dari perancangan sistem pengolahan data sampai pemrograman.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Jika tidak ada </a:t>
            </a:r>
            <a:r>
              <a:rPr lang="en-US" sz="1600" i="1"/>
              <a:t>chargeback</a:t>
            </a:r>
            <a:r>
              <a:rPr lang="en-US" sz="1600"/>
              <a:t> untuk servis, para user mungkin banyak menghabiskan tempat pada pusat departemen.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Membuat prioritas diantara para user adalah masalah yang sulit dan sensitif.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Sumber-sumber perencanaan dalam departemen pengolahan data menjadi tidak efektif, jika kebutuhan user berjangka panjang.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685800" y="55768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2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341-FC01-4DE2-890A-7E9CFBA29F0F}" type="slidenum">
              <a:rPr lang="en-US"/>
              <a:pPr/>
              <a:t>21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Sistem-Sistem	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>
              <a:lnSpc>
                <a:spcPct val="80000"/>
              </a:lnSpc>
            </a:pPr>
            <a:r>
              <a:rPr lang="en-US" sz="1600" b="1"/>
              <a:t>Sistem Analis</a:t>
            </a:r>
          </a:p>
          <a:p>
            <a:pPr marL="914400" lvl="1" indent="-457200" algn="just">
              <a:lnSpc>
                <a:spcPct val="80000"/>
              </a:lnSpc>
            </a:pPr>
            <a:r>
              <a:rPr lang="en-US" sz="1400"/>
              <a:t>Mengumpulkan dan menganalisis informasi untuk pengembangan dan modifikasi sistem pengolahan data.</a:t>
            </a:r>
          </a:p>
          <a:p>
            <a:pPr marL="533400" indent="-533400" algn="just">
              <a:lnSpc>
                <a:spcPct val="80000"/>
              </a:lnSpc>
            </a:pPr>
            <a:r>
              <a:rPr lang="en-US" sz="1600" b="1"/>
              <a:t>Sistem Disainer</a:t>
            </a:r>
          </a:p>
          <a:p>
            <a:pPr marL="914400" lvl="1" indent="-457200" algn="just">
              <a:lnSpc>
                <a:spcPct val="80000"/>
              </a:lnSpc>
            </a:pPr>
            <a:r>
              <a:rPr lang="en-US" sz="1400"/>
              <a:t>Mengubah penentuan persyaratan olah sistem analis menjadi logis, ekonomis, dan praktis dalam perancangan sistem.</a:t>
            </a:r>
          </a:p>
          <a:p>
            <a:pPr marL="533400" indent="-533400" algn="just">
              <a:lnSpc>
                <a:spcPct val="80000"/>
              </a:lnSpc>
            </a:pPr>
            <a:r>
              <a:rPr lang="en-US" sz="1600" b="1"/>
              <a:t>Penganalis Sistem Informasi Manajemen</a:t>
            </a:r>
          </a:p>
          <a:p>
            <a:pPr marL="914400" lvl="1" indent="-457200" algn="just">
              <a:lnSpc>
                <a:spcPct val="80000"/>
              </a:lnSpc>
            </a:pPr>
            <a:r>
              <a:rPr lang="en-US" sz="1400"/>
              <a:t>Perencanaan, perancangan dan pemasangan integrasi database dan sistem pengolahan yang digunakannoleh manajer dalam membuat keputusan.</a:t>
            </a:r>
          </a:p>
          <a:p>
            <a:pPr marL="533400" indent="-533400" algn="just">
              <a:lnSpc>
                <a:spcPct val="80000"/>
              </a:lnSpc>
            </a:pPr>
            <a:r>
              <a:rPr lang="en-US" sz="1600" b="1"/>
              <a:t>Penganalis Operasi Penelitian</a:t>
            </a:r>
          </a:p>
          <a:p>
            <a:pPr marL="914400" lvl="1" indent="-457200" algn="just">
              <a:lnSpc>
                <a:spcPct val="80000"/>
              </a:lnSpc>
            </a:pPr>
            <a:r>
              <a:rPr lang="en-US" sz="1400"/>
              <a:t>Aplikasi dari teknik matematika mengenai analisis operasional dan simulasi dalam solusi perancangan sistem yang sulit.</a:t>
            </a:r>
          </a:p>
          <a:p>
            <a:pPr marL="533400" indent="-533400" algn="just">
              <a:lnSpc>
                <a:spcPct val="80000"/>
              </a:lnSpc>
            </a:pPr>
            <a:r>
              <a:rPr lang="en-US" sz="1600" b="1"/>
              <a:t>Konsultan Sistem</a:t>
            </a:r>
          </a:p>
          <a:p>
            <a:pPr marL="914400" lvl="1" indent="-457200" algn="just">
              <a:lnSpc>
                <a:spcPct val="80000"/>
              </a:lnSpc>
            </a:pPr>
            <a:r>
              <a:rPr lang="en-US" sz="1400"/>
              <a:t>Membantu user sistem pengolahan data dan melayani pembuatan dan perencanaan sistem persyaratan.</a:t>
            </a:r>
          </a:p>
          <a:p>
            <a:pPr marL="533400" indent="-533400" algn="just">
              <a:lnSpc>
                <a:spcPct val="80000"/>
              </a:lnSpc>
            </a:pPr>
            <a:r>
              <a:rPr lang="en-US" sz="1600" b="1"/>
              <a:t>Penganalis Metode &amp; Prosedur</a:t>
            </a:r>
          </a:p>
          <a:p>
            <a:pPr marL="914400" lvl="1" indent="-457200" algn="just">
              <a:lnSpc>
                <a:spcPct val="80000"/>
              </a:lnSpc>
            </a:pPr>
            <a:r>
              <a:rPr lang="en-US" sz="1400"/>
              <a:t>Mengembangkan seluruh kemajuan dari sistem.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685800" y="55768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2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6D81-A4BE-449F-A571-CDB88B5CCFD9}" type="slidenum">
              <a:rPr lang="en-US"/>
              <a:pPr/>
              <a:t>22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/>
              <a:t>Programmer Aplikasi, menyiapkan program-program untuk sistem pengolahan data yang aplikasinya diperlukan oleh user.</a:t>
            </a:r>
          </a:p>
          <a:p>
            <a:pPr algn="just"/>
            <a:r>
              <a:rPr lang="en-US"/>
              <a:t>Programmer Pemeliharaan, melakukan pemeliharaan dan modifikasi program-program yang ada.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685800" y="55768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2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881-788A-4E6B-AFB0-4D193A74DD35}" type="slidenum">
              <a:rPr lang="en-US"/>
              <a:pPr/>
              <a:t>23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Operasi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800"/>
              <a:t>Konsul Operator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Mengoperasikan komputer dan menjalankan pengawasan unjuk kerja sistem.</a:t>
            </a:r>
          </a:p>
          <a:p>
            <a:pPr algn="just">
              <a:lnSpc>
                <a:spcPct val="80000"/>
              </a:lnSpc>
            </a:pPr>
            <a:r>
              <a:rPr lang="en-US" sz="1800"/>
              <a:t>Master Terminal Operator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Mengurangi pengontrolan yang berlebihan terhadap data base atau sistem komunikasi data.</a:t>
            </a:r>
          </a:p>
          <a:p>
            <a:pPr algn="just">
              <a:lnSpc>
                <a:spcPct val="80000"/>
              </a:lnSpc>
            </a:pPr>
            <a:r>
              <a:rPr lang="en-US" sz="1800"/>
              <a:t>Operator Mengenai Peralatan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Membantu konsul operator dalam mengoperasikan komputer.</a:t>
            </a:r>
          </a:p>
          <a:p>
            <a:pPr algn="just">
              <a:lnSpc>
                <a:spcPct val="80000"/>
              </a:lnSpc>
            </a:pPr>
            <a:r>
              <a:rPr lang="en-US" sz="1800"/>
              <a:t>Operator Peralatan Pemasukkan Data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Merubah bentuk dokumen data menjadi bentuk yang diterima mesin komputer.</a:t>
            </a:r>
          </a:p>
          <a:p>
            <a:pPr algn="just">
              <a:lnSpc>
                <a:spcPct val="80000"/>
              </a:lnSpc>
            </a:pPr>
            <a:r>
              <a:rPr lang="en-US" sz="1800"/>
              <a:t>Skeduler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Mempersiapkan dan merencanakan penjadwalan produksi.</a:t>
            </a:r>
          </a:p>
          <a:p>
            <a:pPr algn="just">
              <a:lnSpc>
                <a:spcPct val="80000"/>
              </a:lnSpc>
            </a:pPr>
            <a:r>
              <a:rPr lang="en-US" sz="1800"/>
              <a:t>Koordinator Produksi</a:t>
            </a:r>
          </a:p>
          <a:p>
            <a:pPr lvl="1" algn="just">
              <a:lnSpc>
                <a:spcPct val="80000"/>
              </a:lnSpc>
            </a:pPr>
            <a:r>
              <a:rPr lang="en-US" sz="1600"/>
              <a:t>Mengkoordinir arus kerja produksi.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685800" y="55768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2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F0D-CB63-452D-9C70-DD7E34F1D882}" type="slidenum">
              <a:rPr lang="en-US"/>
              <a:pPr/>
              <a:t>24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Pendukung Teknis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400"/>
              <a:t>Pengelola Data</a:t>
            </a:r>
          </a:p>
          <a:p>
            <a:pPr lvl="1" algn="just">
              <a:lnSpc>
                <a:spcPct val="80000"/>
              </a:lnSpc>
            </a:pPr>
            <a:r>
              <a:rPr lang="en-US" sz="2000"/>
              <a:t>Merancang dan menjamin integritas databas organisasi.</a:t>
            </a:r>
          </a:p>
          <a:p>
            <a:pPr algn="just">
              <a:lnSpc>
                <a:spcPct val="80000"/>
              </a:lnSpc>
            </a:pPr>
            <a:r>
              <a:rPr lang="en-US" sz="2400"/>
              <a:t>Penganalis Komunikasi</a:t>
            </a:r>
          </a:p>
          <a:p>
            <a:pPr lvl="1" algn="just">
              <a:lnSpc>
                <a:spcPct val="80000"/>
              </a:lnSpc>
            </a:pPr>
            <a:r>
              <a:rPr lang="en-US" sz="2000"/>
              <a:t>Merencanakan, memasang jaringan kerja jarak jauh.</a:t>
            </a:r>
          </a:p>
          <a:p>
            <a:pPr algn="just">
              <a:lnSpc>
                <a:spcPct val="80000"/>
              </a:lnSpc>
            </a:pPr>
            <a:r>
              <a:rPr lang="en-US" sz="2400"/>
              <a:t>Programmer Sistem</a:t>
            </a:r>
          </a:p>
          <a:p>
            <a:pPr lvl="1" algn="just">
              <a:lnSpc>
                <a:spcPct val="80000"/>
              </a:lnSpc>
            </a:pPr>
            <a:r>
              <a:rPr lang="en-US" sz="2000"/>
              <a:t>Membuat sistem pengoperasian instalasi software serta modifikasi, melaksanakan, melakukan pelatihan.</a:t>
            </a:r>
          </a:p>
          <a:p>
            <a:pPr algn="just">
              <a:lnSpc>
                <a:spcPct val="80000"/>
              </a:lnSpc>
            </a:pPr>
            <a:r>
              <a:rPr lang="en-US" sz="2400"/>
              <a:t>Manajer Konfigurasi</a:t>
            </a:r>
          </a:p>
          <a:p>
            <a:pPr lvl="1" algn="just">
              <a:lnSpc>
                <a:spcPct val="80000"/>
              </a:lnSpc>
            </a:pPr>
            <a:r>
              <a:rPr lang="en-US" sz="2000"/>
              <a:t>Menyusun dan melaksanakan program monitoring.</a:t>
            </a:r>
          </a:p>
          <a:p>
            <a:pPr algn="just">
              <a:lnSpc>
                <a:spcPct val="80000"/>
              </a:lnSpc>
            </a:pPr>
            <a:r>
              <a:rPr lang="en-US" sz="2400"/>
              <a:t>Pengontrol Standar Pengolahan Data</a:t>
            </a:r>
          </a:p>
          <a:p>
            <a:pPr lvl="1" algn="just">
              <a:lnSpc>
                <a:spcPct val="80000"/>
              </a:lnSpc>
            </a:pPr>
            <a:r>
              <a:rPr lang="en-US" sz="2000"/>
              <a:t>Menyusun dan melaksanakan program standar pengolahan data untuk organisasi dan para user.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685800" y="55768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2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367-34D4-4D3D-87E5-482F954D87EF}" type="slidenum">
              <a:rPr lang="en-US"/>
              <a:pPr/>
              <a:t>25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Administrasi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Pendukung Produksi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Karyawan bagian kontrol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Input pengolahan komputer.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Job setup clerk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Membuat file dan bahan-bahan untuk pekerjaan individu.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Operation librarian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Pemeliharaan Tape &amp; Disk.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Supply clerk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Memelihara inventaris persediaan.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Computer aide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Mendukung produksi.</a:t>
            </a:r>
          </a:p>
          <a:p>
            <a:pPr>
              <a:lnSpc>
                <a:spcPct val="80000"/>
              </a:lnSpc>
            </a:pPr>
            <a:r>
              <a:rPr lang="en-US" sz="1800"/>
              <a:t>Pengembangan Sistem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Tehnical Librarian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Memelihara perpustakaan dokumen sistem.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Programming aide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Membantu pengembangan sistem.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685800" y="55768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2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BBB-5D23-4E4E-8229-D5C938EB6C1F}" type="slidenum">
              <a:rPr lang="en-US"/>
              <a:pPr/>
              <a:t>26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Manajemen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/>
              <a:t>Manajer pengolahan data</a:t>
            </a:r>
          </a:p>
          <a:p>
            <a:pPr lvl="1" algn="just">
              <a:lnSpc>
                <a:spcPct val="90000"/>
              </a:lnSpc>
            </a:pPr>
            <a:r>
              <a:rPr lang="en-US" sz="2000"/>
              <a:t>Merencanakan langsung semua kegiatan pengolahan data.</a:t>
            </a:r>
          </a:p>
          <a:p>
            <a:pPr algn="just">
              <a:lnSpc>
                <a:spcPct val="90000"/>
              </a:lnSpc>
            </a:pPr>
            <a:r>
              <a:rPr lang="en-US" sz="2400"/>
              <a:t>Manajer pengembangan sistem</a:t>
            </a:r>
          </a:p>
          <a:p>
            <a:pPr lvl="1" algn="just">
              <a:lnSpc>
                <a:spcPct val="90000"/>
              </a:lnSpc>
            </a:pPr>
            <a:r>
              <a:rPr lang="en-US" sz="2000"/>
              <a:t>Melakukan kegiatan pengembangan sistem langsung.</a:t>
            </a:r>
          </a:p>
          <a:p>
            <a:pPr algn="just">
              <a:lnSpc>
                <a:spcPct val="90000"/>
              </a:lnSpc>
            </a:pPr>
            <a:r>
              <a:rPr lang="en-US" sz="2400"/>
              <a:t>Manajer operasi</a:t>
            </a:r>
          </a:p>
          <a:p>
            <a:pPr lvl="1" algn="just">
              <a:lnSpc>
                <a:spcPct val="90000"/>
              </a:lnSpc>
            </a:pPr>
            <a:r>
              <a:rPr lang="en-US" sz="2000"/>
              <a:t>Pengoperasian langsung semua peralatan pengolahan data.</a:t>
            </a:r>
          </a:p>
          <a:p>
            <a:pPr algn="just">
              <a:lnSpc>
                <a:spcPct val="90000"/>
              </a:lnSpc>
            </a:pPr>
            <a:r>
              <a:rPr lang="en-US" sz="2400"/>
              <a:t>Manajer pendukung produksi</a:t>
            </a:r>
          </a:p>
          <a:p>
            <a:pPr lvl="1" algn="just">
              <a:lnSpc>
                <a:spcPct val="90000"/>
              </a:lnSpc>
            </a:pPr>
            <a:r>
              <a:rPr lang="en-US" sz="2000"/>
              <a:t>Pengoperasian langsung akan perencanaan, penjadwalan, input/output dan kegiatan pendukung lain.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685800" y="55768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  <a:hlinkClick r:id="rId2" action="ppaction://hlinksldjump"/>
              </a:rPr>
              <a:t>back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Wahyu Nurjaya WK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240-3C02-4A8D-B202-73F5542D783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2971800"/>
            <a:ext cx="38699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3E6C-3207-4C59-9243-B3E46F8FBE0C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Bauhaus 93" pitchFamily="82" charset="0"/>
              </a:rPr>
              <a:t>Organisasi dan Personil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Agency FB" pitchFamily="34" charset="0"/>
              </a:rPr>
              <a:t>Konsep Penggunaan Organisasi Pengolahan Data: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Organisasi pengolahan data mengikuti konsep-konsep yang digunakan organisasi lain. Namun 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organisasi pengolahan data mempunyai karakteristik yang unik yang tidak ditemukan dalam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kegiatan-kegiatan organisasi lain.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Ada beberapa hal yang mempengaruhi konsep penggunaan organisasi pengolahan data: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000">
                <a:latin typeface="Agency FB" pitchFamily="34" charset="0"/>
                <a:hlinkClick r:id="rId3" action="ppaction://hlinksldjump"/>
              </a:rPr>
              <a:t>K</a:t>
            </a:r>
            <a:r>
              <a:rPr lang="en-US" sz="2000">
                <a:latin typeface="Agency FB" pitchFamily="34" charset="0"/>
              </a:rPr>
              <a:t>onsep dasar kegiatan organisasi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000">
                <a:latin typeface="Agency FB" pitchFamily="34" charset="0"/>
                <a:hlinkClick r:id="rId4" action="ppaction://hlinksldjump"/>
              </a:rPr>
              <a:t>K</a:t>
            </a:r>
            <a:r>
              <a:rPr lang="en-US" sz="2000">
                <a:latin typeface="Agency FB" pitchFamily="34" charset="0"/>
              </a:rPr>
              <a:t>onsep khusus untuk kegiatan pengolahan data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000">
                <a:latin typeface="Agency FB" pitchFamily="34" charset="0"/>
                <a:hlinkClick r:id="rId5" action="ppaction://hlinksldjump"/>
              </a:rPr>
              <a:t>T</a:t>
            </a:r>
            <a:r>
              <a:rPr lang="en-US" sz="2000">
                <a:latin typeface="Agency FB" pitchFamily="34" charset="0"/>
              </a:rPr>
              <a:t>ujuan Unit Pengolahan Data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000">
                <a:latin typeface="Agency FB" pitchFamily="34" charset="0"/>
                <a:hlinkClick r:id="rId6" action="ppaction://hlinksldjump"/>
              </a:rPr>
              <a:t>T</a:t>
            </a:r>
            <a:r>
              <a:rPr lang="en-US" sz="2000">
                <a:latin typeface="Agency FB" pitchFamily="34" charset="0"/>
              </a:rPr>
              <a:t>ipe-tipe lingkungan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404-F106-4710-A9B9-74F5F2BD079C}" type="slidenum">
              <a:rPr lang="en-US"/>
              <a:pPr/>
              <a:t>4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Bauhaus 93" pitchFamily="82" charset="0"/>
              </a:rPr>
              <a:t>Organisasi dan Personil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b="1">
                <a:latin typeface="Agency FB" pitchFamily="34" charset="0"/>
              </a:rPr>
              <a:t>Posisi Organisasi Pengolahan Data:</a:t>
            </a:r>
          </a:p>
          <a:p>
            <a:pPr algn="just"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Posisi unit pengolahan data dalam organisasi besar adalah hal yang sangat penting. Tiga dasar</a:t>
            </a:r>
          </a:p>
          <a:p>
            <a:pPr algn="just"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alternatif diberikan dibawah ini dan variasi yang prinsip dari setiap alternatif dasar </a:t>
            </a:r>
          </a:p>
          <a:p>
            <a:pPr algn="just"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diterangkan. Alternatif ini hanya sebagai model umum dan dalam prakteknya kesesuaian </a:t>
            </a:r>
          </a:p>
          <a:p>
            <a:pPr algn="just"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terhadap lingkungan merupakan faktor yang paling menentukan:</a:t>
            </a:r>
          </a:p>
          <a:p>
            <a:pPr algn="just"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Tiga dasar pendekatan tersebut adalah: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en-US" sz="2000">
                <a:latin typeface="Agency FB" pitchFamily="34" charset="0"/>
                <a:hlinkClick r:id="rId3" action="ppaction://hlinksldjump"/>
              </a:rPr>
              <a:t>P</a:t>
            </a:r>
            <a:r>
              <a:rPr lang="en-US" sz="2000">
                <a:latin typeface="Agency FB" pitchFamily="34" charset="0"/>
              </a:rPr>
              <a:t>osisi unit pengolahan data diletakkan dalam kelompok customer (pemakai jasa utamanya)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en-US" sz="2000">
                <a:latin typeface="Agency FB" pitchFamily="34" charset="0"/>
                <a:hlinkClick r:id="rId4" action="ppaction://hlinksldjump"/>
              </a:rPr>
              <a:t>P</a:t>
            </a:r>
            <a:r>
              <a:rPr lang="en-US" sz="2000">
                <a:latin typeface="Agency FB" pitchFamily="34" charset="0"/>
              </a:rPr>
              <a:t>osisi unit pengolahan data diletakkan dalam kelompok unit pendukung (Service Group)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en-US" sz="2000">
                <a:latin typeface="Agency FB" pitchFamily="34" charset="0"/>
              </a:rPr>
              <a:t>Posisi unit pengolahan data diletakkan sebagai departemen-departemen yang lain, sehingga mempunyai wewenang yang cukup untuk mampu melayanai semua departemen.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988E-3D6E-45C5-8DFB-2F59F6AA32F7}" type="slidenum">
              <a:rPr lang="en-US"/>
              <a:pPr/>
              <a:t>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Bauhaus 93" pitchFamily="82" charset="0"/>
              </a:rPr>
              <a:t>Organisasi dan Personil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Agency FB" pitchFamily="34" charset="0"/>
                <a:hlinkClick r:id="rId2" action="ppaction://hlinksldjump"/>
              </a:rPr>
              <a:t>S</a:t>
            </a:r>
            <a:r>
              <a:rPr lang="en-US" b="1">
                <a:latin typeface="Agency FB" pitchFamily="34" charset="0"/>
              </a:rPr>
              <a:t>truktur Organisasi Instalasi Komputer: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Dalam struktur organisasi instalasi komputer harus diperhatikan mengenai: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sz="2000">
                <a:latin typeface="Agency FB" pitchFamily="34" charset="0"/>
                <a:hlinkClick r:id="rId4" action="ppaction://hlinksldjump"/>
              </a:rPr>
              <a:t>Model</a:t>
            </a:r>
            <a:r>
              <a:rPr lang="en-US" sz="2000">
                <a:latin typeface="Agency FB" pitchFamily="34" charset="0"/>
              </a:rPr>
              <a:t> struktur dasar organisasi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sz="2000">
                <a:latin typeface="Agency FB" pitchFamily="34" charset="0"/>
                <a:hlinkClick r:id="rId5" action="ppaction://hlinksldjump"/>
              </a:rPr>
              <a:t>Pola</a:t>
            </a:r>
            <a:r>
              <a:rPr lang="en-US" sz="2000">
                <a:latin typeface="Agency FB" pitchFamily="34" charset="0"/>
              </a:rPr>
              <a:t> pengembangan sistem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sz="2000">
                <a:latin typeface="Agency FB" pitchFamily="34" charset="0"/>
                <a:hlinkClick r:id="rId6" action="ppaction://hlinksldjump"/>
              </a:rPr>
              <a:t>Operasi-operasi</a:t>
            </a:r>
            <a:r>
              <a:rPr lang="en-US" sz="2000">
                <a:latin typeface="Agency FB" pitchFamily="34" charset="0"/>
              </a:rPr>
              <a:t> dalam organisasi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sz="2000">
                <a:latin typeface="Agency FB" pitchFamily="34" charset="0"/>
                <a:hlinkClick r:id="rId7" action="ppaction://hlinksldjump"/>
              </a:rPr>
              <a:t>Pendukung</a:t>
            </a:r>
            <a:r>
              <a:rPr lang="en-US" sz="2000">
                <a:latin typeface="Agency FB" pitchFamily="34" charset="0"/>
              </a:rPr>
              <a:t> teknis organisasi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sz="2000">
                <a:latin typeface="Agency FB" pitchFamily="34" charset="0"/>
                <a:hlinkClick r:id="rId8" action="ppaction://hlinksldjump"/>
              </a:rPr>
              <a:t>Manajer</a:t>
            </a:r>
            <a:r>
              <a:rPr lang="en-US" sz="2000">
                <a:latin typeface="Agency FB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Agency FB" pitchFamily="34" charset="0"/>
              </a:rPr>
              <a:t>Jabatan Personil Instalasi Komputer: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Agency FB" pitchFamily="34" charset="0"/>
              </a:rPr>
              <a:t>Kriteria untuk jabatan personil instalasi komputer mencakup jenis pekerjaan: </a:t>
            </a:r>
            <a:r>
              <a:rPr lang="en-US" sz="2000">
                <a:latin typeface="Agency FB" pitchFamily="34" charset="0"/>
                <a:hlinkClick r:id="rId9" action="ppaction://hlinksldjump"/>
              </a:rPr>
              <a:t>Sistem-sistem</a:t>
            </a:r>
            <a:r>
              <a:rPr lang="en-US" sz="2000">
                <a:latin typeface="Agency FB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Agency FB" pitchFamily="34" charset="0"/>
                <a:hlinkClick r:id="rId10" action="ppaction://hlinksldjump"/>
              </a:rPr>
              <a:t>Programming</a:t>
            </a:r>
            <a:r>
              <a:rPr lang="en-US" sz="2000">
                <a:latin typeface="Agency FB" pitchFamily="34" charset="0"/>
              </a:rPr>
              <a:t>, </a:t>
            </a:r>
            <a:r>
              <a:rPr lang="en-US" sz="2000">
                <a:latin typeface="Agency FB" pitchFamily="34" charset="0"/>
                <a:hlinkClick r:id="rId11" action="ppaction://hlinksldjump"/>
              </a:rPr>
              <a:t>Pengoperasian</a:t>
            </a:r>
            <a:r>
              <a:rPr lang="en-US" sz="2000">
                <a:latin typeface="Agency FB" pitchFamily="34" charset="0"/>
              </a:rPr>
              <a:t>, </a:t>
            </a:r>
            <a:r>
              <a:rPr lang="en-US" sz="2000">
                <a:latin typeface="Agency FB" pitchFamily="34" charset="0"/>
                <a:hlinkClick r:id="rId12" action="ppaction://hlinksldjump"/>
              </a:rPr>
              <a:t>Pendukung Teknis</a:t>
            </a:r>
            <a:r>
              <a:rPr lang="en-US" sz="2000">
                <a:latin typeface="Agency FB" pitchFamily="34" charset="0"/>
              </a:rPr>
              <a:t>, </a:t>
            </a:r>
            <a:r>
              <a:rPr lang="en-US" sz="2000">
                <a:latin typeface="Agency FB" pitchFamily="34" charset="0"/>
                <a:hlinkClick r:id="rId13" action="ppaction://hlinksldjump"/>
              </a:rPr>
              <a:t>Administrasi</a:t>
            </a:r>
            <a:r>
              <a:rPr lang="en-US" sz="2000">
                <a:latin typeface="Agency FB" pitchFamily="34" charset="0"/>
              </a:rPr>
              <a:t> dan </a:t>
            </a:r>
            <a:r>
              <a:rPr lang="en-US" sz="2000">
                <a:latin typeface="Agency FB" pitchFamily="34" charset="0"/>
                <a:hlinkClick r:id="rId14" action="ppaction://hlinksldjump"/>
              </a:rPr>
              <a:t>Manajemen</a:t>
            </a:r>
            <a:r>
              <a:rPr lang="en-US" sz="2000">
                <a:latin typeface="Agency FB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39D3-E789-4D58-BE61-B286DB94F01D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Konsep Dasar Kegiatan Organisasi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Setiap Organisasi mempunyai: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Pengakuan terhadap lingkungan tempat kegiatan tersebut berada dan terhadap tujuan khususnya.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Garis kekuasaan dan pelaporan yang jelas.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Terbuka dan ada jalur komunikasi yang jelas pada aktifitas di dalam dan di luar organisasi.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Rentang kendali yang tak terlalu luas sehingga memperlemah otoritas, atau  terlalu sempit sehingga pengawasan menjadi terlalu berlebihan.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SDM dan peralatan yang ada digunakan seefektif mungkin. </a:t>
            </a:r>
            <a:r>
              <a:rPr lang="en-US" sz="2400">
                <a:sym typeface="Wingdings" pitchFamily="2" charset="2"/>
                <a:hlinkClick r:id="rId2" action="ppaction://hlinksldjump"/>
              </a:rPr>
              <a:t>back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663D-5DB0-4625-95F1-AF190818549B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Konsep Khusus Untuk Pengolahan Data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</a:pPr>
            <a:r>
              <a:rPr lang="en-US" sz="2000"/>
              <a:t>Kuncinya adalah kemampuan teknis dan manajerial dari manajer pengolahan data.</a:t>
            </a:r>
          </a:p>
          <a:p>
            <a:pPr marL="609600" indent="-609600" algn="just">
              <a:lnSpc>
                <a:spcPct val="80000"/>
              </a:lnSpc>
            </a:pPr>
            <a:r>
              <a:rPr lang="en-US" sz="2000"/>
              <a:t>Konsepnya sebagai berikut: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/>
              <a:t>Unit Pengolahan Data perlu diletakkan sedemikian rupa sehingga dapat melayani bagian-bagian lain dengan sebaik-baiknya.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/>
              <a:t>Hubungan yang efektif dengan user harus dikembangkan.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/>
              <a:t>Dengan teknologi yang terus berkembang maka keinginan staf untuk mengembangkan pengetahuan harus didorong.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/>
              <a:t>Struktur organisasi harus ditata sehingga mampu mengikuti perkembangan teknologi.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/>
              <a:t>Struktur organisasi harus memberikan peran penting untuk perencanaan, skedul, dan fungsi kontrol.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/>
              <a:t>Adanya keahlian tersendiri untuk mengkombinasikan situasi dan kondisi.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/>
              <a:t>Fungsi dan tanggung jawab proses pengolahan data harus terorganisir.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ym typeface="Wingdings" pitchFamily="2" charset="2"/>
                <a:hlinkClick r:id="rId2" action="ppaction://hlinksldjump"/>
              </a:rPr>
              <a:t>back</a:t>
            </a:r>
            <a:endParaRPr lang="en-US" sz="1600"/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248-84A7-4ABA-9669-3D4E293D1D60}" type="slidenum">
              <a:rPr lang="en-US"/>
              <a:pPr/>
              <a:t>8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Unit Pengolahan Data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Dukungan terhadap pengembangan suatu proyek. (contoh: rancang bangun pesawat, konstruksi jembatan-jembatan,penelitian reaktor nuklir, software dan perkembangannya).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Dukuangan untuk kegiatan operasi. (contoh: pelayanan tiket pesawat terbang, pengawasan manufaktur, permintaan pinjaman uang, pengendalian, dan kontrol).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Dukungan untuk manajer. (contoh: manajeman sistem informasi, manajemen sistem keuangan, anggaran, dan pengawasan biaya).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Penyediaan fasilitas komputer untuk semua user yang memerlukan. </a:t>
            </a:r>
            <a:r>
              <a:rPr lang="en-US" sz="2400">
                <a:sym typeface="Wingdings" pitchFamily="2" charset="2"/>
                <a:hlinkClick r:id="rId2" action="ppaction://hlinksldjump"/>
              </a:rPr>
              <a:t>back</a:t>
            </a:r>
            <a:endParaRPr lang="en-US" sz="2400"/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858B-33F8-47F5-8181-E62217749B3A}" type="slidenum">
              <a:rPr lang="en-US"/>
              <a:pPr/>
              <a:t>9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Tipe-Tipe Lingkungan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</a:pPr>
            <a:r>
              <a:rPr lang="en-US" sz="2400"/>
              <a:t>Empat contoh lingkungan yang mempengaruhi model organisasi: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Dukungan manajemen dan administrasi (dukungan pelayanan pengolahan data) biasanya berukuran dari kecil ke menengah yang memberikan jasa penggajian, pembelian, rekening, pengawasan informasi keuangan, sampai persediaan.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Dukungan pengembangan proyek. Permintaan user untuk pengembangan sangat tinggi.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Penyediaan fasilitas. Tujuannya menyediakan pelayanan umum komputer untuk user.</a:t>
            </a: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Dukungan kegiatan operasi. Database adalah penting karena merupakan bagian integral dari sebuah organisasi.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ingdings" pitchFamily="2" charset="2"/>
                <a:hlinkClick r:id="rId2" action="ppaction://hlinksldjump"/>
              </a:rPr>
              <a:t>back</a:t>
            </a:r>
            <a:endParaRPr lang="en-US" sz="2400"/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958</TotalTime>
  <Words>1798</Words>
  <Application>Microsoft Office PowerPoint</Application>
  <PresentationFormat>On-screen Show (4:3)</PresentationFormat>
  <Paragraphs>478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Tahoma</vt:lpstr>
      <vt:lpstr>Wingdings</vt:lpstr>
      <vt:lpstr>Bauhaus 93</vt:lpstr>
      <vt:lpstr>Matura MT Script Capitals</vt:lpstr>
      <vt:lpstr>Agency FB</vt:lpstr>
      <vt:lpstr>Blends</vt:lpstr>
      <vt:lpstr>Pengelolaan Instalasi Komputer</vt:lpstr>
      <vt:lpstr>Organisasi dan Personil</vt:lpstr>
      <vt:lpstr>Organisasi dan Personil</vt:lpstr>
      <vt:lpstr>Organisasi dan Personil</vt:lpstr>
      <vt:lpstr>Organisasi dan Personil</vt:lpstr>
      <vt:lpstr>Konsep Dasar Kegiatan Organisasi</vt:lpstr>
      <vt:lpstr>Konsep Khusus Untuk Pengolahan Data</vt:lpstr>
      <vt:lpstr>Tujuan Unit Pengolahan Data</vt:lpstr>
      <vt:lpstr>Tipe-Tipe Lingkungan</vt:lpstr>
      <vt:lpstr>Lokasi Operasi</vt:lpstr>
      <vt:lpstr>Lokasi dalam groups service</vt:lpstr>
      <vt:lpstr>Kantor Regional</vt:lpstr>
      <vt:lpstr>Struktur Organisasi</vt:lpstr>
      <vt:lpstr>Model Struktur Organisasi</vt:lpstr>
      <vt:lpstr>Pola Pengembangan Sistem</vt:lpstr>
      <vt:lpstr>Operasi-Operasi</vt:lpstr>
      <vt:lpstr>Pendukung Teknis</vt:lpstr>
      <vt:lpstr>Fungsi Manajer</vt:lpstr>
      <vt:lpstr>Keuntungan &amp; Kerugian</vt:lpstr>
      <vt:lpstr>Keuntungan &amp; Kerugian</vt:lpstr>
      <vt:lpstr>Sistem-Sistem </vt:lpstr>
      <vt:lpstr>Programming</vt:lpstr>
      <vt:lpstr>Operasi</vt:lpstr>
      <vt:lpstr>Pendukung Teknis</vt:lpstr>
      <vt:lpstr>Administrasi</vt:lpstr>
      <vt:lpstr>Manajemen</vt:lpstr>
      <vt:lpstr>Slide 27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Wahyu Nurjaya WK, ST</dc:creator>
  <cp:lastModifiedBy>Wahyu Nurjaya WK, ST., M.Kom.</cp:lastModifiedBy>
  <cp:revision>177</cp:revision>
  <cp:lastPrinted>2005-07-18T01:44:59Z</cp:lastPrinted>
  <dcterms:created xsi:type="dcterms:W3CDTF">2005-07-17T16:00:18Z</dcterms:created>
  <dcterms:modified xsi:type="dcterms:W3CDTF">2010-04-01T21:52:14Z</dcterms:modified>
</cp:coreProperties>
</file>