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Lst>
  <p:notesMasterIdLst>
    <p:notesMasterId r:id="rId54"/>
  </p:notesMasterIdLst>
  <p:handoutMasterIdLst>
    <p:handoutMasterId r:id="rId55"/>
  </p:handoutMasterIdLst>
  <p:sldIdLst>
    <p:sldId id="269" r:id="rId3"/>
    <p:sldId id="276" r:id="rId4"/>
    <p:sldId id="277" r:id="rId5"/>
    <p:sldId id="278" r:id="rId6"/>
    <p:sldId id="279" r:id="rId7"/>
    <p:sldId id="280" r:id="rId8"/>
    <p:sldId id="281" r:id="rId9"/>
    <p:sldId id="282" r:id="rId10"/>
    <p:sldId id="268" r:id="rId11"/>
    <p:sldId id="266" r:id="rId12"/>
    <p:sldId id="271" r:id="rId13"/>
    <p:sldId id="272" r:id="rId14"/>
    <p:sldId id="275" r:id="rId15"/>
    <p:sldId id="273" r:id="rId16"/>
    <p:sldId id="274" r:id="rId17"/>
    <p:sldId id="283" r:id="rId18"/>
    <p:sldId id="284" r:id="rId19"/>
    <p:sldId id="285" r:id="rId20"/>
    <p:sldId id="286" r:id="rId21"/>
    <p:sldId id="267" r:id="rId22"/>
    <p:sldId id="287" r:id="rId23"/>
    <p:sldId id="288" r:id="rId24"/>
    <p:sldId id="289" r:id="rId25"/>
    <p:sldId id="290" r:id="rId26"/>
    <p:sldId id="291" r:id="rId27"/>
    <p:sldId id="292" r:id="rId28"/>
    <p:sldId id="293" r:id="rId29"/>
    <p:sldId id="296" r:id="rId30"/>
    <p:sldId id="297" r:id="rId31"/>
    <p:sldId id="298" r:id="rId32"/>
    <p:sldId id="299" r:id="rId33"/>
    <p:sldId id="300" r:id="rId34"/>
    <p:sldId id="301" r:id="rId35"/>
    <p:sldId id="302" r:id="rId36"/>
    <p:sldId id="303" r:id="rId37"/>
    <p:sldId id="304" r:id="rId38"/>
    <p:sldId id="305" r:id="rId39"/>
    <p:sldId id="306" r:id="rId40"/>
    <p:sldId id="307" r:id="rId41"/>
    <p:sldId id="308" r:id="rId42"/>
    <p:sldId id="309" r:id="rId43"/>
    <p:sldId id="310" r:id="rId44"/>
    <p:sldId id="311" r:id="rId45"/>
    <p:sldId id="312" r:id="rId46"/>
    <p:sldId id="313" r:id="rId47"/>
    <p:sldId id="314" r:id="rId48"/>
    <p:sldId id="315" r:id="rId49"/>
    <p:sldId id="316" r:id="rId50"/>
    <p:sldId id="317" r:id="rId51"/>
    <p:sldId id="318" r:id="rId52"/>
    <p:sldId id="319" r:id="rId5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24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76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A1A7929-1485-425A-B497-3BAAD1CAC503}" type="slidenum">
              <a:rPr lang="en-US"/>
              <a:pPr>
                <a:defRPr/>
              </a:pPr>
              <a:t>‹#›</a:t>
            </a:fld>
            <a:endParaRPr lang="en-US"/>
          </a:p>
        </p:txBody>
      </p:sp>
    </p:spTree>
    <p:extLst>
      <p:ext uri="{BB962C8B-B14F-4D97-AF65-F5344CB8AC3E}">
        <p14:creationId xmlns:p14="http://schemas.microsoft.com/office/powerpoint/2010/main" val="15881716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77EBB0-7F72-4A4D-930D-5AECB806B7AC}" type="datetimeFigureOut">
              <a:rPr lang="en-US" smtClean="0"/>
              <a:t>11/7/2012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6946DD-C8CD-4F70-85BF-82DE15F07A96}" type="slidenum">
              <a:rPr lang="en-US" smtClean="0"/>
              <a:t>‹#›</a:t>
            </a:fld>
            <a:endParaRPr lang="en-US"/>
          </a:p>
        </p:txBody>
      </p:sp>
    </p:spTree>
    <p:extLst>
      <p:ext uri="{BB962C8B-B14F-4D97-AF65-F5344CB8AC3E}">
        <p14:creationId xmlns:p14="http://schemas.microsoft.com/office/powerpoint/2010/main" val="2324561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a:t>
            </a:fld>
            <a:endParaRPr lang="en-US"/>
          </a:p>
        </p:txBody>
      </p:sp>
    </p:spTree>
    <p:extLst>
      <p:ext uri="{BB962C8B-B14F-4D97-AF65-F5344CB8AC3E}">
        <p14:creationId xmlns:p14="http://schemas.microsoft.com/office/powerpoint/2010/main" val="15638241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10</a:t>
            </a:fld>
            <a:endParaRPr lang="en-US"/>
          </a:p>
        </p:txBody>
      </p:sp>
    </p:spTree>
    <p:extLst>
      <p:ext uri="{BB962C8B-B14F-4D97-AF65-F5344CB8AC3E}">
        <p14:creationId xmlns:p14="http://schemas.microsoft.com/office/powerpoint/2010/main" val="27683095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11</a:t>
            </a:fld>
            <a:endParaRPr lang="en-US"/>
          </a:p>
        </p:txBody>
      </p:sp>
    </p:spTree>
    <p:extLst>
      <p:ext uri="{BB962C8B-B14F-4D97-AF65-F5344CB8AC3E}">
        <p14:creationId xmlns:p14="http://schemas.microsoft.com/office/powerpoint/2010/main" val="2755442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12</a:t>
            </a:fld>
            <a:endParaRPr lang="en-US"/>
          </a:p>
        </p:txBody>
      </p:sp>
    </p:spTree>
    <p:extLst>
      <p:ext uri="{BB962C8B-B14F-4D97-AF65-F5344CB8AC3E}">
        <p14:creationId xmlns:p14="http://schemas.microsoft.com/office/powerpoint/2010/main" val="2323791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13</a:t>
            </a:fld>
            <a:endParaRPr lang="en-US"/>
          </a:p>
        </p:txBody>
      </p:sp>
    </p:spTree>
    <p:extLst>
      <p:ext uri="{BB962C8B-B14F-4D97-AF65-F5344CB8AC3E}">
        <p14:creationId xmlns:p14="http://schemas.microsoft.com/office/powerpoint/2010/main" val="14179635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14</a:t>
            </a:fld>
            <a:endParaRPr lang="en-US"/>
          </a:p>
        </p:txBody>
      </p:sp>
    </p:spTree>
    <p:extLst>
      <p:ext uri="{BB962C8B-B14F-4D97-AF65-F5344CB8AC3E}">
        <p14:creationId xmlns:p14="http://schemas.microsoft.com/office/powerpoint/2010/main" val="3312254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15</a:t>
            </a:fld>
            <a:endParaRPr lang="en-US"/>
          </a:p>
        </p:txBody>
      </p:sp>
    </p:spTree>
    <p:extLst>
      <p:ext uri="{BB962C8B-B14F-4D97-AF65-F5344CB8AC3E}">
        <p14:creationId xmlns:p14="http://schemas.microsoft.com/office/powerpoint/2010/main" val="589200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16</a:t>
            </a:fld>
            <a:endParaRPr lang="en-US"/>
          </a:p>
        </p:txBody>
      </p:sp>
    </p:spTree>
    <p:extLst>
      <p:ext uri="{BB962C8B-B14F-4D97-AF65-F5344CB8AC3E}">
        <p14:creationId xmlns:p14="http://schemas.microsoft.com/office/powerpoint/2010/main" val="5645754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17</a:t>
            </a:fld>
            <a:endParaRPr lang="en-US"/>
          </a:p>
        </p:txBody>
      </p:sp>
    </p:spTree>
    <p:extLst>
      <p:ext uri="{BB962C8B-B14F-4D97-AF65-F5344CB8AC3E}">
        <p14:creationId xmlns:p14="http://schemas.microsoft.com/office/powerpoint/2010/main" val="754380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18</a:t>
            </a:fld>
            <a:endParaRPr lang="en-US"/>
          </a:p>
        </p:txBody>
      </p:sp>
    </p:spTree>
    <p:extLst>
      <p:ext uri="{BB962C8B-B14F-4D97-AF65-F5344CB8AC3E}">
        <p14:creationId xmlns:p14="http://schemas.microsoft.com/office/powerpoint/2010/main" val="1674817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19</a:t>
            </a:fld>
            <a:endParaRPr lang="en-US"/>
          </a:p>
        </p:txBody>
      </p:sp>
    </p:spTree>
    <p:extLst>
      <p:ext uri="{BB962C8B-B14F-4D97-AF65-F5344CB8AC3E}">
        <p14:creationId xmlns:p14="http://schemas.microsoft.com/office/powerpoint/2010/main" val="11458424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a:t>
            </a:fld>
            <a:endParaRPr lang="en-US"/>
          </a:p>
        </p:txBody>
      </p:sp>
    </p:spTree>
    <p:extLst>
      <p:ext uri="{BB962C8B-B14F-4D97-AF65-F5344CB8AC3E}">
        <p14:creationId xmlns:p14="http://schemas.microsoft.com/office/powerpoint/2010/main" val="174850057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20</a:t>
            </a:fld>
            <a:endParaRPr lang="en-US"/>
          </a:p>
        </p:txBody>
      </p:sp>
    </p:spTree>
    <p:extLst>
      <p:ext uri="{BB962C8B-B14F-4D97-AF65-F5344CB8AC3E}">
        <p14:creationId xmlns:p14="http://schemas.microsoft.com/office/powerpoint/2010/main" val="3024261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21</a:t>
            </a:fld>
            <a:endParaRPr lang="en-US"/>
          </a:p>
        </p:txBody>
      </p:sp>
    </p:spTree>
    <p:extLst>
      <p:ext uri="{BB962C8B-B14F-4D97-AF65-F5344CB8AC3E}">
        <p14:creationId xmlns:p14="http://schemas.microsoft.com/office/powerpoint/2010/main" val="3954396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22</a:t>
            </a:fld>
            <a:endParaRPr lang="en-US"/>
          </a:p>
        </p:txBody>
      </p:sp>
    </p:spTree>
    <p:extLst>
      <p:ext uri="{BB962C8B-B14F-4D97-AF65-F5344CB8AC3E}">
        <p14:creationId xmlns:p14="http://schemas.microsoft.com/office/powerpoint/2010/main" val="60989602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23</a:t>
            </a:fld>
            <a:endParaRPr lang="en-US"/>
          </a:p>
        </p:txBody>
      </p:sp>
    </p:spTree>
    <p:extLst>
      <p:ext uri="{BB962C8B-B14F-4D97-AF65-F5344CB8AC3E}">
        <p14:creationId xmlns:p14="http://schemas.microsoft.com/office/powerpoint/2010/main" val="11584715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24</a:t>
            </a:fld>
            <a:endParaRPr lang="en-US"/>
          </a:p>
        </p:txBody>
      </p:sp>
    </p:spTree>
    <p:extLst>
      <p:ext uri="{BB962C8B-B14F-4D97-AF65-F5344CB8AC3E}">
        <p14:creationId xmlns:p14="http://schemas.microsoft.com/office/powerpoint/2010/main" val="1940100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25</a:t>
            </a:fld>
            <a:endParaRPr lang="en-US"/>
          </a:p>
        </p:txBody>
      </p:sp>
    </p:spTree>
    <p:extLst>
      <p:ext uri="{BB962C8B-B14F-4D97-AF65-F5344CB8AC3E}">
        <p14:creationId xmlns:p14="http://schemas.microsoft.com/office/powerpoint/2010/main" val="14919258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26</a:t>
            </a:fld>
            <a:endParaRPr lang="en-US"/>
          </a:p>
        </p:txBody>
      </p:sp>
    </p:spTree>
    <p:extLst>
      <p:ext uri="{BB962C8B-B14F-4D97-AF65-F5344CB8AC3E}">
        <p14:creationId xmlns:p14="http://schemas.microsoft.com/office/powerpoint/2010/main" val="314797870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27</a:t>
            </a:fld>
            <a:endParaRPr lang="en-US"/>
          </a:p>
        </p:txBody>
      </p:sp>
    </p:spTree>
    <p:extLst>
      <p:ext uri="{BB962C8B-B14F-4D97-AF65-F5344CB8AC3E}">
        <p14:creationId xmlns:p14="http://schemas.microsoft.com/office/powerpoint/2010/main" val="2129375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28</a:t>
            </a:fld>
            <a:endParaRPr lang="en-US"/>
          </a:p>
        </p:txBody>
      </p:sp>
    </p:spTree>
    <p:extLst>
      <p:ext uri="{BB962C8B-B14F-4D97-AF65-F5344CB8AC3E}">
        <p14:creationId xmlns:p14="http://schemas.microsoft.com/office/powerpoint/2010/main" val="6578311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29</a:t>
            </a:fld>
            <a:endParaRPr lang="en-US"/>
          </a:p>
        </p:txBody>
      </p:sp>
    </p:spTree>
    <p:extLst>
      <p:ext uri="{BB962C8B-B14F-4D97-AF65-F5344CB8AC3E}">
        <p14:creationId xmlns:p14="http://schemas.microsoft.com/office/powerpoint/2010/main" val="3177658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a:t>
            </a:fld>
            <a:endParaRPr lang="en-US"/>
          </a:p>
        </p:txBody>
      </p:sp>
    </p:spTree>
    <p:extLst>
      <p:ext uri="{BB962C8B-B14F-4D97-AF65-F5344CB8AC3E}">
        <p14:creationId xmlns:p14="http://schemas.microsoft.com/office/powerpoint/2010/main" val="40184072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30</a:t>
            </a:fld>
            <a:endParaRPr lang="en-US"/>
          </a:p>
        </p:txBody>
      </p:sp>
    </p:spTree>
    <p:extLst>
      <p:ext uri="{BB962C8B-B14F-4D97-AF65-F5344CB8AC3E}">
        <p14:creationId xmlns:p14="http://schemas.microsoft.com/office/powerpoint/2010/main" val="26685414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31</a:t>
            </a:fld>
            <a:endParaRPr lang="en-US"/>
          </a:p>
        </p:txBody>
      </p:sp>
    </p:spTree>
    <p:extLst>
      <p:ext uri="{BB962C8B-B14F-4D97-AF65-F5344CB8AC3E}">
        <p14:creationId xmlns:p14="http://schemas.microsoft.com/office/powerpoint/2010/main" val="40129267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32</a:t>
            </a:fld>
            <a:endParaRPr lang="en-US"/>
          </a:p>
        </p:txBody>
      </p:sp>
    </p:spTree>
    <p:extLst>
      <p:ext uri="{BB962C8B-B14F-4D97-AF65-F5344CB8AC3E}">
        <p14:creationId xmlns:p14="http://schemas.microsoft.com/office/powerpoint/2010/main" val="10617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33</a:t>
            </a:fld>
            <a:endParaRPr lang="en-US"/>
          </a:p>
        </p:txBody>
      </p:sp>
    </p:spTree>
    <p:extLst>
      <p:ext uri="{BB962C8B-B14F-4D97-AF65-F5344CB8AC3E}">
        <p14:creationId xmlns:p14="http://schemas.microsoft.com/office/powerpoint/2010/main" val="34304409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34</a:t>
            </a:fld>
            <a:endParaRPr lang="en-US"/>
          </a:p>
        </p:txBody>
      </p:sp>
    </p:spTree>
    <p:extLst>
      <p:ext uri="{BB962C8B-B14F-4D97-AF65-F5344CB8AC3E}">
        <p14:creationId xmlns:p14="http://schemas.microsoft.com/office/powerpoint/2010/main" val="27745412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35</a:t>
            </a:fld>
            <a:endParaRPr lang="en-US"/>
          </a:p>
        </p:txBody>
      </p:sp>
    </p:spTree>
    <p:extLst>
      <p:ext uri="{BB962C8B-B14F-4D97-AF65-F5344CB8AC3E}">
        <p14:creationId xmlns:p14="http://schemas.microsoft.com/office/powerpoint/2010/main" val="418666649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36</a:t>
            </a:fld>
            <a:endParaRPr lang="en-US"/>
          </a:p>
        </p:txBody>
      </p:sp>
    </p:spTree>
    <p:extLst>
      <p:ext uri="{BB962C8B-B14F-4D97-AF65-F5344CB8AC3E}">
        <p14:creationId xmlns:p14="http://schemas.microsoft.com/office/powerpoint/2010/main" val="39776916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37</a:t>
            </a:fld>
            <a:endParaRPr lang="en-US"/>
          </a:p>
        </p:txBody>
      </p:sp>
    </p:spTree>
    <p:extLst>
      <p:ext uri="{BB962C8B-B14F-4D97-AF65-F5344CB8AC3E}">
        <p14:creationId xmlns:p14="http://schemas.microsoft.com/office/powerpoint/2010/main" val="41287656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38</a:t>
            </a:fld>
            <a:endParaRPr lang="en-US"/>
          </a:p>
        </p:txBody>
      </p:sp>
    </p:spTree>
    <p:extLst>
      <p:ext uri="{BB962C8B-B14F-4D97-AF65-F5344CB8AC3E}">
        <p14:creationId xmlns:p14="http://schemas.microsoft.com/office/powerpoint/2010/main" val="30279414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39</a:t>
            </a:fld>
            <a:endParaRPr lang="en-US"/>
          </a:p>
        </p:txBody>
      </p:sp>
    </p:spTree>
    <p:extLst>
      <p:ext uri="{BB962C8B-B14F-4D97-AF65-F5344CB8AC3E}">
        <p14:creationId xmlns:p14="http://schemas.microsoft.com/office/powerpoint/2010/main" val="4080697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a:t>
            </a:fld>
            <a:endParaRPr lang="en-US"/>
          </a:p>
        </p:txBody>
      </p:sp>
    </p:spTree>
    <p:extLst>
      <p:ext uri="{BB962C8B-B14F-4D97-AF65-F5344CB8AC3E}">
        <p14:creationId xmlns:p14="http://schemas.microsoft.com/office/powerpoint/2010/main" val="57420800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40</a:t>
            </a:fld>
            <a:endParaRPr lang="en-US"/>
          </a:p>
        </p:txBody>
      </p:sp>
    </p:spTree>
    <p:extLst>
      <p:ext uri="{BB962C8B-B14F-4D97-AF65-F5344CB8AC3E}">
        <p14:creationId xmlns:p14="http://schemas.microsoft.com/office/powerpoint/2010/main" val="326407243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41</a:t>
            </a:fld>
            <a:endParaRPr lang="en-US"/>
          </a:p>
        </p:txBody>
      </p:sp>
    </p:spTree>
    <p:extLst>
      <p:ext uri="{BB962C8B-B14F-4D97-AF65-F5344CB8AC3E}">
        <p14:creationId xmlns:p14="http://schemas.microsoft.com/office/powerpoint/2010/main" val="13776878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42</a:t>
            </a:fld>
            <a:endParaRPr lang="en-US"/>
          </a:p>
        </p:txBody>
      </p:sp>
    </p:spTree>
    <p:extLst>
      <p:ext uri="{BB962C8B-B14F-4D97-AF65-F5344CB8AC3E}">
        <p14:creationId xmlns:p14="http://schemas.microsoft.com/office/powerpoint/2010/main" val="34756575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43</a:t>
            </a:fld>
            <a:endParaRPr lang="en-US"/>
          </a:p>
        </p:txBody>
      </p:sp>
    </p:spTree>
    <p:extLst>
      <p:ext uri="{BB962C8B-B14F-4D97-AF65-F5344CB8AC3E}">
        <p14:creationId xmlns:p14="http://schemas.microsoft.com/office/powerpoint/2010/main" val="293770927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44</a:t>
            </a:fld>
            <a:endParaRPr lang="en-US"/>
          </a:p>
        </p:txBody>
      </p:sp>
    </p:spTree>
    <p:extLst>
      <p:ext uri="{BB962C8B-B14F-4D97-AF65-F5344CB8AC3E}">
        <p14:creationId xmlns:p14="http://schemas.microsoft.com/office/powerpoint/2010/main" val="31727558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45</a:t>
            </a:fld>
            <a:endParaRPr lang="en-US"/>
          </a:p>
        </p:txBody>
      </p:sp>
    </p:spTree>
    <p:extLst>
      <p:ext uri="{BB962C8B-B14F-4D97-AF65-F5344CB8AC3E}">
        <p14:creationId xmlns:p14="http://schemas.microsoft.com/office/powerpoint/2010/main" val="2961321445"/>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46</a:t>
            </a:fld>
            <a:endParaRPr lang="en-US"/>
          </a:p>
        </p:txBody>
      </p:sp>
    </p:spTree>
    <p:extLst>
      <p:ext uri="{BB962C8B-B14F-4D97-AF65-F5344CB8AC3E}">
        <p14:creationId xmlns:p14="http://schemas.microsoft.com/office/powerpoint/2010/main" val="148696554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47</a:t>
            </a:fld>
            <a:endParaRPr lang="en-US"/>
          </a:p>
        </p:txBody>
      </p:sp>
    </p:spTree>
    <p:extLst>
      <p:ext uri="{BB962C8B-B14F-4D97-AF65-F5344CB8AC3E}">
        <p14:creationId xmlns:p14="http://schemas.microsoft.com/office/powerpoint/2010/main" val="30316923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48</a:t>
            </a:fld>
            <a:endParaRPr lang="en-US"/>
          </a:p>
        </p:txBody>
      </p:sp>
    </p:spTree>
    <p:extLst>
      <p:ext uri="{BB962C8B-B14F-4D97-AF65-F5344CB8AC3E}">
        <p14:creationId xmlns:p14="http://schemas.microsoft.com/office/powerpoint/2010/main" val="330148405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49</a:t>
            </a:fld>
            <a:endParaRPr lang="en-US"/>
          </a:p>
        </p:txBody>
      </p:sp>
    </p:spTree>
    <p:extLst>
      <p:ext uri="{BB962C8B-B14F-4D97-AF65-F5344CB8AC3E}">
        <p14:creationId xmlns:p14="http://schemas.microsoft.com/office/powerpoint/2010/main" val="1323027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5</a:t>
            </a:fld>
            <a:endParaRPr lang="en-US"/>
          </a:p>
        </p:txBody>
      </p:sp>
    </p:spTree>
    <p:extLst>
      <p:ext uri="{BB962C8B-B14F-4D97-AF65-F5344CB8AC3E}">
        <p14:creationId xmlns:p14="http://schemas.microsoft.com/office/powerpoint/2010/main" val="1644233542"/>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50</a:t>
            </a:fld>
            <a:endParaRPr lang="en-US"/>
          </a:p>
        </p:txBody>
      </p:sp>
    </p:spTree>
    <p:extLst>
      <p:ext uri="{BB962C8B-B14F-4D97-AF65-F5344CB8AC3E}">
        <p14:creationId xmlns:p14="http://schemas.microsoft.com/office/powerpoint/2010/main" val="2952443422"/>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51</a:t>
            </a:fld>
            <a:endParaRPr lang="en-US"/>
          </a:p>
        </p:txBody>
      </p:sp>
    </p:spTree>
    <p:extLst>
      <p:ext uri="{BB962C8B-B14F-4D97-AF65-F5344CB8AC3E}">
        <p14:creationId xmlns:p14="http://schemas.microsoft.com/office/powerpoint/2010/main" val="1452361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6</a:t>
            </a:fld>
            <a:endParaRPr lang="en-US"/>
          </a:p>
        </p:txBody>
      </p:sp>
    </p:spTree>
    <p:extLst>
      <p:ext uri="{BB962C8B-B14F-4D97-AF65-F5344CB8AC3E}">
        <p14:creationId xmlns:p14="http://schemas.microsoft.com/office/powerpoint/2010/main" val="1119180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7</a:t>
            </a:fld>
            <a:endParaRPr lang="en-US"/>
          </a:p>
        </p:txBody>
      </p:sp>
    </p:spTree>
    <p:extLst>
      <p:ext uri="{BB962C8B-B14F-4D97-AF65-F5344CB8AC3E}">
        <p14:creationId xmlns:p14="http://schemas.microsoft.com/office/powerpoint/2010/main" val="3742641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8</a:t>
            </a:fld>
            <a:endParaRPr lang="en-US"/>
          </a:p>
        </p:txBody>
      </p:sp>
    </p:spTree>
    <p:extLst>
      <p:ext uri="{BB962C8B-B14F-4D97-AF65-F5344CB8AC3E}">
        <p14:creationId xmlns:p14="http://schemas.microsoft.com/office/powerpoint/2010/main" val="4246416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F6946DD-C8CD-4F70-85BF-82DE15F07A96}" type="slidenum">
              <a:rPr lang="en-US" smtClean="0"/>
              <a:t>9</a:t>
            </a:fld>
            <a:endParaRPr lang="en-US"/>
          </a:p>
        </p:txBody>
      </p:sp>
    </p:spTree>
    <p:extLst>
      <p:ext uri="{BB962C8B-B14F-4D97-AF65-F5344CB8AC3E}">
        <p14:creationId xmlns:p14="http://schemas.microsoft.com/office/powerpoint/2010/main" val="26457498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1905000" y="4800600"/>
            <a:ext cx="5257800" cy="762000"/>
          </a:xfrm>
        </p:spPr>
        <p:txBody>
          <a:bodyPr/>
          <a:lstStyle>
            <a:lvl1pPr>
              <a:defRPr sz="2800">
                <a:solidFill>
                  <a:schemeClr val="bg1">
                    <a:lumMod val="75000"/>
                  </a:schemeClr>
                </a:solidFill>
              </a:defRPr>
            </a:lvl1pPr>
          </a:lstStyle>
          <a:p>
            <a:r>
              <a:rPr lang="en-US" smtClean="0"/>
              <a:t>Click to edit Master title style</a:t>
            </a:r>
            <a:endParaRPr lang="en-US" dirty="0"/>
          </a:p>
        </p:txBody>
      </p:sp>
      <p:sp>
        <p:nvSpPr>
          <p:cNvPr id="16387" name="Rectangle 3"/>
          <p:cNvSpPr>
            <a:spLocks noGrp="1" noChangeArrowheads="1"/>
          </p:cNvSpPr>
          <p:nvPr>
            <p:ph type="subTitle" idx="1"/>
          </p:nvPr>
        </p:nvSpPr>
        <p:spPr>
          <a:xfrm>
            <a:off x="1905000" y="5486400"/>
            <a:ext cx="4114800" cy="609600"/>
          </a:xfrm>
        </p:spPr>
        <p:txBody>
          <a:bodyPr/>
          <a:lstStyle>
            <a:lvl1pPr marL="0" indent="0">
              <a:buFontTx/>
              <a:buNone/>
              <a:defRPr>
                <a:solidFill>
                  <a:schemeClr val="tx1"/>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140905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28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733842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838200"/>
            <a:ext cx="1543050" cy="5562600"/>
          </a:xfrm>
        </p:spPr>
        <p:txBody>
          <a:bodyPr vert="eaVert"/>
          <a:lstStyle>
            <a:lvl1pPr>
              <a:defRPr>
                <a:solidFill>
                  <a:schemeClr val="accent4">
                    <a:lumMod val="10000"/>
                  </a:schemeClr>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8600" y="838200"/>
            <a:ext cx="6229350" cy="5562600"/>
          </a:xfrm>
        </p:spPr>
        <p:txBody>
          <a:bodyPr vert="eaVert"/>
          <a:lstStyle>
            <a:lvl1pPr>
              <a:defRPr>
                <a:solidFill>
                  <a:schemeClr val="accent4">
                    <a:lumMod val="10000"/>
                  </a:schemeClr>
                </a:solidFill>
              </a:defRPr>
            </a:lvl1pPr>
            <a:lvl2pPr>
              <a:defRPr>
                <a:solidFill>
                  <a:schemeClr val="accent4">
                    <a:lumMod val="10000"/>
                  </a:schemeClr>
                </a:solidFill>
              </a:defRPr>
            </a:lvl2pPr>
            <a:lvl3pPr>
              <a:defRPr>
                <a:solidFill>
                  <a:schemeClr val="accent4">
                    <a:lumMod val="10000"/>
                  </a:schemeClr>
                </a:solidFill>
              </a:defRPr>
            </a:lvl3pPr>
            <a:lvl4pPr>
              <a:defRPr>
                <a:solidFill>
                  <a:schemeClr val="accent4">
                    <a:lumMod val="10000"/>
                  </a:schemeClr>
                </a:solidFill>
              </a:defRPr>
            </a:lvl4pPr>
            <a:lvl5pPr>
              <a:defRPr>
                <a:solidFill>
                  <a:schemeClr val="accent4">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6277936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AE1C32-7DBE-42AC-A5A0-FDB55139A288}"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24113055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E1C32-7DBE-42AC-A5A0-FDB55139A288}"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7812513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E1C32-7DBE-42AC-A5A0-FDB55139A288}"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6980025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AE1C32-7DBE-42AC-A5A0-FDB55139A288}"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1225185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AE1C32-7DBE-42AC-A5A0-FDB55139A288}" type="datetimeFigureOut">
              <a:rPr lang="en-US" smtClean="0"/>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1800679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AE1C32-7DBE-42AC-A5A0-FDB55139A288}" type="datetimeFigureOut">
              <a:rPr lang="en-US" smtClean="0"/>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27457308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AE1C32-7DBE-42AC-A5A0-FDB55139A288}" type="datetimeFigureOut">
              <a:rPr lang="en-US" smtClean="0"/>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202365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20000" cy="838200"/>
          </a:xfrm>
        </p:spPr>
        <p:txBody>
          <a:bodyPr/>
          <a:lstStyle>
            <a:lvl1pPr>
              <a:defRPr>
                <a:solidFill>
                  <a:schemeClr val="bg1">
                    <a:lumMod val="7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752600"/>
            <a:ext cx="7620000" cy="4114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04635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E1C32-7DBE-42AC-A5A0-FDB55139A288}"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8306874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E1C32-7DBE-42AC-A5A0-FDB55139A288}" type="datetimeFigureOut">
              <a:rPr lang="en-US" smtClean="0"/>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3103854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E1C32-7DBE-42AC-A5A0-FDB55139A288}"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4469275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AE1C32-7DBE-42AC-A5A0-FDB55139A288}" type="datetimeFigureOut">
              <a:rPr lang="en-US" smtClean="0"/>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663278-51C5-45F8-9710-6CC5B076B886}" type="slidenum">
              <a:rPr lang="en-US" smtClean="0"/>
              <a:t>‹#›</a:t>
            </a:fld>
            <a:endParaRPr lang="en-US"/>
          </a:p>
        </p:txBody>
      </p:sp>
    </p:spTree>
    <p:extLst>
      <p:ext uri="{BB962C8B-B14F-4D97-AF65-F5344CB8AC3E}">
        <p14:creationId xmlns:p14="http://schemas.microsoft.com/office/powerpoint/2010/main" val="1257338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20000" cy="838200"/>
          </a:xfrm>
        </p:spPr>
        <p:txBody>
          <a:bodyPr/>
          <a:lstStyle>
            <a:lvl1pPr>
              <a:defRPr>
                <a:solidFill>
                  <a:schemeClr val="accent4">
                    <a:lumMod val="10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752600"/>
            <a:ext cx="7620000" cy="4114800"/>
          </a:xfrm>
        </p:spPr>
        <p:txBody>
          <a:bodyPr/>
          <a:lstStyle>
            <a:lvl1pPr>
              <a:defRPr>
                <a:solidFill>
                  <a:schemeClr val="accent4">
                    <a:lumMod val="10000"/>
                  </a:schemeClr>
                </a:solidFill>
              </a:defRPr>
            </a:lvl1pPr>
            <a:lvl2pPr>
              <a:defRPr>
                <a:solidFill>
                  <a:schemeClr val="accent4">
                    <a:lumMod val="10000"/>
                  </a:schemeClr>
                </a:solidFill>
              </a:defRPr>
            </a:lvl2pPr>
            <a:lvl3pPr>
              <a:defRPr>
                <a:solidFill>
                  <a:schemeClr val="accent4">
                    <a:lumMod val="10000"/>
                  </a:schemeClr>
                </a:solidFill>
              </a:defRPr>
            </a:lvl3pPr>
            <a:lvl4pPr>
              <a:defRPr>
                <a:solidFill>
                  <a:schemeClr val="accent4">
                    <a:lumMod val="10000"/>
                  </a:schemeClr>
                </a:solidFill>
              </a:defRPr>
            </a:lvl4pPr>
            <a:lvl5pPr>
              <a:defRPr>
                <a:solidFill>
                  <a:schemeClr val="accent4">
                    <a:lumMod val="1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817759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0" y="1347787"/>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62000" y="-152400"/>
            <a:ext cx="7772400" cy="1500187"/>
          </a:xfrm>
        </p:spPr>
        <p:txBody>
          <a:bodyPr anchor="b"/>
          <a:lstStyle>
            <a:lvl1pPr marL="0" indent="0">
              <a:buNone/>
              <a:defRPr sz="2000">
                <a:solidFill>
                  <a:schemeClr val="bg1">
                    <a:lumMod val="75000"/>
                  </a:schemeClr>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36191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7696200" cy="8382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38862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91000" y="18288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5357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3820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04800" y="1657350"/>
            <a:ext cx="3886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2297112"/>
            <a:ext cx="3886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492625" y="1657350"/>
            <a:ext cx="3660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5" y="2297112"/>
            <a:ext cx="3660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59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687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0521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5118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838200"/>
            <a:ext cx="6172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Your Topic Goes Here</a:t>
            </a:r>
          </a:p>
        </p:txBody>
      </p:sp>
      <p:sp>
        <p:nvSpPr>
          <p:cNvPr id="1027" name="Rectangle 3"/>
          <p:cNvSpPr>
            <a:spLocks noGrp="1" noChangeArrowheads="1"/>
          </p:cNvSpPr>
          <p:nvPr>
            <p:ph type="body" idx="1"/>
          </p:nvPr>
        </p:nvSpPr>
        <p:spPr bwMode="auto">
          <a:xfrm>
            <a:off x="228600" y="1752600"/>
            <a:ext cx="6172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Your Subtopics Go Here</a:t>
            </a:r>
          </a:p>
          <a:p>
            <a:pPr lvl="1"/>
            <a:r>
              <a:rPr lang="en-US" smtClean="0"/>
              <a:t>A</a:t>
            </a:r>
          </a:p>
          <a:p>
            <a:pPr lvl="2"/>
            <a:r>
              <a:rPr lang="en-US" smtClean="0"/>
              <a:t>B</a:t>
            </a:r>
          </a:p>
          <a:p>
            <a:pPr lvl="3"/>
            <a:r>
              <a:rPr lang="en-US" smtClean="0"/>
              <a:t>C</a:t>
            </a:r>
          </a:p>
          <a:p>
            <a:pPr lvl="4"/>
            <a:r>
              <a:rPr lang="en-US" smtClean="0"/>
              <a:t>d</a:t>
            </a:r>
          </a:p>
          <a:p>
            <a:pPr lvl="2"/>
            <a:endParaRPr lang="en-US" smtClean="0"/>
          </a:p>
        </p:txBody>
      </p:sp>
    </p:spTree>
  </p:cSld>
  <p:clrMap bg1="dk2" tx1="lt1" bg2="dk1" tx2="lt2" accent1="accent1" accent2="accent2" accent3="accent3" accent4="accent4" accent5="accent5" accent6="accent6" hlink="hlink" folHlink="folHlink"/>
  <p:sldLayoutIdLst>
    <p:sldLayoutId id="2147483690" r:id="rId1"/>
    <p:sldLayoutId id="2147483682" r:id="rId2"/>
    <p:sldLayoutId id="2147483691" r:id="rId3"/>
    <p:sldLayoutId id="2147483692" r:id="rId4"/>
    <p:sldLayoutId id="2147483683" r:id="rId5"/>
    <p:sldLayoutId id="2147483684" r:id="rId6"/>
    <p:sldLayoutId id="2147483685" r:id="rId7"/>
    <p:sldLayoutId id="2147483686" r:id="rId8"/>
    <p:sldLayoutId id="2147483687" r:id="rId9"/>
    <p:sldLayoutId id="2147483688" r:id="rId10"/>
    <p:sldLayoutId id="2147483689" r:id="rId11"/>
    <p:sldLayoutId id="2147483693" r:id="rId12"/>
  </p:sldLayoutIdLst>
  <p:txStyles>
    <p:titleStyle>
      <a:lvl1pPr algn="l" rtl="0" eaLnBrk="0" fontAlgn="base" hangingPunct="0">
        <a:spcBef>
          <a:spcPct val="0"/>
        </a:spcBef>
        <a:spcAft>
          <a:spcPct val="0"/>
        </a:spcAft>
        <a:defRPr sz="3200">
          <a:solidFill>
            <a:srgbClr val="5E1D10"/>
          </a:solidFill>
          <a:latin typeface="+mj-lt"/>
          <a:ea typeface="+mj-ea"/>
          <a:cs typeface="+mj-cs"/>
        </a:defRPr>
      </a:lvl1pPr>
      <a:lvl2pPr algn="l" rtl="0" eaLnBrk="0" fontAlgn="base" hangingPunct="0">
        <a:spcBef>
          <a:spcPct val="0"/>
        </a:spcBef>
        <a:spcAft>
          <a:spcPct val="0"/>
        </a:spcAft>
        <a:defRPr sz="3200">
          <a:solidFill>
            <a:srgbClr val="5E1D10"/>
          </a:solidFill>
          <a:latin typeface="Calibri" pitchFamily="34" charset="0"/>
        </a:defRPr>
      </a:lvl2pPr>
      <a:lvl3pPr algn="l" rtl="0" eaLnBrk="0" fontAlgn="base" hangingPunct="0">
        <a:spcBef>
          <a:spcPct val="0"/>
        </a:spcBef>
        <a:spcAft>
          <a:spcPct val="0"/>
        </a:spcAft>
        <a:defRPr sz="3200">
          <a:solidFill>
            <a:srgbClr val="5E1D10"/>
          </a:solidFill>
          <a:latin typeface="Calibri" pitchFamily="34" charset="0"/>
        </a:defRPr>
      </a:lvl3pPr>
      <a:lvl4pPr algn="l" rtl="0" eaLnBrk="0" fontAlgn="base" hangingPunct="0">
        <a:spcBef>
          <a:spcPct val="0"/>
        </a:spcBef>
        <a:spcAft>
          <a:spcPct val="0"/>
        </a:spcAft>
        <a:defRPr sz="3200">
          <a:solidFill>
            <a:srgbClr val="5E1D10"/>
          </a:solidFill>
          <a:latin typeface="Calibri" pitchFamily="34" charset="0"/>
        </a:defRPr>
      </a:lvl4pPr>
      <a:lvl5pPr algn="l" rtl="0" eaLnBrk="0" fontAlgn="base" hangingPunct="0">
        <a:spcBef>
          <a:spcPct val="0"/>
        </a:spcBef>
        <a:spcAft>
          <a:spcPct val="0"/>
        </a:spcAft>
        <a:defRPr sz="3200">
          <a:solidFill>
            <a:srgbClr val="5E1D10"/>
          </a:solidFill>
          <a:latin typeface="Calibri" pitchFamily="34" charset="0"/>
        </a:defRPr>
      </a:lvl5pPr>
      <a:lvl6pPr marL="457200" algn="l" rtl="0" eaLnBrk="1" fontAlgn="base" hangingPunct="1">
        <a:spcBef>
          <a:spcPct val="0"/>
        </a:spcBef>
        <a:spcAft>
          <a:spcPct val="0"/>
        </a:spcAft>
        <a:defRPr sz="3200">
          <a:solidFill>
            <a:srgbClr val="5E1D10"/>
          </a:solidFill>
          <a:latin typeface="Palatino Linotype" pitchFamily="18" charset="0"/>
        </a:defRPr>
      </a:lvl6pPr>
      <a:lvl7pPr marL="914400" algn="l" rtl="0" eaLnBrk="1" fontAlgn="base" hangingPunct="1">
        <a:spcBef>
          <a:spcPct val="0"/>
        </a:spcBef>
        <a:spcAft>
          <a:spcPct val="0"/>
        </a:spcAft>
        <a:defRPr sz="3200">
          <a:solidFill>
            <a:srgbClr val="5E1D10"/>
          </a:solidFill>
          <a:latin typeface="Palatino Linotype" pitchFamily="18" charset="0"/>
        </a:defRPr>
      </a:lvl7pPr>
      <a:lvl8pPr marL="1371600" algn="l" rtl="0" eaLnBrk="1" fontAlgn="base" hangingPunct="1">
        <a:spcBef>
          <a:spcPct val="0"/>
        </a:spcBef>
        <a:spcAft>
          <a:spcPct val="0"/>
        </a:spcAft>
        <a:defRPr sz="3200">
          <a:solidFill>
            <a:srgbClr val="5E1D10"/>
          </a:solidFill>
          <a:latin typeface="Palatino Linotype" pitchFamily="18" charset="0"/>
        </a:defRPr>
      </a:lvl8pPr>
      <a:lvl9pPr marL="1828800" algn="l" rtl="0" eaLnBrk="1" fontAlgn="base" hangingPunct="1">
        <a:spcBef>
          <a:spcPct val="0"/>
        </a:spcBef>
        <a:spcAft>
          <a:spcPct val="0"/>
        </a:spcAft>
        <a:defRPr sz="3200">
          <a:solidFill>
            <a:srgbClr val="5E1D10"/>
          </a:solidFill>
          <a:latin typeface="Palatino Linotype"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Char char="–"/>
        <a:defRPr sz="2000">
          <a:solidFill>
            <a:schemeClr val="tx1"/>
          </a:solidFill>
          <a:latin typeface="Times New Roman" pitchFamily="18" charset="0"/>
          <a:cs typeface="Times New Roman" pitchFamily="18" charset="0"/>
        </a:defRPr>
      </a:lvl2pPr>
      <a:lvl3pPr marL="1143000" indent="-228600" algn="l" rtl="0" eaLnBrk="0" fontAlgn="base" hangingPunct="0">
        <a:spcBef>
          <a:spcPct val="20000"/>
        </a:spcBef>
        <a:spcAft>
          <a:spcPct val="0"/>
        </a:spcAft>
        <a:buChar char="•"/>
        <a:defRPr sz="2400">
          <a:solidFill>
            <a:schemeClr val="tx1"/>
          </a:solidFill>
          <a:latin typeface="Times New Roman" pitchFamily="18" charset="0"/>
          <a:cs typeface="Times New Roman" pitchFamily="18" charset="0"/>
        </a:defRPr>
      </a:lvl3pPr>
      <a:lvl4pPr marL="1600200" indent="-228600" algn="l" rtl="0" eaLnBrk="0" fontAlgn="base" hangingPunct="0">
        <a:spcBef>
          <a:spcPct val="20000"/>
        </a:spcBef>
        <a:spcAft>
          <a:spcPct val="0"/>
        </a:spcAft>
        <a:buChar char="–"/>
        <a:defRPr sz="1600">
          <a:solidFill>
            <a:schemeClr val="tx1"/>
          </a:solidFill>
          <a:latin typeface="Times New Roman" pitchFamily="18" charset="0"/>
          <a:cs typeface="Times New Roman" pitchFamily="18" charset="0"/>
        </a:defRPr>
      </a:lvl4pPr>
      <a:lvl5pPr marL="2057400" indent="-228600" algn="l" rtl="0" eaLnBrk="0" fontAlgn="base" hangingPunct="0">
        <a:spcBef>
          <a:spcPct val="20000"/>
        </a:spcBef>
        <a:spcAft>
          <a:spcPct val="0"/>
        </a:spcAft>
        <a:buChar char="»"/>
        <a:defRPr sz="1600">
          <a:solidFill>
            <a:schemeClr val="tx1"/>
          </a:solidFill>
          <a:latin typeface="Times New Roman" pitchFamily="18" charset="0"/>
          <a:cs typeface="Times New Roman" pitchFamily="18"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E1C32-7DBE-42AC-A5A0-FDB55139A288}" type="datetimeFigureOut">
              <a:rPr lang="en-US" smtClean="0"/>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663278-51C5-45F8-9710-6CC5B076B886}" type="slidenum">
              <a:rPr lang="en-US" smtClean="0"/>
              <a:t>‹#›</a:t>
            </a:fld>
            <a:endParaRPr lang="en-US"/>
          </a:p>
        </p:txBody>
      </p:sp>
    </p:spTree>
    <p:extLst>
      <p:ext uri="{BB962C8B-B14F-4D97-AF65-F5344CB8AC3E}">
        <p14:creationId xmlns:p14="http://schemas.microsoft.com/office/powerpoint/2010/main" val="42388965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4"/>
          <p:cNvSpPr>
            <a:spLocks noGrp="1" noChangeArrowheads="1"/>
          </p:cNvSpPr>
          <p:nvPr>
            <p:ph type="ctrTitle"/>
          </p:nvPr>
        </p:nvSpPr>
        <p:spPr>
          <a:xfrm>
            <a:off x="1981200" y="5105400"/>
            <a:ext cx="5257800" cy="1447800"/>
          </a:xfrm>
        </p:spPr>
        <p:txBody>
          <a:bodyPr>
            <a:normAutofit fontScale="90000"/>
          </a:bodyPr>
          <a:lstStyle/>
          <a:p>
            <a:pPr eaLnBrk="1" hangingPunct="1">
              <a:defRPr/>
            </a:pPr>
            <a:r>
              <a:rPr lang="en-US" sz="5400" b="1" dirty="0" smtClean="0"/>
              <a:t>KEJAHATAN KOMPUTER</a:t>
            </a:r>
            <a:endParaRPr lang="en-US" sz="5400" b="1" dirty="0"/>
          </a:p>
        </p:txBody>
      </p:sp>
      <p:sp>
        <p:nvSpPr>
          <p:cNvPr id="6147" name="Rectangle 5"/>
          <p:cNvSpPr>
            <a:spLocks noGrp="1" noChangeArrowheads="1"/>
          </p:cNvSpPr>
          <p:nvPr>
            <p:ph type="subTitle" idx="1"/>
          </p:nvPr>
        </p:nvSpPr>
        <p:spPr>
          <a:xfrm>
            <a:off x="0" y="0"/>
            <a:ext cx="4114800" cy="609600"/>
          </a:xfrm>
        </p:spPr>
        <p:txBody>
          <a:bodyPr/>
          <a:lstStyle/>
          <a:p>
            <a:pPr eaLnBrk="1" hangingPunct="1"/>
            <a:r>
              <a:rPr lang="en-US" b="1" smtClean="0"/>
              <a:t>25 Januari 2011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idx="1"/>
          </p:nvPr>
        </p:nvSpPr>
        <p:spPr>
          <a:xfrm>
            <a:off x="228600" y="1600200"/>
            <a:ext cx="7486650" cy="4495800"/>
          </a:xfrm>
        </p:spPr>
        <p:txBody>
          <a:bodyPr/>
          <a:lstStyle/>
          <a:p>
            <a:pPr marL="0" indent="0" eaLnBrk="1" hangingPunct="1">
              <a:buFontTx/>
              <a:buNone/>
            </a:pPr>
            <a:r>
              <a:rPr lang="en-US" sz="3600" smtClean="0">
                <a:solidFill>
                  <a:srgbClr val="808000"/>
                </a:solidFill>
              </a:rPr>
              <a:t>Diperkirakan kejahatan dengan menggunakan teknologi komputer ini telah menyebabkan kerugian yang cukup besar. Namun data statistik dan grafik yang benar-benar akurat masih agak sulit untuk didapatkan.</a:t>
            </a:r>
          </a:p>
          <a:p>
            <a:pPr marL="0" indent="0" eaLnBrk="1" hangingPunct="1">
              <a:buFontTx/>
              <a:buNone/>
            </a:pPr>
            <a:endParaRPr lang="en-US" sz="3600" smtClean="0">
              <a:solidFill>
                <a:srgbClr val="808000"/>
              </a:solidFill>
            </a:endParaRPr>
          </a:p>
          <a:p>
            <a:pPr marL="0" indent="0" eaLnBrk="1" hangingPunct="1">
              <a:buFontTx/>
              <a:buNone/>
            </a:pPr>
            <a:endParaRPr lang="en-US" sz="3600" smtClean="0">
              <a:solidFill>
                <a:srgbClr val="808000"/>
              </a:solidFill>
            </a:endParaRPr>
          </a:p>
        </p:txBody>
      </p:sp>
    </p:spTree>
  </p:cSld>
  <p:clrMapOvr>
    <a:masterClrMapping/>
  </p:clrMapOvr>
  <p:transition spd="slow">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066800"/>
            <a:ext cx="7620000" cy="4648200"/>
          </a:xfrm>
        </p:spPr>
        <p:txBody>
          <a:bodyPr/>
          <a:lstStyle/>
          <a:p>
            <a:pPr marL="0" indent="0" eaLnBrk="1" hangingPunct="1">
              <a:buFontTx/>
              <a:buNone/>
            </a:pPr>
            <a:r>
              <a:rPr lang="en-US" sz="3200" smtClean="0"/>
              <a:t>Hal ini disebabkan karena ada beberapa kejahatan komputer yang tidak terdeteksi oleh korban, tidak dilaporkannya kejahatan ini kepada pihak yang berwenang.</a:t>
            </a:r>
          </a:p>
          <a:p>
            <a:pPr marL="0" indent="0" eaLnBrk="1" hangingPunct="1">
              <a:buFontTx/>
              <a:buNone/>
            </a:pPr>
            <a:endParaRPr lang="en-US" sz="3200" smtClean="0"/>
          </a:p>
          <a:p>
            <a:pPr marL="0" indent="0" eaLnBrk="1" hangingPunct="1">
              <a:buFontTx/>
              <a:buNone/>
            </a:pPr>
            <a:r>
              <a:rPr lang="en-US" sz="3200" smtClean="0"/>
              <a:t>OECD (Organisation for Economic Co-operation and Development) memperkirakan 75-80 % pelanggaran komputer tidak dilaporkan.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ircle(in)">
                                      <p:cBhvr>
                                        <p:cTn id="7" dur="20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990600"/>
            <a:ext cx="7848600" cy="4800600"/>
          </a:xfrm>
        </p:spPr>
        <p:txBody>
          <a:bodyPr/>
          <a:lstStyle/>
          <a:p>
            <a:pPr marL="0" indent="0" eaLnBrk="1" hangingPunct="1">
              <a:buFontTx/>
              <a:buNone/>
            </a:pPr>
            <a:r>
              <a:rPr lang="en-US" sz="2800" smtClean="0">
                <a:solidFill>
                  <a:srgbClr val="808000"/>
                </a:solidFill>
              </a:rPr>
              <a:t>Menurut British Crime Survey, para korban tidak melaporkannya karena tidak mengalami kerugian atau kerusakan yang signifikan, </a:t>
            </a:r>
            <a:r>
              <a:rPr lang="id-ID" sz="2800" smtClean="0">
                <a:solidFill>
                  <a:srgbClr val="808000"/>
                </a:solidFill>
              </a:rPr>
              <a:t>malu, </a:t>
            </a:r>
            <a:r>
              <a:rPr lang="en-US" sz="2800" smtClean="0">
                <a:solidFill>
                  <a:srgbClr val="808000"/>
                </a:solidFill>
              </a:rPr>
              <a:t>dan bahkan bisa kehilangan kepercayaan pelanggan</a:t>
            </a:r>
            <a:r>
              <a:rPr lang="en-US" sz="2800" i="1" smtClean="0">
                <a:solidFill>
                  <a:srgbClr val="808000"/>
                </a:solidFill>
              </a:rPr>
              <a:t>/costumer</a:t>
            </a:r>
            <a:r>
              <a:rPr lang="id-ID" sz="2800" i="1" smtClean="0">
                <a:solidFill>
                  <a:srgbClr val="808000"/>
                </a:solidFill>
              </a:rPr>
              <a:t> </a:t>
            </a:r>
            <a:r>
              <a:rPr lang="id-ID" sz="2800" smtClean="0">
                <a:solidFill>
                  <a:srgbClr val="808000"/>
                </a:solidFill>
              </a:rPr>
              <a:t>(bagi perusahaan/organisasi)</a:t>
            </a:r>
            <a:r>
              <a:rPr lang="en-US" sz="2800" i="1" smtClean="0">
                <a:solidFill>
                  <a:srgbClr val="808000"/>
                </a:solidFill>
              </a:rPr>
              <a:t>.</a:t>
            </a:r>
          </a:p>
          <a:p>
            <a:pPr marL="0" indent="0" eaLnBrk="1" hangingPunct="1">
              <a:buFontTx/>
              <a:buNone/>
            </a:pPr>
            <a:endParaRPr lang="en-US" sz="2800" smtClean="0">
              <a:solidFill>
                <a:srgbClr val="808000"/>
              </a:solidFill>
            </a:endParaRPr>
          </a:p>
          <a:p>
            <a:pPr marL="0" indent="0" eaLnBrk="1" hangingPunct="1">
              <a:buFontTx/>
              <a:buNone/>
            </a:pPr>
            <a:r>
              <a:rPr lang="en-US" sz="2800" smtClean="0">
                <a:solidFill>
                  <a:srgbClr val="808000"/>
                </a:solidFill>
              </a:rPr>
              <a:t>Polisi tidak melakukan apapun untuk menanggulangi kejahatan ini, ataupun polisi memang kurang mengerti ataupun tidak terlalu tertarik terhadap hal kejahatan dalam bentuk baru ini.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990600"/>
            <a:ext cx="7772400" cy="1362075"/>
          </a:xfrm>
        </p:spPr>
        <p:txBody>
          <a:bodyPr/>
          <a:lstStyle/>
          <a:p>
            <a:pPr eaLnBrk="1" hangingPunct="1"/>
            <a:r>
              <a:rPr lang="en-US" cap="none" smtClean="0"/>
              <a:t>Contoh Kasus:</a:t>
            </a:r>
            <a:br>
              <a:rPr lang="en-US" cap="none" smtClean="0"/>
            </a:br>
            <a:r>
              <a:rPr lang="en-US" cap="none" smtClean="0"/>
              <a:t>PT. Bank Central Asia, Tbk.</a:t>
            </a:r>
          </a:p>
        </p:txBody>
      </p:sp>
    </p:spTree>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066800"/>
            <a:ext cx="7620000" cy="4648200"/>
          </a:xfrm>
        </p:spPr>
        <p:txBody>
          <a:bodyPr/>
          <a:lstStyle/>
          <a:p>
            <a:pPr marL="0" indent="0" algn="ctr" eaLnBrk="1" hangingPunct="1">
              <a:buFontTx/>
              <a:buNone/>
            </a:pPr>
            <a:r>
              <a:rPr lang="id-ID" sz="3200" smtClean="0"/>
              <a:t>Berhati-hatilah mengetik alamat situs pada browser!</a:t>
            </a:r>
          </a:p>
          <a:p>
            <a:pPr marL="0" indent="0" eaLnBrk="1" hangingPunct="1">
              <a:buFontTx/>
              <a:buNone/>
            </a:pPr>
            <a:endParaRPr lang="id-ID" sz="3200" smtClean="0"/>
          </a:p>
          <a:p>
            <a:pPr marL="0" indent="0" eaLnBrk="1" hangingPunct="1">
              <a:buFontTx/>
              <a:buNone/>
            </a:pPr>
            <a:r>
              <a:rPr lang="id-ID" sz="3200" smtClean="0"/>
              <a:t>Banyak sekali nama/alamat situs saat ini yang ada di jaringan internet. Hampir semua nama yang ada sekarang memiliki situs tersendiri tidak terkecuali milik salah satu bank swasta terbesar di Indonesia, Bank BCA.</a:t>
            </a:r>
            <a:endParaRPr lang="en-US" sz="3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edge">
                                      <p:cBhvr>
                                        <p:cTn id="1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990600"/>
            <a:ext cx="7848600" cy="5181600"/>
          </a:xfrm>
        </p:spPr>
        <p:txBody>
          <a:bodyPr/>
          <a:lstStyle/>
          <a:p>
            <a:pPr marL="0" indent="0" eaLnBrk="1" hangingPunct="1">
              <a:buFontTx/>
              <a:buNone/>
            </a:pPr>
            <a:r>
              <a:rPr lang="id-ID" sz="2800" smtClean="0">
                <a:solidFill>
                  <a:srgbClr val="808000"/>
                </a:solidFill>
              </a:rPr>
              <a:t>Beberapa tahun lalu Indonesia dihebohkan dengan ditemukannya sebuah situs bernama </a:t>
            </a:r>
            <a:r>
              <a:rPr lang="id-ID" sz="2800" b="1" smtClean="0">
                <a:solidFill>
                  <a:srgbClr val="808000"/>
                </a:solidFill>
              </a:rPr>
              <a:t>kilkbca.com</a:t>
            </a:r>
            <a:r>
              <a:rPr lang="id-ID" sz="2800" smtClean="0">
                <a:solidFill>
                  <a:srgbClr val="808000"/>
                </a:solidFill>
              </a:rPr>
              <a:t> yang ternyata merupakan “</a:t>
            </a:r>
            <a:r>
              <a:rPr lang="id-ID" sz="2800" i="1" smtClean="0">
                <a:solidFill>
                  <a:srgbClr val="808000"/>
                </a:solidFill>
              </a:rPr>
              <a:t>plesetan</a:t>
            </a:r>
            <a:r>
              <a:rPr lang="id-ID" sz="2800" smtClean="0">
                <a:solidFill>
                  <a:srgbClr val="808000"/>
                </a:solidFill>
              </a:rPr>
              <a:t>” dari situs aslinya yaitu </a:t>
            </a:r>
            <a:r>
              <a:rPr lang="id-ID" sz="2800" b="1" smtClean="0">
                <a:solidFill>
                  <a:srgbClr val="808000"/>
                </a:solidFill>
              </a:rPr>
              <a:t>klikbca.com</a:t>
            </a:r>
            <a:r>
              <a:rPr lang="id-ID" sz="2800" smtClean="0">
                <a:solidFill>
                  <a:srgbClr val="808000"/>
                </a:solidFill>
              </a:rPr>
              <a:t>.</a:t>
            </a:r>
          </a:p>
          <a:p>
            <a:pPr marL="0" indent="0" eaLnBrk="1" hangingPunct="1">
              <a:buFontTx/>
              <a:buNone/>
            </a:pPr>
            <a:endParaRPr lang="id-ID" sz="2800" b="1" smtClean="0">
              <a:solidFill>
                <a:srgbClr val="808000"/>
              </a:solidFill>
            </a:endParaRPr>
          </a:p>
          <a:p>
            <a:pPr marL="0" indent="0" eaLnBrk="1" hangingPunct="1">
              <a:buFontTx/>
              <a:buNone/>
            </a:pPr>
            <a:r>
              <a:rPr lang="id-ID" sz="2800" b="1" smtClean="0">
                <a:solidFill>
                  <a:srgbClr val="808000"/>
                </a:solidFill>
              </a:rPr>
              <a:t>k</a:t>
            </a:r>
            <a:r>
              <a:rPr lang="en-US" sz="2800" b="1" smtClean="0">
                <a:solidFill>
                  <a:srgbClr val="808000"/>
                </a:solidFill>
              </a:rPr>
              <a:t>ilkbca.com </a:t>
            </a:r>
            <a:r>
              <a:rPr lang="en-US" sz="2800" smtClean="0">
                <a:solidFill>
                  <a:srgbClr val="808000"/>
                </a:solidFill>
              </a:rPr>
              <a:t>menampilkan halaman depan yang sama persis dengan </a:t>
            </a:r>
            <a:r>
              <a:rPr lang="en-US" sz="2800" b="1" smtClean="0">
                <a:solidFill>
                  <a:srgbClr val="808000"/>
                </a:solidFill>
              </a:rPr>
              <a:t>klikbca.com</a:t>
            </a:r>
            <a:r>
              <a:rPr lang="en-US" sz="2800" smtClean="0">
                <a:solidFill>
                  <a:srgbClr val="808000"/>
                </a:solidFill>
              </a:rPr>
              <a:t>, tetapi link-link di dalamnya mengarah ke link pada situs BCA yang </a:t>
            </a:r>
            <a:r>
              <a:rPr lang="id-ID" sz="2800" smtClean="0">
                <a:solidFill>
                  <a:srgbClr val="808000"/>
                </a:solidFill>
              </a:rPr>
              <a:t>asli</a:t>
            </a:r>
            <a:r>
              <a:rPr lang="en-US" sz="2800" smtClean="0">
                <a:solidFill>
                  <a:srgbClr val="808000"/>
                </a:solidFill>
              </a:rPr>
              <a:t>. Walaupun kedua situs tersebut tampilannya benar-benar sama, namun </a:t>
            </a:r>
            <a:r>
              <a:rPr lang="en-US" sz="2800" b="1" smtClean="0">
                <a:solidFill>
                  <a:srgbClr val="808000"/>
                </a:solidFill>
              </a:rPr>
              <a:t>kilkbca.com bukanlah milik BCA.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edge">
                                      <p:cBhvr>
                                        <p:cTn id="7" dur="20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strips(downLeft)">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838200"/>
            <a:ext cx="7924800" cy="5486400"/>
          </a:xfrm>
        </p:spPr>
        <p:txBody>
          <a:bodyPr/>
          <a:lstStyle/>
          <a:p>
            <a:pPr marL="0" indent="0" eaLnBrk="1" hangingPunct="1">
              <a:spcBef>
                <a:spcPct val="0"/>
              </a:spcBef>
              <a:buFontTx/>
              <a:buNone/>
            </a:pPr>
            <a:r>
              <a:rPr lang="en-US" sz="3200" smtClean="0"/>
              <a:t>Lalu, apakah sebenarnya situs kilkbca.com? </a:t>
            </a:r>
            <a:endParaRPr lang="id-ID" sz="3200" smtClean="0"/>
          </a:p>
          <a:p>
            <a:pPr marL="0" indent="0" eaLnBrk="1" hangingPunct="1">
              <a:spcBef>
                <a:spcPct val="0"/>
              </a:spcBef>
              <a:buFontTx/>
              <a:buNone/>
            </a:pPr>
            <a:endParaRPr lang="id-ID" sz="3200" smtClean="0"/>
          </a:p>
          <a:p>
            <a:pPr marL="0" indent="0" eaLnBrk="1" hangingPunct="1">
              <a:spcBef>
                <a:spcPct val="0"/>
              </a:spcBef>
              <a:buFontTx/>
              <a:buNone/>
            </a:pPr>
            <a:r>
              <a:rPr lang="en-US" sz="3200" smtClean="0"/>
              <a:t>Menurut pengakuan pemiliknya, Steven Haryanto, situsnya tidak bermaksud jahat. Ia hanya membuat situs plesetan atau typo site yang memanfaatkan permainan huruf atau font bagi pengunjung yang kurang teliti. </a:t>
            </a:r>
            <a:endParaRPr lang="id-ID" sz="3200" smtClean="0"/>
          </a:p>
          <a:p>
            <a:pPr marL="0" indent="0" eaLnBrk="1" hangingPunct="1">
              <a:spcBef>
                <a:spcPct val="0"/>
              </a:spcBef>
              <a:buFontTx/>
              <a:buNone/>
            </a:pPr>
            <a:endParaRPr lang="id-ID" sz="3200" smtClean="0"/>
          </a:p>
          <a:p>
            <a:pPr marL="0" indent="0" eaLnBrk="1" hangingPunct="1">
              <a:spcBef>
                <a:spcPct val="0"/>
              </a:spcBef>
              <a:buFontTx/>
              <a:buNone/>
            </a:pPr>
            <a:r>
              <a:rPr lang="en-US" sz="3200" smtClean="0"/>
              <a:t>Contohnya, microsoft.com diketik menjadi micosoft.com, netscape.com menjadi netcsape.com, dan sebagainya.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checkerboard(across)">
                                      <p:cBhvr>
                                        <p:cTn id="12" dur="5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5" fill="hold" nodeType="clickEffect">
                                  <p:stCondLst>
                                    <p:cond delay="0"/>
                                  </p:stCondLst>
                                  <p:childTnLst>
                                    <p:set>
                                      <p:cBhvr>
                                        <p:cTn id="16" dur="1" fill="hold">
                                          <p:stCondLst>
                                            <p:cond delay="0"/>
                                          </p:stCondLst>
                                        </p:cTn>
                                        <p:tgtEl>
                                          <p:spTgt spid="23555">
                                            <p:txEl>
                                              <p:pRg st="4" end="4"/>
                                            </p:txEl>
                                          </p:spTgt>
                                        </p:tgtEl>
                                        <p:attrNameLst>
                                          <p:attrName>style.visibility</p:attrName>
                                        </p:attrNameLst>
                                      </p:cBhvr>
                                      <p:to>
                                        <p:strVal val="visible"/>
                                      </p:to>
                                    </p:set>
                                    <p:animEffect transition="in" filter="checkerboard(down)">
                                      <p:cBhvr>
                                        <p:cTn id="17" dur="5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idx="1"/>
          </p:nvPr>
        </p:nvSpPr>
        <p:spPr>
          <a:xfrm>
            <a:off x="228600" y="1905000"/>
            <a:ext cx="7848600" cy="4267200"/>
          </a:xfrm>
        </p:spPr>
        <p:txBody>
          <a:bodyPr/>
          <a:lstStyle/>
          <a:p>
            <a:pPr marL="0" indent="0" eaLnBrk="1" hangingPunct="1">
              <a:buFontTx/>
              <a:buNone/>
            </a:pPr>
            <a:r>
              <a:rPr lang="en-US" sz="3200" smtClean="0">
                <a:solidFill>
                  <a:srgbClr val="808000"/>
                </a:solidFill>
              </a:rPr>
              <a:t>Meski mengaku tidak bermaksud jahat, beberapa orang menuduh situs BCA palsu itu dibuat dengan tujuan untuk mencuri password dan </a:t>
            </a:r>
            <a:r>
              <a:rPr lang="en-US" sz="3200" i="1" smtClean="0">
                <a:solidFill>
                  <a:srgbClr val="808000"/>
                </a:solidFill>
              </a:rPr>
              <a:t>username </a:t>
            </a:r>
            <a:r>
              <a:rPr lang="en-US" sz="3200" smtClean="0">
                <a:solidFill>
                  <a:srgbClr val="808000"/>
                </a:solidFill>
              </a:rPr>
              <a:t>pengguna yang kurang berhati-hati, yang pada gilirannya akan digunakan untuk menguras rekening yang bersangkutan.</a:t>
            </a:r>
            <a:endParaRPr lang="en-US" sz="3200" b="1" smtClean="0">
              <a:solidFill>
                <a:srgbClr val="808000"/>
              </a:solidFill>
            </a:endParaRPr>
          </a:p>
        </p:txBody>
      </p:sp>
    </p:spTree>
  </p:cSld>
  <p:clrMapOvr>
    <a:masterClrMapping/>
  </p:clrMapOvr>
  <p:transition spd="slow">
    <p:wedg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84150" y="976313"/>
            <a:ext cx="7924800" cy="5257800"/>
          </a:xfrm>
        </p:spPr>
        <p:txBody>
          <a:bodyPr/>
          <a:lstStyle/>
          <a:p>
            <a:pPr marL="0" indent="0" eaLnBrk="1" hangingPunct="1">
              <a:spcBef>
                <a:spcPct val="0"/>
              </a:spcBef>
              <a:buFontTx/>
              <a:buNone/>
            </a:pPr>
            <a:r>
              <a:rPr lang="en-US" sz="3200" smtClean="0"/>
              <a:t>Jumlah situs semacam ini semakin hari semakin banyak saja. Hal ini wajar, karena untuk membuat sebuah situs plesetan memang mudah dan murah. </a:t>
            </a:r>
            <a:endParaRPr lang="id-ID" sz="3200" smtClean="0"/>
          </a:p>
          <a:p>
            <a:pPr marL="0" indent="0" eaLnBrk="1" hangingPunct="1">
              <a:spcBef>
                <a:spcPct val="0"/>
              </a:spcBef>
              <a:buFontTx/>
              <a:buNone/>
            </a:pPr>
            <a:endParaRPr lang="id-ID" sz="3200" smtClean="0"/>
          </a:p>
          <a:p>
            <a:pPr marL="0" indent="0" eaLnBrk="1" hangingPunct="1">
              <a:spcBef>
                <a:spcPct val="0"/>
              </a:spcBef>
              <a:buFontTx/>
              <a:buNone/>
            </a:pPr>
            <a:r>
              <a:rPr lang="en-US" sz="3200" smtClean="0"/>
              <a:t>Berdasarkan pengalaman Steven, ia hanya mengeluarkan 8 dollar AS untuk membeli domain .com. Dan hingga saat ini belum ada peraturan yang melarang pembuatan situs plesetan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Bottom)">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762000"/>
            <a:ext cx="7848600" cy="5562600"/>
          </a:xfrm>
        </p:spPr>
        <p:txBody>
          <a:bodyPr/>
          <a:lstStyle/>
          <a:p>
            <a:pPr marL="0" indent="0" eaLnBrk="1" hangingPunct="1">
              <a:buFontTx/>
              <a:buNone/>
            </a:pPr>
            <a:r>
              <a:rPr lang="en-US" sz="2800" smtClean="0">
                <a:solidFill>
                  <a:srgbClr val="808000"/>
                </a:solidFill>
              </a:rPr>
              <a:t>Lalu, keuntungan apa yang diperoleh dengan memiliki situs semacam ini? </a:t>
            </a:r>
            <a:endParaRPr lang="id-ID" sz="2800" smtClean="0">
              <a:solidFill>
                <a:srgbClr val="808000"/>
              </a:solidFill>
            </a:endParaRPr>
          </a:p>
          <a:p>
            <a:pPr marL="0" indent="0" eaLnBrk="1" hangingPunct="1">
              <a:buFontTx/>
              <a:buNone/>
            </a:pPr>
            <a:r>
              <a:rPr lang="en-US" sz="2800" smtClean="0">
                <a:solidFill>
                  <a:srgbClr val="808000"/>
                </a:solidFill>
              </a:rPr>
              <a:t>Biasanya, pemilik situs hanya ingin memperoleh traffic yang bisa saja mendatangkan iklan atau komisi karena telah memberikan referensi. </a:t>
            </a:r>
            <a:endParaRPr lang="id-ID" sz="2800" smtClean="0">
              <a:solidFill>
                <a:srgbClr val="808000"/>
              </a:solidFill>
            </a:endParaRPr>
          </a:p>
          <a:p>
            <a:pPr marL="0" indent="0" eaLnBrk="1" hangingPunct="1">
              <a:buFontTx/>
              <a:buNone/>
            </a:pPr>
            <a:r>
              <a:rPr lang="en-US" sz="2800" smtClean="0">
                <a:solidFill>
                  <a:srgbClr val="808000"/>
                </a:solidFill>
              </a:rPr>
              <a:t>Tetapi yang harus diwaspadai, situs-situs ini bisa saja berniat jahat, apalagi untuk situs-situs yang berhubungan dengan masalah kritis seperti keuangan. Situs gadungan tersebut bisa mengambil username dan password pengunjung untuk kemudian digunakan untuk penipuan.</a:t>
            </a:r>
            <a:endParaRPr lang="en-US" sz="2800" b="1" smtClean="0">
              <a:solidFill>
                <a:srgbClr val="8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edge">
                                      <p:cBhvr>
                                        <p:cTn id="17"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2133600"/>
            <a:ext cx="7848600" cy="3962400"/>
          </a:xfrm>
        </p:spPr>
        <p:txBody>
          <a:bodyPr/>
          <a:lstStyle/>
          <a:p>
            <a:pPr marL="0" indent="0" eaLnBrk="1" hangingPunct="1">
              <a:buFontTx/>
              <a:buNone/>
            </a:pPr>
            <a:r>
              <a:rPr lang="en-US" sz="2800" smtClean="0">
                <a:solidFill>
                  <a:srgbClr val="808000"/>
                </a:solidFill>
              </a:rPr>
              <a:t>Saat ini Komputer sangat identik dengan Internet. Internet bagi sebagian kalangan sudah menjadi kebutuhan pokok yang nyaris sama pentingnya dengan makan. Tak heran jika pertumbuhan penggunaan internet terus meningkat. </a:t>
            </a:r>
          </a:p>
          <a:p>
            <a:pPr marL="0" indent="0" eaLnBrk="1" hangingPunct="1">
              <a:buFontTx/>
              <a:buNone/>
            </a:pPr>
            <a:endParaRPr lang="en-US" sz="2800" smtClean="0">
              <a:solidFill>
                <a:srgbClr val="808000"/>
              </a:solidFill>
            </a:endParaRPr>
          </a:p>
          <a:p>
            <a:pPr marL="0" indent="0" eaLnBrk="1" hangingPunct="1">
              <a:buFontTx/>
              <a:buNone/>
            </a:pPr>
            <a:r>
              <a:rPr lang="en-US" sz="2800" smtClean="0">
                <a:solidFill>
                  <a:srgbClr val="808000"/>
                </a:solidFill>
              </a:rPr>
              <a:t>Pernahkah terbayang kehidupan Anda sepuluh atau dua puluh tahun yang akan datang?</a:t>
            </a:r>
          </a:p>
        </p:txBody>
      </p:sp>
      <p:sp>
        <p:nvSpPr>
          <p:cNvPr id="3" name="Rectangle 4"/>
          <p:cNvSpPr txBox="1">
            <a:spLocks noChangeArrowheads="1"/>
          </p:cNvSpPr>
          <p:nvPr/>
        </p:nvSpPr>
        <p:spPr bwMode="auto">
          <a:xfrm>
            <a:off x="3048000" y="762000"/>
            <a:ext cx="5257800" cy="990600"/>
          </a:xfrm>
          <a:prstGeom prst="rect">
            <a:avLst/>
          </a:prstGeom>
          <a:noFill/>
          <a:ln w="9525">
            <a:noFill/>
            <a:miter lim="800000"/>
            <a:headEnd/>
            <a:tailEnd/>
          </a:ln>
          <a:effectLst/>
        </p:spPr>
        <p:txBody>
          <a:bodyPr anchor="ctr"/>
          <a:lstStyle/>
          <a:p>
            <a:pPr>
              <a:defRPr/>
            </a:pPr>
            <a:r>
              <a:rPr lang="en-US" sz="5400" b="1" kern="0" dirty="0" err="1">
                <a:solidFill>
                  <a:srgbClr val="808000"/>
                </a:solidFill>
                <a:latin typeface="+mj-lt"/>
                <a:ea typeface="+mj-ea"/>
                <a:cs typeface="+mj-cs"/>
              </a:rPr>
              <a:t>Pengantar</a:t>
            </a:r>
            <a:r>
              <a:rPr lang="en-US" sz="5400" b="1" kern="0" dirty="0">
                <a:solidFill>
                  <a:srgbClr val="808000"/>
                </a:solidFill>
                <a:latin typeface="+mj-lt"/>
                <a:ea typeface="+mj-ea"/>
                <a:cs typeface="+mj-cs"/>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838200"/>
            <a:ext cx="7772400" cy="1362075"/>
          </a:xfrm>
        </p:spPr>
        <p:txBody>
          <a:bodyPr/>
          <a:lstStyle/>
          <a:p>
            <a:pPr eaLnBrk="1" hangingPunct="1">
              <a:defRPr/>
            </a:pPr>
            <a:r>
              <a:rPr lang="id-ID" dirty="0" smtClean="0"/>
              <a:t>Definisi kejahatan komputer</a:t>
            </a:r>
            <a:endParaRPr lang="en-US" dirty="0"/>
          </a:p>
        </p:txBody>
      </p:sp>
    </p:spTree>
  </p:cSld>
  <p:clrMapOvr>
    <a:masterClrMapping/>
  </p:clrMapOvr>
  <p:transition spd="slow">
    <p:comb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idx="1"/>
          </p:nvPr>
        </p:nvSpPr>
        <p:spPr>
          <a:xfrm>
            <a:off x="184150" y="1447800"/>
            <a:ext cx="7924800" cy="3810000"/>
          </a:xfrm>
        </p:spPr>
        <p:txBody>
          <a:bodyPr/>
          <a:lstStyle/>
          <a:p>
            <a:pPr marL="0" indent="0" eaLnBrk="1" hangingPunct="1">
              <a:spcBef>
                <a:spcPct val="0"/>
              </a:spcBef>
              <a:buFontTx/>
              <a:buNone/>
            </a:pPr>
            <a:r>
              <a:rPr lang="en-US" sz="3200" i="1" smtClean="0"/>
              <a:t>" …. any illegal act requiring knowledge of computer technology for its perpretation, investigation, or prosecution. It has two main categories. First, computer as a tool of crime, such as found, an th</a:t>
            </a:r>
            <a:r>
              <a:rPr lang="id-ID" sz="3200" i="1" smtClean="0"/>
              <a:t>ie</a:t>
            </a:r>
            <a:r>
              <a:rPr lang="en-US" sz="3200" i="1" smtClean="0"/>
              <a:t>f property… Second, computer is the object of crime such sabotage, th</a:t>
            </a:r>
            <a:r>
              <a:rPr lang="id-ID" sz="3200" i="1" smtClean="0"/>
              <a:t>ie</a:t>
            </a:r>
            <a:r>
              <a:rPr lang="en-US" sz="3200" i="1" smtClean="0"/>
              <a:t>f or alteration data,…."</a:t>
            </a:r>
          </a:p>
        </p:txBody>
      </p:sp>
    </p:spTree>
  </p:cSld>
  <p:clrMapOvr>
    <a:masterClrMapping/>
  </p:clrMapOvr>
  <p:transition spd="slow">
    <p:checke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52400" y="762000"/>
            <a:ext cx="8305800" cy="5562600"/>
          </a:xfrm>
        </p:spPr>
        <p:txBody>
          <a:bodyPr/>
          <a:lstStyle/>
          <a:p>
            <a:pPr marL="0" indent="0" eaLnBrk="1" hangingPunct="1">
              <a:buFontTx/>
              <a:buNone/>
            </a:pPr>
            <a:r>
              <a:rPr lang="en-US" sz="2800" smtClean="0">
                <a:solidFill>
                  <a:srgbClr val="808000"/>
                </a:solidFill>
              </a:rPr>
              <a:t>Definisi ini diberikan oleh departemen kehakiman Amerika, bahwa penyalahgunaan komputer dibagi </a:t>
            </a:r>
            <a:r>
              <a:rPr lang="id-ID" sz="2800" smtClean="0">
                <a:solidFill>
                  <a:srgbClr val="808000"/>
                </a:solidFill>
              </a:rPr>
              <a:t>menjadi </a:t>
            </a:r>
            <a:r>
              <a:rPr lang="en-US" sz="2800" smtClean="0">
                <a:solidFill>
                  <a:srgbClr val="808000"/>
                </a:solidFill>
              </a:rPr>
              <a:t>dua bidang utama. </a:t>
            </a:r>
            <a:endParaRPr lang="id-ID" sz="2800" smtClean="0">
              <a:solidFill>
                <a:srgbClr val="808000"/>
              </a:solidFill>
            </a:endParaRPr>
          </a:p>
          <a:p>
            <a:pPr marL="0" indent="0" eaLnBrk="1" hangingPunct="1">
              <a:buFontTx/>
              <a:buNone/>
            </a:pPr>
            <a:endParaRPr lang="id-ID" sz="2800" smtClean="0">
              <a:solidFill>
                <a:srgbClr val="808000"/>
              </a:solidFill>
            </a:endParaRPr>
          </a:p>
          <a:p>
            <a:pPr marL="0" indent="0" eaLnBrk="1" hangingPunct="1">
              <a:buFontTx/>
              <a:buNone/>
            </a:pPr>
            <a:r>
              <a:rPr lang="en-US" sz="2800" b="1" smtClean="0">
                <a:solidFill>
                  <a:srgbClr val="808000"/>
                </a:solidFill>
              </a:rPr>
              <a:t>Pertama</a:t>
            </a:r>
            <a:r>
              <a:rPr lang="en-US" sz="2800" smtClean="0">
                <a:solidFill>
                  <a:srgbClr val="808000"/>
                </a:solidFill>
              </a:rPr>
              <a:t>, penggunaan komputer sebagai alat untuk melakukan kejahatan, seperti pencurian</a:t>
            </a:r>
            <a:r>
              <a:rPr lang="id-ID" sz="2800" smtClean="0">
                <a:solidFill>
                  <a:srgbClr val="808000"/>
                </a:solidFill>
              </a:rPr>
              <a:t> (</a:t>
            </a:r>
            <a:r>
              <a:rPr lang="id-ID" sz="2800" i="1" smtClean="0">
                <a:solidFill>
                  <a:srgbClr val="808000"/>
                </a:solidFill>
              </a:rPr>
              <a:t>username, password</a:t>
            </a:r>
            <a:r>
              <a:rPr lang="id-ID" sz="2800" smtClean="0">
                <a:solidFill>
                  <a:srgbClr val="808000"/>
                </a:solidFill>
              </a:rPr>
              <a:t>, dan data-data penting lainnya)</a:t>
            </a:r>
            <a:r>
              <a:rPr lang="en-US" sz="2800" smtClean="0">
                <a:solidFill>
                  <a:srgbClr val="808000"/>
                </a:solidFill>
              </a:rPr>
              <a:t> </a:t>
            </a:r>
            <a:endParaRPr lang="id-ID" sz="2800" smtClean="0">
              <a:solidFill>
                <a:srgbClr val="808000"/>
              </a:solidFill>
            </a:endParaRPr>
          </a:p>
          <a:p>
            <a:pPr marL="0" indent="0" eaLnBrk="1" hangingPunct="1">
              <a:buFontTx/>
              <a:buNone/>
            </a:pPr>
            <a:endParaRPr lang="id-ID" sz="2800" smtClean="0">
              <a:solidFill>
                <a:srgbClr val="808000"/>
              </a:solidFill>
            </a:endParaRPr>
          </a:p>
          <a:p>
            <a:pPr marL="0" indent="0" eaLnBrk="1" hangingPunct="1">
              <a:buFontTx/>
              <a:buNone/>
            </a:pPr>
            <a:r>
              <a:rPr lang="en-US" sz="2800" b="1" smtClean="0">
                <a:solidFill>
                  <a:srgbClr val="808000"/>
                </a:solidFill>
              </a:rPr>
              <a:t>Kedua</a:t>
            </a:r>
            <a:r>
              <a:rPr lang="en-US" sz="2800" smtClean="0">
                <a:solidFill>
                  <a:srgbClr val="808000"/>
                </a:solidFill>
              </a:rPr>
              <a:t>, komputer tersebut merupakan obyek atau sasaran dari tindak kejahatan tersebut, seperti sabotase</a:t>
            </a:r>
            <a:r>
              <a:rPr lang="id-ID" sz="2800" smtClean="0">
                <a:solidFill>
                  <a:srgbClr val="808000"/>
                </a:solidFill>
              </a:rPr>
              <a:t>,</a:t>
            </a:r>
            <a:r>
              <a:rPr lang="en-US" sz="2800" smtClean="0">
                <a:solidFill>
                  <a:srgbClr val="808000"/>
                </a:solidFill>
              </a:rPr>
              <a:t> </a:t>
            </a:r>
            <a:r>
              <a:rPr lang="id-ID" sz="2800" smtClean="0">
                <a:solidFill>
                  <a:srgbClr val="808000"/>
                </a:solidFill>
              </a:rPr>
              <a:t>serangan DDOS </a:t>
            </a:r>
            <a:r>
              <a:rPr lang="en-US" sz="2800" smtClean="0">
                <a:solidFill>
                  <a:srgbClr val="808000"/>
                </a:solidFill>
              </a:rPr>
              <a:t>yang menyebabkan komputer tidak dapat berfungsi sebagaimana mestinya.</a:t>
            </a:r>
            <a:endParaRPr lang="en-US" sz="2800" b="1" smtClean="0">
              <a:solidFill>
                <a:srgbClr val="8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slide(fromBottom)">
                                      <p:cBhvr>
                                        <p:cTn id="12" dur="500"/>
                                        <p:tgtEl>
                                          <p:spTgt spid="2150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animEffect transition="in" filter="checkerboard(across)">
                                      <p:cBhvr>
                                        <p:cTn id="1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1066800"/>
            <a:ext cx="7772400" cy="1362075"/>
          </a:xfrm>
        </p:spPr>
        <p:txBody>
          <a:bodyPr/>
          <a:lstStyle/>
          <a:p>
            <a:pPr algn="ctr" eaLnBrk="1" hangingPunct="1"/>
            <a:r>
              <a:rPr lang="en-US" smtClean="0">
                <a:solidFill>
                  <a:srgbClr val="FFFF00"/>
                </a:solidFill>
              </a:rPr>
              <a:t>Organization of European Community Development (OECD)</a:t>
            </a:r>
          </a:p>
        </p:txBody>
      </p:sp>
      <p:sp>
        <p:nvSpPr>
          <p:cNvPr id="23555" name="Rectangle 3"/>
          <p:cNvSpPr>
            <a:spLocks noGrp="1" noChangeArrowheads="1"/>
          </p:cNvSpPr>
          <p:nvPr>
            <p:ph idx="1"/>
          </p:nvPr>
        </p:nvSpPr>
        <p:spPr>
          <a:xfrm>
            <a:off x="184150" y="3200400"/>
            <a:ext cx="7924800" cy="2667000"/>
          </a:xfrm>
        </p:spPr>
        <p:txBody>
          <a:bodyPr/>
          <a:lstStyle/>
          <a:p>
            <a:pPr marL="0" indent="0" eaLnBrk="1" hangingPunct="1">
              <a:spcBef>
                <a:spcPct val="0"/>
              </a:spcBef>
              <a:buFontTx/>
              <a:buNone/>
            </a:pPr>
            <a:r>
              <a:rPr lang="en-US" sz="4000" i="1" smtClean="0"/>
              <a:t>"Any illegal, unethicall or unauthorized behavior relating to the automatic processing and/or the transmission of data"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12"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52400" y="1371600"/>
            <a:ext cx="8305800" cy="4953000"/>
          </a:xfrm>
        </p:spPr>
        <p:txBody>
          <a:bodyPr/>
          <a:lstStyle/>
          <a:p>
            <a:pPr marL="0" indent="0" eaLnBrk="1" hangingPunct="1">
              <a:buFontTx/>
              <a:buNone/>
            </a:pPr>
            <a:r>
              <a:rPr lang="en-US" sz="3600" smtClean="0">
                <a:solidFill>
                  <a:srgbClr val="808000"/>
                </a:solidFill>
              </a:rPr>
              <a:t>Dari definisi tersebut, kejahatan komputer ini termasuk segala akses illegal atau secara tidak sah terhadap suatu transmisi data. </a:t>
            </a:r>
            <a:endParaRPr lang="id-ID" sz="3600" smtClean="0">
              <a:solidFill>
                <a:srgbClr val="808000"/>
              </a:solidFill>
            </a:endParaRPr>
          </a:p>
          <a:p>
            <a:pPr marL="0" indent="0" eaLnBrk="1" hangingPunct="1">
              <a:buFontTx/>
              <a:buNone/>
            </a:pPr>
            <a:endParaRPr lang="id-ID" sz="3600" smtClean="0">
              <a:solidFill>
                <a:srgbClr val="808000"/>
              </a:solidFill>
            </a:endParaRPr>
          </a:p>
          <a:p>
            <a:pPr marL="0" indent="0" eaLnBrk="1" hangingPunct="1">
              <a:buFontTx/>
              <a:buNone/>
            </a:pPr>
            <a:r>
              <a:rPr lang="en-US" sz="3600" smtClean="0">
                <a:solidFill>
                  <a:srgbClr val="808000"/>
                </a:solidFill>
              </a:rPr>
              <a:t>Di sini terlihat bahwa segala aktifitas yang tidak sah dalam suatu sistem komputer merupakan kejahatan.</a:t>
            </a:r>
            <a:endParaRPr lang="en-US" sz="3600" b="1" smtClean="0">
              <a:solidFill>
                <a:srgbClr val="8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12"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1066800"/>
            <a:ext cx="7772400" cy="1362075"/>
          </a:xfrm>
        </p:spPr>
        <p:txBody>
          <a:bodyPr/>
          <a:lstStyle/>
          <a:p>
            <a:pPr algn="ctr" eaLnBrk="1" hangingPunct="1"/>
            <a:r>
              <a:rPr lang="en-US" sz="4000" smtClean="0">
                <a:solidFill>
                  <a:srgbClr val="FFFF00"/>
                </a:solidFill>
              </a:rPr>
              <a:t>National Police Agency (NPA)</a:t>
            </a:r>
          </a:p>
        </p:txBody>
      </p:sp>
      <p:sp>
        <p:nvSpPr>
          <p:cNvPr id="23555" name="Rectangle 3"/>
          <p:cNvSpPr>
            <a:spLocks noGrp="1" noChangeArrowheads="1"/>
          </p:cNvSpPr>
          <p:nvPr>
            <p:ph idx="1"/>
          </p:nvPr>
        </p:nvSpPr>
        <p:spPr>
          <a:xfrm>
            <a:off x="184150" y="3657600"/>
            <a:ext cx="7924800" cy="2209800"/>
          </a:xfrm>
        </p:spPr>
        <p:txBody>
          <a:bodyPr/>
          <a:lstStyle/>
          <a:p>
            <a:pPr marL="0" indent="0" eaLnBrk="1" hangingPunct="1">
              <a:spcBef>
                <a:spcPct val="0"/>
              </a:spcBef>
              <a:buFontTx/>
              <a:buNone/>
            </a:pPr>
            <a:r>
              <a:rPr lang="en-US" sz="6000" i="1" smtClean="0"/>
              <a:t>"Computer crime is crime toward computer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12"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52400" y="1143000"/>
            <a:ext cx="8305800" cy="5181600"/>
          </a:xfrm>
        </p:spPr>
        <p:txBody>
          <a:bodyPr/>
          <a:lstStyle/>
          <a:p>
            <a:pPr marL="0" indent="0" eaLnBrk="1" hangingPunct="1">
              <a:buFontTx/>
              <a:buNone/>
            </a:pPr>
            <a:r>
              <a:rPr lang="en-US" sz="3200" smtClean="0">
                <a:solidFill>
                  <a:srgbClr val="808000"/>
                </a:solidFill>
              </a:rPr>
              <a:t>Definisi ini mengemukakan bahwa kejahatan komputer adalah kejahatan yang ditujukan pada komputer. </a:t>
            </a:r>
            <a:endParaRPr lang="id-ID" sz="3200" smtClean="0">
              <a:solidFill>
                <a:srgbClr val="808000"/>
              </a:solidFill>
            </a:endParaRPr>
          </a:p>
          <a:p>
            <a:pPr marL="0" indent="0" eaLnBrk="1" hangingPunct="1">
              <a:buFontTx/>
              <a:buNone/>
            </a:pPr>
            <a:endParaRPr lang="id-ID" sz="3200" smtClean="0">
              <a:solidFill>
                <a:srgbClr val="808000"/>
              </a:solidFill>
            </a:endParaRPr>
          </a:p>
          <a:p>
            <a:pPr marL="0" indent="0" eaLnBrk="1" hangingPunct="1">
              <a:buFontTx/>
              <a:buNone/>
            </a:pPr>
            <a:r>
              <a:rPr lang="en-US" sz="3200" smtClean="0">
                <a:solidFill>
                  <a:srgbClr val="808000"/>
                </a:solidFill>
              </a:rPr>
              <a:t>Dari batasan yang dibuat oleh NPA, pengertian tentang kejahatan komputer menjadi lebih luas lagi, yaitu segala aktifitas yang ditujukan, baik terhadap komputer ataupun dengan menggunakan komputer itu sendiri adalah suatu kejahatan.</a:t>
            </a:r>
            <a:endParaRPr lang="en-US" sz="3200" b="1" smtClean="0">
              <a:solidFill>
                <a:srgbClr val="8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wedge">
                                      <p:cBhvr>
                                        <p:cTn id="7" dur="20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edge">
                                      <p:cBhvr>
                                        <p:cTn id="12"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838200"/>
            <a:ext cx="7772400" cy="1362075"/>
          </a:xfrm>
        </p:spPr>
        <p:txBody>
          <a:bodyPr/>
          <a:lstStyle/>
          <a:p>
            <a:pPr eaLnBrk="1" hangingPunct="1">
              <a:defRPr/>
            </a:pPr>
            <a:r>
              <a:rPr lang="id-ID" dirty="0" smtClean="0"/>
              <a:t>oknum kejahatan komputer</a:t>
            </a:r>
            <a:endParaRPr lang="en-US" dirty="0"/>
          </a:p>
        </p:txBody>
      </p:sp>
    </p:spTree>
  </p:cSld>
  <p:clrMapOvr>
    <a:masterClrMapping/>
  </p:clrMapOvr>
  <p:transition spd="slow">
    <p:split orient="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14400"/>
            <a:ext cx="7772400" cy="1143000"/>
          </a:xfrm>
        </p:spPr>
        <p:txBody>
          <a:bodyPr/>
          <a:lstStyle/>
          <a:p>
            <a:pPr algn="ctr" eaLnBrk="1" hangingPunct="1"/>
            <a:r>
              <a:rPr lang="en-US" sz="4800" smtClean="0">
                <a:solidFill>
                  <a:srgbClr val="808000"/>
                </a:solidFill>
              </a:rPr>
              <a:t>H</a:t>
            </a:r>
            <a:r>
              <a:rPr lang="id-ID" sz="4800" smtClean="0">
                <a:solidFill>
                  <a:srgbClr val="808000"/>
                </a:solidFill>
              </a:rPr>
              <a:t>acker</a:t>
            </a:r>
            <a:endParaRPr lang="en-US" sz="4800" smtClean="0">
              <a:solidFill>
                <a:srgbClr val="808000"/>
              </a:solidFill>
            </a:endParaRPr>
          </a:p>
        </p:txBody>
      </p:sp>
      <p:sp>
        <p:nvSpPr>
          <p:cNvPr id="21507" name="Rectangle 3"/>
          <p:cNvSpPr>
            <a:spLocks noGrp="1" noChangeArrowheads="1"/>
          </p:cNvSpPr>
          <p:nvPr>
            <p:ph idx="1"/>
          </p:nvPr>
        </p:nvSpPr>
        <p:spPr>
          <a:xfrm>
            <a:off x="152400" y="2286000"/>
            <a:ext cx="8305800" cy="3733800"/>
          </a:xfrm>
        </p:spPr>
        <p:txBody>
          <a:bodyPr/>
          <a:lstStyle/>
          <a:p>
            <a:pPr marL="0" indent="0" eaLnBrk="1" hangingPunct="1">
              <a:buFontTx/>
              <a:buNone/>
            </a:pPr>
            <a:r>
              <a:rPr lang="id-ID" sz="3200" smtClean="0">
                <a:solidFill>
                  <a:srgbClr val="808000"/>
                </a:solidFill>
              </a:rPr>
              <a:t>Hacker</a:t>
            </a:r>
            <a:r>
              <a:rPr lang="en-US" sz="3200" smtClean="0">
                <a:solidFill>
                  <a:srgbClr val="808000"/>
                </a:solidFill>
              </a:rPr>
              <a:t> (In</a:t>
            </a:r>
            <a:r>
              <a:rPr lang="id-ID" sz="3200" smtClean="0">
                <a:solidFill>
                  <a:srgbClr val="808000"/>
                </a:solidFill>
              </a:rPr>
              <a:t>d</a:t>
            </a:r>
            <a:r>
              <a:rPr lang="en-US" sz="3200" smtClean="0">
                <a:solidFill>
                  <a:srgbClr val="808000"/>
                </a:solidFill>
              </a:rPr>
              <a:t>:</a:t>
            </a:r>
            <a:r>
              <a:rPr lang="id-ID" sz="3200" smtClean="0">
                <a:solidFill>
                  <a:srgbClr val="808000"/>
                </a:solidFill>
              </a:rPr>
              <a:t>peretas</a:t>
            </a:r>
            <a:r>
              <a:rPr lang="en-US" sz="3200" smtClean="0">
                <a:solidFill>
                  <a:srgbClr val="808000"/>
                </a:solidFill>
              </a:rPr>
              <a:t>) adalah orang yang </a:t>
            </a:r>
            <a:r>
              <a:rPr lang="id-ID" sz="3200" smtClean="0">
                <a:solidFill>
                  <a:srgbClr val="808000"/>
                </a:solidFill>
              </a:rPr>
              <a:t>:</a:t>
            </a:r>
          </a:p>
          <a:p>
            <a:pPr marL="0" indent="0" eaLnBrk="1" hangingPunct="1"/>
            <a:r>
              <a:rPr lang="id-ID" sz="3200" smtClean="0">
                <a:solidFill>
                  <a:srgbClr val="808000"/>
                </a:solidFill>
              </a:rPr>
              <a:t> </a:t>
            </a:r>
            <a:r>
              <a:rPr lang="en-US" sz="3200" smtClean="0">
                <a:solidFill>
                  <a:srgbClr val="808000"/>
                </a:solidFill>
              </a:rPr>
              <a:t>mempelajari,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menganalisa, dan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bila menginginkan, bisa membuat,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memodifikasi, atau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bahkan mengeksploitasi sistem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7" dur="5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22" dur="5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ntr" presetSubtype="0" fill="hold"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wedge">
                                      <p:cBhvr>
                                        <p:cTn id="27" dur="2000"/>
                                        <p:tgtEl>
                                          <p:spTgt spid="21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slide(fromBottom)">
                                      <p:cBhvr>
                                        <p:cTn id="32" dur="500"/>
                                        <p:tgtEl>
                                          <p:spTgt spid="215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Effect transition="in" filter="strips(downLeft)">
                                      <p:cBhvr>
                                        <p:cTn id="37"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84150" y="1219200"/>
            <a:ext cx="7924800" cy="4800600"/>
          </a:xfrm>
        </p:spPr>
        <p:txBody>
          <a:bodyPr/>
          <a:lstStyle/>
          <a:p>
            <a:pPr marL="0" indent="0" eaLnBrk="1" hangingPunct="1">
              <a:buFontTx/>
              <a:buNone/>
            </a:pPr>
            <a:r>
              <a:rPr lang="en-US" sz="3200" smtClean="0"/>
              <a:t>Hacker berarti mencari, mempelajari, dan mengubah sesuatu untuk keperluan hobi dan pengembangan dengan mengikuti legalitas yang telah ditentukan oleh developer. </a:t>
            </a:r>
            <a:endParaRPr lang="id-ID" sz="3200" smtClean="0"/>
          </a:p>
          <a:p>
            <a:pPr marL="0" indent="0" eaLnBrk="1" hangingPunct="1">
              <a:buFontTx/>
              <a:buNone/>
            </a:pPr>
            <a:endParaRPr lang="id-ID" sz="3200" smtClean="0"/>
          </a:p>
          <a:p>
            <a:pPr marL="0" indent="0" eaLnBrk="1" hangingPunct="1">
              <a:buFontTx/>
              <a:buNone/>
            </a:pPr>
            <a:r>
              <a:rPr lang="id-ID" sz="3200" smtClean="0"/>
              <a:t>H</a:t>
            </a:r>
            <a:r>
              <a:rPr lang="en-US" sz="3200" smtClean="0"/>
              <a:t>acker biasanya melakukan penyusupan dengan maksud memuaskan pengetahuan dan teknik. Rata-rata perusahaan yang bergerak di dunia jaringan global juga memiliki hacker.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wedge">
                                      <p:cBhvr>
                                        <p:cTn id="7" dur="20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066800"/>
            <a:ext cx="7620000" cy="5105400"/>
          </a:xfrm>
        </p:spPr>
        <p:txBody>
          <a:bodyPr>
            <a:normAutofit lnSpcReduction="10000"/>
          </a:bodyPr>
          <a:lstStyle/>
          <a:p>
            <a:pPr marL="0" indent="0" eaLnBrk="1" hangingPunct="1">
              <a:buFontTx/>
              <a:buNone/>
            </a:pPr>
            <a:r>
              <a:rPr lang="en-US" sz="3200" smtClean="0"/>
              <a:t>Di negeri Paman Sam bayangan itu muncul lewat kartun yang menggambarkan kehidupan seseorang, yang sangat tergantung pada internet. </a:t>
            </a:r>
          </a:p>
          <a:p>
            <a:pPr marL="0" indent="0" eaLnBrk="1" hangingPunct="1">
              <a:buFontTx/>
              <a:buNone/>
            </a:pPr>
            <a:endParaRPr lang="en-US" sz="3200" smtClean="0"/>
          </a:p>
          <a:p>
            <a:pPr marL="0" indent="0" eaLnBrk="1" hangingPunct="1">
              <a:buFontTx/>
              <a:buNone/>
            </a:pPr>
            <a:r>
              <a:rPr lang="en-US" sz="3200" smtClean="0"/>
              <a:t>Diceritakan seorang lelaki meninggal dunia, dan ketika sang istri mendengar surat wasiat sang suami, betapa terkejutnya takkala ia hanya diberi warisan berupa web space di dunia maya.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Lef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wedge">
                                      <p:cBhvr>
                                        <p:cTn id="12"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14400"/>
            <a:ext cx="7772400" cy="1143000"/>
          </a:xfrm>
        </p:spPr>
        <p:txBody>
          <a:bodyPr/>
          <a:lstStyle/>
          <a:p>
            <a:pPr algn="ctr" eaLnBrk="1" hangingPunct="1"/>
            <a:r>
              <a:rPr lang="en-US" sz="4800" smtClean="0">
                <a:solidFill>
                  <a:srgbClr val="808000"/>
                </a:solidFill>
              </a:rPr>
              <a:t>C</a:t>
            </a:r>
            <a:r>
              <a:rPr lang="id-ID" sz="4800" smtClean="0">
                <a:solidFill>
                  <a:srgbClr val="808000"/>
                </a:solidFill>
              </a:rPr>
              <a:t>racker</a:t>
            </a:r>
            <a:endParaRPr lang="en-US" sz="4800" smtClean="0">
              <a:solidFill>
                <a:srgbClr val="808000"/>
              </a:solidFill>
            </a:endParaRPr>
          </a:p>
        </p:txBody>
      </p:sp>
      <p:sp>
        <p:nvSpPr>
          <p:cNvPr id="21507" name="Rectangle 3"/>
          <p:cNvSpPr>
            <a:spLocks noGrp="1" noChangeArrowheads="1"/>
          </p:cNvSpPr>
          <p:nvPr>
            <p:ph idx="1"/>
          </p:nvPr>
        </p:nvSpPr>
        <p:spPr>
          <a:xfrm>
            <a:off x="152400" y="2057400"/>
            <a:ext cx="8305800" cy="4343400"/>
          </a:xfrm>
        </p:spPr>
        <p:txBody>
          <a:bodyPr/>
          <a:lstStyle/>
          <a:p>
            <a:pPr marL="0" indent="0" eaLnBrk="1" hangingPunct="1">
              <a:buFontTx/>
              <a:buNone/>
            </a:pPr>
            <a:r>
              <a:rPr lang="en-US" sz="3200" smtClean="0">
                <a:solidFill>
                  <a:srgbClr val="808000"/>
                </a:solidFill>
              </a:rPr>
              <a:t>Cracker adalah sebutan untuk mereka yang masuk ke sistem orang lain dan cracker lebih bersifat destruktif, biasanya di jaringan komputer,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mem-bypass password atau lisensi program </a:t>
            </a:r>
          </a:p>
          <a:p>
            <a:pPr marL="0" indent="0" eaLnBrk="1" hangingPunct="1">
              <a:buFontTx/>
              <a:buNone/>
            </a:pPr>
            <a:r>
              <a:rPr lang="en-US" sz="3200" smtClean="0">
                <a:solidFill>
                  <a:srgbClr val="808000"/>
                </a:solidFill>
              </a:rPr>
              <a:t>  komputer,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secara sengaja melawan keamanan komputer, </a:t>
            </a:r>
            <a:endParaRPr lang="id-ID" sz="3200" smtClean="0">
              <a:solidFill>
                <a:srgbClr val="808000"/>
              </a:solidFill>
            </a:endParaRPr>
          </a:p>
          <a:p>
            <a:pPr marL="0" indent="0" eaLnBrk="1" hangingPunct="1"/>
            <a:r>
              <a:rPr lang="id-ID" sz="3200" smtClean="0">
                <a:solidFill>
                  <a:srgbClr val="808000"/>
                </a:solidFill>
              </a:rPr>
              <a:t> </a:t>
            </a:r>
            <a:r>
              <a:rPr lang="en-US" sz="3200" smtClean="0">
                <a:solidFill>
                  <a:srgbClr val="808000"/>
                </a:solidFill>
              </a:rPr>
              <a:t>men-deface (merubah halaman muka web) </a:t>
            </a:r>
          </a:p>
          <a:p>
            <a:pPr marL="0" indent="0" eaLnBrk="1" hangingPunct="1">
              <a:buFontTx/>
              <a:buNone/>
            </a:pPr>
            <a:r>
              <a:rPr lang="en-US" sz="3200" smtClean="0">
                <a:solidFill>
                  <a:srgbClr val="808000"/>
                </a:solidFill>
              </a:rPr>
              <a:t>  milik orang lain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7" dur="500"/>
                                        <p:tgtEl>
                                          <p:spTgt spid="2150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22" dur="500"/>
                                        <p:tgtEl>
                                          <p:spTgt spid="2150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nodeType="clickEffect">
                                  <p:stCondLst>
                                    <p:cond delay="0"/>
                                  </p:stCondLst>
                                  <p:childTnLst>
                                    <p:set>
                                      <p:cBhvr>
                                        <p:cTn id="26" dur="1" fill="hold">
                                          <p:stCondLst>
                                            <p:cond delay="0"/>
                                          </p:stCondLst>
                                        </p:cTn>
                                        <p:tgtEl>
                                          <p:spTgt spid="21507">
                                            <p:txEl>
                                              <p:pRg st="3" end="3"/>
                                            </p:txEl>
                                          </p:spTgt>
                                        </p:tgtEl>
                                        <p:attrNameLst>
                                          <p:attrName>style.visibility</p:attrName>
                                        </p:attrNameLst>
                                      </p:cBhvr>
                                      <p:to>
                                        <p:strVal val="visible"/>
                                      </p:to>
                                    </p:set>
                                    <p:animEffect transition="in" filter="strips(downLeft)">
                                      <p:cBhvr>
                                        <p:cTn id="27" dur="500"/>
                                        <p:tgtEl>
                                          <p:spTgt spid="2150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1507">
                                            <p:txEl>
                                              <p:pRg st="4" end="4"/>
                                            </p:txEl>
                                          </p:spTgt>
                                        </p:tgtEl>
                                        <p:attrNameLst>
                                          <p:attrName>style.visibility</p:attrName>
                                        </p:attrNameLst>
                                      </p:cBhvr>
                                      <p:to>
                                        <p:strVal val="visible"/>
                                      </p:to>
                                    </p:set>
                                    <p:animEffect transition="in" filter="checkerboard(across)">
                                      <p:cBhvr>
                                        <p:cTn id="32" dur="500"/>
                                        <p:tgtEl>
                                          <p:spTgt spid="21507">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childTnLst>
                                    <p:set>
                                      <p:cBhvr>
                                        <p:cTn id="36" dur="1" fill="hold">
                                          <p:stCondLst>
                                            <p:cond delay="0"/>
                                          </p:stCondLst>
                                        </p:cTn>
                                        <p:tgtEl>
                                          <p:spTgt spid="21507">
                                            <p:txEl>
                                              <p:pRg st="5" end="5"/>
                                            </p:txEl>
                                          </p:spTgt>
                                        </p:tgtEl>
                                        <p:attrNameLst>
                                          <p:attrName>style.visibility</p:attrName>
                                        </p:attrNameLst>
                                      </p:cBhvr>
                                      <p:to>
                                        <p:strVal val="visible"/>
                                      </p:to>
                                    </p:set>
                                    <p:animEffect transition="in" filter="checkerboard(across)">
                                      <p:cBhvr>
                                        <p:cTn id="37"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84150" y="1219200"/>
            <a:ext cx="7924800" cy="4800600"/>
          </a:xfrm>
        </p:spPr>
        <p:txBody>
          <a:bodyPr/>
          <a:lstStyle/>
          <a:p>
            <a:pPr marL="0" indent="0" eaLnBrk="1" fontAlgn="auto" hangingPunct="1">
              <a:spcBef>
                <a:spcPts val="700"/>
              </a:spcBef>
              <a:spcAft>
                <a:spcPts val="0"/>
              </a:spcAft>
              <a:buClr>
                <a:schemeClr val="accent2"/>
              </a:buClr>
              <a:buSzPct val="60000"/>
              <a:defRPr/>
            </a:pPr>
            <a:r>
              <a:rPr lang="id-ID" sz="3200" kern="1200" dirty="0" smtClean="0"/>
              <a:t> </a:t>
            </a:r>
            <a:r>
              <a:rPr lang="en-US" sz="3200" kern="1200" dirty="0" smtClean="0"/>
              <a:t>men-delete data </a:t>
            </a:r>
            <a:r>
              <a:rPr lang="en-US" sz="3200" kern="1200" dirty="0" err="1" smtClean="0"/>
              <a:t>orang</a:t>
            </a:r>
            <a:r>
              <a:rPr lang="en-US" sz="3200" kern="1200" dirty="0" smtClean="0"/>
              <a:t> lain, </a:t>
            </a:r>
            <a:endParaRPr lang="id-ID" sz="3200" kern="1200" dirty="0" smtClean="0"/>
          </a:p>
          <a:p>
            <a:pPr marL="0" indent="0" eaLnBrk="1" fontAlgn="auto" hangingPunct="1">
              <a:spcBef>
                <a:spcPts val="700"/>
              </a:spcBef>
              <a:spcAft>
                <a:spcPts val="0"/>
              </a:spcAft>
              <a:buClr>
                <a:schemeClr val="accent2"/>
              </a:buClr>
              <a:buSzPct val="60000"/>
              <a:defRPr/>
            </a:pPr>
            <a:r>
              <a:rPr lang="id-ID" sz="3200" kern="1200" dirty="0" smtClean="0"/>
              <a:t> </a:t>
            </a:r>
            <a:r>
              <a:rPr lang="en-US" sz="3200" kern="1200" dirty="0" err="1" smtClean="0"/>
              <a:t>mencuri</a:t>
            </a:r>
            <a:r>
              <a:rPr lang="en-US" sz="3200" kern="1200" dirty="0" smtClean="0"/>
              <a:t> data </a:t>
            </a:r>
            <a:r>
              <a:rPr lang="en-US" sz="3200" kern="1200" dirty="0" err="1" smtClean="0"/>
              <a:t>dan</a:t>
            </a:r>
            <a:r>
              <a:rPr lang="en-US" sz="3200" kern="1200" dirty="0" smtClean="0"/>
              <a:t> </a:t>
            </a:r>
            <a:r>
              <a:rPr lang="en-US" sz="3200" kern="1200" dirty="0" err="1" smtClean="0"/>
              <a:t>umumnya</a:t>
            </a:r>
            <a:r>
              <a:rPr lang="en-US" sz="3200" kern="1200" dirty="0" smtClean="0"/>
              <a:t> </a:t>
            </a:r>
            <a:endParaRPr lang="id-ID" sz="3200" kern="1200" dirty="0" smtClean="0"/>
          </a:p>
          <a:p>
            <a:pPr marL="0" indent="0" eaLnBrk="1" fontAlgn="auto" hangingPunct="1">
              <a:spcBef>
                <a:spcPts val="700"/>
              </a:spcBef>
              <a:spcAft>
                <a:spcPts val="0"/>
              </a:spcAft>
              <a:buClr>
                <a:schemeClr val="accent2"/>
              </a:buClr>
              <a:buSzPct val="60000"/>
              <a:defRPr/>
            </a:pPr>
            <a:r>
              <a:rPr lang="id-ID" sz="3200" kern="1200" dirty="0" smtClean="0"/>
              <a:t> </a:t>
            </a:r>
            <a:r>
              <a:rPr lang="en-US" sz="3200" kern="1200" dirty="0" smtClean="0"/>
              <a:t>melakukan cracking untuk keuntungan </a:t>
            </a:r>
          </a:p>
          <a:p>
            <a:pPr marL="0" indent="0" eaLnBrk="1" fontAlgn="auto" hangingPunct="1">
              <a:spcBef>
                <a:spcPts val="700"/>
              </a:spcBef>
              <a:spcAft>
                <a:spcPts val="0"/>
              </a:spcAft>
              <a:buClr>
                <a:schemeClr val="accent2"/>
              </a:buClr>
              <a:buSzPct val="60000"/>
              <a:buFontTx/>
              <a:buNone/>
              <a:defRPr/>
            </a:pPr>
            <a:r>
              <a:rPr lang="en-US" sz="3200" kern="1200" dirty="0" smtClean="0"/>
              <a:t>  sendiri, maksud jahat, atau </a:t>
            </a:r>
            <a:endParaRPr lang="id-ID" sz="3200" kern="1200" dirty="0" smtClean="0"/>
          </a:p>
          <a:p>
            <a:pPr marL="0" indent="0" eaLnBrk="1" fontAlgn="auto" hangingPunct="1">
              <a:spcBef>
                <a:spcPts val="700"/>
              </a:spcBef>
              <a:spcAft>
                <a:spcPts val="0"/>
              </a:spcAft>
              <a:buClr>
                <a:schemeClr val="accent2"/>
              </a:buClr>
              <a:buSzPct val="60000"/>
              <a:defRPr/>
            </a:pPr>
            <a:r>
              <a:rPr lang="id-ID" sz="3200" kern="1200" dirty="0" smtClean="0"/>
              <a:t> </a:t>
            </a:r>
            <a:r>
              <a:rPr lang="en-US" sz="3200" kern="1200" dirty="0" err="1" smtClean="0"/>
              <a:t>karena</a:t>
            </a:r>
            <a:r>
              <a:rPr lang="en-US" sz="3200" kern="1200" dirty="0" smtClean="0"/>
              <a:t> </a:t>
            </a:r>
            <a:r>
              <a:rPr lang="en-US" sz="3200" kern="1200" dirty="0" err="1" smtClean="0"/>
              <a:t>sebab</a:t>
            </a:r>
            <a:r>
              <a:rPr lang="en-US" sz="3200" kern="1200" dirty="0" smtClean="0"/>
              <a:t> </a:t>
            </a:r>
            <a:r>
              <a:rPr lang="en-US" sz="3200" kern="1200" dirty="0" err="1" smtClean="0"/>
              <a:t>lainnya</a:t>
            </a:r>
            <a:r>
              <a:rPr lang="en-US" sz="3200" kern="1200" dirty="0" smtClean="0"/>
              <a:t> </a:t>
            </a:r>
            <a:r>
              <a:rPr lang="en-US" sz="3200" kern="1200" dirty="0" err="1" smtClean="0"/>
              <a:t>karena</a:t>
            </a:r>
            <a:r>
              <a:rPr lang="en-US" sz="3200" kern="1200" dirty="0" smtClean="0"/>
              <a:t> </a:t>
            </a:r>
            <a:r>
              <a:rPr lang="en-US" sz="3200" kern="1200" dirty="0" err="1" smtClean="0"/>
              <a:t>ada</a:t>
            </a:r>
            <a:r>
              <a:rPr lang="en-US" sz="3200" kern="1200" dirty="0" smtClean="0"/>
              <a:t> </a:t>
            </a:r>
            <a:r>
              <a:rPr lang="en-US" sz="3200" kern="1200" dirty="0" err="1" smtClean="0"/>
              <a:t>tantangan</a:t>
            </a:r>
            <a:r>
              <a:rPr lang="en-US" sz="3200" kern="1200" dirty="0" smtClean="0"/>
              <a:t>. </a:t>
            </a:r>
            <a:endParaRPr lang="id-ID" sz="3200" kern="1200" dirty="0" smtClean="0"/>
          </a:p>
          <a:p>
            <a:pPr marL="0" indent="0" eaLnBrk="1" fontAlgn="auto" hangingPunct="1">
              <a:spcBef>
                <a:spcPts val="700"/>
              </a:spcBef>
              <a:spcAft>
                <a:spcPts val="0"/>
              </a:spcAft>
              <a:buClr>
                <a:schemeClr val="accent2"/>
              </a:buClr>
              <a:buSzPct val="60000"/>
              <a:buFontTx/>
              <a:buNone/>
              <a:defRPr/>
            </a:pPr>
            <a:endParaRPr lang="id-ID" sz="3200" kern="1200" dirty="0" smtClean="0"/>
          </a:p>
          <a:p>
            <a:pPr marL="0" indent="0" eaLnBrk="1" fontAlgn="auto" hangingPunct="1">
              <a:spcBef>
                <a:spcPts val="700"/>
              </a:spcBef>
              <a:spcAft>
                <a:spcPts val="0"/>
              </a:spcAft>
              <a:buClr>
                <a:schemeClr val="accent2"/>
              </a:buClr>
              <a:buSzPct val="60000"/>
              <a:buFontTx/>
              <a:buNone/>
              <a:defRPr/>
            </a:pPr>
            <a:r>
              <a:rPr lang="en-US" sz="3200" kern="1200" dirty="0" err="1" smtClean="0"/>
              <a:t>Beberapa</a:t>
            </a:r>
            <a:r>
              <a:rPr lang="en-US" sz="3200" kern="1200" dirty="0" smtClean="0"/>
              <a:t> </a:t>
            </a:r>
            <a:r>
              <a:rPr lang="en-US" sz="3200" kern="1200" dirty="0" err="1" smtClean="0"/>
              <a:t>proses</a:t>
            </a:r>
            <a:r>
              <a:rPr lang="en-US" sz="3200" kern="1200" dirty="0" smtClean="0"/>
              <a:t> </a:t>
            </a:r>
            <a:r>
              <a:rPr lang="en-US" sz="3200" kern="1200" dirty="0" err="1" smtClean="0"/>
              <a:t>pembobolan</a:t>
            </a:r>
            <a:r>
              <a:rPr lang="en-US" sz="3200" kern="1200" dirty="0" smtClean="0"/>
              <a:t> </a:t>
            </a:r>
            <a:r>
              <a:rPr lang="en-US" sz="3200" kern="1200" dirty="0" err="1" smtClean="0"/>
              <a:t>dilakukan</a:t>
            </a:r>
            <a:r>
              <a:rPr lang="en-US" sz="3200" kern="1200" dirty="0" smtClean="0"/>
              <a:t> </a:t>
            </a:r>
            <a:r>
              <a:rPr lang="en-US" sz="3200" kern="1200" dirty="0" err="1" smtClean="0"/>
              <a:t>untuk</a:t>
            </a:r>
            <a:r>
              <a:rPr lang="en-US" sz="3200" kern="1200" dirty="0" smtClean="0"/>
              <a:t> </a:t>
            </a:r>
            <a:r>
              <a:rPr lang="en-US" sz="3200" kern="1200" dirty="0" err="1" smtClean="0"/>
              <a:t>menunjukan</a:t>
            </a:r>
            <a:r>
              <a:rPr lang="en-US" sz="3200" kern="1200" dirty="0" smtClean="0"/>
              <a:t> </a:t>
            </a:r>
            <a:r>
              <a:rPr lang="en-US" sz="3200" kern="1200" dirty="0" err="1" smtClean="0"/>
              <a:t>kelemahan</a:t>
            </a:r>
            <a:r>
              <a:rPr lang="en-US" sz="3200" kern="1200" dirty="0" smtClean="0"/>
              <a:t> </a:t>
            </a:r>
            <a:r>
              <a:rPr lang="en-US" sz="3200" kern="1200" dirty="0" err="1" smtClean="0"/>
              <a:t>keamanan</a:t>
            </a:r>
            <a:r>
              <a:rPr lang="en-US" sz="3200" kern="1200" dirty="0" smtClean="0"/>
              <a:t> </a:t>
            </a:r>
            <a:r>
              <a:rPr lang="en-US" sz="3200" kern="1200" dirty="0" err="1" smtClean="0"/>
              <a:t>sistem</a:t>
            </a:r>
            <a:endParaRPr lang="en-US" sz="32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Lef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strips(downLeft)">
                                      <p:cBhvr>
                                        <p:cTn id="22" dur="500"/>
                                        <p:tgtEl>
                                          <p:spTgt spid="2355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3555">
                                            <p:txEl>
                                              <p:pRg st="4" end="4"/>
                                            </p:txEl>
                                          </p:spTgt>
                                        </p:tgtEl>
                                        <p:attrNameLst>
                                          <p:attrName>style.visibility</p:attrName>
                                        </p:attrNameLst>
                                      </p:cBhvr>
                                      <p:to>
                                        <p:strVal val="visible"/>
                                      </p:to>
                                    </p:set>
                                    <p:animEffect transition="in" filter="checkerboard(across)">
                                      <p:cBhvr>
                                        <p:cTn id="27" dur="500"/>
                                        <p:tgtEl>
                                          <p:spTgt spid="2355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0" presetClass="entr" presetSubtype="0" fill="hold" nodeType="clickEffect">
                                  <p:stCondLst>
                                    <p:cond delay="0"/>
                                  </p:stCondLst>
                                  <p:childTnLst>
                                    <p:set>
                                      <p:cBhvr>
                                        <p:cTn id="31" dur="1" fill="hold">
                                          <p:stCondLst>
                                            <p:cond delay="0"/>
                                          </p:stCondLst>
                                        </p:cTn>
                                        <p:tgtEl>
                                          <p:spTgt spid="23555">
                                            <p:txEl>
                                              <p:pRg st="6" end="6"/>
                                            </p:txEl>
                                          </p:spTgt>
                                        </p:tgtEl>
                                        <p:attrNameLst>
                                          <p:attrName>style.visibility</p:attrName>
                                        </p:attrNameLst>
                                      </p:cBhvr>
                                      <p:to>
                                        <p:strVal val="visible"/>
                                      </p:to>
                                    </p:set>
                                    <p:animEffect transition="in" filter="wedge">
                                      <p:cBhvr>
                                        <p:cTn id="32" dur="20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838200"/>
            <a:ext cx="7772400" cy="1362075"/>
          </a:xfrm>
        </p:spPr>
        <p:txBody>
          <a:bodyPr/>
          <a:lstStyle/>
          <a:p>
            <a:pPr eaLnBrk="1" hangingPunct="1">
              <a:defRPr/>
            </a:pPr>
            <a:r>
              <a:rPr lang="id-ID" dirty="0" smtClean="0"/>
              <a:t>Objek penyerangan dalam komputer</a:t>
            </a:r>
            <a:endParaRPr lang="en-US" dirty="0"/>
          </a:p>
        </p:txBody>
      </p:sp>
    </p:spTree>
  </p:cSld>
  <p:clrMapOvr>
    <a:masterClrMapping/>
  </p:clrMapOvr>
  <p:transition spd="slow">
    <p:wheel spokes="3"/>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1219200"/>
            <a:ext cx="7772400" cy="838200"/>
          </a:xfrm>
        </p:spPr>
        <p:txBody>
          <a:bodyPr/>
          <a:lstStyle/>
          <a:p>
            <a:pPr eaLnBrk="1" hangingPunct="1"/>
            <a:r>
              <a:rPr lang="en-US" sz="3600" smtClean="0">
                <a:solidFill>
                  <a:srgbClr val="808000"/>
                </a:solidFill>
              </a:rPr>
              <a:t>P</a:t>
            </a:r>
            <a:r>
              <a:rPr lang="id-ID" sz="3600" smtClean="0">
                <a:solidFill>
                  <a:srgbClr val="808000"/>
                </a:solidFill>
              </a:rPr>
              <a:t>erangkat Keras (</a:t>
            </a:r>
            <a:r>
              <a:rPr lang="id-ID" sz="3600" i="1" smtClean="0">
                <a:solidFill>
                  <a:srgbClr val="808000"/>
                </a:solidFill>
              </a:rPr>
              <a:t>Hardware</a:t>
            </a:r>
            <a:r>
              <a:rPr lang="id-ID" sz="3600" smtClean="0">
                <a:solidFill>
                  <a:srgbClr val="808000"/>
                </a:solidFill>
              </a:rPr>
              <a:t>)</a:t>
            </a:r>
            <a:endParaRPr lang="en-US" sz="3600" smtClean="0">
              <a:solidFill>
                <a:srgbClr val="808000"/>
              </a:solidFill>
            </a:endParaRPr>
          </a:p>
        </p:txBody>
      </p:sp>
      <p:sp>
        <p:nvSpPr>
          <p:cNvPr id="21507" name="Rectangle 3"/>
          <p:cNvSpPr>
            <a:spLocks noGrp="1" noChangeArrowheads="1"/>
          </p:cNvSpPr>
          <p:nvPr>
            <p:ph idx="1"/>
          </p:nvPr>
        </p:nvSpPr>
        <p:spPr>
          <a:xfrm>
            <a:off x="152400" y="2514600"/>
            <a:ext cx="8305800" cy="3276600"/>
          </a:xfrm>
        </p:spPr>
        <p:txBody>
          <a:bodyPr/>
          <a:lstStyle/>
          <a:p>
            <a:pPr marL="0" indent="0" eaLnBrk="1" hangingPunct="1">
              <a:buFontTx/>
              <a:buNone/>
            </a:pPr>
            <a:r>
              <a:rPr lang="en-US" sz="3200" smtClean="0">
                <a:solidFill>
                  <a:srgbClr val="808000"/>
                </a:solidFill>
              </a:rPr>
              <a:t>Adalah bagian dari komputer yang dapat dilihat dan disentuh oleh manusia. </a:t>
            </a:r>
            <a:endParaRPr lang="id-ID" sz="3200" smtClean="0">
              <a:solidFill>
                <a:srgbClr val="808000"/>
              </a:solidFill>
            </a:endParaRPr>
          </a:p>
          <a:p>
            <a:pPr marL="0" indent="0" eaLnBrk="1" hangingPunct="1">
              <a:buFontTx/>
              <a:buNone/>
            </a:pPr>
            <a:endParaRPr lang="id-ID" sz="3200" smtClean="0">
              <a:solidFill>
                <a:srgbClr val="808000"/>
              </a:solidFill>
            </a:endParaRPr>
          </a:p>
          <a:p>
            <a:pPr marL="0" indent="0" eaLnBrk="1" hangingPunct="1">
              <a:buFontTx/>
              <a:buNone/>
            </a:pPr>
            <a:r>
              <a:rPr lang="en-US" sz="3200" smtClean="0">
                <a:solidFill>
                  <a:srgbClr val="808000"/>
                </a:solidFill>
              </a:rPr>
              <a:t>Perangkat keras terdiri dari terminal komputer, printer, external modem, scanner, mouse,pointing device, disk, tape drives, dll.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Lef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838200"/>
            <a:ext cx="7772400" cy="838200"/>
          </a:xfrm>
        </p:spPr>
        <p:txBody>
          <a:bodyPr/>
          <a:lstStyle/>
          <a:p>
            <a:pPr eaLnBrk="1" hangingPunct="1"/>
            <a:r>
              <a:rPr lang="en-US" sz="3600" smtClean="0">
                <a:solidFill>
                  <a:srgbClr val="FFFF00"/>
                </a:solidFill>
              </a:rPr>
              <a:t>P</a:t>
            </a:r>
            <a:r>
              <a:rPr lang="id-ID" sz="3600" smtClean="0">
                <a:solidFill>
                  <a:srgbClr val="FFFF00"/>
                </a:solidFill>
              </a:rPr>
              <a:t>erangkat Keras (</a:t>
            </a:r>
            <a:r>
              <a:rPr lang="id-ID" sz="3600" i="1" smtClean="0">
                <a:solidFill>
                  <a:srgbClr val="FFFF00"/>
                </a:solidFill>
              </a:rPr>
              <a:t>Hardware</a:t>
            </a:r>
            <a:r>
              <a:rPr lang="id-ID" sz="3600" smtClean="0">
                <a:solidFill>
                  <a:srgbClr val="FFFF00"/>
                </a:solidFill>
              </a:rPr>
              <a:t>)</a:t>
            </a:r>
            <a:endParaRPr lang="en-US" sz="3600" smtClean="0">
              <a:solidFill>
                <a:srgbClr val="FFFF00"/>
              </a:solidFill>
            </a:endParaRPr>
          </a:p>
        </p:txBody>
      </p:sp>
      <p:sp>
        <p:nvSpPr>
          <p:cNvPr id="23555" name="Rectangle 3"/>
          <p:cNvSpPr>
            <a:spLocks noGrp="1" noChangeArrowheads="1"/>
          </p:cNvSpPr>
          <p:nvPr>
            <p:ph idx="1"/>
          </p:nvPr>
        </p:nvSpPr>
        <p:spPr>
          <a:xfrm>
            <a:off x="106363" y="1752600"/>
            <a:ext cx="8077200" cy="4572000"/>
          </a:xfrm>
        </p:spPr>
        <p:txBody>
          <a:bodyPr/>
          <a:lstStyle/>
          <a:p>
            <a:pPr marL="0" indent="0" eaLnBrk="1" fontAlgn="auto" hangingPunct="1">
              <a:spcBef>
                <a:spcPts val="700"/>
              </a:spcBef>
              <a:spcAft>
                <a:spcPts val="0"/>
              </a:spcAft>
              <a:buClr>
                <a:schemeClr val="accent2"/>
              </a:buClr>
              <a:buSzPct val="60000"/>
              <a:buFontTx/>
              <a:buNone/>
              <a:defRPr/>
            </a:pPr>
            <a:r>
              <a:rPr lang="en-US" sz="2800" dirty="0" err="1" smtClean="0"/>
              <a:t>Perangkat</a:t>
            </a:r>
            <a:r>
              <a:rPr lang="en-US" sz="2800" dirty="0" smtClean="0"/>
              <a:t> </a:t>
            </a:r>
            <a:r>
              <a:rPr lang="en-US" sz="2800" dirty="0" err="1" smtClean="0"/>
              <a:t>lunak</a:t>
            </a:r>
            <a:r>
              <a:rPr lang="en-US" sz="2800" dirty="0" smtClean="0"/>
              <a:t> </a:t>
            </a:r>
            <a:r>
              <a:rPr lang="en-US" sz="2800" dirty="0" err="1" smtClean="0"/>
              <a:t>adalah</a:t>
            </a:r>
            <a:r>
              <a:rPr lang="en-US" sz="2800" dirty="0" smtClean="0"/>
              <a:t> </a:t>
            </a:r>
            <a:r>
              <a:rPr lang="en-US" sz="2800" dirty="0" err="1" smtClean="0"/>
              <a:t>seperangkat</a:t>
            </a:r>
            <a:r>
              <a:rPr lang="en-US" sz="2800" dirty="0" smtClean="0"/>
              <a:t> </a:t>
            </a:r>
            <a:r>
              <a:rPr lang="en-US" sz="2800" dirty="0" err="1" smtClean="0"/>
              <a:t>instruksi</a:t>
            </a:r>
            <a:r>
              <a:rPr lang="en-US" sz="2800" dirty="0" smtClean="0"/>
              <a:t> yang </a:t>
            </a:r>
            <a:r>
              <a:rPr lang="en-US" sz="2800" dirty="0" err="1" smtClean="0"/>
              <a:t>ditulis</a:t>
            </a:r>
            <a:r>
              <a:rPr lang="en-US" sz="2800" dirty="0" smtClean="0"/>
              <a:t> </a:t>
            </a:r>
            <a:r>
              <a:rPr lang="en-US" sz="2800" dirty="0" err="1" smtClean="0"/>
              <a:t>oleh</a:t>
            </a:r>
            <a:r>
              <a:rPr lang="en-US" sz="2800" dirty="0" smtClean="0"/>
              <a:t> </a:t>
            </a:r>
            <a:r>
              <a:rPr lang="en-US" sz="2800" dirty="0" err="1" smtClean="0"/>
              <a:t>manusia</a:t>
            </a:r>
            <a:r>
              <a:rPr lang="en-US" sz="2800" dirty="0" smtClean="0"/>
              <a:t> </a:t>
            </a:r>
            <a:r>
              <a:rPr lang="en-US" sz="2800" dirty="0" err="1" smtClean="0"/>
              <a:t>untuk</a:t>
            </a:r>
            <a:r>
              <a:rPr lang="en-US" sz="2800" dirty="0" smtClean="0"/>
              <a:t> </a:t>
            </a:r>
            <a:r>
              <a:rPr lang="en-US" sz="2800" dirty="0" err="1" smtClean="0"/>
              <a:t>memberi</a:t>
            </a:r>
            <a:r>
              <a:rPr lang="en-US" sz="2800" dirty="0" smtClean="0"/>
              <a:t> </a:t>
            </a:r>
            <a:r>
              <a:rPr lang="en-US" sz="2800" dirty="0" err="1" smtClean="0"/>
              <a:t>perintah</a:t>
            </a:r>
            <a:r>
              <a:rPr lang="en-US" sz="2800" dirty="0" smtClean="0"/>
              <a:t> </a:t>
            </a:r>
            <a:r>
              <a:rPr lang="en-US" sz="2800" dirty="0" err="1" smtClean="0"/>
              <a:t>bagi</a:t>
            </a:r>
            <a:r>
              <a:rPr lang="en-US" sz="2800" dirty="0" smtClean="0"/>
              <a:t> </a:t>
            </a:r>
            <a:r>
              <a:rPr lang="en-US" sz="2800" dirty="0" err="1" smtClean="0"/>
              <a:t>komputer</a:t>
            </a:r>
            <a:r>
              <a:rPr lang="en-US" sz="2800" dirty="0" smtClean="0"/>
              <a:t> </a:t>
            </a:r>
            <a:r>
              <a:rPr lang="en-US" sz="2800" dirty="0" err="1" smtClean="0"/>
              <a:t>untuk</a:t>
            </a:r>
            <a:r>
              <a:rPr lang="en-US" sz="2800" dirty="0" smtClean="0"/>
              <a:t> </a:t>
            </a:r>
            <a:r>
              <a:rPr lang="en-US" sz="2800" dirty="0" err="1" smtClean="0"/>
              <a:t>melakukan</a:t>
            </a:r>
            <a:r>
              <a:rPr lang="en-US" sz="2800" dirty="0" smtClean="0"/>
              <a:t> </a:t>
            </a:r>
            <a:r>
              <a:rPr lang="en-US" sz="2800" dirty="0" err="1" smtClean="0"/>
              <a:t>fungsinya</a:t>
            </a:r>
            <a:r>
              <a:rPr lang="en-US" sz="2800" dirty="0" smtClean="0"/>
              <a:t>. </a:t>
            </a:r>
            <a:endParaRPr lang="id-ID" sz="2800" dirty="0" smtClean="0"/>
          </a:p>
          <a:p>
            <a:pPr marL="0" indent="0" eaLnBrk="1" fontAlgn="auto" hangingPunct="1">
              <a:spcBef>
                <a:spcPts val="700"/>
              </a:spcBef>
              <a:spcAft>
                <a:spcPts val="0"/>
              </a:spcAft>
              <a:buClr>
                <a:schemeClr val="accent2"/>
              </a:buClr>
              <a:buSzPct val="60000"/>
              <a:buFontTx/>
              <a:buNone/>
              <a:defRPr/>
            </a:pPr>
            <a:endParaRPr lang="id-ID" sz="2800" dirty="0" smtClean="0"/>
          </a:p>
          <a:p>
            <a:pPr marL="0" indent="0" eaLnBrk="1" fontAlgn="auto" hangingPunct="1">
              <a:spcBef>
                <a:spcPts val="700"/>
              </a:spcBef>
              <a:spcAft>
                <a:spcPts val="0"/>
              </a:spcAft>
              <a:buClr>
                <a:schemeClr val="accent2"/>
              </a:buClr>
              <a:buSzPct val="60000"/>
              <a:buFontTx/>
              <a:buNone/>
              <a:defRPr/>
            </a:pPr>
            <a:r>
              <a:rPr lang="en-US" sz="2800" dirty="0" err="1" smtClean="0"/>
              <a:t>Pada</a:t>
            </a:r>
            <a:r>
              <a:rPr lang="en-US" sz="2800" dirty="0" smtClean="0"/>
              <a:t> </a:t>
            </a:r>
            <a:r>
              <a:rPr lang="en-US" sz="2800" dirty="0" err="1" smtClean="0"/>
              <a:t>dasarnya</a:t>
            </a:r>
            <a:r>
              <a:rPr lang="en-US" sz="2800" dirty="0" smtClean="0"/>
              <a:t> </a:t>
            </a:r>
            <a:r>
              <a:rPr lang="en-US" sz="2800" dirty="0" err="1" smtClean="0"/>
              <a:t>ada</a:t>
            </a:r>
            <a:r>
              <a:rPr lang="en-US" sz="2800" dirty="0" smtClean="0"/>
              <a:t> </a:t>
            </a:r>
            <a:r>
              <a:rPr lang="en-US" sz="2800" dirty="0" err="1" smtClean="0"/>
              <a:t>dua</a:t>
            </a:r>
            <a:r>
              <a:rPr lang="en-US" sz="2800" dirty="0" smtClean="0"/>
              <a:t> </a:t>
            </a:r>
            <a:r>
              <a:rPr lang="en-US" sz="2800" dirty="0" err="1" smtClean="0"/>
              <a:t>bagian</a:t>
            </a:r>
            <a:r>
              <a:rPr lang="en-US" sz="2800" dirty="0" smtClean="0"/>
              <a:t> </a:t>
            </a:r>
            <a:r>
              <a:rPr lang="en-US" sz="2800" dirty="0" err="1" smtClean="0"/>
              <a:t>dari</a:t>
            </a:r>
            <a:r>
              <a:rPr lang="en-US" sz="2800" dirty="0" smtClean="0"/>
              <a:t> </a:t>
            </a:r>
            <a:r>
              <a:rPr lang="en-US" sz="2800" dirty="0" err="1" smtClean="0"/>
              <a:t>perangkat</a:t>
            </a:r>
            <a:r>
              <a:rPr lang="en-US" sz="2800" dirty="0" smtClean="0"/>
              <a:t> </a:t>
            </a:r>
            <a:r>
              <a:rPr lang="en-US" sz="2800" dirty="0" err="1" smtClean="0"/>
              <a:t>lunak</a:t>
            </a:r>
            <a:r>
              <a:rPr lang="en-US" sz="2800" dirty="0" smtClean="0"/>
              <a:t> </a:t>
            </a:r>
            <a:r>
              <a:rPr lang="en-US" sz="2800" dirty="0" err="1" smtClean="0"/>
              <a:t>yaitu</a:t>
            </a:r>
            <a:r>
              <a:rPr lang="en-US" sz="2800" dirty="0" smtClean="0"/>
              <a:t> operating </a:t>
            </a:r>
            <a:r>
              <a:rPr lang="en-US" sz="2800" dirty="0" err="1" smtClean="0"/>
              <a:t>sistem</a:t>
            </a:r>
            <a:r>
              <a:rPr lang="en-US" sz="2800" dirty="0" smtClean="0"/>
              <a:t> (</a:t>
            </a:r>
            <a:r>
              <a:rPr lang="en-US" sz="2800" dirty="0" err="1" smtClean="0"/>
              <a:t>perangkat</a:t>
            </a:r>
            <a:r>
              <a:rPr lang="en-US" sz="2800" dirty="0" smtClean="0"/>
              <a:t> </a:t>
            </a:r>
            <a:r>
              <a:rPr lang="en-US" sz="2800" dirty="0" err="1" smtClean="0"/>
              <a:t>lunak</a:t>
            </a:r>
            <a:r>
              <a:rPr lang="en-US" sz="2800" dirty="0" smtClean="0"/>
              <a:t> yang </a:t>
            </a:r>
            <a:r>
              <a:rPr lang="en-US" sz="2800" dirty="0" err="1" smtClean="0"/>
              <a:t>berfungsi</a:t>
            </a:r>
            <a:r>
              <a:rPr lang="en-US" sz="2800" dirty="0" smtClean="0"/>
              <a:t> </a:t>
            </a:r>
            <a:r>
              <a:rPr lang="en-US" sz="2800" dirty="0" err="1" smtClean="0"/>
              <a:t>sebagai</a:t>
            </a:r>
            <a:r>
              <a:rPr lang="en-US" sz="2800" dirty="0" smtClean="0"/>
              <a:t> </a:t>
            </a:r>
            <a:r>
              <a:rPr lang="en-US" sz="2800" dirty="0" err="1" smtClean="0"/>
              <a:t>penengah</a:t>
            </a:r>
            <a:r>
              <a:rPr lang="en-US" sz="2800" dirty="0" smtClean="0"/>
              <a:t> </a:t>
            </a:r>
            <a:r>
              <a:rPr lang="en-US" sz="2800" dirty="0" err="1" smtClean="0"/>
              <a:t>antar</a:t>
            </a:r>
            <a:r>
              <a:rPr lang="en-US" sz="2800" dirty="0" smtClean="0"/>
              <a:t> </a:t>
            </a:r>
            <a:r>
              <a:rPr lang="en-US" sz="2800" dirty="0" err="1" smtClean="0"/>
              <a:t>perangkat</a:t>
            </a:r>
            <a:r>
              <a:rPr lang="en-US" sz="2800" dirty="0" smtClean="0"/>
              <a:t> </a:t>
            </a:r>
            <a:r>
              <a:rPr lang="en-US" sz="2800" dirty="0" err="1" smtClean="0"/>
              <a:t>keras</a:t>
            </a:r>
            <a:r>
              <a:rPr lang="en-US" sz="2800" dirty="0" smtClean="0"/>
              <a:t> </a:t>
            </a:r>
            <a:r>
              <a:rPr lang="en-US" sz="2800" dirty="0" err="1" smtClean="0"/>
              <a:t>dengan</a:t>
            </a:r>
            <a:r>
              <a:rPr lang="en-US" sz="2800" dirty="0" smtClean="0"/>
              <a:t> </a:t>
            </a:r>
            <a:r>
              <a:rPr lang="en-US" sz="2800" dirty="0" err="1" smtClean="0"/>
              <a:t>perangkat</a:t>
            </a:r>
            <a:r>
              <a:rPr lang="en-US" sz="2800" dirty="0" smtClean="0"/>
              <a:t> </a:t>
            </a:r>
            <a:r>
              <a:rPr lang="en-US" sz="2800" dirty="0" err="1" smtClean="0"/>
              <a:t>lunak</a:t>
            </a:r>
            <a:r>
              <a:rPr lang="en-US" sz="2800" dirty="0" smtClean="0"/>
              <a:t> yang </a:t>
            </a:r>
            <a:r>
              <a:rPr lang="en-US" sz="2800" dirty="0" err="1" smtClean="0"/>
              <a:t>ditulis</a:t>
            </a:r>
            <a:r>
              <a:rPr lang="en-US" sz="2800" dirty="0" smtClean="0"/>
              <a:t> </a:t>
            </a:r>
            <a:r>
              <a:rPr lang="en-US" sz="2800" dirty="0" err="1" smtClean="0"/>
              <a:t>oleh</a:t>
            </a:r>
            <a:r>
              <a:rPr lang="en-US" sz="2800" dirty="0" smtClean="0"/>
              <a:t> </a:t>
            </a:r>
            <a:r>
              <a:rPr lang="en-US" sz="2800" dirty="0" err="1" smtClean="0"/>
              <a:t>pemakai</a:t>
            </a:r>
            <a:r>
              <a:rPr lang="en-US" sz="2800" dirty="0" smtClean="0"/>
              <a:t> </a:t>
            </a:r>
            <a:r>
              <a:rPr lang="en-US" sz="2800" dirty="0" err="1" smtClean="0"/>
              <a:t>komputer</a:t>
            </a:r>
            <a:r>
              <a:rPr lang="en-US" sz="2800" dirty="0" smtClean="0"/>
              <a:t>) </a:t>
            </a:r>
            <a:r>
              <a:rPr lang="en-US" sz="2800" dirty="0" err="1" smtClean="0"/>
              <a:t>dan</a:t>
            </a:r>
            <a:r>
              <a:rPr lang="en-US" sz="2800" dirty="0" smtClean="0"/>
              <a:t> program </a:t>
            </a:r>
            <a:r>
              <a:rPr lang="en-US" sz="2800" dirty="0" err="1" smtClean="0"/>
              <a:t>aplikasi</a:t>
            </a:r>
            <a:r>
              <a:rPr lang="en-US" sz="2800" dirty="0" smtClean="0"/>
              <a:t> (program yang </a:t>
            </a:r>
            <a:r>
              <a:rPr lang="en-US" sz="2800" dirty="0" err="1" smtClean="0"/>
              <a:t>ditulis</a:t>
            </a:r>
            <a:r>
              <a:rPr lang="en-US" sz="2800" dirty="0" smtClean="0"/>
              <a:t> </a:t>
            </a:r>
            <a:r>
              <a:rPr lang="en-US" sz="2800" dirty="0" err="1" smtClean="0"/>
              <a:t>untuk</a:t>
            </a:r>
            <a:r>
              <a:rPr lang="en-US" sz="2800" dirty="0" smtClean="0"/>
              <a:t> </a:t>
            </a:r>
            <a:r>
              <a:rPr lang="en-US" sz="2800" dirty="0" err="1" smtClean="0"/>
              <a:t>menyelesaikan</a:t>
            </a:r>
            <a:r>
              <a:rPr lang="en-US" sz="2800" dirty="0" smtClean="0"/>
              <a:t> </a:t>
            </a:r>
            <a:r>
              <a:rPr lang="en-US" sz="2800" dirty="0" err="1" smtClean="0"/>
              <a:t>suatu</a:t>
            </a:r>
            <a:r>
              <a:rPr lang="en-US" sz="2800" dirty="0" smtClean="0"/>
              <a:t> </a:t>
            </a:r>
            <a:r>
              <a:rPr lang="en-US" sz="2800" dirty="0" err="1" smtClean="0"/>
              <a:t>aplikasi</a:t>
            </a:r>
            <a:r>
              <a:rPr lang="en-US" sz="2800" dirty="0" smtClean="0"/>
              <a:t> </a:t>
            </a:r>
            <a:r>
              <a:rPr lang="en-US" sz="2800" dirty="0" err="1" smtClean="0"/>
              <a:t>tertentu</a:t>
            </a:r>
            <a:r>
              <a:rPr lang="id-ID" sz="2800" dirty="0" smtClean="0"/>
              <a:t>)</a:t>
            </a:r>
            <a:r>
              <a:rPr lang="en-US" sz="2800" dirty="0" smtClean="0"/>
              <a:t> </a:t>
            </a:r>
            <a:endParaRPr lang="en-US" sz="28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90600"/>
            <a:ext cx="7772400" cy="838200"/>
          </a:xfrm>
        </p:spPr>
        <p:txBody>
          <a:bodyPr/>
          <a:lstStyle/>
          <a:p>
            <a:pPr eaLnBrk="1" hangingPunct="1"/>
            <a:r>
              <a:rPr lang="en-US" sz="4400" smtClean="0">
                <a:solidFill>
                  <a:srgbClr val="808000"/>
                </a:solidFill>
              </a:rPr>
              <a:t>D</a:t>
            </a:r>
            <a:r>
              <a:rPr lang="id-ID" sz="4400" smtClean="0">
                <a:solidFill>
                  <a:srgbClr val="808000"/>
                </a:solidFill>
              </a:rPr>
              <a:t>ata</a:t>
            </a:r>
            <a:endParaRPr lang="en-US" sz="4400" smtClean="0">
              <a:solidFill>
                <a:srgbClr val="808000"/>
              </a:solidFill>
            </a:endParaRPr>
          </a:p>
        </p:txBody>
      </p:sp>
      <p:sp>
        <p:nvSpPr>
          <p:cNvPr id="21507" name="Rectangle 3"/>
          <p:cNvSpPr>
            <a:spLocks noGrp="1" noChangeArrowheads="1"/>
          </p:cNvSpPr>
          <p:nvPr>
            <p:ph idx="1"/>
          </p:nvPr>
        </p:nvSpPr>
        <p:spPr>
          <a:xfrm>
            <a:off x="152400" y="1981200"/>
            <a:ext cx="8305800" cy="4267200"/>
          </a:xfrm>
        </p:spPr>
        <p:txBody>
          <a:bodyPr/>
          <a:lstStyle/>
          <a:p>
            <a:pPr marL="0" indent="0" eaLnBrk="1" hangingPunct="1">
              <a:buFontTx/>
              <a:buNone/>
            </a:pPr>
            <a:r>
              <a:rPr lang="en-US" sz="2800" smtClean="0">
                <a:solidFill>
                  <a:srgbClr val="808000"/>
                </a:solidFill>
              </a:rPr>
              <a:t>Dapat dipersamakan bahwa data seperti darah yang menjadi tanda kehidupan seseorang begitupula dengan data yang menjadi sumber kehidupan suatu organisasi. </a:t>
            </a:r>
            <a:endParaRPr lang="id-ID" sz="2800" smtClean="0">
              <a:solidFill>
                <a:srgbClr val="808000"/>
              </a:solidFill>
            </a:endParaRPr>
          </a:p>
          <a:p>
            <a:pPr marL="0" indent="0" eaLnBrk="1" hangingPunct="1">
              <a:buFontTx/>
              <a:buNone/>
            </a:pPr>
            <a:r>
              <a:rPr lang="en-US" sz="2800" smtClean="0">
                <a:solidFill>
                  <a:srgbClr val="808000"/>
                </a:solidFill>
              </a:rPr>
              <a:t>Data dalam organisasi menghimpun berbagai macam informasi dalam perusahaan, seperti data jumlah barang, data perjanjian, data keuangan,dll. Apabila sesorang mencuri data dari suatu organisasi artinya ia mencuri aset perusahaan tersebut, sama seperti ia mencuri uang atau perlengkapan.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slide(fromBottom)">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838200"/>
            <a:ext cx="7772400" cy="838200"/>
          </a:xfrm>
        </p:spPr>
        <p:txBody>
          <a:bodyPr/>
          <a:lstStyle/>
          <a:p>
            <a:pPr eaLnBrk="1" hangingPunct="1"/>
            <a:r>
              <a:rPr lang="en-US" sz="3600" smtClean="0">
                <a:solidFill>
                  <a:srgbClr val="FFFF00"/>
                </a:solidFill>
              </a:rPr>
              <a:t>K</a:t>
            </a:r>
            <a:r>
              <a:rPr lang="id-ID" sz="3600" smtClean="0">
                <a:solidFill>
                  <a:srgbClr val="FFFF00"/>
                </a:solidFill>
              </a:rPr>
              <a:t>omunikasi</a:t>
            </a:r>
            <a:endParaRPr lang="en-US" sz="3600" smtClean="0">
              <a:solidFill>
                <a:srgbClr val="FFFF00"/>
              </a:solidFill>
            </a:endParaRPr>
          </a:p>
        </p:txBody>
      </p:sp>
      <p:sp>
        <p:nvSpPr>
          <p:cNvPr id="23555" name="Rectangle 3"/>
          <p:cNvSpPr>
            <a:spLocks noGrp="1" noChangeArrowheads="1"/>
          </p:cNvSpPr>
          <p:nvPr>
            <p:ph idx="1"/>
          </p:nvPr>
        </p:nvSpPr>
        <p:spPr>
          <a:xfrm>
            <a:off x="106363" y="1752600"/>
            <a:ext cx="8077200" cy="4572000"/>
          </a:xfrm>
        </p:spPr>
        <p:txBody>
          <a:bodyPr/>
          <a:lstStyle/>
          <a:p>
            <a:pPr marL="0" indent="0" eaLnBrk="1" fontAlgn="auto" hangingPunct="1">
              <a:spcBef>
                <a:spcPts val="700"/>
              </a:spcBef>
              <a:spcAft>
                <a:spcPts val="0"/>
              </a:spcAft>
              <a:buClr>
                <a:schemeClr val="accent2"/>
              </a:buClr>
              <a:buSzPct val="60000"/>
              <a:buFontTx/>
              <a:buNone/>
              <a:defRPr/>
            </a:pPr>
            <a:r>
              <a:rPr lang="en-US" sz="2800" dirty="0" err="1" smtClean="0"/>
              <a:t>Komunikasi</a:t>
            </a:r>
            <a:r>
              <a:rPr lang="en-US" sz="2800" dirty="0" smtClean="0"/>
              <a:t> </a:t>
            </a:r>
            <a:r>
              <a:rPr lang="en-US" sz="2800" dirty="0" err="1" smtClean="0"/>
              <a:t>bertempat</a:t>
            </a:r>
            <a:r>
              <a:rPr lang="en-US" sz="2800" dirty="0" smtClean="0"/>
              <a:t> </a:t>
            </a:r>
            <a:r>
              <a:rPr lang="en-US" sz="2800" dirty="0" err="1" smtClean="0"/>
              <a:t>di</a:t>
            </a:r>
            <a:r>
              <a:rPr lang="en-US" sz="2800" dirty="0" smtClean="0"/>
              <a:t> </a:t>
            </a:r>
            <a:r>
              <a:rPr lang="id-ID" sz="2800" dirty="0" smtClean="0"/>
              <a:t>jaringan</a:t>
            </a:r>
            <a:r>
              <a:rPr lang="en-US" sz="2800" dirty="0" smtClean="0"/>
              <a:t>. </a:t>
            </a:r>
            <a:r>
              <a:rPr lang="id-ID" sz="2800" dirty="0" smtClean="0"/>
              <a:t>Jaringan</a:t>
            </a:r>
            <a:r>
              <a:rPr lang="en-US" sz="2800" dirty="0" smtClean="0"/>
              <a:t> </a:t>
            </a:r>
            <a:r>
              <a:rPr lang="en-US" sz="2800" dirty="0" err="1" smtClean="0"/>
              <a:t>membentuk</a:t>
            </a:r>
            <a:r>
              <a:rPr lang="en-US" sz="2800" dirty="0" smtClean="0"/>
              <a:t> </a:t>
            </a:r>
            <a:r>
              <a:rPr lang="en-US" sz="2800" dirty="0" err="1" smtClean="0"/>
              <a:t>sistem</a:t>
            </a:r>
            <a:r>
              <a:rPr lang="en-US" sz="2800" dirty="0" smtClean="0"/>
              <a:t> </a:t>
            </a:r>
            <a:r>
              <a:rPr lang="en-US" sz="2800" dirty="0" err="1" smtClean="0"/>
              <a:t>komunikasi</a:t>
            </a:r>
            <a:r>
              <a:rPr lang="en-US" sz="2800" dirty="0" smtClean="0"/>
              <a:t> data yang </a:t>
            </a:r>
            <a:r>
              <a:rPr lang="en-US" sz="2800" dirty="0" err="1" smtClean="0"/>
              <a:t>melibatkan</a:t>
            </a:r>
            <a:r>
              <a:rPr lang="en-US" sz="2800" dirty="0" smtClean="0"/>
              <a:t> </a:t>
            </a:r>
            <a:r>
              <a:rPr lang="en-US" sz="2800" dirty="0" err="1" smtClean="0"/>
              <a:t>sebuah</a:t>
            </a:r>
            <a:r>
              <a:rPr lang="en-US" sz="2800" dirty="0" smtClean="0"/>
              <a:t> </a:t>
            </a:r>
            <a:r>
              <a:rPr lang="en-US" sz="2800" dirty="0" err="1" smtClean="0"/>
              <a:t>atau</a:t>
            </a:r>
            <a:r>
              <a:rPr lang="en-US" sz="2800" dirty="0" smtClean="0"/>
              <a:t> </a:t>
            </a:r>
            <a:r>
              <a:rPr lang="en-US" sz="2800" dirty="0" err="1" smtClean="0"/>
              <a:t>lebih</a:t>
            </a:r>
            <a:r>
              <a:rPr lang="en-US" sz="2800" dirty="0" smtClean="0"/>
              <a:t> </a:t>
            </a:r>
            <a:r>
              <a:rPr lang="en-US" sz="2800" dirty="0" err="1" smtClean="0"/>
              <a:t>sistem</a:t>
            </a:r>
            <a:r>
              <a:rPr lang="en-US" sz="2800" dirty="0" smtClean="0"/>
              <a:t> </a:t>
            </a:r>
            <a:r>
              <a:rPr lang="en-US" sz="2800" dirty="0" err="1" smtClean="0"/>
              <a:t>komputer</a:t>
            </a:r>
            <a:r>
              <a:rPr lang="en-US" sz="2800" dirty="0" smtClean="0"/>
              <a:t> yang </a:t>
            </a:r>
            <a:r>
              <a:rPr lang="en-US" sz="2800" dirty="0" err="1" smtClean="0"/>
              <a:t>dihubungkan</a:t>
            </a:r>
            <a:r>
              <a:rPr lang="en-US" sz="2800" dirty="0" smtClean="0"/>
              <a:t> </a:t>
            </a:r>
            <a:r>
              <a:rPr lang="en-US" sz="2800" dirty="0" err="1" smtClean="0"/>
              <a:t>dengan</a:t>
            </a:r>
            <a:r>
              <a:rPr lang="en-US" sz="2800" dirty="0" smtClean="0"/>
              <a:t> </a:t>
            </a:r>
            <a:r>
              <a:rPr lang="en-US" sz="2800" dirty="0" err="1" smtClean="0"/>
              <a:t>jalur</a:t>
            </a:r>
            <a:r>
              <a:rPr lang="en-US" sz="2800" dirty="0" smtClean="0"/>
              <a:t> </a:t>
            </a:r>
            <a:r>
              <a:rPr lang="en-US" sz="2800" dirty="0" err="1" smtClean="0"/>
              <a:t>transmisi</a:t>
            </a:r>
            <a:r>
              <a:rPr lang="en-US" sz="2800" dirty="0" smtClean="0"/>
              <a:t> </a:t>
            </a:r>
            <a:r>
              <a:rPr lang="en-US" sz="2800" dirty="0" err="1" smtClean="0"/>
              <a:t>alat</a:t>
            </a:r>
            <a:r>
              <a:rPr lang="en-US" sz="2800" dirty="0" smtClean="0"/>
              <a:t> </a:t>
            </a:r>
            <a:r>
              <a:rPr lang="en-US" sz="2800" dirty="0" err="1" smtClean="0"/>
              <a:t>komunikasi</a:t>
            </a:r>
            <a:r>
              <a:rPr lang="en-US" sz="2800" dirty="0" smtClean="0"/>
              <a:t> </a:t>
            </a:r>
            <a:r>
              <a:rPr lang="en-US" sz="2800" dirty="0" err="1" smtClean="0"/>
              <a:t>membentuk</a:t>
            </a:r>
            <a:r>
              <a:rPr lang="en-US" sz="2800" dirty="0" smtClean="0"/>
              <a:t> </a:t>
            </a:r>
            <a:r>
              <a:rPr lang="en-US" sz="2800" dirty="0" err="1" smtClean="0"/>
              <a:t>satu</a:t>
            </a:r>
            <a:r>
              <a:rPr lang="en-US" sz="2800" dirty="0" smtClean="0"/>
              <a:t> </a:t>
            </a:r>
            <a:r>
              <a:rPr lang="en-US" sz="2800" dirty="0" err="1" smtClean="0"/>
              <a:t>sistem</a:t>
            </a:r>
            <a:r>
              <a:rPr lang="en-US" sz="2800" dirty="0" smtClean="0"/>
              <a:t>. </a:t>
            </a:r>
            <a:endParaRPr lang="id-ID" sz="2800" dirty="0" smtClean="0"/>
          </a:p>
          <a:p>
            <a:pPr marL="0" indent="0" eaLnBrk="1" fontAlgn="auto" hangingPunct="1">
              <a:spcBef>
                <a:spcPts val="700"/>
              </a:spcBef>
              <a:spcAft>
                <a:spcPts val="0"/>
              </a:spcAft>
              <a:buClr>
                <a:schemeClr val="accent2"/>
              </a:buClr>
              <a:buSzPct val="60000"/>
              <a:buFontTx/>
              <a:buNone/>
              <a:defRPr/>
            </a:pPr>
            <a:endParaRPr lang="id-ID" sz="2800" dirty="0" smtClean="0"/>
          </a:p>
          <a:p>
            <a:pPr marL="0" indent="0" eaLnBrk="1" fontAlgn="auto" hangingPunct="1">
              <a:spcBef>
                <a:spcPts val="700"/>
              </a:spcBef>
              <a:spcAft>
                <a:spcPts val="0"/>
              </a:spcAft>
              <a:buClr>
                <a:schemeClr val="accent2"/>
              </a:buClr>
              <a:buSzPct val="60000"/>
              <a:buFontTx/>
              <a:buNone/>
              <a:defRPr/>
            </a:pPr>
            <a:r>
              <a:rPr lang="en-US" sz="2800" dirty="0" err="1" smtClean="0"/>
              <a:t>Dengan</a:t>
            </a:r>
            <a:r>
              <a:rPr lang="en-US" sz="2800" dirty="0" smtClean="0"/>
              <a:t> </a:t>
            </a:r>
            <a:r>
              <a:rPr lang="id-ID" sz="2800" dirty="0" smtClean="0"/>
              <a:t>jaringan</a:t>
            </a:r>
            <a:r>
              <a:rPr lang="en-US" sz="2800" dirty="0" smtClean="0"/>
              <a:t>, </a:t>
            </a:r>
            <a:r>
              <a:rPr lang="en-US" sz="2800" dirty="0" err="1" smtClean="0"/>
              <a:t>komputer</a:t>
            </a:r>
            <a:r>
              <a:rPr lang="en-US" sz="2800" dirty="0" smtClean="0"/>
              <a:t> </a:t>
            </a:r>
            <a:r>
              <a:rPr lang="en-US" sz="2800" dirty="0" err="1" smtClean="0"/>
              <a:t>satu</a:t>
            </a:r>
            <a:r>
              <a:rPr lang="en-US" sz="2800" dirty="0" smtClean="0"/>
              <a:t> </a:t>
            </a:r>
            <a:r>
              <a:rPr lang="en-US" sz="2800" dirty="0" err="1" smtClean="0"/>
              <a:t>dapat</a:t>
            </a:r>
            <a:r>
              <a:rPr lang="en-US" sz="2800" dirty="0" smtClean="0"/>
              <a:t> </a:t>
            </a:r>
            <a:r>
              <a:rPr lang="en-US" sz="2800" dirty="0" err="1" smtClean="0"/>
              <a:t>menggunakan</a:t>
            </a:r>
            <a:r>
              <a:rPr lang="en-US" sz="2800" dirty="0" smtClean="0"/>
              <a:t> data </a:t>
            </a:r>
            <a:r>
              <a:rPr lang="en-US" sz="2800" dirty="0" err="1" smtClean="0"/>
              <a:t>di</a:t>
            </a:r>
            <a:r>
              <a:rPr lang="en-US" sz="2800" dirty="0" smtClean="0"/>
              <a:t> </a:t>
            </a:r>
            <a:r>
              <a:rPr lang="en-US" sz="2800" dirty="0" err="1" smtClean="0"/>
              <a:t>komputer</a:t>
            </a:r>
            <a:r>
              <a:rPr lang="en-US" sz="2800" dirty="0" smtClean="0"/>
              <a:t> lain, </a:t>
            </a:r>
            <a:r>
              <a:rPr lang="en-US" sz="2800" dirty="0" err="1" smtClean="0"/>
              <a:t>dapat</a:t>
            </a:r>
            <a:r>
              <a:rPr lang="en-US" sz="2800" dirty="0" smtClean="0"/>
              <a:t> </a:t>
            </a:r>
            <a:r>
              <a:rPr lang="en-US" sz="2800" dirty="0" err="1" smtClean="0"/>
              <a:t>mencetak</a:t>
            </a:r>
            <a:r>
              <a:rPr lang="en-US" sz="2800" dirty="0" smtClean="0"/>
              <a:t> </a:t>
            </a:r>
            <a:r>
              <a:rPr lang="en-US" sz="2800" dirty="0" err="1" smtClean="0"/>
              <a:t>laporan</a:t>
            </a:r>
            <a:r>
              <a:rPr lang="en-US" sz="2800" dirty="0" smtClean="0"/>
              <a:t> </a:t>
            </a:r>
            <a:r>
              <a:rPr lang="en-US" sz="2800" dirty="0" err="1" smtClean="0"/>
              <a:t>komputer</a:t>
            </a:r>
            <a:r>
              <a:rPr lang="en-US" sz="2800" dirty="0" smtClean="0"/>
              <a:t> lain, </a:t>
            </a:r>
            <a:r>
              <a:rPr lang="en-US" sz="2800" dirty="0" err="1" smtClean="0"/>
              <a:t>dapat</a:t>
            </a:r>
            <a:r>
              <a:rPr lang="en-US" sz="2800" dirty="0" smtClean="0"/>
              <a:t> </a:t>
            </a:r>
            <a:r>
              <a:rPr lang="en-US" sz="2800" dirty="0" err="1" smtClean="0"/>
              <a:t>memberi</a:t>
            </a:r>
            <a:r>
              <a:rPr lang="en-US" sz="2800" dirty="0" smtClean="0"/>
              <a:t> </a:t>
            </a:r>
            <a:r>
              <a:rPr lang="en-US" sz="2800" dirty="0" err="1" smtClean="0"/>
              <a:t>berita</a:t>
            </a:r>
            <a:r>
              <a:rPr lang="en-US" sz="2800" dirty="0" smtClean="0"/>
              <a:t> </a:t>
            </a:r>
            <a:r>
              <a:rPr lang="en-US" sz="2800" dirty="0" err="1" smtClean="0"/>
              <a:t>ke</a:t>
            </a:r>
            <a:r>
              <a:rPr lang="en-US" sz="2800" dirty="0" smtClean="0"/>
              <a:t> </a:t>
            </a:r>
            <a:r>
              <a:rPr lang="en-US" sz="2800" dirty="0" err="1" smtClean="0"/>
              <a:t>komputer</a:t>
            </a:r>
            <a:r>
              <a:rPr lang="en-US" sz="2800" dirty="0" smtClean="0"/>
              <a:t> lain </a:t>
            </a:r>
            <a:r>
              <a:rPr lang="en-US" sz="2800" dirty="0" err="1" smtClean="0"/>
              <a:t>walaupun</a:t>
            </a:r>
            <a:r>
              <a:rPr lang="en-US" sz="2800" dirty="0" smtClean="0"/>
              <a:t> </a:t>
            </a:r>
            <a:r>
              <a:rPr lang="en-US" sz="2800" dirty="0" err="1" smtClean="0"/>
              <a:t>berlainan</a:t>
            </a:r>
            <a:r>
              <a:rPr lang="en-US" sz="2800" dirty="0" smtClean="0"/>
              <a:t> area</a:t>
            </a:r>
            <a:r>
              <a:rPr lang="id-ID" sz="2800" dirty="0" smtClean="0"/>
              <a:t>.</a:t>
            </a:r>
            <a:endParaRPr lang="en-US" sz="28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Bottom)">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wheel(4)">
                                      <p:cBhvr>
                                        <p:cTn id="17" dur="20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152400" y="914400"/>
            <a:ext cx="8305800" cy="5410200"/>
          </a:xfrm>
        </p:spPr>
        <p:txBody>
          <a:bodyPr/>
          <a:lstStyle/>
          <a:p>
            <a:pPr marL="0" indent="0" eaLnBrk="1" hangingPunct="1">
              <a:buFontTx/>
              <a:buNone/>
            </a:pPr>
            <a:r>
              <a:rPr lang="en-US" sz="2800" smtClean="0">
                <a:solidFill>
                  <a:srgbClr val="808000"/>
                </a:solidFill>
              </a:rPr>
              <a:t>Network merupakan cara yang sangat berguna untuk mengintegrasikan sistem informasi dan menyalurkan arus informasi dari satu area ke area lainnya. </a:t>
            </a:r>
            <a:endParaRPr lang="id-ID" sz="2800" smtClean="0">
              <a:solidFill>
                <a:srgbClr val="808000"/>
              </a:solidFill>
            </a:endParaRPr>
          </a:p>
          <a:p>
            <a:pPr marL="0" indent="0" eaLnBrk="1" hangingPunct="1">
              <a:buFontTx/>
              <a:buNone/>
            </a:pPr>
            <a:r>
              <a:rPr lang="en-US" sz="2800" smtClean="0">
                <a:solidFill>
                  <a:srgbClr val="808000"/>
                </a:solidFill>
              </a:rPr>
              <a:t>Terhubungnya komputer ke dalam berbagai network membuka peluang diserangnya informasi yang tersimpan dalam komputer tersebut. </a:t>
            </a:r>
            <a:endParaRPr lang="id-ID" sz="2800" smtClean="0">
              <a:solidFill>
                <a:srgbClr val="808000"/>
              </a:solidFill>
            </a:endParaRPr>
          </a:p>
          <a:p>
            <a:pPr marL="0" indent="0" eaLnBrk="1" hangingPunct="1">
              <a:buFontTx/>
              <a:buNone/>
            </a:pPr>
            <a:r>
              <a:rPr lang="en-US" sz="2800" smtClean="0">
                <a:solidFill>
                  <a:srgbClr val="808000"/>
                </a:solidFill>
              </a:rPr>
              <a:t>Cracker dapat menggunakan satu komputer dalam network untuk menghubungi network yang lain serta merusak sistem dan network yang terhubung tersebut. Craker dapat berpindah dari satu network ke network yang lainnya untuk menyulitkan terdeteksi diri atau keberadaannya.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Lef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lide(fromBottom)">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838200"/>
            <a:ext cx="7772400" cy="1362075"/>
          </a:xfrm>
        </p:spPr>
        <p:txBody>
          <a:bodyPr/>
          <a:lstStyle/>
          <a:p>
            <a:pPr eaLnBrk="1" hangingPunct="1">
              <a:defRPr/>
            </a:pPr>
            <a:r>
              <a:rPr lang="id-ID" dirty="0" smtClean="0"/>
              <a:t>Beberapa jenis kejahatan komputer</a:t>
            </a:r>
            <a:endParaRPr lang="en-US" dirty="0"/>
          </a:p>
        </p:txBody>
      </p:sp>
    </p:spTree>
  </p:cSld>
  <p:clrMapOvr>
    <a:masterClrMapping/>
  </p:clrMapOvr>
  <p:transition spd="slow">
    <p:cover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838200"/>
            <a:ext cx="7772400" cy="838200"/>
          </a:xfrm>
        </p:spPr>
        <p:txBody>
          <a:bodyPr/>
          <a:lstStyle/>
          <a:p>
            <a:pPr eaLnBrk="1" hangingPunct="1"/>
            <a:r>
              <a:rPr lang="en-US" sz="3600" smtClean="0">
                <a:solidFill>
                  <a:srgbClr val="FFFF00"/>
                </a:solidFill>
              </a:rPr>
              <a:t>Unauthorized Access</a:t>
            </a:r>
          </a:p>
        </p:txBody>
      </p:sp>
      <p:sp>
        <p:nvSpPr>
          <p:cNvPr id="23555" name="Rectangle 3"/>
          <p:cNvSpPr>
            <a:spLocks noGrp="1" noChangeArrowheads="1"/>
          </p:cNvSpPr>
          <p:nvPr>
            <p:ph idx="1"/>
          </p:nvPr>
        </p:nvSpPr>
        <p:spPr>
          <a:xfrm>
            <a:off x="106363" y="1828800"/>
            <a:ext cx="8077200" cy="4495800"/>
          </a:xfrm>
        </p:spPr>
        <p:txBody>
          <a:bodyPr/>
          <a:lstStyle/>
          <a:p>
            <a:pPr marL="0" indent="0" eaLnBrk="1" fontAlgn="auto" hangingPunct="1">
              <a:spcBef>
                <a:spcPts val="700"/>
              </a:spcBef>
              <a:spcAft>
                <a:spcPts val="0"/>
              </a:spcAft>
              <a:buClr>
                <a:schemeClr val="accent2"/>
              </a:buClr>
              <a:buSzPct val="60000"/>
              <a:buFontTx/>
              <a:buNone/>
              <a:defRPr/>
            </a:pPr>
            <a:r>
              <a:rPr lang="en-US" sz="3200" dirty="0" err="1" smtClean="0"/>
              <a:t>Merupakan</a:t>
            </a:r>
            <a:r>
              <a:rPr lang="en-US" sz="3200" dirty="0" smtClean="0"/>
              <a:t> </a:t>
            </a:r>
            <a:r>
              <a:rPr lang="en-US" sz="3200" dirty="0" err="1" smtClean="0"/>
              <a:t>kejahatan</a:t>
            </a:r>
            <a:r>
              <a:rPr lang="en-US" sz="3200" dirty="0" smtClean="0"/>
              <a:t> yang </a:t>
            </a:r>
            <a:r>
              <a:rPr lang="en-US" sz="3200" dirty="0" err="1" smtClean="0"/>
              <a:t>terjadi</a:t>
            </a:r>
            <a:r>
              <a:rPr lang="en-US" sz="3200" dirty="0" smtClean="0"/>
              <a:t> </a:t>
            </a:r>
            <a:r>
              <a:rPr lang="en-US" sz="3200" dirty="0" err="1" smtClean="0"/>
              <a:t>ketika</a:t>
            </a:r>
            <a:r>
              <a:rPr lang="en-US" sz="3200" dirty="0" smtClean="0"/>
              <a:t> </a:t>
            </a:r>
            <a:r>
              <a:rPr lang="en-US" sz="3200" dirty="0" err="1" smtClean="0"/>
              <a:t>seseorang</a:t>
            </a:r>
            <a:r>
              <a:rPr lang="en-US" sz="3200" dirty="0" smtClean="0"/>
              <a:t> </a:t>
            </a:r>
            <a:r>
              <a:rPr lang="en-US" sz="3200" dirty="0" err="1" smtClean="0"/>
              <a:t>memasuki</a:t>
            </a:r>
            <a:r>
              <a:rPr lang="en-US" sz="3200" dirty="0" smtClean="0"/>
              <a:t> </a:t>
            </a:r>
            <a:r>
              <a:rPr lang="en-US" sz="3200" dirty="0" err="1" smtClean="0"/>
              <a:t>atau</a:t>
            </a:r>
            <a:r>
              <a:rPr lang="en-US" sz="3200" dirty="0" smtClean="0"/>
              <a:t> </a:t>
            </a:r>
            <a:r>
              <a:rPr lang="en-US" sz="3200" dirty="0" err="1" smtClean="0"/>
              <a:t>menyusup</a:t>
            </a:r>
            <a:r>
              <a:rPr lang="en-US" sz="3200" dirty="0" smtClean="0"/>
              <a:t> </a:t>
            </a:r>
            <a:r>
              <a:rPr lang="en-US" sz="3200" dirty="0" err="1" smtClean="0"/>
              <a:t>ke</a:t>
            </a:r>
            <a:r>
              <a:rPr lang="en-US" sz="3200" dirty="0" smtClean="0"/>
              <a:t> </a:t>
            </a:r>
            <a:r>
              <a:rPr lang="en-US" sz="3200" dirty="0" err="1" smtClean="0"/>
              <a:t>dalam</a:t>
            </a:r>
            <a:r>
              <a:rPr lang="en-US" sz="3200" dirty="0" smtClean="0"/>
              <a:t> </a:t>
            </a:r>
            <a:r>
              <a:rPr lang="en-US" sz="3200" dirty="0" err="1" smtClean="0"/>
              <a:t>suatu</a:t>
            </a:r>
            <a:r>
              <a:rPr lang="en-US" sz="3200" dirty="0" smtClean="0"/>
              <a:t> </a:t>
            </a:r>
            <a:r>
              <a:rPr lang="en-US" sz="3200" dirty="0" err="1" smtClean="0"/>
              <a:t>sistem</a:t>
            </a:r>
            <a:r>
              <a:rPr lang="en-US" sz="3200" dirty="0" smtClean="0"/>
              <a:t> </a:t>
            </a:r>
            <a:r>
              <a:rPr lang="en-US" sz="3200" dirty="0" err="1" smtClean="0"/>
              <a:t>jaringan</a:t>
            </a:r>
            <a:r>
              <a:rPr lang="en-US" sz="3200" dirty="0" smtClean="0"/>
              <a:t> </a:t>
            </a:r>
            <a:r>
              <a:rPr lang="en-US" sz="3200" dirty="0" err="1" smtClean="0"/>
              <a:t>komputer</a:t>
            </a:r>
            <a:r>
              <a:rPr lang="en-US" sz="3200" dirty="0" smtClean="0"/>
              <a:t> </a:t>
            </a:r>
            <a:r>
              <a:rPr lang="en-US" sz="3200" dirty="0" err="1" smtClean="0"/>
              <a:t>secara</a:t>
            </a:r>
            <a:r>
              <a:rPr lang="en-US" sz="3200" dirty="0" smtClean="0"/>
              <a:t> </a:t>
            </a:r>
            <a:r>
              <a:rPr lang="en-US" sz="3200" dirty="0" err="1" smtClean="0"/>
              <a:t>tidak</a:t>
            </a:r>
            <a:r>
              <a:rPr lang="en-US" sz="3200" dirty="0" smtClean="0"/>
              <a:t> </a:t>
            </a:r>
            <a:r>
              <a:rPr lang="en-US" sz="3200" dirty="0" err="1" smtClean="0"/>
              <a:t>sah</a:t>
            </a:r>
            <a:r>
              <a:rPr lang="en-US" sz="3200" dirty="0" smtClean="0"/>
              <a:t>, </a:t>
            </a:r>
            <a:r>
              <a:rPr lang="en-US" sz="3200" dirty="0" err="1" smtClean="0"/>
              <a:t>tanpa</a:t>
            </a:r>
            <a:r>
              <a:rPr lang="en-US" sz="3200" dirty="0" smtClean="0"/>
              <a:t> </a:t>
            </a:r>
            <a:r>
              <a:rPr lang="en-US" sz="3200" dirty="0" err="1" smtClean="0"/>
              <a:t>izin</a:t>
            </a:r>
            <a:r>
              <a:rPr lang="en-US" sz="3200" dirty="0" smtClean="0"/>
              <a:t>, </a:t>
            </a:r>
            <a:r>
              <a:rPr lang="en-US" sz="3200" dirty="0" err="1" smtClean="0"/>
              <a:t>atau</a:t>
            </a:r>
            <a:r>
              <a:rPr lang="en-US" sz="3200" dirty="0" smtClean="0"/>
              <a:t> </a:t>
            </a:r>
            <a:r>
              <a:rPr lang="en-US" sz="3200" dirty="0" err="1" smtClean="0"/>
              <a:t>tanpa</a:t>
            </a:r>
            <a:r>
              <a:rPr lang="en-US" sz="3200" dirty="0" smtClean="0"/>
              <a:t> </a:t>
            </a:r>
            <a:r>
              <a:rPr lang="en-US" sz="3200" dirty="0" err="1" smtClean="0"/>
              <a:t>sepengetahuan</a:t>
            </a:r>
            <a:r>
              <a:rPr lang="en-US" sz="3200" dirty="0" smtClean="0"/>
              <a:t> </a:t>
            </a:r>
            <a:r>
              <a:rPr lang="en-US" sz="3200" dirty="0" err="1" smtClean="0"/>
              <a:t>dari</a:t>
            </a:r>
            <a:r>
              <a:rPr lang="en-US" sz="3200" dirty="0" smtClean="0"/>
              <a:t> </a:t>
            </a:r>
            <a:r>
              <a:rPr lang="en-US" sz="3200" dirty="0" err="1" smtClean="0"/>
              <a:t>pemilik</a:t>
            </a:r>
            <a:r>
              <a:rPr lang="en-US" sz="3200" dirty="0" smtClean="0"/>
              <a:t> </a:t>
            </a:r>
            <a:r>
              <a:rPr lang="en-US" sz="3200" dirty="0" err="1" smtClean="0"/>
              <a:t>sistem</a:t>
            </a:r>
            <a:r>
              <a:rPr lang="en-US" sz="3200" dirty="0" smtClean="0"/>
              <a:t> </a:t>
            </a:r>
            <a:r>
              <a:rPr lang="en-US" sz="3200" dirty="0" err="1" smtClean="0"/>
              <a:t>jaringan</a:t>
            </a:r>
            <a:r>
              <a:rPr lang="en-US" sz="3200" dirty="0" smtClean="0"/>
              <a:t> </a:t>
            </a:r>
            <a:r>
              <a:rPr lang="en-US" sz="3200" dirty="0" err="1" smtClean="0"/>
              <a:t>komputer</a:t>
            </a:r>
            <a:r>
              <a:rPr lang="en-US" sz="3200" dirty="0" smtClean="0"/>
              <a:t> yang </a:t>
            </a:r>
            <a:r>
              <a:rPr lang="en-US" sz="3200" dirty="0" err="1" smtClean="0"/>
              <a:t>dimasukinya</a:t>
            </a:r>
            <a:r>
              <a:rPr lang="en-US" sz="3200" dirty="0" smtClean="0"/>
              <a:t>. </a:t>
            </a:r>
            <a:endParaRPr lang="id-ID" sz="3200" dirty="0" smtClean="0"/>
          </a:p>
          <a:p>
            <a:pPr marL="0" indent="0" eaLnBrk="1" fontAlgn="auto" hangingPunct="1">
              <a:spcBef>
                <a:spcPts val="700"/>
              </a:spcBef>
              <a:spcAft>
                <a:spcPts val="0"/>
              </a:spcAft>
              <a:buClr>
                <a:schemeClr val="accent2"/>
              </a:buClr>
              <a:buSzPct val="60000"/>
              <a:buFontTx/>
              <a:buNone/>
              <a:defRPr/>
            </a:pPr>
            <a:r>
              <a:rPr lang="en-US" sz="3200" dirty="0" smtClean="0"/>
              <a:t>Probing </a:t>
            </a:r>
            <a:r>
              <a:rPr lang="en-US" sz="3200" dirty="0" err="1" smtClean="0"/>
              <a:t>dan</a:t>
            </a:r>
            <a:r>
              <a:rPr lang="en-US" sz="3200" dirty="0" smtClean="0"/>
              <a:t> port </a:t>
            </a:r>
            <a:r>
              <a:rPr lang="en-US" sz="3200" dirty="0" err="1" smtClean="0"/>
              <a:t>merupakan</a:t>
            </a:r>
            <a:r>
              <a:rPr lang="en-US" sz="3200" dirty="0" smtClean="0"/>
              <a:t> </a:t>
            </a:r>
            <a:r>
              <a:rPr lang="en-US" sz="3200" dirty="0" err="1" smtClean="0"/>
              <a:t>contoh</a:t>
            </a:r>
            <a:r>
              <a:rPr lang="en-US" sz="3200" dirty="0" smtClean="0"/>
              <a:t> </a:t>
            </a:r>
            <a:r>
              <a:rPr lang="en-US" sz="3200" dirty="0" err="1" smtClean="0"/>
              <a:t>kejahatan</a:t>
            </a:r>
            <a:r>
              <a:rPr lang="en-US" sz="3200" dirty="0" smtClean="0"/>
              <a:t> </a:t>
            </a:r>
            <a:r>
              <a:rPr lang="en-US" sz="3200" dirty="0" err="1" smtClean="0"/>
              <a:t>ini</a:t>
            </a:r>
            <a:r>
              <a:rPr lang="en-US" sz="3200" dirty="0" smtClean="0"/>
              <a:t>.</a:t>
            </a:r>
            <a:endParaRPr lang="en-US" sz="32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Bottom)">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1828800"/>
            <a:ext cx="7848600" cy="3352800"/>
          </a:xfrm>
        </p:spPr>
        <p:txBody>
          <a:bodyPr/>
          <a:lstStyle/>
          <a:p>
            <a:pPr marL="0" indent="0" eaLnBrk="1" hangingPunct="1">
              <a:buFontTx/>
              <a:buNone/>
            </a:pPr>
            <a:r>
              <a:rPr lang="en-US" sz="2800" smtClean="0">
                <a:solidFill>
                  <a:srgbClr val="808000"/>
                </a:solidFill>
              </a:rPr>
              <a:t>Digambarkan lewat kartun lainnya, seorang ibu kebingungan memberi jawaban pada sang anak yang bertanya bagaimana ia bisa berada di dunia ini, </a:t>
            </a:r>
          </a:p>
          <a:p>
            <a:pPr marL="0" indent="0" algn="ctr" eaLnBrk="1" hangingPunct="1">
              <a:buFontTx/>
              <a:buNone/>
            </a:pPr>
            <a:endParaRPr lang="en-US" sz="2800" smtClean="0">
              <a:solidFill>
                <a:srgbClr val="808000"/>
              </a:solidFill>
            </a:endParaRPr>
          </a:p>
          <a:p>
            <a:pPr marL="0" indent="0" algn="ctr" eaLnBrk="1" hangingPunct="1">
              <a:buFontTx/>
              <a:buNone/>
            </a:pPr>
            <a:r>
              <a:rPr lang="en-US" sz="4000" smtClean="0">
                <a:solidFill>
                  <a:srgbClr val="808000"/>
                </a:solidFill>
              </a:rPr>
              <a:t>“Sebenarnya saya ini dilahirkan atau didownload sih?”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lide(fromBottom)">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nodeType="clickEffect">
                                  <p:stCondLst>
                                    <p:cond delay="0"/>
                                  </p:stCondLst>
                                  <p:childTnLst>
                                    <p:set>
                                      <p:cBhvr>
                                        <p:cTn id="11" dur="1" fill="hold">
                                          <p:stCondLst>
                                            <p:cond delay="0"/>
                                          </p:stCondLst>
                                        </p:cTn>
                                        <p:tgtEl>
                                          <p:spTgt spid="21507">
                                            <p:txEl>
                                              <p:pRg st="2" end="2"/>
                                            </p:txEl>
                                          </p:spTgt>
                                        </p:tgtEl>
                                        <p:attrNameLst>
                                          <p:attrName>style.visibility</p:attrName>
                                        </p:attrNameLst>
                                      </p:cBhvr>
                                      <p:to>
                                        <p:strVal val="visible"/>
                                      </p:to>
                                    </p:set>
                                    <p:animEffect transition="in" filter="wheel(4)">
                                      <p:cBhvr>
                                        <p:cTn id="12" dur="20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90600"/>
            <a:ext cx="7772400" cy="838200"/>
          </a:xfrm>
        </p:spPr>
        <p:txBody>
          <a:bodyPr/>
          <a:lstStyle/>
          <a:p>
            <a:pPr eaLnBrk="1" hangingPunct="1"/>
            <a:r>
              <a:rPr lang="en-US" sz="3600" smtClean="0">
                <a:solidFill>
                  <a:srgbClr val="808000"/>
                </a:solidFill>
              </a:rPr>
              <a:t>Illegal Contents</a:t>
            </a:r>
          </a:p>
        </p:txBody>
      </p:sp>
      <p:sp>
        <p:nvSpPr>
          <p:cNvPr id="21507" name="Rectangle 3"/>
          <p:cNvSpPr>
            <a:spLocks noGrp="1" noChangeArrowheads="1"/>
          </p:cNvSpPr>
          <p:nvPr>
            <p:ph idx="1"/>
          </p:nvPr>
        </p:nvSpPr>
        <p:spPr>
          <a:xfrm>
            <a:off x="152400" y="1981200"/>
            <a:ext cx="8305800" cy="4267200"/>
          </a:xfrm>
        </p:spPr>
        <p:txBody>
          <a:bodyPr/>
          <a:lstStyle/>
          <a:p>
            <a:pPr marL="0" indent="0" eaLnBrk="1" hangingPunct="1">
              <a:buFontTx/>
              <a:buNone/>
            </a:pPr>
            <a:r>
              <a:rPr lang="en-US" sz="3200" smtClean="0">
                <a:solidFill>
                  <a:srgbClr val="808000"/>
                </a:solidFill>
              </a:rPr>
              <a:t>Merupakan kejahat</a:t>
            </a:r>
            <a:r>
              <a:rPr lang="id-ID" sz="3200" smtClean="0">
                <a:solidFill>
                  <a:srgbClr val="808000"/>
                </a:solidFill>
              </a:rPr>
              <a:t>a</a:t>
            </a:r>
            <a:r>
              <a:rPr lang="en-US" sz="3200" smtClean="0">
                <a:solidFill>
                  <a:srgbClr val="808000"/>
                </a:solidFill>
              </a:rPr>
              <a:t>n yang dilakukan dengan memasukkan data atau informasi ke internet tentang suatu hal yang tidak benar, tidak etis, dan dapat dianggap melanggar hukum atau menggangu ketertiban umum</a:t>
            </a:r>
            <a:r>
              <a:rPr lang="id-ID" sz="3200" smtClean="0">
                <a:solidFill>
                  <a:srgbClr val="808000"/>
                </a:solidFill>
              </a:rPr>
              <a:t>.</a:t>
            </a:r>
            <a:r>
              <a:rPr lang="en-US" sz="3200" smtClean="0">
                <a:solidFill>
                  <a:srgbClr val="808000"/>
                </a:solidFill>
              </a:rPr>
              <a:t> </a:t>
            </a:r>
            <a:endParaRPr lang="id-ID" sz="3200" smtClean="0">
              <a:solidFill>
                <a:srgbClr val="808000"/>
              </a:solidFill>
            </a:endParaRPr>
          </a:p>
          <a:p>
            <a:pPr marL="0" indent="0" eaLnBrk="1" hangingPunct="1">
              <a:buFontTx/>
              <a:buNone/>
            </a:pPr>
            <a:r>
              <a:rPr lang="id-ID" sz="3200" smtClean="0">
                <a:solidFill>
                  <a:srgbClr val="808000"/>
                </a:solidFill>
              </a:rPr>
              <a:t>C</a:t>
            </a:r>
            <a:r>
              <a:rPr lang="en-US" sz="3200" smtClean="0">
                <a:solidFill>
                  <a:srgbClr val="808000"/>
                </a:solidFill>
              </a:rPr>
              <a:t>ontohnya adalah penyebaran pornografi.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1143000"/>
            <a:ext cx="7772400" cy="838200"/>
          </a:xfrm>
        </p:spPr>
        <p:txBody>
          <a:bodyPr/>
          <a:lstStyle/>
          <a:p>
            <a:pPr eaLnBrk="1" hangingPunct="1"/>
            <a:r>
              <a:rPr lang="en-US" sz="3600" smtClean="0">
                <a:solidFill>
                  <a:srgbClr val="FFFF00"/>
                </a:solidFill>
              </a:rPr>
              <a:t>Penyebaran virus secara sengaja</a:t>
            </a:r>
          </a:p>
        </p:txBody>
      </p:sp>
      <p:sp>
        <p:nvSpPr>
          <p:cNvPr id="23555" name="Rectangle 3"/>
          <p:cNvSpPr>
            <a:spLocks noGrp="1" noChangeArrowheads="1"/>
          </p:cNvSpPr>
          <p:nvPr>
            <p:ph idx="1"/>
          </p:nvPr>
        </p:nvSpPr>
        <p:spPr>
          <a:xfrm>
            <a:off x="106363" y="2438400"/>
            <a:ext cx="8077200" cy="3124200"/>
          </a:xfrm>
        </p:spPr>
        <p:txBody>
          <a:bodyPr/>
          <a:lstStyle/>
          <a:p>
            <a:pPr marL="0" indent="0" eaLnBrk="1" fontAlgn="auto" hangingPunct="1">
              <a:spcBef>
                <a:spcPts val="700"/>
              </a:spcBef>
              <a:spcAft>
                <a:spcPts val="0"/>
              </a:spcAft>
              <a:buClr>
                <a:schemeClr val="accent2"/>
              </a:buClr>
              <a:buSzPct val="60000"/>
              <a:buFontTx/>
              <a:buNone/>
              <a:defRPr/>
            </a:pPr>
            <a:r>
              <a:rPr lang="en-US" sz="3200" dirty="0" err="1" smtClean="0"/>
              <a:t>Penyebaran</a:t>
            </a:r>
            <a:r>
              <a:rPr lang="en-US" sz="3200" dirty="0" smtClean="0"/>
              <a:t> virus </a:t>
            </a:r>
            <a:r>
              <a:rPr lang="en-US" sz="3200" dirty="0" err="1" smtClean="0"/>
              <a:t>pada</a:t>
            </a:r>
            <a:r>
              <a:rPr lang="en-US" sz="3200" dirty="0" smtClean="0"/>
              <a:t> </a:t>
            </a:r>
            <a:r>
              <a:rPr lang="en-US" sz="3200" dirty="0" err="1" smtClean="0"/>
              <a:t>umumnya</a:t>
            </a:r>
            <a:r>
              <a:rPr lang="en-US" sz="3200" dirty="0" smtClean="0"/>
              <a:t> </a:t>
            </a:r>
            <a:r>
              <a:rPr lang="en-US" sz="3200" dirty="0" err="1" smtClean="0"/>
              <a:t>dilakukan</a:t>
            </a:r>
            <a:r>
              <a:rPr lang="en-US" sz="3200" dirty="0" smtClean="0"/>
              <a:t> </a:t>
            </a:r>
            <a:r>
              <a:rPr lang="en-US" sz="3200" dirty="0" err="1" smtClean="0"/>
              <a:t>dengan</a:t>
            </a:r>
            <a:r>
              <a:rPr lang="en-US" sz="3200" dirty="0" smtClean="0"/>
              <a:t> </a:t>
            </a:r>
            <a:r>
              <a:rPr lang="en-US" sz="3200" dirty="0" err="1" smtClean="0"/>
              <a:t>menggunakan</a:t>
            </a:r>
            <a:r>
              <a:rPr lang="en-US" sz="3200" dirty="0" smtClean="0"/>
              <a:t> email. </a:t>
            </a:r>
            <a:r>
              <a:rPr lang="en-US" sz="3200" dirty="0" err="1" smtClean="0"/>
              <a:t>Sering</a:t>
            </a:r>
            <a:r>
              <a:rPr lang="en-US" sz="3200" dirty="0" smtClean="0"/>
              <a:t> kali </a:t>
            </a:r>
            <a:r>
              <a:rPr lang="en-US" sz="3200" dirty="0" err="1" smtClean="0"/>
              <a:t>orang</a:t>
            </a:r>
            <a:r>
              <a:rPr lang="en-US" sz="3200" dirty="0" smtClean="0"/>
              <a:t> yang </a:t>
            </a:r>
            <a:r>
              <a:rPr lang="en-US" sz="3200" dirty="0" err="1" smtClean="0"/>
              <a:t>sistem</a:t>
            </a:r>
            <a:r>
              <a:rPr lang="en-US" sz="3200" dirty="0" smtClean="0"/>
              <a:t> </a:t>
            </a:r>
            <a:r>
              <a:rPr lang="en-US" sz="3200" dirty="0" err="1" smtClean="0"/>
              <a:t>emailnya</a:t>
            </a:r>
            <a:r>
              <a:rPr lang="en-US" sz="3200" dirty="0" smtClean="0"/>
              <a:t> </a:t>
            </a:r>
            <a:r>
              <a:rPr lang="en-US" sz="3200" dirty="0" err="1" smtClean="0"/>
              <a:t>terkena</a:t>
            </a:r>
            <a:r>
              <a:rPr lang="en-US" sz="3200" dirty="0" smtClean="0"/>
              <a:t> virus </a:t>
            </a:r>
            <a:r>
              <a:rPr lang="en-US" sz="3200" dirty="0" err="1" smtClean="0"/>
              <a:t>tidak</a:t>
            </a:r>
            <a:r>
              <a:rPr lang="en-US" sz="3200" dirty="0" smtClean="0"/>
              <a:t> </a:t>
            </a:r>
            <a:r>
              <a:rPr lang="en-US" sz="3200" dirty="0" err="1" smtClean="0"/>
              <a:t>menyadari</a:t>
            </a:r>
            <a:r>
              <a:rPr lang="en-US" sz="3200" dirty="0" smtClean="0"/>
              <a:t> </a:t>
            </a:r>
            <a:r>
              <a:rPr lang="en-US" sz="3200" dirty="0" err="1" smtClean="0"/>
              <a:t>hal</a:t>
            </a:r>
            <a:r>
              <a:rPr lang="en-US" sz="3200" dirty="0" smtClean="0"/>
              <a:t> </a:t>
            </a:r>
            <a:r>
              <a:rPr lang="en-US" sz="3200" dirty="0" err="1" smtClean="0"/>
              <a:t>ini</a:t>
            </a:r>
            <a:r>
              <a:rPr lang="en-US" sz="3200" dirty="0" smtClean="0"/>
              <a:t>. Virus </a:t>
            </a:r>
            <a:r>
              <a:rPr lang="en-US" sz="3200" dirty="0" err="1" smtClean="0"/>
              <a:t>ini</a:t>
            </a:r>
            <a:r>
              <a:rPr lang="en-US" sz="3200" dirty="0" smtClean="0"/>
              <a:t> </a:t>
            </a:r>
            <a:r>
              <a:rPr lang="en-US" sz="3200" dirty="0" err="1" smtClean="0"/>
              <a:t>kemudian</a:t>
            </a:r>
            <a:r>
              <a:rPr lang="en-US" sz="3200" dirty="0" smtClean="0"/>
              <a:t> </a:t>
            </a:r>
            <a:r>
              <a:rPr lang="en-US" sz="3200" dirty="0" err="1" smtClean="0"/>
              <a:t>dikirimkan</a:t>
            </a:r>
            <a:r>
              <a:rPr lang="en-US" sz="3200" dirty="0" smtClean="0"/>
              <a:t> </a:t>
            </a:r>
            <a:r>
              <a:rPr lang="en-US" sz="3200" dirty="0" err="1" smtClean="0"/>
              <a:t>ke</a:t>
            </a:r>
            <a:r>
              <a:rPr lang="en-US" sz="3200" dirty="0" smtClean="0"/>
              <a:t> </a:t>
            </a:r>
            <a:r>
              <a:rPr lang="en-US" sz="3200" dirty="0" err="1" smtClean="0"/>
              <a:t>tempat</a:t>
            </a:r>
            <a:r>
              <a:rPr lang="en-US" sz="3200" dirty="0" smtClean="0"/>
              <a:t> lain </a:t>
            </a:r>
            <a:r>
              <a:rPr lang="en-US" sz="3200" dirty="0" err="1" smtClean="0"/>
              <a:t>melalui</a:t>
            </a:r>
            <a:r>
              <a:rPr lang="en-US" sz="3200" dirty="0" smtClean="0"/>
              <a:t> </a:t>
            </a:r>
            <a:r>
              <a:rPr lang="en-US" sz="3200" dirty="0" err="1" smtClean="0"/>
              <a:t>emailnya</a:t>
            </a:r>
            <a:r>
              <a:rPr lang="en-US" sz="3200" dirty="0" smtClean="0"/>
              <a:t>.</a:t>
            </a:r>
            <a:endParaRPr lang="en-US" sz="32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12"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90600"/>
            <a:ext cx="7772400" cy="838200"/>
          </a:xfrm>
        </p:spPr>
        <p:txBody>
          <a:bodyPr/>
          <a:lstStyle/>
          <a:p>
            <a:pPr eaLnBrk="1" hangingPunct="1"/>
            <a:r>
              <a:rPr lang="en-US" sz="3600" smtClean="0">
                <a:solidFill>
                  <a:srgbClr val="808000"/>
                </a:solidFill>
              </a:rPr>
              <a:t>Data Forgery</a:t>
            </a:r>
          </a:p>
        </p:txBody>
      </p:sp>
      <p:sp>
        <p:nvSpPr>
          <p:cNvPr id="21507" name="Rectangle 3"/>
          <p:cNvSpPr>
            <a:spLocks noGrp="1" noChangeArrowheads="1"/>
          </p:cNvSpPr>
          <p:nvPr>
            <p:ph idx="1"/>
          </p:nvPr>
        </p:nvSpPr>
        <p:spPr>
          <a:xfrm>
            <a:off x="152400" y="1981200"/>
            <a:ext cx="8305800" cy="4267200"/>
          </a:xfrm>
        </p:spPr>
        <p:txBody>
          <a:bodyPr/>
          <a:lstStyle/>
          <a:p>
            <a:pPr marL="0" indent="0" eaLnBrk="1" hangingPunct="1">
              <a:buFontTx/>
              <a:buNone/>
            </a:pPr>
            <a:r>
              <a:rPr lang="en-US" sz="3200" smtClean="0">
                <a:solidFill>
                  <a:srgbClr val="808000"/>
                </a:solidFill>
              </a:rPr>
              <a:t>Kejahatan jenis ini dilakukan dengan tujuan memalsukan data pada dokumen-dokumen penting yang ada di internet. </a:t>
            </a:r>
            <a:endParaRPr lang="id-ID" sz="3200" smtClean="0">
              <a:solidFill>
                <a:srgbClr val="808000"/>
              </a:solidFill>
            </a:endParaRPr>
          </a:p>
          <a:p>
            <a:pPr marL="0" indent="0" eaLnBrk="1" hangingPunct="1">
              <a:buFontTx/>
              <a:buNone/>
            </a:pPr>
            <a:endParaRPr lang="id-ID" sz="3200" smtClean="0">
              <a:solidFill>
                <a:srgbClr val="808000"/>
              </a:solidFill>
            </a:endParaRPr>
          </a:p>
          <a:p>
            <a:pPr marL="0" indent="0" eaLnBrk="1" hangingPunct="1">
              <a:buFontTx/>
              <a:buNone/>
            </a:pPr>
            <a:r>
              <a:rPr lang="en-US" sz="3200" smtClean="0">
                <a:solidFill>
                  <a:srgbClr val="808000"/>
                </a:solidFill>
              </a:rPr>
              <a:t>Dokumen-dokumen ini biasanya dimiliki oleh institusi atau lembaga yang memiliki situs berbasis web database.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strips(downLeft)">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990600"/>
            <a:ext cx="7772400" cy="1219200"/>
          </a:xfrm>
        </p:spPr>
        <p:txBody>
          <a:bodyPr/>
          <a:lstStyle/>
          <a:p>
            <a:pPr eaLnBrk="1" hangingPunct="1"/>
            <a:r>
              <a:rPr lang="en-US" sz="3600" smtClean="0">
                <a:solidFill>
                  <a:srgbClr val="FFFF00"/>
                </a:solidFill>
              </a:rPr>
              <a:t>Cyber Espionage, Sabotage, and Extortion</a:t>
            </a:r>
          </a:p>
        </p:txBody>
      </p:sp>
      <p:sp>
        <p:nvSpPr>
          <p:cNvPr id="23555" name="Rectangle 3"/>
          <p:cNvSpPr>
            <a:spLocks noGrp="1" noChangeArrowheads="1"/>
          </p:cNvSpPr>
          <p:nvPr>
            <p:ph idx="1"/>
          </p:nvPr>
        </p:nvSpPr>
        <p:spPr>
          <a:xfrm>
            <a:off x="106363" y="2286000"/>
            <a:ext cx="8077200" cy="4114800"/>
          </a:xfrm>
        </p:spPr>
        <p:txBody>
          <a:bodyPr/>
          <a:lstStyle/>
          <a:p>
            <a:pPr marL="0" indent="0" eaLnBrk="1" fontAlgn="auto" hangingPunct="1">
              <a:spcBef>
                <a:spcPts val="700"/>
              </a:spcBef>
              <a:spcAft>
                <a:spcPts val="0"/>
              </a:spcAft>
              <a:buClr>
                <a:schemeClr val="accent2"/>
              </a:buClr>
              <a:buSzPct val="60000"/>
              <a:buFontTx/>
              <a:buNone/>
              <a:defRPr/>
            </a:pPr>
            <a:r>
              <a:rPr lang="en-US" sz="2800" dirty="0" smtClean="0"/>
              <a:t>Cyber Espionage </a:t>
            </a:r>
            <a:r>
              <a:rPr lang="en-US" sz="2800" dirty="0" err="1" smtClean="0"/>
              <a:t>merupakan</a:t>
            </a:r>
            <a:r>
              <a:rPr lang="en-US" sz="2800" dirty="0" smtClean="0"/>
              <a:t> </a:t>
            </a:r>
            <a:r>
              <a:rPr lang="en-US" sz="2800" dirty="0" err="1" smtClean="0"/>
              <a:t>kejahatan</a:t>
            </a:r>
            <a:r>
              <a:rPr lang="en-US" sz="2800" dirty="0" smtClean="0"/>
              <a:t> yang </a:t>
            </a:r>
            <a:r>
              <a:rPr lang="en-US" sz="2800" dirty="0" err="1" smtClean="0"/>
              <a:t>memanfaatkan</a:t>
            </a:r>
            <a:r>
              <a:rPr lang="en-US" sz="2800" dirty="0" smtClean="0"/>
              <a:t> </a:t>
            </a:r>
            <a:r>
              <a:rPr lang="en-US" sz="2800" dirty="0" err="1" smtClean="0"/>
              <a:t>jaringan</a:t>
            </a:r>
            <a:r>
              <a:rPr lang="en-US" sz="2800" dirty="0" smtClean="0"/>
              <a:t> internet </a:t>
            </a:r>
            <a:r>
              <a:rPr lang="en-US" sz="2800" dirty="0" err="1" smtClean="0"/>
              <a:t>untuk</a:t>
            </a:r>
            <a:r>
              <a:rPr lang="en-US" sz="2800" dirty="0" smtClean="0"/>
              <a:t> </a:t>
            </a:r>
            <a:r>
              <a:rPr lang="en-US" sz="2800" dirty="0" err="1" smtClean="0"/>
              <a:t>melakukan</a:t>
            </a:r>
            <a:r>
              <a:rPr lang="en-US" sz="2800" dirty="0" smtClean="0"/>
              <a:t> </a:t>
            </a:r>
            <a:r>
              <a:rPr lang="en-US" sz="2800" dirty="0" err="1" smtClean="0"/>
              <a:t>kegiatan</a:t>
            </a:r>
            <a:r>
              <a:rPr lang="en-US" sz="2800" dirty="0" smtClean="0"/>
              <a:t> </a:t>
            </a:r>
            <a:r>
              <a:rPr lang="en-US" sz="2800" dirty="0" err="1" smtClean="0"/>
              <a:t>mata-mata</a:t>
            </a:r>
            <a:r>
              <a:rPr lang="en-US" sz="2800" dirty="0" smtClean="0"/>
              <a:t> </a:t>
            </a:r>
            <a:r>
              <a:rPr lang="en-US" sz="2800" dirty="0" err="1" smtClean="0"/>
              <a:t>terhadap</a:t>
            </a:r>
            <a:r>
              <a:rPr lang="en-US" sz="2800" dirty="0" smtClean="0"/>
              <a:t> </a:t>
            </a:r>
            <a:r>
              <a:rPr lang="en-US" sz="2800" dirty="0" err="1" smtClean="0"/>
              <a:t>pihak</a:t>
            </a:r>
            <a:r>
              <a:rPr lang="en-US" sz="2800" dirty="0" smtClean="0"/>
              <a:t> lain, </a:t>
            </a:r>
            <a:r>
              <a:rPr lang="en-US" sz="2800" dirty="0" err="1" smtClean="0"/>
              <a:t>dengan</a:t>
            </a:r>
            <a:r>
              <a:rPr lang="en-US" sz="2800" dirty="0" smtClean="0"/>
              <a:t> </a:t>
            </a:r>
            <a:r>
              <a:rPr lang="en-US" sz="2800" dirty="0" err="1" smtClean="0"/>
              <a:t>memasuki</a:t>
            </a:r>
            <a:r>
              <a:rPr lang="en-US" sz="2800" dirty="0" smtClean="0"/>
              <a:t> </a:t>
            </a:r>
            <a:r>
              <a:rPr lang="en-US" sz="2800" dirty="0" err="1" smtClean="0"/>
              <a:t>sistem</a:t>
            </a:r>
            <a:r>
              <a:rPr lang="en-US" sz="2800" dirty="0" smtClean="0"/>
              <a:t> </a:t>
            </a:r>
            <a:r>
              <a:rPr lang="en-US" sz="2800" dirty="0" err="1" smtClean="0"/>
              <a:t>jaringan</a:t>
            </a:r>
            <a:r>
              <a:rPr lang="en-US" sz="2800" dirty="0" smtClean="0"/>
              <a:t> </a:t>
            </a:r>
            <a:r>
              <a:rPr lang="en-US" sz="2800" dirty="0" err="1" smtClean="0"/>
              <a:t>komputer</a:t>
            </a:r>
            <a:r>
              <a:rPr lang="en-US" sz="2800" dirty="0" smtClean="0"/>
              <a:t> </a:t>
            </a:r>
            <a:r>
              <a:rPr lang="en-US" sz="2800" dirty="0" err="1" smtClean="0"/>
              <a:t>pihak</a:t>
            </a:r>
            <a:r>
              <a:rPr lang="en-US" sz="2800" dirty="0" smtClean="0"/>
              <a:t> </a:t>
            </a:r>
            <a:r>
              <a:rPr lang="en-US" sz="2800" dirty="0" err="1" smtClean="0"/>
              <a:t>sasaran</a:t>
            </a:r>
            <a:r>
              <a:rPr lang="en-US" sz="2800" dirty="0" smtClean="0"/>
              <a:t>. </a:t>
            </a:r>
            <a:endParaRPr lang="id-ID" sz="2800" dirty="0" smtClean="0"/>
          </a:p>
          <a:p>
            <a:pPr marL="0" indent="0" eaLnBrk="1" fontAlgn="auto" hangingPunct="1">
              <a:spcBef>
                <a:spcPts val="700"/>
              </a:spcBef>
              <a:spcAft>
                <a:spcPts val="0"/>
              </a:spcAft>
              <a:buClr>
                <a:schemeClr val="accent2"/>
              </a:buClr>
              <a:buSzPct val="60000"/>
              <a:buFontTx/>
              <a:buNone/>
              <a:defRPr/>
            </a:pPr>
            <a:r>
              <a:rPr lang="en-US" sz="2800" dirty="0" smtClean="0"/>
              <a:t>Sabotage and Extortion </a:t>
            </a:r>
            <a:r>
              <a:rPr lang="en-US" sz="2800" dirty="0" err="1" smtClean="0"/>
              <a:t>merupakan</a:t>
            </a:r>
            <a:r>
              <a:rPr lang="en-US" sz="2800" dirty="0" smtClean="0"/>
              <a:t> </a:t>
            </a:r>
            <a:r>
              <a:rPr lang="en-US" sz="2800" dirty="0" err="1" smtClean="0"/>
              <a:t>jenis</a:t>
            </a:r>
            <a:r>
              <a:rPr lang="en-US" sz="2800" dirty="0" smtClean="0"/>
              <a:t> </a:t>
            </a:r>
            <a:r>
              <a:rPr lang="en-US" sz="2800" dirty="0" err="1" smtClean="0"/>
              <a:t>kejahatan</a:t>
            </a:r>
            <a:r>
              <a:rPr lang="en-US" sz="2800" dirty="0" smtClean="0"/>
              <a:t> yang </a:t>
            </a:r>
            <a:r>
              <a:rPr lang="en-US" sz="2800" dirty="0" err="1" smtClean="0"/>
              <a:t>dilakukan</a:t>
            </a:r>
            <a:r>
              <a:rPr lang="en-US" sz="2800" dirty="0" smtClean="0"/>
              <a:t> </a:t>
            </a:r>
            <a:r>
              <a:rPr lang="en-US" sz="2800" dirty="0" err="1" smtClean="0"/>
              <a:t>dengan</a:t>
            </a:r>
            <a:r>
              <a:rPr lang="en-US" sz="2800" dirty="0" smtClean="0"/>
              <a:t> </a:t>
            </a:r>
            <a:r>
              <a:rPr lang="en-US" sz="2800" dirty="0" err="1" smtClean="0"/>
              <a:t>membuat</a:t>
            </a:r>
            <a:r>
              <a:rPr lang="en-US" sz="2800" dirty="0" smtClean="0"/>
              <a:t> </a:t>
            </a:r>
            <a:r>
              <a:rPr lang="en-US" sz="2800" dirty="0" err="1" smtClean="0"/>
              <a:t>gangguan</a:t>
            </a:r>
            <a:r>
              <a:rPr lang="en-US" sz="2800" dirty="0" smtClean="0"/>
              <a:t>, </a:t>
            </a:r>
            <a:r>
              <a:rPr lang="en-US" sz="2800" dirty="0" err="1" smtClean="0"/>
              <a:t>perusakan</a:t>
            </a:r>
            <a:r>
              <a:rPr lang="en-US" sz="2800" dirty="0" smtClean="0"/>
              <a:t> </a:t>
            </a:r>
            <a:r>
              <a:rPr lang="en-US" sz="2800" dirty="0" err="1" smtClean="0"/>
              <a:t>atau</a:t>
            </a:r>
            <a:r>
              <a:rPr lang="en-US" sz="2800" dirty="0" smtClean="0"/>
              <a:t> </a:t>
            </a:r>
            <a:r>
              <a:rPr lang="en-US" sz="2800" dirty="0" err="1" smtClean="0"/>
              <a:t>penghancuran</a:t>
            </a:r>
            <a:r>
              <a:rPr lang="en-US" sz="2800" dirty="0" smtClean="0"/>
              <a:t> </a:t>
            </a:r>
            <a:r>
              <a:rPr lang="en-US" sz="2800" dirty="0" err="1" smtClean="0"/>
              <a:t>terhadap</a:t>
            </a:r>
            <a:r>
              <a:rPr lang="en-US" sz="2800" dirty="0" smtClean="0"/>
              <a:t> </a:t>
            </a:r>
            <a:r>
              <a:rPr lang="en-US" sz="2800" dirty="0" err="1" smtClean="0"/>
              <a:t>suatu</a:t>
            </a:r>
            <a:r>
              <a:rPr lang="en-US" sz="2800" dirty="0" smtClean="0"/>
              <a:t> data, program </a:t>
            </a:r>
            <a:r>
              <a:rPr lang="en-US" sz="2800" dirty="0" err="1" smtClean="0"/>
              <a:t>komputer</a:t>
            </a:r>
            <a:r>
              <a:rPr lang="en-US" sz="2800" dirty="0" smtClean="0"/>
              <a:t> </a:t>
            </a:r>
            <a:r>
              <a:rPr lang="en-US" sz="2800" dirty="0" err="1" smtClean="0"/>
              <a:t>atau</a:t>
            </a:r>
            <a:r>
              <a:rPr lang="en-US" sz="2800" dirty="0" smtClean="0"/>
              <a:t> </a:t>
            </a:r>
            <a:r>
              <a:rPr lang="en-US" sz="2800" dirty="0" err="1" smtClean="0"/>
              <a:t>sistem</a:t>
            </a:r>
            <a:r>
              <a:rPr lang="en-US" sz="2800" dirty="0" smtClean="0"/>
              <a:t> </a:t>
            </a:r>
            <a:r>
              <a:rPr lang="en-US" sz="2800" dirty="0" err="1" smtClean="0"/>
              <a:t>jaringan</a:t>
            </a:r>
            <a:r>
              <a:rPr lang="en-US" sz="2800" dirty="0" smtClean="0"/>
              <a:t> </a:t>
            </a:r>
            <a:r>
              <a:rPr lang="en-US" sz="2800" dirty="0" err="1" smtClean="0"/>
              <a:t>komputer</a:t>
            </a:r>
            <a:r>
              <a:rPr lang="en-US" sz="2800" dirty="0" smtClean="0"/>
              <a:t> yang </a:t>
            </a:r>
            <a:r>
              <a:rPr lang="en-US" sz="2800" dirty="0" err="1" smtClean="0"/>
              <a:t>terhubung</a:t>
            </a:r>
            <a:r>
              <a:rPr lang="en-US" sz="2800" dirty="0" smtClean="0"/>
              <a:t> </a:t>
            </a:r>
            <a:r>
              <a:rPr lang="en-US" sz="2800" dirty="0" err="1" smtClean="0"/>
              <a:t>dengan</a:t>
            </a:r>
            <a:r>
              <a:rPr lang="en-US" sz="2800" dirty="0" smtClean="0"/>
              <a:t> internet.</a:t>
            </a:r>
            <a:endParaRPr lang="en-US" sz="28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Bottom)">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slide(fromBottom)">
                                      <p:cBhvr>
                                        <p:cTn id="1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90600"/>
            <a:ext cx="7772400" cy="838200"/>
          </a:xfrm>
        </p:spPr>
        <p:txBody>
          <a:bodyPr/>
          <a:lstStyle/>
          <a:p>
            <a:pPr eaLnBrk="1" hangingPunct="1"/>
            <a:r>
              <a:rPr lang="en-US" sz="3600" smtClean="0">
                <a:solidFill>
                  <a:srgbClr val="808000"/>
                </a:solidFill>
              </a:rPr>
              <a:t>Cyberstalking</a:t>
            </a:r>
          </a:p>
        </p:txBody>
      </p:sp>
      <p:sp>
        <p:nvSpPr>
          <p:cNvPr id="21507" name="Rectangle 3"/>
          <p:cNvSpPr>
            <a:spLocks noGrp="1" noChangeArrowheads="1"/>
          </p:cNvSpPr>
          <p:nvPr>
            <p:ph idx="1"/>
          </p:nvPr>
        </p:nvSpPr>
        <p:spPr>
          <a:xfrm>
            <a:off x="152400" y="1981200"/>
            <a:ext cx="8305800" cy="4267200"/>
          </a:xfrm>
        </p:spPr>
        <p:txBody>
          <a:bodyPr/>
          <a:lstStyle/>
          <a:p>
            <a:pPr marL="0" indent="0" eaLnBrk="1" hangingPunct="1">
              <a:buFontTx/>
              <a:buNone/>
            </a:pPr>
            <a:r>
              <a:rPr lang="en-US" sz="2800" smtClean="0">
                <a:solidFill>
                  <a:srgbClr val="808000"/>
                </a:solidFill>
              </a:rPr>
              <a:t>Kejahatan jenis ini dilakukan untuk mengganggu atau melecehkan seseorang dengan memanfaatkan komputer, misalnya menggunakan e-mail dan dilakukan berulang-ulang. </a:t>
            </a:r>
            <a:endParaRPr lang="id-ID" sz="2800" smtClean="0">
              <a:solidFill>
                <a:srgbClr val="808000"/>
              </a:solidFill>
            </a:endParaRPr>
          </a:p>
          <a:p>
            <a:pPr marL="0" indent="0" eaLnBrk="1" hangingPunct="1">
              <a:buFontTx/>
              <a:buNone/>
            </a:pPr>
            <a:r>
              <a:rPr lang="en-US" sz="2800" smtClean="0">
                <a:solidFill>
                  <a:srgbClr val="808000"/>
                </a:solidFill>
              </a:rPr>
              <a:t>Kejahatan tersebut menyerupai teror yang ditujukan kepada seseorang dengan memanfaatkan media internet. Hal itu bisa terjadi karena kemudahan dalam membuat email dengan alamat tertentu tanpa harus menyertakan identitas diri yang sebenarnya.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slide(fromBottom)">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strips(downLeft)">
                                      <p:cBhvr>
                                        <p:cTn id="1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76200" y="990600"/>
            <a:ext cx="7772400" cy="1219200"/>
          </a:xfrm>
        </p:spPr>
        <p:txBody>
          <a:bodyPr/>
          <a:lstStyle/>
          <a:p>
            <a:pPr eaLnBrk="1" hangingPunct="1"/>
            <a:r>
              <a:rPr lang="en-US" sz="3600" smtClean="0">
                <a:solidFill>
                  <a:srgbClr val="FFFF00"/>
                </a:solidFill>
              </a:rPr>
              <a:t>Carding</a:t>
            </a:r>
          </a:p>
        </p:txBody>
      </p:sp>
      <p:sp>
        <p:nvSpPr>
          <p:cNvPr id="23555" name="Rectangle 3"/>
          <p:cNvSpPr>
            <a:spLocks noGrp="1" noChangeArrowheads="1"/>
          </p:cNvSpPr>
          <p:nvPr>
            <p:ph idx="1"/>
          </p:nvPr>
        </p:nvSpPr>
        <p:spPr>
          <a:xfrm>
            <a:off x="106363" y="2667000"/>
            <a:ext cx="8077200" cy="3733800"/>
          </a:xfrm>
        </p:spPr>
        <p:txBody>
          <a:bodyPr/>
          <a:lstStyle/>
          <a:p>
            <a:pPr marL="0" indent="0" eaLnBrk="1" fontAlgn="auto" hangingPunct="1">
              <a:spcBef>
                <a:spcPts val="700"/>
              </a:spcBef>
              <a:spcAft>
                <a:spcPts val="0"/>
              </a:spcAft>
              <a:buClr>
                <a:schemeClr val="accent2"/>
              </a:buClr>
              <a:buSzPct val="60000"/>
              <a:buFontTx/>
              <a:buNone/>
              <a:defRPr/>
            </a:pPr>
            <a:r>
              <a:rPr lang="en-US" sz="3600" dirty="0" smtClean="0"/>
              <a:t>Carding </a:t>
            </a:r>
            <a:r>
              <a:rPr lang="en-US" sz="3600" dirty="0" err="1" smtClean="0"/>
              <a:t>merupakan</a:t>
            </a:r>
            <a:r>
              <a:rPr lang="en-US" sz="3600" dirty="0" smtClean="0"/>
              <a:t> </a:t>
            </a:r>
            <a:r>
              <a:rPr lang="en-US" sz="3600" dirty="0" err="1" smtClean="0"/>
              <a:t>kejahatan</a:t>
            </a:r>
            <a:r>
              <a:rPr lang="en-US" sz="3600" dirty="0" smtClean="0"/>
              <a:t> yang </a:t>
            </a:r>
            <a:r>
              <a:rPr lang="en-US" sz="3600" dirty="0" err="1" smtClean="0"/>
              <a:t>dilakukan</a:t>
            </a:r>
            <a:r>
              <a:rPr lang="en-US" sz="3600" dirty="0" smtClean="0"/>
              <a:t> </a:t>
            </a:r>
            <a:r>
              <a:rPr lang="en-US" sz="3600" dirty="0" err="1" smtClean="0"/>
              <a:t>untuk</a:t>
            </a:r>
            <a:r>
              <a:rPr lang="en-US" sz="3600" dirty="0" smtClean="0"/>
              <a:t> </a:t>
            </a:r>
            <a:r>
              <a:rPr lang="en-US" sz="3600" dirty="0" err="1" smtClean="0"/>
              <a:t>mencuri</a:t>
            </a:r>
            <a:r>
              <a:rPr lang="en-US" sz="3600" dirty="0" smtClean="0"/>
              <a:t> </a:t>
            </a:r>
            <a:r>
              <a:rPr lang="en-US" sz="3600" dirty="0" err="1" smtClean="0"/>
              <a:t>nomor</a:t>
            </a:r>
            <a:r>
              <a:rPr lang="en-US" sz="3600" dirty="0" smtClean="0"/>
              <a:t> </a:t>
            </a:r>
            <a:r>
              <a:rPr lang="en-US" sz="3600" dirty="0" err="1" smtClean="0"/>
              <a:t>kartu</a:t>
            </a:r>
            <a:r>
              <a:rPr lang="en-US" sz="3600" dirty="0" smtClean="0"/>
              <a:t> </a:t>
            </a:r>
            <a:r>
              <a:rPr lang="en-US" sz="3600" dirty="0" err="1" smtClean="0"/>
              <a:t>kredit</a:t>
            </a:r>
            <a:r>
              <a:rPr lang="en-US" sz="3600" dirty="0" smtClean="0"/>
              <a:t> </a:t>
            </a:r>
            <a:r>
              <a:rPr lang="en-US" sz="3600" dirty="0" err="1" smtClean="0"/>
              <a:t>milik</a:t>
            </a:r>
            <a:r>
              <a:rPr lang="en-US" sz="3600" dirty="0" smtClean="0"/>
              <a:t> </a:t>
            </a:r>
            <a:r>
              <a:rPr lang="en-US" sz="3600" dirty="0" err="1" smtClean="0"/>
              <a:t>orang</a:t>
            </a:r>
            <a:r>
              <a:rPr lang="en-US" sz="3600" dirty="0" smtClean="0"/>
              <a:t> lain </a:t>
            </a:r>
            <a:r>
              <a:rPr lang="en-US" sz="3600" dirty="0" err="1" smtClean="0"/>
              <a:t>dan</a:t>
            </a:r>
            <a:r>
              <a:rPr lang="en-US" sz="3600" dirty="0" smtClean="0"/>
              <a:t> </a:t>
            </a:r>
            <a:r>
              <a:rPr lang="en-US" sz="3600" dirty="0" err="1" smtClean="0"/>
              <a:t>digunakan</a:t>
            </a:r>
            <a:r>
              <a:rPr lang="en-US" sz="3600" dirty="0" smtClean="0"/>
              <a:t> </a:t>
            </a:r>
            <a:r>
              <a:rPr lang="en-US" sz="3600" dirty="0" err="1" smtClean="0"/>
              <a:t>dalam</a:t>
            </a:r>
            <a:r>
              <a:rPr lang="en-US" sz="3600" dirty="0" smtClean="0"/>
              <a:t> </a:t>
            </a:r>
            <a:r>
              <a:rPr lang="en-US" sz="3600" dirty="0" err="1" smtClean="0"/>
              <a:t>transaksi</a:t>
            </a:r>
            <a:r>
              <a:rPr lang="en-US" sz="3600" dirty="0" smtClean="0"/>
              <a:t> </a:t>
            </a:r>
            <a:r>
              <a:rPr lang="en-US" sz="3600" dirty="0" err="1" smtClean="0"/>
              <a:t>perdagangan</a:t>
            </a:r>
            <a:r>
              <a:rPr lang="en-US" sz="3600" dirty="0" smtClean="0"/>
              <a:t> </a:t>
            </a:r>
            <a:r>
              <a:rPr lang="en-US" sz="3600" dirty="0" err="1" smtClean="0"/>
              <a:t>di</a:t>
            </a:r>
            <a:r>
              <a:rPr lang="en-US" sz="3600" dirty="0" smtClean="0"/>
              <a:t> internet.</a:t>
            </a:r>
            <a:endParaRPr lang="en-US" sz="36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wedge">
                                      <p:cBhvr>
                                        <p:cTn id="12" dur="20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90600"/>
            <a:ext cx="7772400" cy="838200"/>
          </a:xfrm>
        </p:spPr>
        <p:txBody>
          <a:bodyPr/>
          <a:lstStyle/>
          <a:p>
            <a:pPr eaLnBrk="1" hangingPunct="1"/>
            <a:r>
              <a:rPr lang="en-US" sz="3600" smtClean="0">
                <a:solidFill>
                  <a:srgbClr val="808000"/>
                </a:solidFill>
              </a:rPr>
              <a:t>Cybersquatting and Typosquatting</a:t>
            </a:r>
          </a:p>
        </p:txBody>
      </p:sp>
      <p:sp>
        <p:nvSpPr>
          <p:cNvPr id="21507" name="Rectangle 3"/>
          <p:cNvSpPr>
            <a:spLocks noGrp="1" noChangeArrowheads="1"/>
          </p:cNvSpPr>
          <p:nvPr>
            <p:ph idx="1"/>
          </p:nvPr>
        </p:nvSpPr>
        <p:spPr>
          <a:xfrm>
            <a:off x="152400" y="1981200"/>
            <a:ext cx="8305800" cy="4267200"/>
          </a:xfrm>
        </p:spPr>
        <p:txBody>
          <a:bodyPr/>
          <a:lstStyle/>
          <a:p>
            <a:pPr marL="0" indent="0" eaLnBrk="1" hangingPunct="1">
              <a:buFontTx/>
              <a:buNone/>
            </a:pPr>
            <a:r>
              <a:rPr lang="en-US" sz="2800" smtClean="0">
                <a:solidFill>
                  <a:srgbClr val="808000"/>
                </a:solidFill>
              </a:rPr>
              <a:t>Cybersquatting merupakan kejahatan yang dilakukan dengan mendaftarkan domain nama perusahaan orang lain dan kemudian berusaha menjualnya kepada perusahaan tersebut dengan harga yang lebih mahal. </a:t>
            </a:r>
            <a:endParaRPr lang="id-ID" sz="2800" smtClean="0">
              <a:solidFill>
                <a:srgbClr val="808000"/>
              </a:solidFill>
            </a:endParaRPr>
          </a:p>
          <a:p>
            <a:pPr marL="0" indent="0" eaLnBrk="1" hangingPunct="1">
              <a:buFontTx/>
              <a:buNone/>
            </a:pPr>
            <a:r>
              <a:rPr lang="en-US" sz="2800" smtClean="0">
                <a:solidFill>
                  <a:srgbClr val="808000"/>
                </a:solidFill>
              </a:rPr>
              <a:t>Adapun typosquatting adalah kejahatan dengan membuat domain plesetan yaitu domain yang mirip dengan nama domain orang lain. Nama tersebut merupakan nama domain saingan perusahaan.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strips(downLeft)">
                                      <p:cBhvr>
                                        <p:cTn id="12" dur="500"/>
                                        <p:tgtEl>
                                          <p:spTgt spid="2150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07">
                                            <p:txEl>
                                              <p:pRg st="1" end="1"/>
                                            </p:txEl>
                                          </p:spTgt>
                                        </p:tgtEl>
                                        <p:attrNameLst>
                                          <p:attrName>style.visibility</p:attrName>
                                        </p:attrNameLst>
                                      </p:cBhvr>
                                      <p:to>
                                        <p:strVal val="visible"/>
                                      </p:to>
                                    </p:set>
                                    <p:animEffect transition="in" filter="checkerboard(across)">
                                      <p:cBhvr>
                                        <p:cTn id="17" dur="500"/>
                                        <p:tgtEl>
                                          <p:spTgt spid="2150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1143000"/>
            <a:ext cx="7772400" cy="1219200"/>
          </a:xfrm>
        </p:spPr>
        <p:txBody>
          <a:bodyPr/>
          <a:lstStyle/>
          <a:p>
            <a:pPr eaLnBrk="1" hangingPunct="1"/>
            <a:r>
              <a:rPr lang="en-US" sz="3600" smtClean="0">
                <a:solidFill>
                  <a:srgbClr val="FFFF00"/>
                </a:solidFill>
              </a:rPr>
              <a:t>Hijacking</a:t>
            </a:r>
          </a:p>
        </p:txBody>
      </p:sp>
      <p:sp>
        <p:nvSpPr>
          <p:cNvPr id="23555" name="Rectangle 3"/>
          <p:cNvSpPr>
            <a:spLocks noGrp="1" noChangeArrowheads="1"/>
          </p:cNvSpPr>
          <p:nvPr>
            <p:ph idx="1"/>
          </p:nvPr>
        </p:nvSpPr>
        <p:spPr>
          <a:xfrm>
            <a:off x="106363" y="2667000"/>
            <a:ext cx="8077200" cy="3048000"/>
          </a:xfrm>
        </p:spPr>
        <p:txBody>
          <a:bodyPr/>
          <a:lstStyle/>
          <a:p>
            <a:pPr marL="0" indent="0" eaLnBrk="1" fontAlgn="auto" hangingPunct="1">
              <a:spcBef>
                <a:spcPts val="700"/>
              </a:spcBef>
              <a:spcAft>
                <a:spcPts val="0"/>
              </a:spcAft>
              <a:buClr>
                <a:schemeClr val="accent2"/>
              </a:buClr>
              <a:buSzPct val="60000"/>
              <a:buFontTx/>
              <a:buNone/>
              <a:defRPr/>
            </a:pPr>
            <a:r>
              <a:rPr lang="en-US" sz="3600" dirty="0" smtClean="0"/>
              <a:t>Hijacking </a:t>
            </a:r>
            <a:r>
              <a:rPr lang="en-US" sz="3600" dirty="0" err="1" smtClean="0"/>
              <a:t>merupakan</a:t>
            </a:r>
            <a:r>
              <a:rPr lang="en-US" sz="3600" dirty="0" smtClean="0"/>
              <a:t> </a:t>
            </a:r>
            <a:r>
              <a:rPr lang="en-US" sz="3600" dirty="0" err="1" smtClean="0"/>
              <a:t>kejahatan</a:t>
            </a:r>
            <a:r>
              <a:rPr lang="en-US" sz="3600" dirty="0" smtClean="0"/>
              <a:t> </a:t>
            </a:r>
            <a:r>
              <a:rPr lang="en-US" sz="3600" dirty="0" err="1" smtClean="0"/>
              <a:t>melakukan</a:t>
            </a:r>
            <a:r>
              <a:rPr lang="en-US" sz="3600" dirty="0" smtClean="0"/>
              <a:t> </a:t>
            </a:r>
            <a:r>
              <a:rPr lang="en-US" sz="3600" dirty="0" err="1" smtClean="0"/>
              <a:t>pembajakan</a:t>
            </a:r>
            <a:r>
              <a:rPr lang="en-US" sz="3600" dirty="0" smtClean="0"/>
              <a:t> </a:t>
            </a:r>
            <a:r>
              <a:rPr lang="en-US" sz="3600" dirty="0" err="1" smtClean="0"/>
              <a:t>hasil</a:t>
            </a:r>
            <a:r>
              <a:rPr lang="en-US" sz="3600" dirty="0" smtClean="0"/>
              <a:t> </a:t>
            </a:r>
            <a:r>
              <a:rPr lang="en-US" sz="3600" dirty="0" err="1" smtClean="0"/>
              <a:t>karya</a:t>
            </a:r>
            <a:r>
              <a:rPr lang="en-US" sz="3600" dirty="0" smtClean="0"/>
              <a:t> </a:t>
            </a:r>
            <a:r>
              <a:rPr lang="en-US" sz="3600" dirty="0" err="1" smtClean="0"/>
              <a:t>orang</a:t>
            </a:r>
            <a:r>
              <a:rPr lang="en-US" sz="3600" dirty="0" smtClean="0"/>
              <a:t> lain. </a:t>
            </a:r>
            <a:endParaRPr lang="id-ID" sz="3600" dirty="0" smtClean="0"/>
          </a:p>
          <a:p>
            <a:pPr marL="0" indent="0" eaLnBrk="1" fontAlgn="auto" hangingPunct="1">
              <a:spcBef>
                <a:spcPts val="700"/>
              </a:spcBef>
              <a:spcAft>
                <a:spcPts val="0"/>
              </a:spcAft>
              <a:buClr>
                <a:schemeClr val="accent2"/>
              </a:buClr>
              <a:buSzPct val="60000"/>
              <a:buFontTx/>
              <a:buNone/>
              <a:defRPr/>
            </a:pPr>
            <a:r>
              <a:rPr lang="en-US" sz="3600" dirty="0" smtClean="0"/>
              <a:t>Yang paling </a:t>
            </a:r>
            <a:r>
              <a:rPr lang="en-US" sz="3600" dirty="0" err="1" smtClean="0"/>
              <a:t>sering</a:t>
            </a:r>
            <a:r>
              <a:rPr lang="en-US" sz="3600" dirty="0" smtClean="0"/>
              <a:t> </a:t>
            </a:r>
            <a:r>
              <a:rPr lang="en-US" sz="3600" dirty="0" err="1" smtClean="0"/>
              <a:t>terjadi</a:t>
            </a:r>
            <a:r>
              <a:rPr lang="en-US" sz="3600" dirty="0" smtClean="0"/>
              <a:t> </a:t>
            </a:r>
            <a:r>
              <a:rPr lang="en-US" sz="3600" dirty="0" err="1" smtClean="0"/>
              <a:t>adalah</a:t>
            </a:r>
            <a:r>
              <a:rPr lang="en-US" sz="3600" dirty="0" smtClean="0"/>
              <a:t> Software Piracy (</a:t>
            </a:r>
            <a:r>
              <a:rPr lang="en-US" sz="3600" dirty="0" err="1" smtClean="0"/>
              <a:t>pembajakan</a:t>
            </a:r>
            <a:r>
              <a:rPr lang="en-US" sz="3600" dirty="0" smtClean="0"/>
              <a:t> </a:t>
            </a:r>
            <a:r>
              <a:rPr lang="en-US" sz="3600" dirty="0" err="1" smtClean="0"/>
              <a:t>perangkat</a:t>
            </a:r>
            <a:r>
              <a:rPr lang="en-US" sz="3600" dirty="0" smtClean="0"/>
              <a:t> </a:t>
            </a:r>
            <a:r>
              <a:rPr lang="en-US" sz="3600" dirty="0" err="1" smtClean="0"/>
              <a:t>lunak</a:t>
            </a:r>
            <a:r>
              <a:rPr lang="en-US" sz="3600" dirty="0" smtClean="0"/>
              <a:t>).</a:t>
            </a:r>
            <a:endParaRPr lang="en-US" sz="36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Bottom)">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circle(in)">
                                      <p:cBhvr>
                                        <p:cTn id="17" dur="20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228600" y="990600"/>
            <a:ext cx="7772400" cy="838200"/>
          </a:xfrm>
        </p:spPr>
        <p:txBody>
          <a:bodyPr/>
          <a:lstStyle/>
          <a:p>
            <a:pPr eaLnBrk="1" hangingPunct="1"/>
            <a:r>
              <a:rPr lang="en-US" sz="3600" smtClean="0">
                <a:solidFill>
                  <a:srgbClr val="808000"/>
                </a:solidFill>
              </a:rPr>
              <a:t>Cyber Terorism</a:t>
            </a:r>
          </a:p>
        </p:txBody>
      </p:sp>
      <p:sp>
        <p:nvSpPr>
          <p:cNvPr id="21507" name="Rectangle 3"/>
          <p:cNvSpPr>
            <a:spLocks noGrp="1" noChangeArrowheads="1"/>
          </p:cNvSpPr>
          <p:nvPr>
            <p:ph idx="1"/>
          </p:nvPr>
        </p:nvSpPr>
        <p:spPr>
          <a:xfrm>
            <a:off x="152400" y="2514600"/>
            <a:ext cx="8305800" cy="3733800"/>
          </a:xfrm>
        </p:spPr>
        <p:txBody>
          <a:bodyPr/>
          <a:lstStyle/>
          <a:p>
            <a:pPr marL="0" indent="0" eaLnBrk="1" hangingPunct="1">
              <a:buFontTx/>
              <a:buNone/>
            </a:pPr>
            <a:r>
              <a:rPr lang="en-US" sz="3200" smtClean="0">
                <a:solidFill>
                  <a:srgbClr val="808000"/>
                </a:solidFill>
              </a:rPr>
              <a:t>Suatu tindakan cybercrime termasuk cyber terorism jika mengancam pemerintah atau warganegara, termasuk cracking ke situs pemerintah atau militer. Beberapa contoh kasus Cyber Terorism sebagai berikut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slide(fromBottom)">
                                      <p:cBhvr>
                                        <p:cTn id="12"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06363" y="1371600"/>
            <a:ext cx="8077200" cy="4648200"/>
          </a:xfrm>
        </p:spPr>
        <p:txBody>
          <a:bodyPr/>
          <a:lstStyle/>
          <a:p>
            <a:pPr marL="0" indent="0" eaLnBrk="1" fontAlgn="auto" hangingPunct="1">
              <a:spcBef>
                <a:spcPts val="700"/>
              </a:spcBef>
              <a:spcAft>
                <a:spcPts val="0"/>
              </a:spcAft>
              <a:buClr>
                <a:schemeClr val="accent2"/>
              </a:buClr>
              <a:buSzPct val="60000"/>
              <a:defRPr/>
            </a:pPr>
            <a:r>
              <a:rPr lang="id-ID" sz="2800" kern="1200" dirty="0" smtClean="0"/>
              <a:t> </a:t>
            </a:r>
            <a:r>
              <a:rPr lang="en-US" sz="2800" dirty="0" err="1" smtClean="0"/>
              <a:t>Ramzi</a:t>
            </a:r>
            <a:r>
              <a:rPr lang="en-US" sz="2800" dirty="0" smtClean="0"/>
              <a:t> </a:t>
            </a:r>
            <a:r>
              <a:rPr lang="en-US" sz="2800" dirty="0" err="1" smtClean="0"/>
              <a:t>Yousef</a:t>
            </a:r>
            <a:r>
              <a:rPr lang="en-US" sz="2800" dirty="0" smtClean="0"/>
              <a:t>, </a:t>
            </a:r>
            <a:r>
              <a:rPr lang="en-US" sz="2800" dirty="0" err="1" smtClean="0"/>
              <a:t>dalang</a:t>
            </a:r>
            <a:r>
              <a:rPr lang="en-US" sz="2800" dirty="0" smtClean="0"/>
              <a:t> </a:t>
            </a:r>
            <a:r>
              <a:rPr lang="en-US" sz="2800" dirty="0" err="1" smtClean="0"/>
              <a:t>penyerangan</a:t>
            </a:r>
            <a:r>
              <a:rPr lang="en-US" sz="2800" dirty="0" smtClean="0"/>
              <a:t> </a:t>
            </a:r>
            <a:r>
              <a:rPr lang="en-US" sz="2800" dirty="0" err="1" smtClean="0"/>
              <a:t>pertama</a:t>
            </a:r>
            <a:r>
              <a:rPr lang="en-US" sz="2800" dirty="0" smtClean="0"/>
              <a:t> </a:t>
            </a:r>
            <a:r>
              <a:rPr lang="en-US" sz="2800" dirty="0" err="1" smtClean="0"/>
              <a:t>ke</a:t>
            </a:r>
            <a:r>
              <a:rPr lang="en-US" sz="2800" dirty="0" smtClean="0"/>
              <a:t> </a:t>
            </a:r>
            <a:r>
              <a:rPr lang="en-US" sz="2800" dirty="0" err="1" smtClean="0"/>
              <a:t>gedung</a:t>
            </a:r>
            <a:r>
              <a:rPr lang="en-US" sz="2800" dirty="0" smtClean="0"/>
              <a:t> WTC, </a:t>
            </a:r>
            <a:r>
              <a:rPr lang="en-US" sz="2800" dirty="0" err="1" smtClean="0"/>
              <a:t>diketahui</a:t>
            </a:r>
            <a:r>
              <a:rPr lang="en-US" sz="2800" dirty="0" smtClean="0"/>
              <a:t> </a:t>
            </a:r>
            <a:r>
              <a:rPr lang="en-US" sz="2800" dirty="0" err="1" smtClean="0"/>
              <a:t>menyimpan</a:t>
            </a:r>
            <a:r>
              <a:rPr lang="en-US" sz="2800" dirty="0" smtClean="0"/>
              <a:t> detail </a:t>
            </a:r>
            <a:r>
              <a:rPr lang="en-US" sz="2800" dirty="0" err="1" smtClean="0"/>
              <a:t>serangan</a:t>
            </a:r>
            <a:r>
              <a:rPr lang="en-US" sz="2800" dirty="0" smtClean="0"/>
              <a:t> </a:t>
            </a:r>
            <a:r>
              <a:rPr lang="en-US" sz="2800" dirty="0" err="1" smtClean="0"/>
              <a:t>dalam</a:t>
            </a:r>
            <a:r>
              <a:rPr lang="en-US" sz="2800" dirty="0" smtClean="0"/>
              <a:t> file yang </a:t>
            </a:r>
            <a:r>
              <a:rPr lang="en-US" sz="2800" dirty="0" err="1" smtClean="0"/>
              <a:t>di</a:t>
            </a:r>
            <a:r>
              <a:rPr lang="en-US" sz="2800" dirty="0" smtClean="0"/>
              <a:t> </a:t>
            </a:r>
            <a:r>
              <a:rPr lang="en-US" sz="2800" dirty="0" err="1" smtClean="0"/>
              <a:t>enkripsi</a:t>
            </a:r>
            <a:r>
              <a:rPr lang="en-US" sz="2800" dirty="0" smtClean="0"/>
              <a:t> </a:t>
            </a:r>
            <a:r>
              <a:rPr lang="en-US" sz="2800" dirty="0" err="1" smtClean="0"/>
              <a:t>di</a:t>
            </a:r>
            <a:r>
              <a:rPr lang="en-US" sz="2800" dirty="0" smtClean="0"/>
              <a:t> </a:t>
            </a:r>
            <a:r>
              <a:rPr lang="en-US" sz="2800" dirty="0" err="1" smtClean="0"/>
              <a:t>laptopnya</a:t>
            </a:r>
            <a:r>
              <a:rPr lang="en-US" sz="2800" dirty="0" smtClean="0"/>
              <a:t>.</a:t>
            </a:r>
            <a:endParaRPr lang="id-ID" sz="2800" dirty="0" smtClean="0"/>
          </a:p>
          <a:p>
            <a:pPr marL="0" indent="0" eaLnBrk="1" fontAlgn="auto" hangingPunct="1">
              <a:spcBef>
                <a:spcPts val="700"/>
              </a:spcBef>
              <a:spcAft>
                <a:spcPts val="0"/>
              </a:spcAft>
              <a:buClr>
                <a:schemeClr val="accent2"/>
              </a:buClr>
              <a:buSzPct val="60000"/>
              <a:defRPr/>
            </a:pPr>
            <a:r>
              <a:rPr lang="id-ID" sz="2800" dirty="0" smtClean="0"/>
              <a:t> </a:t>
            </a:r>
            <a:r>
              <a:rPr lang="en-US" sz="2800" dirty="0" smtClean="0"/>
              <a:t>Osama Bin Laden </a:t>
            </a:r>
            <a:r>
              <a:rPr lang="en-US" sz="2800" dirty="0" err="1" smtClean="0"/>
              <a:t>diketahui</a:t>
            </a:r>
            <a:r>
              <a:rPr lang="en-US" sz="2800" dirty="0" smtClean="0"/>
              <a:t> </a:t>
            </a:r>
            <a:r>
              <a:rPr lang="en-US" sz="2800" dirty="0" err="1" smtClean="0"/>
              <a:t>menggunakan</a:t>
            </a:r>
            <a:r>
              <a:rPr lang="en-US" sz="2800" dirty="0" smtClean="0"/>
              <a:t> </a:t>
            </a:r>
            <a:r>
              <a:rPr lang="en-US" sz="2800" dirty="0" err="1" smtClean="0"/>
              <a:t>steganography</a:t>
            </a:r>
            <a:r>
              <a:rPr lang="en-US" sz="2800" dirty="0" smtClean="0"/>
              <a:t> </a:t>
            </a:r>
            <a:r>
              <a:rPr lang="en-US" sz="2800" dirty="0" err="1" smtClean="0"/>
              <a:t>untuk</a:t>
            </a:r>
            <a:r>
              <a:rPr lang="en-US" sz="2800" dirty="0" smtClean="0"/>
              <a:t> </a:t>
            </a:r>
            <a:r>
              <a:rPr lang="en-US" sz="2800" dirty="0" err="1" smtClean="0"/>
              <a:t>komunikasi</a:t>
            </a:r>
            <a:r>
              <a:rPr lang="en-US" sz="2800" dirty="0" smtClean="0"/>
              <a:t> </a:t>
            </a:r>
            <a:r>
              <a:rPr lang="en-US" sz="2800" dirty="0" err="1" smtClean="0"/>
              <a:t>jaringannya</a:t>
            </a:r>
            <a:r>
              <a:rPr lang="en-US" sz="2800" dirty="0" smtClean="0"/>
              <a:t>.</a:t>
            </a:r>
            <a:endParaRPr lang="id-ID" sz="2800" dirty="0" smtClean="0"/>
          </a:p>
          <a:p>
            <a:pPr marL="0" indent="0" eaLnBrk="1" fontAlgn="auto" hangingPunct="1">
              <a:spcBef>
                <a:spcPts val="700"/>
              </a:spcBef>
              <a:spcAft>
                <a:spcPts val="0"/>
              </a:spcAft>
              <a:buClr>
                <a:schemeClr val="accent2"/>
              </a:buClr>
              <a:buSzPct val="60000"/>
              <a:defRPr/>
            </a:pPr>
            <a:r>
              <a:rPr lang="id-ID" sz="2800" kern="1200" dirty="0" smtClean="0"/>
              <a:t> </a:t>
            </a:r>
            <a:r>
              <a:rPr lang="en-US" sz="2800" dirty="0" err="1" smtClean="0"/>
              <a:t>Seorang</a:t>
            </a:r>
            <a:r>
              <a:rPr lang="en-US" sz="2800" dirty="0" smtClean="0"/>
              <a:t> hacker yang </a:t>
            </a:r>
            <a:r>
              <a:rPr lang="en-US" sz="2800" dirty="0" err="1" smtClean="0"/>
              <a:t>menyebut</a:t>
            </a:r>
            <a:r>
              <a:rPr lang="en-US" sz="2800" dirty="0" smtClean="0"/>
              <a:t> </a:t>
            </a:r>
            <a:r>
              <a:rPr lang="en-US" sz="2800" dirty="0" err="1" smtClean="0"/>
              <a:t>dirinya</a:t>
            </a:r>
            <a:r>
              <a:rPr lang="en-US" sz="2800" dirty="0" smtClean="0"/>
              <a:t> </a:t>
            </a:r>
            <a:r>
              <a:rPr lang="en-US" sz="2800" dirty="0" err="1" smtClean="0"/>
              <a:t>sebagai</a:t>
            </a:r>
            <a:r>
              <a:rPr lang="en-US" sz="2800" dirty="0" smtClean="0"/>
              <a:t> </a:t>
            </a:r>
            <a:r>
              <a:rPr lang="en-US" sz="2800" dirty="0" err="1" smtClean="0"/>
              <a:t>DoktorNuker</a:t>
            </a:r>
            <a:r>
              <a:rPr lang="en-US" sz="2800" dirty="0" smtClean="0"/>
              <a:t> </a:t>
            </a:r>
            <a:r>
              <a:rPr lang="en-US" sz="2800" dirty="0" err="1" smtClean="0"/>
              <a:t>diketahui</a:t>
            </a:r>
            <a:r>
              <a:rPr lang="en-US" sz="2800" dirty="0" smtClean="0"/>
              <a:t> </a:t>
            </a:r>
            <a:r>
              <a:rPr lang="en-US" sz="2800" dirty="0" err="1" smtClean="0"/>
              <a:t>telah</a:t>
            </a:r>
            <a:r>
              <a:rPr lang="en-US" sz="2800" dirty="0" smtClean="0"/>
              <a:t> </a:t>
            </a:r>
            <a:r>
              <a:rPr lang="en-US" sz="2800" dirty="0" err="1" smtClean="0"/>
              <a:t>kurang</a:t>
            </a:r>
            <a:r>
              <a:rPr lang="en-US" sz="2800" dirty="0" smtClean="0"/>
              <a:t> </a:t>
            </a:r>
            <a:r>
              <a:rPr lang="en-US" sz="2800" dirty="0" err="1" smtClean="0"/>
              <a:t>lebih</a:t>
            </a:r>
            <a:r>
              <a:rPr lang="en-US" sz="2800" dirty="0" smtClean="0"/>
              <a:t> lima </a:t>
            </a:r>
            <a:r>
              <a:rPr lang="en-US" sz="2800" dirty="0" err="1" smtClean="0"/>
              <a:t>tahun</a:t>
            </a:r>
            <a:r>
              <a:rPr lang="en-US" sz="2800" dirty="0" smtClean="0"/>
              <a:t> </a:t>
            </a:r>
            <a:r>
              <a:rPr lang="en-US" sz="2800" dirty="0" err="1" smtClean="0"/>
              <a:t>melakukan</a:t>
            </a:r>
            <a:r>
              <a:rPr lang="en-US" sz="2800" dirty="0" smtClean="0"/>
              <a:t> defacing </a:t>
            </a:r>
            <a:r>
              <a:rPr lang="en-US" sz="2800" dirty="0" err="1" smtClean="0"/>
              <a:t>atau</a:t>
            </a:r>
            <a:r>
              <a:rPr lang="en-US" sz="2800" dirty="0" smtClean="0"/>
              <a:t> </a:t>
            </a:r>
            <a:r>
              <a:rPr lang="en-US" sz="2800" dirty="0" err="1" smtClean="0"/>
              <a:t>mengubah</a:t>
            </a:r>
            <a:r>
              <a:rPr lang="en-US" sz="2800" dirty="0" smtClean="0"/>
              <a:t> </a:t>
            </a:r>
            <a:r>
              <a:rPr lang="en-US" sz="2800" dirty="0" err="1" smtClean="0"/>
              <a:t>isi</a:t>
            </a:r>
            <a:r>
              <a:rPr lang="en-US" sz="2800" dirty="0" smtClean="0"/>
              <a:t> </a:t>
            </a:r>
            <a:r>
              <a:rPr lang="en-US" sz="2800" dirty="0" err="1" smtClean="0"/>
              <a:t>halaman</a:t>
            </a:r>
            <a:r>
              <a:rPr lang="en-US" sz="2800" dirty="0" smtClean="0"/>
              <a:t> web </a:t>
            </a:r>
            <a:r>
              <a:rPr lang="en-US" sz="2800" dirty="0" err="1" smtClean="0"/>
              <a:t>dengan</a:t>
            </a:r>
            <a:r>
              <a:rPr lang="en-US" sz="2800" dirty="0" smtClean="0"/>
              <a:t> propaganda anti-American, anti-Israel </a:t>
            </a:r>
            <a:r>
              <a:rPr lang="en-US" sz="2800" dirty="0" err="1" smtClean="0"/>
              <a:t>dan</a:t>
            </a:r>
            <a:r>
              <a:rPr lang="en-US" sz="2800" dirty="0" smtClean="0"/>
              <a:t> pro-Bin Laden</a:t>
            </a:r>
            <a:endParaRPr lang="en-US" sz="28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lide(fromBottom)">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checkerboard(across)">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7"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143000"/>
            <a:ext cx="7620000" cy="4800600"/>
          </a:xfrm>
        </p:spPr>
        <p:txBody>
          <a:bodyPr>
            <a:normAutofit lnSpcReduction="10000"/>
          </a:bodyPr>
          <a:lstStyle/>
          <a:p>
            <a:pPr marL="0" indent="0" eaLnBrk="1" hangingPunct="1">
              <a:buFontTx/>
              <a:buNone/>
            </a:pPr>
            <a:r>
              <a:rPr lang="en-US" sz="3200" smtClean="0"/>
              <a:t>Itu adalah refleksi dari keadaan kita sekarang ini. </a:t>
            </a:r>
            <a:r>
              <a:rPr lang="id-ID" sz="3200" smtClean="0"/>
              <a:t>Manusia</a:t>
            </a:r>
            <a:r>
              <a:rPr lang="en-US" sz="3200" smtClean="0"/>
              <a:t> sudah menganggap internet sama pentingnya dengan sembako atau yang lebih ekstrem internet sama dengan bernafas.</a:t>
            </a:r>
          </a:p>
          <a:p>
            <a:pPr marL="0" indent="0" eaLnBrk="1" hangingPunct="1">
              <a:buFontTx/>
              <a:buNone/>
            </a:pPr>
            <a:endParaRPr lang="en-US" sz="3200" smtClean="0"/>
          </a:p>
          <a:p>
            <a:pPr marL="0" indent="0" eaLnBrk="1" hangingPunct="1">
              <a:buFontTx/>
              <a:buNone/>
            </a:pPr>
            <a:r>
              <a:rPr lang="en-US" sz="3200" smtClean="0"/>
              <a:t>Karena itu, seiring dengan pertumbuhan internet, tercipta juga suatu paradigma baru dalam berbagai bidang, dan salah satunya adalah e-Economy.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blinds(horizontal)">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62000" y="838200"/>
            <a:ext cx="7772400" cy="1362075"/>
          </a:xfrm>
        </p:spPr>
        <p:txBody>
          <a:bodyPr/>
          <a:lstStyle/>
          <a:p>
            <a:pPr eaLnBrk="1" hangingPunct="1">
              <a:defRPr/>
            </a:pPr>
            <a:r>
              <a:rPr lang="id-ID" sz="6600" dirty="0" smtClean="0"/>
              <a:t>diskusi</a:t>
            </a:r>
            <a:endParaRPr lang="en-US" sz="66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152400" y="990600"/>
            <a:ext cx="8077200" cy="5257800"/>
          </a:xfrm>
        </p:spPr>
        <p:txBody>
          <a:bodyPr/>
          <a:lstStyle/>
          <a:p>
            <a:pPr marL="0" indent="0" eaLnBrk="1" fontAlgn="auto" hangingPunct="1">
              <a:spcBef>
                <a:spcPts val="700"/>
              </a:spcBef>
              <a:spcAft>
                <a:spcPts val="0"/>
              </a:spcAft>
              <a:buClr>
                <a:schemeClr val="accent2"/>
              </a:buClr>
              <a:buSzPct val="60000"/>
              <a:buFontTx/>
              <a:buNone/>
              <a:defRPr/>
            </a:pPr>
            <a:r>
              <a:rPr lang="id-ID" sz="2800" dirty="0" err="1" smtClean="0"/>
              <a:t>A</a:t>
            </a:r>
            <a:r>
              <a:rPr lang="en-US" sz="2800" dirty="0" err="1" smtClean="0"/>
              <a:t>da</a:t>
            </a:r>
            <a:r>
              <a:rPr lang="en-US" sz="2800" dirty="0" smtClean="0"/>
              <a:t> </a:t>
            </a:r>
            <a:r>
              <a:rPr lang="en-US" sz="2800" dirty="0" err="1" smtClean="0"/>
              <a:t>penyataan</a:t>
            </a:r>
            <a:r>
              <a:rPr lang="en-US" sz="2800" dirty="0" smtClean="0"/>
              <a:t> b</a:t>
            </a:r>
            <a:r>
              <a:rPr lang="id-ID" sz="2800" dirty="0" smtClean="0"/>
              <a:t>ahwa</a:t>
            </a:r>
            <a:r>
              <a:rPr lang="en-US" sz="2800" dirty="0" smtClean="0"/>
              <a:t> </a:t>
            </a:r>
            <a:r>
              <a:rPr lang="en-US" sz="2800" i="1" dirty="0" smtClean="0"/>
              <a:t>cyber crime</a:t>
            </a:r>
            <a:r>
              <a:rPr lang="en-US" sz="2800" dirty="0" smtClean="0"/>
              <a:t> </a:t>
            </a:r>
            <a:r>
              <a:rPr lang="en-US" sz="2800" dirty="0" err="1" smtClean="0"/>
              <a:t>tidak</a:t>
            </a:r>
            <a:r>
              <a:rPr lang="en-US" sz="2800" dirty="0" smtClean="0"/>
              <a:t> </a:t>
            </a:r>
            <a:r>
              <a:rPr lang="en-US" sz="2800" dirty="0" err="1" smtClean="0"/>
              <a:t>tepat</a:t>
            </a:r>
            <a:r>
              <a:rPr lang="en-US" sz="2800" dirty="0" smtClean="0"/>
              <a:t> </a:t>
            </a:r>
            <a:r>
              <a:rPr lang="en-US" sz="2800" dirty="0" err="1" smtClean="0"/>
              <a:t>dis</a:t>
            </a:r>
            <a:r>
              <a:rPr lang="id-ID" sz="2800" dirty="0" smtClean="0"/>
              <a:t>e</a:t>
            </a:r>
            <a:r>
              <a:rPr lang="en-US" sz="2800" dirty="0" smtClean="0"/>
              <a:t>b</a:t>
            </a:r>
            <a:r>
              <a:rPr lang="id-ID" sz="2800" dirty="0" smtClean="0"/>
              <a:t>u</a:t>
            </a:r>
            <a:r>
              <a:rPr lang="en-US" sz="2800" dirty="0" smtClean="0"/>
              <a:t>t s</a:t>
            </a:r>
            <a:r>
              <a:rPr lang="id-ID" sz="2800" dirty="0" smtClean="0"/>
              <a:t>ebagai</a:t>
            </a:r>
            <a:r>
              <a:rPr lang="en-US" sz="2800" dirty="0" smtClean="0"/>
              <a:t> </a:t>
            </a:r>
            <a:r>
              <a:rPr lang="en-US" sz="2800" dirty="0" err="1" smtClean="0"/>
              <a:t>kejahatan</a:t>
            </a:r>
            <a:r>
              <a:rPr lang="en-US" sz="2800" dirty="0" smtClean="0"/>
              <a:t> </a:t>
            </a:r>
            <a:r>
              <a:rPr lang="en-US" sz="2800" dirty="0" err="1" smtClean="0"/>
              <a:t>maya</a:t>
            </a:r>
            <a:r>
              <a:rPr lang="en-US" sz="2800" dirty="0" smtClean="0"/>
              <a:t> </a:t>
            </a:r>
            <a:r>
              <a:rPr lang="en-US" sz="2800" dirty="0" err="1" smtClean="0"/>
              <a:t>sesuai</a:t>
            </a:r>
            <a:r>
              <a:rPr lang="en-US" sz="2800" dirty="0" smtClean="0"/>
              <a:t> </a:t>
            </a:r>
            <a:r>
              <a:rPr lang="en-US" sz="2800" dirty="0" err="1" smtClean="0"/>
              <a:t>arti</a:t>
            </a:r>
            <a:r>
              <a:rPr lang="en-US" sz="2800" dirty="0" smtClean="0"/>
              <a:t> </a:t>
            </a:r>
            <a:r>
              <a:rPr lang="en-US" sz="2800" dirty="0" err="1" smtClean="0"/>
              <a:t>terjemahannya</a:t>
            </a:r>
            <a:r>
              <a:rPr lang="id-ID" sz="2800" dirty="0" smtClean="0"/>
              <a:t>,</a:t>
            </a:r>
            <a:r>
              <a:rPr lang="en-US" sz="2800" dirty="0" smtClean="0"/>
              <a:t> k</a:t>
            </a:r>
            <a:r>
              <a:rPr lang="id-ID" sz="2800" dirty="0" smtClean="0"/>
              <a:t>arna</a:t>
            </a:r>
            <a:r>
              <a:rPr lang="en-US" sz="2800" dirty="0" smtClean="0"/>
              <a:t> </a:t>
            </a:r>
            <a:r>
              <a:rPr lang="en-US" sz="2800" dirty="0" err="1" smtClean="0"/>
              <a:t>dampak</a:t>
            </a:r>
            <a:r>
              <a:rPr lang="id-ID" sz="2800" dirty="0" smtClean="0"/>
              <a:t> yang ditimbulkannya</a:t>
            </a:r>
            <a:r>
              <a:rPr lang="en-US" sz="2800" dirty="0" smtClean="0"/>
              <a:t> </a:t>
            </a:r>
            <a:r>
              <a:rPr lang="en-US" sz="2800" dirty="0" err="1" smtClean="0"/>
              <a:t>sangat</a:t>
            </a:r>
            <a:r>
              <a:rPr lang="en-US" sz="2800" dirty="0" smtClean="0"/>
              <a:t> </a:t>
            </a:r>
            <a:r>
              <a:rPr lang="en-US" sz="2800" dirty="0" err="1" smtClean="0"/>
              <a:t>nyata</a:t>
            </a:r>
            <a:r>
              <a:rPr lang="id-ID" sz="2800" dirty="0" smtClean="0"/>
              <a:t>.</a:t>
            </a:r>
          </a:p>
          <a:p>
            <a:pPr marL="0" indent="0" eaLnBrk="1" fontAlgn="auto" hangingPunct="1">
              <a:spcBef>
                <a:spcPts val="700"/>
              </a:spcBef>
              <a:spcAft>
                <a:spcPts val="0"/>
              </a:spcAft>
              <a:buClr>
                <a:schemeClr val="accent2"/>
              </a:buClr>
              <a:buSzPct val="60000"/>
              <a:buFontTx/>
              <a:buNone/>
              <a:defRPr/>
            </a:pPr>
            <a:endParaRPr lang="id-ID" sz="2800" kern="1200" dirty="0" smtClean="0"/>
          </a:p>
          <a:p>
            <a:pPr marL="514350" indent="-514350" eaLnBrk="1" fontAlgn="auto" hangingPunct="1">
              <a:spcBef>
                <a:spcPts val="700"/>
              </a:spcBef>
              <a:spcAft>
                <a:spcPts val="0"/>
              </a:spcAft>
              <a:buClr>
                <a:schemeClr val="accent2"/>
              </a:buClr>
              <a:buSzPct val="60000"/>
              <a:buFont typeface="+mj-lt"/>
              <a:buAutoNum type="arabicPeriod"/>
              <a:defRPr/>
            </a:pPr>
            <a:r>
              <a:rPr lang="id-ID" sz="2800" kern="1200" dirty="0" smtClean="0"/>
              <a:t>Apa pendapat kelompok mengenai hal ini?</a:t>
            </a:r>
          </a:p>
          <a:p>
            <a:pPr marL="514350" indent="-514350" eaLnBrk="1" fontAlgn="auto" hangingPunct="1">
              <a:spcBef>
                <a:spcPts val="700"/>
              </a:spcBef>
              <a:spcAft>
                <a:spcPts val="0"/>
              </a:spcAft>
              <a:buClr>
                <a:schemeClr val="accent2"/>
              </a:buClr>
              <a:buSzPct val="60000"/>
              <a:buFont typeface="+mj-lt"/>
              <a:buAutoNum type="arabicPeriod"/>
              <a:defRPr/>
            </a:pPr>
            <a:r>
              <a:rPr lang="id-ID" sz="2800" kern="1200" dirty="0" smtClean="0"/>
              <a:t>Apakah kelompok setuju atau tidak terhadap pernyataan itu?</a:t>
            </a:r>
          </a:p>
          <a:p>
            <a:pPr marL="514350" indent="-514350" eaLnBrk="1" fontAlgn="auto" hangingPunct="1">
              <a:spcBef>
                <a:spcPts val="700"/>
              </a:spcBef>
              <a:spcAft>
                <a:spcPts val="0"/>
              </a:spcAft>
              <a:buClr>
                <a:schemeClr val="accent2"/>
              </a:buClr>
              <a:buSzPct val="60000"/>
              <a:buFont typeface="+mj-lt"/>
              <a:buAutoNum type="arabicPeriod"/>
              <a:defRPr/>
            </a:pPr>
            <a:r>
              <a:rPr lang="id-ID" sz="2800" kern="1200" dirty="0" smtClean="0"/>
              <a:t>Jika tidak setuju, istilah apa sebaiknya yang digunakan?</a:t>
            </a:r>
          </a:p>
          <a:p>
            <a:pPr marL="514350" indent="-514350" eaLnBrk="1" fontAlgn="auto" hangingPunct="1">
              <a:spcBef>
                <a:spcPts val="700"/>
              </a:spcBef>
              <a:spcAft>
                <a:spcPts val="0"/>
              </a:spcAft>
              <a:buClr>
                <a:schemeClr val="accent2"/>
              </a:buClr>
              <a:buSzPct val="60000"/>
              <a:buFont typeface="+mj-lt"/>
              <a:buAutoNum type="arabicPeriod"/>
              <a:defRPr/>
            </a:pPr>
            <a:r>
              <a:rPr lang="id-ID" sz="2800" kern="1200" dirty="0" smtClean="0"/>
              <a:t>Apa yang bisa disimpulkan dari istilah </a:t>
            </a:r>
            <a:r>
              <a:rPr lang="id-ID" sz="2800" i="1" kern="1200" dirty="0" smtClean="0"/>
              <a:t>cyber crime</a:t>
            </a:r>
            <a:r>
              <a:rPr lang="id-ID" sz="2800" kern="1200" dirty="0" smtClean="0"/>
              <a:t>?</a:t>
            </a:r>
            <a:endParaRPr lang="en-US" sz="2800" kern="120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2" dur="500"/>
                                        <p:tgtEl>
                                          <p:spTgt spid="235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nodeType="clickEffect">
                                  <p:stCondLst>
                                    <p:cond delay="0"/>
                                  </p:stCondLst>
                                  <p:childTnLst>
                                    <p:set>
                                      <p:cBhvr>
                                        <p:cTn id="16" dur="1" fill="hold">
                                          <p:stCondLst>
                                            <p:cond delay="0"/>
                                          </p:stCondLst>
                                        </p:cTn>
                                        <p:tgtEl>
                                          <p:spTgt spid="23555">
                                            <p:txEl>
                                              <p:pRg st="3" end="3"/>
                                            </p:txEl>
                                          </p:spTgt>
                                        </p:tgtEl>
                                        <p:attrNameLst>
                                          <p:attrName>style.visibility</p:attrName>
                                        </p:attrNameLst>
                                      </p:cBhvr>
                                      <p:to>
                                        <p:strVal val="visible"/>
                                      </p:to>
                                    </p:set>
                                    <p:animEffect transition="in" filter="strips(downLeft)">
                                      <p:cBhvr>
                                        <p:cTn id="17" dur="500"/>
                                        <p:tgtEl>
                                          <p:spTgt spid="235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nodeType="clickEffect">
                                  <p:stCondLst>
                                    <p:cond delay="0"/>
                                  </p:stCondLst>
                                  <p:childTnLst>
                                    <p:set>
                                      <p:cBhvr>
                                        <p:cTn id="21" dur="1" fill="hold">
                                          <p:stCondLst>
                                            <p:cond delay="0"/>
                                          </p:stCondLst>
                                        </p:cTn>
                                        <p:tgtEl>
                                          <p:spTgt spid="23555">
                                            <p:txEl>
                                              <p:pRg st="4" end="4"/>
                                            </p:txEl>
                                          </p:spTgt>
                                        </p:tgtEl>
                                        <p:attrNameLst>
                                          <p:attrName>style.visibility</p:attrName>
                                        </p:attrNameLst>
                                      </p:cBhvr>
                                      <p:to>
                                        <p:strVal val="visible"/>
                                      </p:to>
                                    </p:set>
                                    <p:animEffect transition="in" filter="wheel(4)">
                                      <p:cBhvr>
                                        <p:cTn id="22" dur="2000"/>
                                        <p:tgtEl>
                                          <p:spTgt spid="2355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762000"/>
            <a:ext cx="8153400" cy="5638800"/>
          </a:xfrm>
        </p:spPr>
        <p:txBody>
          <a:bodyPr/>
          <a:lstStyle/>
          <a:p>
            <a:pPr marL="0" indent="0" eaLnBrk="1" hangingPunct="1"/>
            <a:r>
              <a:rPr lang="en-US" sz="2800" smtClean="0">
                <a:solidFill>
                  <a:srgbClr val="808000"/>
                </a:solidFill>
              </a:rPr>
              <a:t> Tahun 1920-an sektor ekonomi pertanian menjadi primadona </a:t>
            </a:r>
          </a:p>
          <a:p>
            <a:pPr marL="0" indent="0" eaLnBrk="1" hangingPunct="1"/>
            <a:r>
              <a:rPr lang="en-US" sz="2800" smtClean="0">
                <a:solidFill>
                  <a:srgbClr val="808000"/>
                </a:solidFill>
              </a:rPr>
              <a:t> Sepuluh tahun kemudian, ekonomi industri mulai dilirik. </a:t>
            </a:r>
          </a:p>
          <a:p>
            <a:pPr marL="0" indent="0" eaLnBrk="1" hangingPunct="1"/>
            <a:r>
              <a:rPr lang="en-US" sz="2800" smtClean="0">
                <a:solidFill>
                  <a:srgbClr val="808000"/>
                </a:solidFill>
              </a:rPr>
              <a:t> Era berikutnya, orang berubah haluan dengan membangun ekonomi service. </a:t>
            </a:r>
          </a:p>
          <a:p>
            <a:pPr marL="0" indent="0" eaLnBrk="1" hangingPunct="1"/>
            <a:r>
              <a:rPr lang="en-US" sz="2800" smtClean="0">
                <a:solidFill>
                  <a:srgbClr val="808000"/>
                </a:solidFill>
              </a:rPr>
              <a:t> Hingga 1980-an, masyarakat dunia mulai bermain di ekonomi global. </a:t>
            </a:r>
          </a:p>
          <a:p>
            <a:pPr marL="0" indent="0" eaLnBrk="1" hangingPunct="1"/>
            <a:r>
              <a:rPr lang="en-US" sz="2800" smtClean="0">
                <a:solidFill>
                  <a:srgbClr val="808000"/>
                </a:solidFill>
              </a:rPr>
              <a:t> Sejak awal 1995-an hingga sekarang, ekonomi digital menjadi paradigma baru dalam menjalankan bisnis. Paradigma e-Economy pun akhirnya melahirkan uang digital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Lef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0" presetClass="entr" presetSubtype="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wedge">
                                      <p:cBhvr>
                                        <p:cTn id="17" dur="20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22" dur="500"/>
                                        <p:tgtEl>
                                          <p:spTgt spid="2150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checkerboard(across)">
                                      <p:cBhvr>
                                        <p:cTn id="27" dur="500"/>
                                        <p:tgtEl>
                                          <p:spTgt spid="215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295400"/>
            <a:ext cx="7620000" cy="4724400"/>
          </a:xfrm>
        </p:spPr>
        <p:txBody>
          <a:bodyPr/>
          <a:lstStyle/>
          <a:p>
            <a:pPr marL="0" indent="0" eaLnBrk="1" hangingPunct="1">
              <a:buFontTx/>
              <a:buNone/>
            </a:pPr>
            <a:r>
              <a:rPr lang="en-US" sz="3200" smtClean="0"/>
              <a:t>Salah satu contoh yang paling banyak sekarang ini adalah melakukan transaksi bisnis atau berbelanja lewat internet.</a:t>
            </a:r>
          </a:p>
          <a:p>
            <a:pPr marL="0" indent="0" eaLnBrk="1" hangingPunct="1">
              <a:buFontTx/>
              <a:buNone/>
            </a:pPr>
            <a:endParaRPr lang="en-US" sz="3200" smtClean="0"/>
          </a:p>
          <a:p>
            <a:pPr marL="0" indent="0" eaLnBrk="1" hangingPunct="1">
              <a:buFontTx/>
              <a:buNone/>
            </a:pPr>
            <a:r>
              <a:rPr lang="en-US" sz="3200" smtClean="0"/>
              <a:t>Ternyata tidak hanya di negara-negara maju saja, tetapi di Asia juga model seperti ini sudah lazim dipakai.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228600" y="990600"/>
            <a:ext cx="8001000" cy="5334000"/>
          </a:xfrm>
        </p:spPr>
        <p:txBody>
          <a:bodyPr/>
          <a:lstStyle/>
          <a:p>
            <a:pPr marL="0" indent="0" eaLnBrk="1" hangingPunct="1">
              <a:buFontTx/>
              <a:buNone/>
            </a:pPr>
            <a:r>
              <a:rPr lang="en-US" sz="2600" smtClean="0">
                <a:solidFill>
                  <a:srgbClr val="808000"/>
                </a:solidFill>
              </a:rPr>
              <a:t>Menurut data AC. Nielsen, Indonesia menempati urutan keempat terbesar dalam belanja lewat internet di kawasan Asia. </a:t>
            </a:r>
          </a:p>
          <a:p>
            <a:pPr marL="0" indent="0" eaLnBrk="1" hangingPunct="1">
              <a:buFontTx/>
              <a:buNone/>
            </a:pPr>
            <a:r>
              <a:rPr lang="en-US" sz="2600" smtClean="0">
                <a:solidFill>
                  <a:srgbClr val="808000"/>
                </a:solidFill>
              </a:rPr>
              <a:t>Sayangnya, prestasi itu bukanlah sesuatu yang patut dibanggakan. Masalahnya, </a:t>
            </a:r>
            <a:r>
              <a:rPr lang="en-US" sz="2600" b="1" u="sng" smtClean="0">
                <a:solidFill>
                  <a:srgbClr val="808000"/>
                </a:solidFill>
              </a:rPr>
              <a:t>sebagian besar belanja digital dilakukan secara ilegal.</a:t>
            </a:r>
          </a:p>
          <a:p>
            <a:pPr marL="0" indent="0" eaLnBrk="1" hangingPunct="1">
              <a:buFontTx/>
              <a:buNone/>
            </a:pPr>
            <a:r>
              <a:rPr lang="en-US" sz="2600" smtClean="0">
                <a:solidFill>
                  <a:srgbClr val="808000"/>
                </a:solidFill>
              </a:rPr>
              <a:t>Hasil riset juga menyebutkan, dari seluruh total pengguna internet yang pernah berbelanja dan melakukan transaksi lewat internet, tercatat kurang dari 10% yang menggunakan uang ataupun kartu kredit milik sendiri. </a:t>
            </a:r>
            <a:r>
              <a:rPr lang="en-US" sz="2600" b="1" u="sng" smtClean="0">
                <a:solidFill>
                  <a:srgbClr val="808000"/>
                </a:solidFill>
              </a:rPr>
              <a:t>“Artinya, meski di urutan keempat terbesar, tetapi yang belanja mayoritas adalah penjahat-penjahat.</a:t>
            </a:r>
            <a:r>
              <a:rPr lang="id-ID" sz="2600" b="1" u="sng" smtClean="0">
                <a:solidFill>
                  <a:srgbClr val="808000"/>
                </a:solidFill>
              </a:rPr>
              <a:t>”</a:t>
            </a:r>
            <a:endParaRPr lang="en-US" sz="2600" b="1" u="sng" smtClean="0">
              <a:solidFill>
                <a:srgbClr val="808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checkerboard(across)">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lide(fromBottom)">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checkerboard(across)">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228600" y="1295400"/>
            <a:ext cx="7620000" cy="4419600"/>
          </a:xfrm>
        </p:spPr>
        <p:txBody>
          <a:bodyPr/>
          <a:lstStyle/>
          <a:p>
            <a:pPr marL="0" indent="0" eaLnBrk="1" hangingPunct="1">
              <a:buFontTx/>
              <a:buNone/>
            </a:pPr>
            <a:r>
              <a:rPr lang="en-US" sz="3200" smtClean="0"/>
              <a:t>Kemajuan teknologi komputer, teknologi informasi, dan teknologi komunikasi menimbulkan suatu tindak pidana baru yang memiliki karakteristik yang berbeda dengan tindak pidana konvensional.</a:t>
            </a:r>
          </a:p>
          <a:p>
            <a:pPr marL="0" indent="0" eaLnBrk="1" hangingPunct="1">
              <a:buFontTx/>
              <a:buNone/>
            </a:pPr>
            <a:endParaRPr lang="en-US" sz="3200" smtClean="0"/>
          </a:p>
          <a:p>
            <a:pPr marL="0" indent="0" algn="ctr" eaLnBrk="1" hangingPunct="1">
              <a:buFontTx/>
              <a:buNone/>
            </a:pPr>
            <a:r>
              <a:rPr lang="id-ID" sz="3200" b="1" i="1" smtClean="0"/>
              <a:t>“Akhirnya k</a:t>
            </a:r>
            <a:r>
              <a:rPr lang="en-US" sz="3200" b="1" i="1" smtClean="0"/>
              <a:t>omputer digunakan untuk melakukan suatu kejahatan.</a:t>
            </a:r>
            <a:r>
              <a:rPr lang="id-ID" sz="3200" b="1" i="1" smtClean="0"/>
              <a:t>”</a:t>
            </a:r>
            <a:endParaRPr lang="en-US" sz="3200" b="1" i="1"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checkerboard(across)">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23555">
                                            <p:txEl>
                                              <p:pRg st="2" end="2"/>
                                            </p:txEl>
                                          </p:spTgt>
                                        </p:tgtEl>
                                        <p:attrNameLst>
                                          <p:attrName>style.visibility</p:attrName>
                                        </p:attrNameLst>
                                      </p:cBhvr>
                                      <p:to>
                                        <p:strVal val="visible"/>
                                      </p:to>
                                    </p:set>
                                    <p:animEffect transition="in" filter="slide(fromBottom)">
                                      <p:cBhvr>
                                        <p:cTn id="12" dur="500"/>
                                        <p:tgtEl>
                                          <p:spTgt spid="235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2179</Words>
  <Application>Microsoft Office PowerPoint</Application>
  <PresentationFormat>On-screen Show (4:3)</PresentationFormat>
  <Paragraphs>206</Paragraphs>
  <Slides>51</Slides>
  <Notes>51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51</vt:i4>
      </vt:variant>
    </vt:vector>
  </HeadingPairs>
  <TitlesOfParts>
    <vt:vector size="56" baseType="lpstr">
      <vt:lpstr>Arial</vt:lpstr>
      <vt:lpstr>Calibri</vt:lpstr>
      <vt:lpstr>Times New Roman</vt:lpstr>
      <vt:lpstr>Office Theme</vt:lpstr>
      <vt:lpstr>1_Office Theme</vt:lpstr>
      <vt:lpstr>KEJAHATAN KOMPUTER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Contoh Kasus: PT. Bank Central Asia, Tbk.</vt:lpstr>
      <vt:lpstr>PowerPoint Presentation</vt:lpstr>
      <vt:lpstr>PowerPoint Presentation</vt:lpstr>
      <vt:lpstr>PowerPoint Presentation</vt:lpstr>
      <vt:lpstr>PowerPoint Presentation</vt:lpstr>
      <vt:lpstr>PowerPoint Presentation</vt:lpstr>
      <vt:lpstr>PowerPoint Presentation</vt:lpstr>
      <vt:lpstr>Definisi kejahatan komputer</vt:lpstr>
      <vt:lpstr>PowerPoint Presentation</vt:lpstr>
      <vt:lpstr>PowerPoint Presentation</vt:lpstr>
      <vt:lpstr>Organization of European Community Development (OECD)</vt:lpstr>
      <vt:lpstr>PowerPoint Presentation</vt:lpstr>
      <vt:lpstr>National Police Agency (NPA)</vt:lpstr>
      <vt:lpstr>PowerPoint Presentation</vt:lpstr>
      <vt:lpstr>oknum kejahatan komputer</vt:lpstr>
      <vt:lpstr>Hacker</vt:lpstr>
      <vt:lpstr>PowerPoint Presentation</vt:lpstr>
      <vt:lpstr>Cracker</vt:lpstr>
      <vt:lpstr>PowerPoint Presentation</vt:lpstr>
      <vt:lpstr>Objek penyerangan dalam komputer</vt:lpstr>
      <vt:lpstr>Perangkat Keras (Hardware)</vt:lpstr>
      <vt:lpstr>Perangkat Keras (Hardware)</vt:lpstr>
      <vt:lpstr>Data</vt:lpstr>
      <vt:lpstr>Komunikasi</vt:lpstr>
      <vt:lpstr>PowerPoint Presentation</vt:lpstr>
      <vt:lpstr>Beberapa jenis kejahatan komputer</vt:lpstr>
      <vt:lpstr>Unauthorized Access</vt:lpstr>
      <vt:lpstr>Illegal Contents</vt:lpstr>
      <vt:lpstr>Penyebaran virus secara sengaja</vt:lpstr>
      <vt:lpstr>Data Forgery</vt:lpstr>
      <vt:lpstr>Cyber Espionage, Sabotage, and Extortion</vt:lpstr>
      <vt:lpstr>Cyberstalking</vt:lpstr>
      <vt:lpstr>Carding</vt:lpstr>
      <vt:lpstr>Cybersquatting and Typosquatting</vt:lpstr>
      <vt:lpstr>Hijacking</vt:lpstr>
      <vt:lpstr>Cyber Terorism</vt:lpstr>
      <vt:lpstr>PowerPoint Presentation</vt:lpstr>
      <vt:lpstr>diskusi</vt:lpstr>
      <vt:lpstr>PowerPoint Presentation</vt:lpstr>
    </vt:vector>
  </TitlesOfParts>
  <Company>UNIBI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KEJAHATAN KOMPUTER</dc:title>
  <cp:lastModifiedBy>Phantom Assassin</cp:lastModifiedBy>
  <cp:revision>3</cp:revision>
  <dcterms:modified xsi:type="dcterms:W3CDTF">2012-11-07T05:44:45Z</dcterms:modified>
</cp:coreProperties>
</file>