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5" r:id="rId28"/>
    <p:sldId id="286" r:id="rId29"/>
    <p:sldId id="287" r:id="rId30"/>
    <p:sldId id="288" r:id="rId31"/>
    <p:sldId id="289" r:id="rId32"/>
    <p:sldId id="290" r:id="rId33"/>
    <p:sldId id="291" r:id="rId34"/>
    <p:sldId id="292" r:id="rId35"/>
    <p:sldId id="282" r:id="rId36"/>
    <p:sldId id="284" r:id="rId37"/>
    <p:sldId id="283" r:id="rId38"/>
    <p:sldId id="293" r:id="rId39"/>
    <p:sldId id="294" r:id="rId40"/>
    <p:sldId id="295" r:id="rId41"/>
    <p:sldId id="296" r:id="rId42"/>
    <p:sldId id="297" r:id="rId4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BF42AA3D-37A1-4409-A60C-BA70C1A19F45}" type="slidenum">
              <a:rPr lang="id-ID" smtClean="0"/>
              <a:pPr/>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42AA3D-37A1-4409-A60C-BA70C1A19F4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42AA3D-37A1-4409-A60C-BA70C1A19F4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42AA3D-37A1-4409-A60C-BA70C1A19F4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BF42AA3D-37A1-4409-A60C-BA70C1A19F4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F42AA3D-37A1-4409-A60C-BA70C1A19F4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F42AA3D-37A1-4409-A60C-BA70C1A19F4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F42AA3D-37A1-4409-A60C-BA70C1A19F4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F42AA3D-37A1-4409-A60C-BA70C1A19F4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F42AA3D-37A1-4409-A60C-BA70C1A19F4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BB632B-D1C0-449F-BA4E-9DA150900F8D}" type="datetimeFigureOut">
              <a:rPr lang="id-ID" smtClean="0"/>
              <a:pPr/>
              <a:t>16/03/2013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F42AA3D-37A1-4409-A60C-BA70C1A19F4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DBB632B-D1C0-449F-BA4E-9DA150900F8D}" type="datetimeFigureOut">
              <a:rPr lang="id-ID" smtClean="0"/>
              <a:pPr/>
              <a:t>16/03/2013</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F42AA3D-37A1-4409-A60C-BA70C1A19F45}"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Development Process and Product Life Cycle</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143000"/>
            <a:ext cx="8186766" cy="1066800"/>
          </a:xfrm>
        </p:spPr>
        <p:txBody>
          <a:bodyPr>
            <a:normAutofit/>
          </a:bodyPr>
          <a:lstStyle/>
          <a:p>
            <a:r>
              <a:rPr lang="id-ID" sz="3200" dirty="0" smtClean="0"/>
              <a:t>Development Process – shorter life cycle</a:t>
            </a:r>
            <a:endParaRPr lang="id-ID" sz="3200" dirty="0"/>
          </a:p>
        </p:txBody>
      </p:sp>
      <p:pic>
        <p:nvPicPr>
          <p:cNvPr id="3075" name="Picture 3"/>
          <p:cNvPicPr>
            <a:picLocks noGrp="1" noChangeAspect="1" noChangeArrowheads="1"/>
          </p:cNvPicPr>
          <p:nvPr>
            <p:ph idx="1"/>
          </p:nvPr>
        </p:nvPicPr>
        <p:blipFill>
          <a:blip r:embed="rId2"/>
          <a:stretch>
            <a:fillRect/>
          </a:stretch>
        </p:blipFill>
        <p:spPr bwMode="auto">
          <a:xfrm>
            <a:off x="457200" y="1631347"/>
            <a:ext cx="8229600" cy="4646231"/>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19126"/>
            <a:ext cx="8229600" cy="1066800"/>
          </a:xfrm>
          <a:noFill/>
          <a:ln/>
        </p:spPr>
        <p:txBody>
          <a:bodyPr lIns="90840" tIns="44623" rIns="90840" bIns="44623"/>
          <a:lstStyle/>
          <a:p>
            <a:r>
              <a:rPr lang="en-GB"/>
              <a:t>Evolutionary development…</a:t>
            </a:r>
          </a:p>
        </p:txBody>
      </p:sp>
      <p:pic>
        <p:nvPicPr>
          <p:cNvPr id="30723" name="Picture 3"/>
          <p:cNvPicPr>
            <a:picLocks noChangeArrowheads="1"/>
          </p:cNvPicPr>
          <p:nvPr/>
        </p:nvPicPr>
        <p:blipFill>
          <a:blip r:embed="rId2"/>
          <a:srcRect/>
          <a:stretch>
            <a:fillRect/>
          </a:stretch>
        </p:blipFill>
        <p:spPr bwMode="auto">
          <a:xfrm>
            <a:off x="312452" y="1733109"/>
            <a:ext cx="8606775" cy="4410535"/>
          </a:xfrm>
          <a:prstGeom prst="rect">
            <a:avLst/>
          </a:prstGeom>
          <a:noFill/>
          <a:ln w="12700">
            <a:noFill/>
            <a:miter lim="800000"/>
            <a:headEnd/>
            <a:tailEnd/>
          </a:ln>
          <a:effec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Prototyping Model Used in combination with Waterfall Model</a:t>
            </a:r>
            <a:endParaRPr lang="id-ID" sz="3200" dirty="0"/>
          </a:p>
        </p:txBody>
      </p:sp>
      <p:pic>
        <p:nvPicPr>
          <p:cNvPr id="4098" name="Picture 2"/>
          <p:cNvPicPr>
            <a:picLocks noGrp="1" noChangeAspect="1" noChangeArrowheads="1"/>
          </p:cNvPicPr>
          <p:nvPr>
            <p:ph idx="1"/>
          </p:nvPr>
        </p:nvPicPr>
        <p:blipFill>
          <a:blip r:embed="rId2"/>
          <a:stretch>
            <a:fillRect/>
          </a:stretch>
        </p:blipFill>
        <p:spPr bwMode="auto">
          <a:xfrm>
            <a:off x="457200" y="1795712"/>
            <a:ext cx="8229600" cy="43175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incremental and iterative models</a:t>
            </a:r>
            <a:endParaRPr lang="id-ID" dirty="0"/>
          </a:p>
        </p:txBody>
      </p:sp>
      <p:pic>
        <p:nvPicPr>
          <p:cNvPr id="5123" name="Picture 3"/>
          <p:cNvPicPr>
            <a:picLocks noGrp="1" noChangeAspect="1" noChangeArrowheads="1"/>
          </p:cNvPicPr>
          <p:nvPr>
            <p:ph idx="1"/>
          </p:nvPr>
        </p:nvPicPr>
        <p:blipFill>
          <a:blip r:embed="rId2"/>
          <a:stretch>
            <a:fillRect/>
          </a:stretch>
        </p:blipFill>
        <p:spPr bwMode="auto">
          <a:xfrm>
            <a:off x="457200" y="1613283"/>
            <a:ext cx="8229600" cy="468235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SDLCs (systems development lifecycle)</a:t>
            </a:r>
            <a:endParaRPr lang="id-ID" dirty="0"/>
          </a:p>
        </p:txBody>
      </p:sp>
      <p:sp>
        <p:nvSpPr>
          <p:cNvPr id="3" name="Content Placeholder 2"/>
          <p:cNvSpPr>
            <a:spLocks noGrp="1"/>
          </p:cNvSpPr>
          <p:nvPr>
            <p:ph idx="1"/>
          </p:nvPr>
        </p:nvSpPr>
        <p:spPr/>
        <p:txBody>
          <a:bodyPr>
            <a:normAutofit fontScale="77500" lnSpcReduction="20000"/>
          </a:bodyPr>
          <a:lstStyle/>
          <a:p>
            <a:pPr algn="just"/>
            <a:r>
              <a:rPr lang="en-US" b="1" dirty="0" smtClean="0"/>
              <a:t>Initiation</a:t>
            </a:r>
            <a:r>
              <a:rPr lang="en-US" dirty="0" smtClean="0"/>
              <a:t>: Make the business case for the project. Work also begins on the user</a:t>
            </a:r>
            <a:r>
              <a:rPr lang="id-ID" dirty="0" smtClean="0"/>
              <a:t> </a:t>
            </a:r>
            <a:r>
              <a:rPr lang="en-US" dirty="0" smtClean="0"/>
              <a:t>experience and on drafts of architectural proof of concepts. The prototyping effort</a:t>
            </a:r>
            <a:r>
              <a:rPr lang="id-ID" dirty="0" smtClean="0"/>
              <a:t> </a:t>
            </a:r>
            <a:r>
              <a:rPr lang="en-US" dirty="0" smtClean="0"/>
              <a:t>during the Initiation phase should be risk-driven and limited to gaining confidence</a:t>
            </a:r>
            <a:r>
              <a:rPr lang="id-ID" dirty="0" smtClean="0"/>
              <a:t> </a:t>
            </a:r>
            <a:r>
              <a:rPr lang="en-US" dirty="0" smtClean="0"/>
              <a:t>that a solution is possible.</a:t>
            </a:r>
          </a:p>
          <a:p>
            <a:pPr algn="just"/>
            <a:r>
              <a:rPr lang="en-US" b="1" dirty="0" smtClean="0"/>
              <a:t>Discovery</a:t>
            </a:r>
            <a:r>
              <a:rPr lang="en-US" dirty="0" smtClean="0"/>
              <a:t>: Conduct investigation leading to an understanding of the solution’s</a:t>
            </a:r>
            <a:r>
              <a:rPr lang="id-ID" dirty="0" smtClean="0"/>
              <a:t> </a:t>
            </a:r>
            <a:r>
              <a:rPr lang="en-US" dirty="0" smtClean="0"/>
              <a:t>desired behavior. (On iterative projects, requirements analysis peaks during this</a:t>
            </a:r>
            <a:r>
              <a:rPr lang="id-ID" dirty="0" smtClean="0"/>
              <a:t> </a:t>
            </a:r>
            <a:r>
              <a:rPr lang="en-US" dirty="0" smtClean="0"/>
              <a:t>phase but never disappears entirely.) During this phase, architectural proofs of</a:t>
            </a:r>
            <a:r>
              <a:rPr lang="id-ID" dirty="0" smtClean="0"/>
              <a:t> concept are also constructed.</a:t>
            </a:r>
          </a:p>
          <a:p>
            <a:pPr algn="just"/>
            <a:r>
              <a:rPr lang="en-US" b="1" dirty="0" smtClean="0"/>
              <a:t>Construction</a:t>
            </a:r>
            <a:r>
              <a:rPr lang="en-US" dirty="0" smtClean="0"/>
              <a:t>: Complete the analysis and design, code, integrate, and test the software.</a:t>
            </a:r>
            <a:r>
              <a:rPr lang="id-ID" dirty="0" smtClean="0"/>
              <a:t> </a:t>
            </a:r>
            <a:r>
              <a:rPr lang="en-US" dirty="0" smtClean="0"/>
              <a:t>(On iterative projects, these activities are performed for each iteration within</a:t>
            </a:r>
            <a:r>
              <a:rPr lang="id-ID" dirty="0" smtClean="0"/>
              <a:t> </a:t>
            </a:r>
            <a:r>
              <a:rPr lang="en-US" dirty="0" smtClean="0"/>
              <a:t>the phase. Design and coding appear in all phases, but peak during this phase.)</a:t>
            </a:r>
          </a:p>
          <a:p>
            <a:pPr algn="just"/>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SDLCs (systems development lifecycle)</a:t>
            </a:r>
            <a:endParaRPr lang="id-ID" dirty="0"/>
          </a:p>
        </p:txBody>
      </p:sp>
      <p:sp>
        <p:nvSpPr>
          <p:cNvPr id="3" name="Content Placeholder 2"/>
          <p:cNvSpPr>
            <a:spLocks noGrp="1"/>
          </p:cNvSpPr>
          <p:nvPr>
            <p:ph idx="1"/>
          </p:nvPr>
        </p:nvSpPr>
        <p:spPr/>
        <p:txBody>
          <a:bodyPr>
            <a:normAutofit/>
          </a:bodyPr>
          <a:lstStyle/>
          <a:p>
            <a:pPr algn="just"/>
            <a:r>
              <a:rPr lang="en-US" sz="2400" dirty="0" smtClean="0"/>
              <a:t>Final Verification and Validation (V&amp;V): Perform final testing before the product</a:t>
            </a:r>
            <a:r>
              <a:rPr lang="id-ID" sz="2400" dirty="0" smtClean="0"/>
              <a:t> </a:t>
            </a:r>
            <a:r>
              <a:rPr lang="en-US" sz="2400" dirty="0" smtClean="0"/>
              <a:t>or service is transitioned into production. (While final testing occurs in this phase,</a:t>
            </a:r>
            <a:r>
              <a:rPr lang="id-ID" sz="2400" dirty="0" smtClean="0"/>
              <a:t> </a:t>
            </a:r>
            <a:r>
              <a:rPr lang="en-US" sz="2400" dirty="0" smtClean="0"/>
              <a:t>testing activities may occur throughout the SDLC—for example, before design or</a:t>
            </a:r>
          </a:p>
          <a:p>
            <a:pPr algn="just"/>
            <a:r>
              <a:rPr lang="en-US" sz="2400" dirty="0" smtClean="0"/>
              <a:t>as a replacement for it.)</a:t>
            </a:r>
          </a:p>
          <a:p>
            <a:pPr algn="just"/>
            <a:r>
              <a:rPr lang="en-US" sz="2400" dirty="0" smtClean="0"/>
              <a:t>Closeout: Manage and coordinate deployment into production and close the IT</a:t>
            </a:r>
            <a:r>
              <a:rPr lang="id-ID" sz="2400" dirty="0" smtClean="0"/>
              <a:t> project. </a:t>
            </a:r>
            <a:endParaRPr lang="id-ID"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143000"/>
            <a:ext cx="8501122" cy="1066800"/>
          </a:xfrm>
        </p:spPr>
        <p:txBody>
          <a:bodyPr>
            <a:normAutofit fontScale="90000"/>
          </a:bodyPr>
          <a:lstStyle/>
          <a:p>
            <a:r>
              <a:rPr lang="id-ID" sz="3200" dirty="0" smtClean="0"/>
              <a:t>B.O.O.M (Business Object Oriented Modeling)</a:t>
            </a:r>
            <a:br>
              <a:rPr lang="id-ID" sz="3200" dirty="0" smtClean="0"/>
            </a:br>
            <a:r>
              <a:rPr lang="id-ID" sz="3200" dirty="0" smtClean="0"/>
              <a:t>Step 1: Initiation</a:t>
            </a:r>
            <a:endParaRPr lang="id-ID" sz="3200" dirty="0"/>
          </a:p>
        </p:txBody>
      </p:sp>
      <p:sp>
        <p:nvSpPr>
          <p:cNvPr id="3" name="Content Placeholder 2"/>
          <p:cNvSpPr>
            <a:spLocks noGrp="1"/>
          </p:cNvSpPr>
          <p:nvPr>
            <p:ph idx="1"/>
          </p:nvPr>
        </p:nvSpPr>
        <p:spPr/>
        <p:txBody>
          <a:bodyPr>
            <a:normAutofit fontScale="62500" lnSpcReduction="20000"/>
          </a:bodyPr>
          <a:lstStyle/>
          <a:p>
            <a:pPr algn="just"/>
            <a:r>
              <a:rPr lang="en-US" dirty="0" smtClean="0"/>
              <a:t>The objectives of the Initiation phase are to develop the business case for the project, establish</a:t>
            </a:r>
            <a:r>
              <a:rPr lang="id-ID" dirty="0" smtClean="0"/>
              <a:t>  </a:t>
            </a:r>
            <a:r>
              <a:rPr lang="en-US" dirty="0" smtClean="0"/>
              <a:t>project and product scope, and explore solutions, including the preliminary architecture.</a:t>
            </a:r>
            <a:r>
              <a:rPr lang="id-ID" dirty="0" smtClean="0"/>
              <a:t> </a:t>
            </a:r>
            <a:r>
              <a:rPr lang="en-US" dirty="0" smtClean="0"/>
              <a:t>The BA assists the project manager by identifying stakeholders, business services and</a:t>
            </a:r>
            <a:r>
              <a:rPr lang="id-ID" dirty="0" smtClean="0"/>
              <a:t> </a:t>
            </a:r>
            <a:r>
              <a:rPr lang="en-US" dirty="0" smtClean="0"/>
              <a:t>processes, and IT services affected by the project. By the end of this phase, key functionality</a:t>
            </a:r>
            <a:r>
              <a:rPr lang="id-ID" dirty="0" smtClean="0"/>
              <a:t> </a:t>
            </a:r>
            <a:r>
              <a:rPr lang="en-US" dirty="0" smtClean="0"/>
              <a:t>is identified, such as key system use cases (user tasks) and IT services. When a non-agile</a:t>
            </a:r>
            <a:r>
              <a:rPr lang="id-ID" dirty="0" smtClean="0"/>
              <a:t> </a:t>
            </a:r>
            <a:r>
              <a:rPr lang="en-US" dirty="0" smtClean="0"/>
              <a:t>process is used, these requirements are </a:t>
            </a:r>
            <a:r>
              <a:rPr lang="en-US" dirty="0" err="1" smtClean="0"/>
              <a:t>baselined</a:t>
            </a:r>
            <a:r>
              <a:rPr lang="en-US" dirty="0" smtClean="0"/>
              <a:t> and subsequent changes to scope are</a:t>
            </a:r>
            <a:r>
              <a:rPr lang="id-ID" dirty="0" smtClean="0"/>
              <a:t> </a:t>
            </a:r>
            <a:r>
              <a:rPr lang="en-US" dirty="0" smtClean="0"/>
              <a:t>managed in a controlled manner using a change-management process.</a:t>
            </a:r>
          </a:p>
          <a:p>
            <a:pPr algn="just"/>
            <a:r>
              <a:rPr lang="en-US" dirty="0" smtClean="0"/>
              <a:t>The Initiation phase poses a conundrum for the BA. The purpose of this phase is to get a</a:t>
            </a:r>
            <a:r>
              <a:rPr lang="id-ID" dirty="0" smtClean="0"/>
              <a:t> </a:t>
            </a:r>
            <a:r>
              <a:rPr lang="en-US" dirty="0" smtClean="0"/>
              <a:t>rough cut at the business case for a proposed IT project. The trouble is that without knowing</a:t>
            </a:r>
            <a:r>
              <a:rPr lang="id-ID" dirty="0" smtClean="0"/>
              <a:t> </a:t>
            </a:r>
            <a:r>
              <a:rPr lang="en-US" dirty="0" smtClean="0"/>
              <a:t>the requirements, it’s impossible to estimate the cost of the project; at the same time,</a:t>
            </a:r>
            <a:r>
              <a:rPr lang="id-ID" dirty="0" smtClean="0"/>
              <a:t> </a:t>
            </a:r>
            <a:r>
              <a:rPr lang="en-US" dirty="0" smtClean="0"/>
              <a:t>without a business justification for the project, it is difficult to justify much requirement</a:t>
            </a:r>
            <a:r>
              <a:rPr lang="id-ID" dirty="0" smtClean="0"/>
              <a:t> </a:t>
            </a:r>
            <a:r>
              <a:rPr lang="en-US" dirty="0" smtClean="0"/>
              <a:t>analysis. The answer is to do just enough research to be able to create a ballpark estimate.</a:t>
            </a:r>
            <a:r>
              <a:rPr lang="id-ID" dirty="0" smtClean="0"/>
              <a:t> </a:t>
            </a:r>
            <a:r>
              <a:rPr lang="en-US" dirty="0" smtClean="0"/>
              <a:t>In this book, you’ll do this using a number of UML techniques that keep you focused on</a:t>
            </a:r>
            <a:r>
              <a:rPr lang="id-ID" dirty="0" smtClean="0"/>
              <a:t> </a:t>
            </a:r>
            <a:r>
              <a:rPr lang="en-US" dirty="0" smtClean="0"/>
              <a:t>high-level needs. These techniques are as follows:</a:t>
            </a:r>
          </a:p>
          <a:p>
            <a:pPr algn="just"/>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Techniques</a:t>
            </a:r>
            <a:endParaRPr lang="id-ID" dirty="0"/>
          </a:p>
        </p:txBody>
      </p:sp>
      <p:sp>
        <p:nvSpPr>
          <p:cNvPr id="3" name="Content Placeholder 2"/>
          <p:cNvSpPr>
            <a:spLocks noGrp="1"/>
          </p:cNvSpPr>
          <p:nvPr>
            <p:ph idx="1"/>
          </p:nvPr>
        </p:nvSpPr>
        <p:spPr/>
        <p:txBody>
          <a:bodyPr>
            <a:normAutofit fontScale="92500" lnSpcReduction="10000"/>
          </a:bodyPr>
          <a:lstStyle/>
          <a:p>
            <a:pPr algn="just"/>
            <a:r>
              <a:rPr lang="en-US" dirty="0" smtClean="0"/>
              <a:t>Business use cases: A tool for identifying and describing end-to-end business</a:t>
            </a:r>
            <a:r>
              <a:rPr lang="id-ID" dirty="0" smtClean="0"/>
              <a:t> </a:t>
            </a:r>
            <a:r>
              <a:rPr lang="en-US" dirty="0" smtClean="0"/>
              <a:t>processes affected by the project.</a:t>
            </a:r>
          </a:p>
          <a:p>
            <a:pPr algn="just"/>
            <a:r>
              <a:rPr lang="en-US" dirty="0" smtClean="0"/>
              <a:t>Activity diagrams: Used to help you and stakeholders form a consensus regarding</a:t>
            </a:r>
            <a:r>
              <a:rPr lang="id-ID" dirty="0" smtClean="0"/>
              <a:t> </a:t>
            </a:r>
            <a:r>
              <a:rPr lang="en-US" dirty="0" smtClean="0"/>
              <a:t>the workflow of each business use case.</a:t>
            </a:r>
          </a:p>
          <a:p>
            <a:pPr algn="just"/>
            <a:r>
              <a:rPr lang="en-US" dirty="0" smtClean="0"/>
              <a:t>Actors: These describe the users and external systems that will interact with the</a:t>
            </a:r>
            <a:r>
              <a:rPr lang="id-ID" dirty="0" smtClean="0"/>
              <a:t> proposed IT system.</a:t>
            </a:r>
          </a:p>
          <a:p>
            <a:pPr algn="just"/>
            <a:r>
              <a:rPr lang="en-US" dirty="0" smtClean="0"/>
              <a:t>System use cases: Used to help stakeholders break out the end-to-end business</a:t>
            </a:r>
            <a:r>
              <a:rPr lang="id-ID" dirty="0" smtClean="0"/>
              <a:t> </a:t>
            </a:r>
            <a:r>
              <a:rPr lang="en-US" dirty="0" smtClean="0"/>
              <a:t>processes into meaningful interactions with the IT system.</a:t>
            </a:r>
          </a:p>
          <a:p>
            <a:pPr algn="just"/>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Aims :</a:t>
            </a:r>
            <a:endParaRPr lang="id-ID" dirty="0"/>
          </a:p>
        </p:txBody>
      </p:sp>
      <p:sp>
        <p:nvSpPr>
          <p:cNvPr id="3" name="Content Placeholder 2"/>
          <p:cNvSpPr>
            <a:spLocks noGrp="1"/>
          </p:cNvSpPr>
          <p:nvPr>
            <p:ph idx="1"/>
          </p:nvPr>
        </p:nvSpPr>
        <p:spPr/>
        <p:txBody>
          <a:bodyPr>
            <a:normAutofit fontScale="92500"/>
          </a:bodyPr>
          <a:lstStyle/>
          <a:p>
            <a:r>
              <a:rPr lang="id-ID" dirty="0" smtClean="0"/>
              <a:t>Model business use cases</a:t>
            </a:r>
          </a:p>
          <a:p>
            <a:pPr lvl="1"/>
            <a:r>
              <a:rPr lang="en-US" dirty="0" err="1" smtClean="0"/>
              <a:t>i</a:t>
            </a:r>
            <a:r>
              <a:rPr lang="en-US" dirty="0" smtClean="0"/>
              <a:t>) Identify business use cases (business use-case diagram)</a:t>
            </a:r>
          </a:p>
          <a:p>
            <a:pPr lvl="1"/>
            <a:r>
              <a:rPr lang="en-US" dirty="0" smtClean="0"/>
              <a:t>ii) Scope business use cases (activity diagram)</a:t>
            </a:r>
          </a:p>
          <a:p>
            <a:r>
              <a:rPr lang="en-US" dirty="0" smtClean="0"/>
              <a:t>1b) Model system use cases</a:t>
            </a:r>
          </a:p>
          <a:p>
            <a:pPr lvl="1"/>
            <a:r>
              <a:rPr lang="en-US" dirty="0" err="1" smtClean="0"/>
              <a:t>i</a:t>
            </a:r>
            <a:r>
              <a:rPr lang="en-US" dirty="0" smtClean="0"/>
              <a:t>) Identify actors (role map)</a:t>
            </a:r>
          </a:p>
          <a:p>
            <a:pPr lvl="1"/>
            <a:r>
              <a:rPr lang="en-US" dirty="0" smtClean="0"/>
              <a:t>ii) Identify system use-case packages (system use-case diagram)</a:t>
            </a:r>
          </a:p>
          <a:p>
            <a:pPr lvl="1"/>
            <a:r>
              <a:rPr lang="en-US" dirty="0" smtClean="0"/>
              <a:t>iii) Identify system use cases (system use-case diagram)</a:t>
            </a:r>
          </a:p>
          <a:p>
            <a:r>
              <a:rPr lang="en-US" dirty="0" smtClean="0"/>
              <a:t>1c) Begin structural model (class diagrams for key business classes)</a:t>
            </a:r>
          </a:p>
          <a:p>
            <a:r>
              <a:rPr lang="id-ID" dirty="0" smtClean="0"/>
              <a:t>1d) Set baseline (BRD/Initiation)</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Step 2: Discovery</a:t>
            </a:r>
            <a:endParaRPr lang="id-ID"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main objective of the Discovery phase is to understand the solution’s desired behavior</a:t>
            </a:r>
            <a:r>
              <a:rPr lang="id-ID" dirty="0" smtClean="0"/>
              <a:t> </a:t>
            </a:r>
            <a:r>
              <a:rPr lang="en-US" dirty="0" smtClean="0"/>
              <a:t>and baseline the architecture. This and the previous phase are the key phases for </a:t>
            </a:r>
            <a:r>
              <a:rPr lang="en-US" dirty="0" err="1" smtClean="0"/>
              <a:t>theBA</a:t>
            </a:r>
            <a:r>
              <a:rPr lang="en-US" dirty="0" smtClean="0"/>
              <a:t>. Requirements analysis peaks during this phase. (In iterative processes, analysis continues</a:t>
            </a:r>
            <a:r>
              <a:rPr lang="id-ID" dirty="0" smtClean="0"/>
              <a:t> </a:t>
            </a:r>
            <a:r>
              <a:rPr lang="en-US" dirty="0" smtClean="0"/>
              <a:t>throughout the lifecycle; in waterfall processes, it is completed in this phase.) Some</a:t>
            </a:r>
            <a:r>
              <a:rPr lang="id-ID" dirty="0" smtClean="0"/>
              <a:t> </a:t>
            </a:r>
            <a:r>
              <a:rPr lang="en-US" dirty="0" smtClean="0"/>
              <a:t>system use cases are selected for development during this phase in order to demonstrate</a:t>
            </a:r>
            <a:r>
              <a:rPr lang="id-ID" dirty="0" smtClean="0"/>
              <a:t> architectural proofs of concept.</a:t>
            </a:r>
          </a:p>
          <a:p>
            <a:pPr algn="just"/>
            <a:r>
              <a:rPr lang="en-US" dirty="0" smtClean="0"/>
              <a:t>BA responsibilities during this phase focus on eliciting detailed requirements from stakeholders,</a:t>
            </a:r>
            <a:r>
              <a:rPr lang="id-ID" dirty="0" smtClean="0"/>
              <a:t> </a:t>
            </a:r>
            <a:r>
              <a:rPr lang="en-US" dirty="0" err="1" smtClean="0"/>
              <a:t>lyzing</a:t>
            </a:r>
            <a:r>
              <a:rPr lang="en-US" dirty="0" smtClean="0"/>
              <a:t> and documenting them for verification by stakeholders and for use by</a:t>
            </a:r>
            <a:r>
              <a:rPr lang="id-ID" dirty="0" smtClean="0"/>
              <a:t> </a:t>
            </a:r>
            <a:r>
              <a:rPr lang="en-US" dirty="0" smtClean="0"/>
              <a:t>solution providers. You will exploit a number of UML and complementary techniques to</a:t>
            </a:r>
            <a:r>
              <a:rPr lang="id-ID" dirty="0" smtClean="0"/>
              <a:t> </a:t>
            </a:r>
            <a:r>
              <a:rPr lang="en-US" dirty="0" smtClean="0"/>
              <a:t>assist in requirements elicitation, analysis, and documentation during this phase.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pic>
        <p:nvPicPr>
          <p:cNvPr id="1026" name="Picture 2"/>
          <p:cNvPicPr>
            <a:picLocks noChangeAspect="1" noChangeArrowheads="1"/>
          </p:cNvPicPr>
          <p:nvPr/>
        </p:nvPicPr>
        <p:blipFill>
          <a:blip r:embed="rId2"/>
          <a:srcRect/>
          <a:stretch>
            <a:fillRect/>
          </a:stretch>
        </p:blipFill>
        <p:spPr bwMode="auto">
          <a:xfrm>
            <a:off x="928662" y="1714488"/>
            <a:ext cx="7667625" cy="409575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Techniques</a:t>
            </a:r>
            <a:endParaRPr lang="id-ID" dirty="0"/>
          </a:p>
        </p:txBody>
      </p:sp>
      <p:sp>
        <p:nvSpPr>
          <p:cNvPr id="3" name="Content Placeholder 2"/>
          <p:cNvSpPr>
            <a:spLocks noGrp="1"/>
          </p:cNvSpPr>
          <p:nvPr>
            <p:ph idx="1"/>
          </p:nvPr>
        </p:nvSpPr>
        <p:spPr/>
        <p:txBody>
          <a:bodyPr>
            <a:normAutofit/>
          </a:bodyPr>
          <a:lstStyle/>
          <a:p>
            <a:r>
              <a:rPr lang="en-US" dirty="0" smtClean="0"/>
              <a:t>System use-case descriptions (specifications), storyboarding the interaction</a:t>
            </a:r>
            <a:r>
              <a:rPr lang="id-ID" dirty="0" smtClean="0"/>
              <a:t> </a:t>
            </a:r>
            <a:r>
              <a:rPr lang="en-US" dirty="0" smtClean="0"/>
              <a:t>between users and the proposed IT system as each system use case is played out</a:t>
            </a:r>
          </a:p>
          <a:p>
            <a:r>
              <a:rPr lang="en-US" dirty="0" smtClean="0"/>
              <a:t>State-machine diagrams describing the lifecycle of key business objects</a:t>
            </a:r>
          </a:p>
          <a:p>
            <a:r>
              <a:rPr lang="en-US" dirty="0" smtClean="0"/>
              <a:t>Class diagrams describing key business concepts and business rules that apply to</a:t>
            </a:r>
            <a:r>
              <a:rPr lang="id-ID" dirty="0" smtClean="0"/>
              <a:t> </a:t>
            </a:r>
            <a:r>
              <a:rPr lang="en-US" dirty="0" smtClean="0"/>
              <a:t>business objects such as accounts, investments, complaints, claims, and so on</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Behavioral analysis</a:t>
            </a:r>
          </a:p>
          <a:p>
            <a:pPr lvl="1"/>
            <a:r>
              <a:rPr lang="en-US" dirty="0" err="1" smtClean="0"/>
              <a:t>i</a:t>
            </a:r>
            <a:r>
              <a:rPr lang="en-US" dirty="0" smtClean="0"/>
              <a:t>) Describe system use cases (use-case description template)</a:t>
            </a:r>
          </a:p>
          <a:p>
            <a:pPr lvl="1"/>
            <a:r>
              <a:rPr lang="en-US" dirty="0" smtClean="0"/>
              <a:t>ii) Describe state behavior (state-machine diagram)</a:t>
            </a:r>
          </a:p>
          <a:p>
            <a:pPr lvl="2"/>
            <a:r>
              <a:rPr lang="en-US" dirty="0" smtClean="0"/>
              <a:t>1. Identify states of critical objects</a:t>
            </a:r>
          </a:p>
          <a:p>
            <a:pPr lvl="2"/>
            <a:r>
              <a:rPr lang="id-ID" dirty="0" smtClean="0"/>
              <a:t>2. Identify state transitions</a:t>
            </a:r>
          </a:p>
          <a:p>
            <a:pPr lvl="2"/>
            <a:r>
              <a:rPr lang="id-ID" dirty="0" smtClean="0"/>
              <a:t>3. Identify state activities</a:t>
            </a:r>
          </a:p>
          <a:p>
            <a:pPr lvl="2"/>
            <a:r>
              <a:rPr lang="id-ID" dirty="0" smtClean="0"/>
              <a:t>4. Identify superstates</a:t>
            </a:r>
          </a:p>
          <a:p>
            <a:pPr lvl="2"/>
            <a:r>
              <a:rPr lang="id-ID" dirty="0" smtClean="0"/>
              <a:t>5. Identify concurrent states</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en-US" dirty="0" smtClean="0"/>
              <a:t>Structural analysis (object/data model) (class diagram)</a:t>
            </a:r>
          </a:p>
          <a:p>
            <a:pPr lvl="1"/>
            <a:r>
              <a:rPr lang="id-ID" dirty="0" smtClean="0"/>
              <a:t>i) Identify entity classes</a:t>
            </a:r>
          </a:p>
          <a:p>
            <a:pPr lvl="1"/>
            <a:r>
              <a:rPr lang="id-ID" dirty="0" smtClean="0"/>
              <a:t>ii) Model generalizations</a:t>
            </a:r>
          </a:p>
          <a:p>
            <a:pPr lvl="1"/>
            <a:r>
              <a:rPr lang="id-ID" dirty="0" smtClean="0"/>
              <a:t>iii) Model transient roles</a:t>
            </a:r>
          </a:p>
          <a:p>
            <a:pPr lvl="1"/>
            <a:r>
              <a:rPr lang="id-ID" dirty="0" smtClean="0"/>
              <a:t>iv) Model whole-part relationships</a:t>
            </a:r>
          </a:p>
          <a:p>
            <a:pPr lvl="1"/>
            <a:r>
              <a:rPr lang="id-ID" dirty="0" smtClean="0"/>
              <a:t>v) Analyze associations</a:t>
            </a:r>
          </a:p>
          <a:p>
            <a:pPr lvl="1"/>
            <a:r>
              <a:rPr lang="id-ID" dirty="0" smtClean="0"/>
              <a:t>vi) Analyze multiplicity</a:t>
            </a:r>
          </a:p>
          <a:p>
            <a:pPr lvl="1"/>
            <a:r>
              <a:rPr lang="en-US" dirty="0" smtClean="0"/>
              <a:t>vii) Link system use cases to the structural model</a:t>
            </a:r>
          </a:p>
          <a:p>
            <a:pPr lvl="1"/>
            <a:r>
              <a:rPr lang="id-ID" dirty="0" smtClean="0"/>
              <a:t>viii) Add attributes</a:t>
            </a:r>
          </a:p>
          <a:p>
            <a:pPr lvl="1"/>
            <a:r>
              <a:rPr lang="id-ID" dirty="0" smtClean="0"/>
              <a:t>ix) Add lookup tables</a:t>
            </a:r>
          </a:p>
          <a:p>
            <a:pPr lvl="1"/>
            <a:r>
              <a:rPr lang="id-ID" dirty="0" smtClean="0"/>
              <a:t>x) Distribute operations</a:t>
            </a:r>
          </a:p>
          <a:p>
            <a:pPr lvl="1"/>
            <a:r>
              <a:rPr lang="id-ID" dirty="0" smtClean="0"/>
              <a:t>xi) Revise class structure</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smtClean="0"/>
              <a:t>Specify testing (test plan/decision tables)</a:t>
            </a:r>
          </a:p>
          <a:p>
            <a:pPr lvl="1"/>
            <a:r>
              <a:rPr lang="en-US" dirty="0" err="1" smtClean="0"/>
              <a:t>i</a:t>
            </a:r>
            <a:r>
              <a:rPr lang="en-US" dirty="0" smtClean="0"/>
              <a:t>) Specify white-box testing quality level</a:t>
            </a:r>
          </a:p>
          <a:p>
            <a:pPr lvl="1"/>
            <a:r>
              <a:rPr lang="en-US" dirty="0" smtClean="0"/>
              <a:t>ii) Specify black-box test cases</a:t>
            </a:r>
          </a:p>
          <a:p>
            <a:pPr lvl="1"/>
            <a:r>
              <a:rPr lang="id-ID" dirty="0" smtClean="0"/>
              <a:t>iii) Specify system tests</a:t>
            </a:r>
          </a:p>
          <a:p>
            <a:r>
              <a:rPr lang="id-ID" dirty="0" smtClean="0"/>
              <a:t>Specify implementation plan (implementation plan)</a:t>
            </a:r>
          </a:p>
          <a:p>
            <a:r>
              <a:rPr lang="en-US" dirty="0" smtClean="0"/>
              <a:t>Set baseline for development (BRD/Discovery)</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Step 3: Construction</a:t>
            </a:r>
            <a:endParaRPr lang="id-ID" dirty="0"/>
          </a:p>
        </p:txBody>
      </p:sp>
      <p:sp>
        <p:nvSpPr>
          <p:cNvPr id="3" name="Content Placeholder 2"/>
          <p:cNvSpPr>
            <a:spLocks noGrp="1"/>
          </p:cNvSpPr>
          <p:nvPr>
            <p:ph idx="1"/>
          </p:nvPr>
        </p:nvSpPr>
        <p:spPr/>
        <p:txBody>
          <a:bodyPr>
            <a:normAutofit fontScale="92500" lnSpcReduction="20000"/>
          </a:bodyPr>
          <a:lstStyle/>
          <a:p>
            <a:pPr algn="just"/>
            <a:r>
              <a:rPr lang="en-US" dirty="0" smtClean="0"/>
              <a:t>Business-analysis activity during this phase depends on the lifecycle approach being used.</a:t>
            </a:r>
            <a:r>
              <a:rPr lang="id-ID" dirty="0" smtClean="0"/>
              <a:t>  </a:t>
            </a:r>
            <a:r>
              <a:rPr lang="en-US" dirty="0" smtClean="0"/>
              <a:t>On waterfall projects, where all the analysis is done up front, there is no requirements gathering</a:t>
            </a:r>
            <a:r>
              <a:rPr lang="id-ID" dirty="0" smtClean="0"/>
              <a:t> </a:t>
            </a:r>
            <a:r>
              <a:rPr lang="en-US" dirty="0" smtClean="0"/>
              <a:t>or analysis during this phase; however, the BA is involved in supporting quality assurance</a:t>
            </a:r>
            <a:r>
              <a:rPr lang="id-ID" dirty="0" smtClean="0"/>
              <a:t> </a:t>
            </a:r>
            <a:r>
              <a:rPr lang="en-US" dirty="0" smtClean="0"/>
              <a:t>and validating that the technical design meets the requirements (for example, by</a:t>
            </a:r>
            <a:r>
              <a:rPr lang="id-ID" dirty="0" smtClean="0"/>
              <a:t> </a:t>
            </a:r>
            <a:r>
              <a:rPr lang="en-US" dirty="0" smtClean="0"/>
              <a:t>reviewing test plans and design specifications). On iterative projects, where requirements</a:t>
            </a:r>
            <a:r>
              <a:rPr lang="id-ID" dirty="0" smtClean="0"/>
              <a:t> </a:t>
            </a:r>
            <a:r>
              <a:rPr lang="en-US" dirty="0" smtClean="0"/>
              <a:t>analysis and solution development take place over a number of iterations, the steps</a:t>
            </a:r>
            <a:r>
              <a:rPr lang="id-ID" dirty="0" smtClean="0"/>
              <a:t> </a:t>
            </a:r>
            <a:r>
              <a:rPr lang="en-US" dirty="0" smtClean="0"/>
              <a:t>described for the Discovery phase (steps 2a through 2e) are carried out during each iteration</a:t>
            </a:r>
            <a:r>
              <a:rPr lang="id-ID" dirty="0" smtClean="0"/>
              <a:t> of the Construction phase. </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143000"/>
            <a:ext cx="8715436" cy="1066800"/>
          </a:xfrm>
        </p:spPr>
        <p:txBody>
          <a:bodyPr>
            <a:normAutofit/>
          </a:bodyPr>
          <a:lstStyle/>
          <a:p>
            <a:r>
              <a:rPr lang="en-US" sz="3200" dirty="0" smtClean="0"/>
              <a:t>Step 4: Final Verification and Validation (V&amp;V)</a:t>
            </a:r>
            <a:endParaRPr lang="id-ID" sz="3200" dirty="0"/>
          </a:p>
        </p:txBody>
      </p:sp>
      <p:sp>
        <p:nvSpPr>
          <p:cNvPr id="3" name="Content Placeholder 2"/>
          <p:cNvSpPr>
            <a:spLocks noGrp="1"/>
          </p:cNvSpPr>
          <p:nvPr>
            <p:ph idx="1"/>
          </p:nvPr>
        </p:nvSpPr>
        <p:spPr/>
        <p:txBody>
          <a:bodyPr/>
          <a:lstStyle/>
          <a:p>
            <a:pPr algn="just"/>
            <a:r>
              <a:rPr lang="en-US" dirty="0" smtClean="0"/>
              <a:t>The business analyst supports final testing before the completed solution is deployed,</a:t>
            </a:r>
            <a:r>
              <a:rPr lang="id-ID" dirty="0" smtClean="0"/>
              <a:t> </a:t>
            </a:r>
            <a:r>
              <a:rPr lang="en-US" dirty="0" smtClean="0"/>
              <a:t>reviewing test plans and results and ensuring that all requirements are tested.</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Step 5: Closeout</a:t>
            </a:r>
            <a:endParaRPr lang="id-ID" dirty="0"/>
          </a:p>
        </p:txBody>
      </p:sp>
      <p:sp>
        <p:nvSpPr>
          <p:cNvPr id="3" name="Content Placeholder 2"/>
          <p:cNvSpPr>
            <a:spLocks noGrp="1"/>
          </p:cNvSpPr>
          <p:nvPr>
            <p:ph idx="1"/>
          </p:nvPr>
        </p:nvSpPr>
        <p:spPr/>
        <p:txBody>
          <a:bodyPr/>
          <a:lstStyle/>
          <a:p>
            <a:pPr algn="just"/>
            <a:r>
              <a:rPr lang="en-US" dirty="0" smtClean="0"/>
              <a:t>The business analyst supports the deployment process, reviewing transition plans an</a:t>
            </a:r>
            <a:r>
              <a:rPr lang="id-ID" dirty="0" smtClean="0"/>
              <a:t>d </a:t>
            </a:r>
            <a:r>
              <a:rPr lang="en-US" dirty="0" smtClean="0"/>
              <a:t>participating in a post-implementation review (PIR) </a:t>
            </a:r>
            <a:r>
              <a:rPr lang="id-ID" dirty="0" smtClean="0"/>
              <a:t> </a:t>
            </a:r>
            <a:r>
              <a:rPr lang="en-US" dirty="0" smtClean="0"/>
              <a:t>to evaluate the success of the change.</a:t>
            </a:r>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Using Babok </a:t>
            </a:r>
            <a:br>
              <a:rPr lang="id-ID" dirty="0" smtClean="0"/>
            </a:br>
            <a:r>
              <a:rPr lang="id-ID" dirty="0" smtClean="0"/>
              <a:t>(</a:t>
            </a:r>
            <a:r>
              <a:rPr lang="en-US" dirty="0" smtClean="0"/>
              <a:t>Business </a:t>
            </a:r>
            <a:r>
              <a:rPr lang="en-US" dirty="0"/>
              <a:t>Analysis Body of </a:t>
            </a:r>
            <a:r>
              <a:rPr lang="en-US" dirty="0" smtClean="0"/>
              <a:t>Knowledge</a:t>
            </a:r>
            <a:r>
              <a:rPr lang="id-ID" dirty="0" smtClean="0"/>
              <a:t>)</a:t>
            </a:r>
            <a:endParaRPr lang="id-ID" dirty="0"/>
          </a:p>
        </p:txBody>
      </p:sp>
      <p:sp>
        <p:nvSpPr>
          <p:cNvPr id="3" name="Content Placeholder 2"/>
          <p:cNvSpPr>
            <a:spLocks noGrp="1"/>
          </p:cNvSpPr>
          <p:nvPr>
            <p:ph idx="1"/>
          </p:nvPr>
        </p:nvSpPr>
        <p:spPr/>
        <p:txBody>
          <a:bodyPr>
            <a:normAutofit/>
          </a:bodyPr>
          <a:lstStyle/>
          <a:p>
            <a:pPr algn="just"/>
            <a:r>
              <a:rPr lang="en-US" dirty="0"/>
              <a:t>The Business Analysis Body of Knowledge Version 2.0 (BABOK 2) describes </a:t>
            </a:r>
            <a:r>
              <a:rPr lang="en-US" dirty="0" err="1" smtClean="0"/>
              <a:t>businessanalysis</a:t>
            </a:r>
            <a:r>
              <a:rPr lang="en-US" dirty="0" smtClean="0"/>
              <a:t> </a:t>
            </a:r>
            <a:r>
              <a:rPr lang="en-US" dirty="0"/>
              <a:t>through a set of areas of expertise, referred to as knowledge areas (KAs).</a:t>
            </a:r>
          </a:p>
          <a:p>
            <a:pPr algn="just"/>
            <a:r>
              <a:rPr lang="en-US" dirty="0"/>
              <a:t>“Knowledge areas define what a practitioner of business analysis needs to understand </a:t>
            </a:r>
            <a:r>
              <a:rPr lang="en-US" dirty="0" smtClean="0"/>
              <a:t>an</a:t>
            </a:r>
            <a:r>
              <a:rPr lang="id-ID" dirty="0" smtClean="0"/>
              <a:t>d </a:t>
            </a:r>
            <a:r>
              <a:rPr lang="en-US" dirty="0" smtClean="0"/>
              <a:t>the </a:t>
            </a:r>
            <a:r>
              <a:rPr lang="en-US" dirty="0"/>
              <a:t>tasks a practitioner must be able to perform</a:t>
            </a:r>
            <a:r>
              <a:rPr lang="en-US" dirty="0" smtClean="0"/>
              <a:t>.”</a:t>
            </a:r>
            <a:endParaRPr lang="en-US" dirty="0"/>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28596" y="1214422"/>
          <a:ext cx="8229600" cy="4302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id-ID" dirty="0" smtClean="0"/>
                        <a:t>Knowledge Area (KA)</a:t>
                      </a:r>
                      <a:endParaRPr lang="id-ID" dirty="0"/>
                    </a:p>
                  </a:txBody>
                  <a:tcPr/>
                </a:tc>
                <a:tc>
                  <a:txBody>
                    <a:bodyPr/>
                    <a:lstStyle/>
                    <a:p>
                      <a:pPr algn="ctr"/>
                      <a:r>
                        <a:rPr lang="id-ID" dirty="0" smtClean="0"/>
                        <a:t>Definition</a:t>
                      </a:r>
                      <a:endParaRPr lang="id-ID" dirty="0"/>
                    </a:p>
                  </a:txBody>
                  <a:tcPr/>
                </a:tc>
                <a:tc>
                  <a:txBody>
                    <a:bodyPr/>
                    <a:lstStyle/>
                    <a:p>
                      <a:pPr algn="ctr"/>
                      <a:r>
                        <a:rPr lang="id-ID" dirty="0" smtClean="0"/>
                        <a:t>Task KA</a:t>
                      </a:r>
                      <a:endParaRPr lang="id-ID" dirty="0"/>
                    </a:p>
                  </a:txBody>
                  <a:tcPr/>
                </a:tc>
              </a:tr>
              <a:tr h="370840">
                <a:tc>
                  <a:txBody>
                    <a:bodyPr/>
                    <a:lstStyle/>
                    <a:p>
                      <a:r>
                        <a:rPr kumimoji="0" lang="en-US" sz="1800" kern="1200" baseline="0" dirty="0" smtClean="0">
                          <a:solidFill>
                            <a:schemeClr val="dk1"/>
                          </a:solidFill>
                          <a:latin typeface="+mn-lt"/>
                          <a:ea typeface="+mn-ea"/>
                          <a:cs typeface="+mn-cs"/>
                        </a:rPr>
                        <a:t>Business Analysis Planning and Monitoring </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kern="1200" baseline="0" dirty="0" smtClean="0">
                          <a:solidFill>
                            <a:schemeClr val="dk1"/>
                          </a:solidFill>
                          <a:latin typeface="+mn-lt"/>
                          <a:ea typeface="+mn-ea"/>
                          <a:cs typeface="+mn-cs"/>
                        </a:rPr>
                        <a:t>“covers how business  analysts determine which activities are necessary </a:t>
                      </a:r>
                      <a:r>
                        <a:rPr kumimoji="0" lang="en-US" sz="1800" kern="1200" baseline="0" dirty="0" smtClean="0">
                          <a:solidFill>
                            <a:schemeClr val="dk1"/>
                          </a:solidFill>
                          <a:latin typeface="+mn-lt"/>
                          <a:ea typeface="+mn-ea"/>
                          <a:cs typeface="+mn-cs"/>
                        </a:rPr>
                        <a:t>in order to complete a </a:t>
                      </a:r>
                      <a:r>
                        <a:rPr kumimoji="0" lang="id-ID" sz="1800" kern="1200" baseline="0" dirty="0" smtClean="0">
                          <a:solidFill>
                            <a:schemeClr val="dk1"/>
                          </a:solidFill>
                          <a:latin typeface="+mn-lt"/>
                          <a:ea typeface="+mn-ea"/>
                          <a:cs typeface="+mn-cs"/>
                        </a:rPr>
                        <a:t>business analysis effort. It covers identification  of stakeholders, selection  of business analysis</a:t>
                      </a:r>
                    </a:p>
                    <a:p>
                      <a:r>
                        <a:rPr kumimoji="0" lang="id-ID" sz="1800" kern="1200" baseline="0" dirty="0" smtClean="0">
                          <a:solidFill>
                            <a:schemeClr val="dk1"/>
                          </a:solidFill>
                          <a:latin typeface="+mn-lt"/>
                          <a:ea typeface="+mn-ea"/>
                          <a:cs typeface="+mn-cs"/>
                        </a:rPr>
                        <a:t>techniques, the process  </a:t>
                      </a:r>
                      <a:r>
                        <a:rPr kumimoji="0" lang="en-US" sz="1800" kern="1200" baseline="0" dirty="0" smtClean="0">
                          <a:solidFill>
                            <a:schemeClr val="dk1"/>
                          </a:solidFill>
                          <a:latin typeface="+mn-lt"/>
                          <a:ea typeface="+mn-ea"/>
                          <a:cs typeface="+mn-cs"/>
                        </a:rPr>
                        <a:t>that will be used to </a:t>
                      </a:r>
                      <a:r>
                        <a:rPr kumimoji="0" lang="id-ID" sz="1800" kern="1200" baseline="0" dirty="0" smtClean="0">
                          <a:solidFill>
                            <a:schemeClr val="dk1"/>
                          </a:solidFill>
                          <a:latin typeface="+mn-lt"/>
                          <a:ea typeface="+mn-ea"/>
                          <a:cs typeface="+mn-cs"/>
                        </a:rPr>
                        <a:t>manage requirements, </a:t>
                      </a:r>
                      <a:r>
                        <a:rPr kumimoji="0" lang="en-US" sz="1800" kern="1200" baseline="0" dirty="0" smtClean="0">
                          <a:solidFill>
                            <a:schemeClr val="dk1"/>
                          </a:solidFill>
                          <a:latin typeface="+mn-lt"/>
                          <a:ea typeface="+mn-ea"/>
                          <a:cs typeface="+mn-cs"/>
                        </a:rPr>
                        <a:t>and how to assess the </a:t>
                      </a:r>
                      <a:r>
                        <a:rPr kumimoji="0" lang="id-ID" sz="1800" kern="1200" baseline="0" dirty="0" smtClean="0">
                          <a:solidFill>
                            <a:schemeClr val="dk1"/>
                          </a:solidFill>
                          <a:latin typeface="+mn-lt"/>
                          <a:ea typeface="+mn-ea"/>
                          <a:cs typeface="+mn-cs"/>
                        </a:rPr>
                        <a:t> progress of the work.” </a:t>
                      </a:r>
                      <a:endParaRPr lang="id-ID" dirty="0"/>
                    </a:p>
                  </a:txBody>
                  <a:tcPr/>
                </a:tc>
                <a:tc>
                  <a:txBody>
                    <a:bodyPr/>
                    <a:lstStyle/>
                    <a:p>
                      <a:r>
                        <a:rPr kumimoji="0" lang="en-US" sz="1800" kern="1200" baseline="0" dirty="0" smtClean="0">
                          <a:solidFill>
                            <a:schemeClr val="dk1"/>
                          </a:solidFill>
                          <a:latin typeface="+mn-lt"/>
                          <a:ea typeface="+mn-ea"/>
                          <a:cs typeface="+mn-cs"/>
                        </a:rPr>
                        <a:t>2.1 Plan Business</a:t>
                      </a:r>
                      <a:r>
                        <a:rPr kumimoji="0" lang="id-ID" sz="1800" kern="1200" baseline="0" dirty="0" smtClean="0">
                          <a:solidFill>
                            <a:schemeClr val="dk1"/>
                          </a:solidFill>
                          <a:latin typeface="+mn-lt"/>
                          <a:ea typeface="+mn-ea"/>
                          <a:cs typeface="+mn-cs"/>
                        </a:rPr>
                        <a:t> Analysis Approach </a:t>
                      </a:r>
                    </a:p>
                    <a:p>
                      <a:endParaRPr kumimoji="0" lang="id-ID" sz="1800" kern="1200" baseline="0" dirty="0" smtClean="0">
                        <a:solidFill>
                          <a:schemeClr val="dk1"/>
                        </a:solidFill>
                        <a:latin typeface="+mn-lt"/>
                        <a:ea typeface="+mn-ea"/>
                        <a:cs typeface="+mn-cs"/>
                      </a:endParaRPr>
                    </a:p>
                    <a:p>
                      <a:r>
                        <a:rPr kumimoji="0" lang="en-US" sz="1800" kern="1200" baseline="0" dirty="0" smtClean="0">
                          <a:solidFill>
                            <a:schemeClr val="dk1"/>
                          </a:solidFill>
                          <a:latin typeface="+mn-lt"/>
                          <a:ea typeface="+mn-ea"/>
                          <a:cs typeface="+mn-cs"/>
                        </a:rPr>
                        <a:t>2.2 Conduct</a:t>
                      </a:r>
                      <a:r>
                        <a:rPr kumimoji="0" lang="id-ID" sz="1800" kern="1200" baseline="0" dirty="0" smtClean="0">
                          <a:solidFill>
                            <a:schemeClr val="dk1"/>
                          </a:solidFill>
                          <a:latin typeface="+mn-lt"/>
                          <a:ea typeface="+mn-ea"/>
                          <a:cs typeface="+mn-cs"/>
                        </a:rPr>
                        <a:t> stakeholders</a:t>
                      </a:r>
                    </a:p>
                    <a:p>
                      <a:r>
                        <a:rPr kumimoji="0" lang="id-ID" sz="1800" kern="1200" baseline="0" dirty="0" smtClean="0">
                          <a:solidFill>
                            <a:schemeClr val="dk1"/>
                          </a:solidFill>
                          <a:latin typeface="+mn-lt"/>
                          <a:ea typeface="+mn-ea"/>
                          <a:cs typeface="+mn-cs"/>
                        </a:rPr>
                        <a:t>Analysis </a:t>
                      </a:r>
                    </a:p>
                    <a:p>
                      <a:endParaRPr kumimoji="0" lang="id-ID" sz="1800" kern="1200" baseline="0" dirty="0" smtClean="0">
                        <a:solidFill>
                          <a:schemeClr val="dk1"/>
                        </a:solidFill>
                        <a:latin typeface="+mn-lt"/>
                        <a:ea typeface="+mn-ea"/>
                        <a:cs typeface="+mn-cs"/>
                      </a:endParaRPr>
                    </a:p>
                    <a:p>
                      <a:r>
                        <a:rPr kumimoji="0" lang="en-US" sz="1800" kern="1200" baseline="0" dirty="0" smtClean="0">
                          <a:solidFill>
                            <a:schemeClr val="dk1"/>
                          </a:solidFill>
                          <a:latin typeface="+mn-lt"/>
                          <a:ea typeface="+mn-ea"/>
                          <a:cs typeface="+mn-cs"/>
                        </a:rPr>
                        <a:t>2.3 Plan Business Analysis Activities </a:t>
                      </a:r>
                      <a:endParaRPr kumimoji="0" lang="id-ID" sz="1800" kern="1200" baseline="0" dirty="0" smtClean="0">
                        <a:solidFill>
                          <a:schemeClr val="dk1"/>
                        </a:solidFill>
                        <a:latin typeface="+mn-lt"/>
                        <a:ea typeface="+mn-ea"/>
                        <a:cs typeface="+mn-cs"/>
                      </a:endParaRPr>
                    </a:p>
                    <a:p>
                      <a:endParaRPr kumimoji="0" lang="id-ID" sz="1800" kern="1200" baseline="0" dirty="0" smtClean="0">
                        <a:solidFill>
                          <a:schemeClr val="dk1"/>
                        </a:solidFill>
                        <a:latin typeface="+mn-lt"/>
                        <a:ea typeface="+mn-ea"/>
                        <a:cs typeface="+mn-cs"/>
                      </a:endParaRPr>
                    </a:p>
                    <a:p>
                      <a:r>
                        <a:rPr kumimoji="0" lang="en-US" sz="1800" kern="1200" baseline="0" dirty="0" smtClean="0">
                          <a:solidFill>
                            <a:schemeClr val="dk1"/>
                          </a:solidFill>
                          <a:latin typeface="+mn-lt"/>
                          <a:ea typeface="+mn-ea"/>
                          <a:cs typeface="+mn-cs"/>
                        </a:rPr>
                        <a:t>2.4 Plan Business Analysis Communication </a:t>
                      </a:r>
                      <a:endParaRPr lang="id-ID"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500034" y="1285860"/>
          <a:ext cx="8229600" cy="4851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id-ID" dirty="0" smtClean="0"/>
                        <a:t>Knowledge Area (KA)</a:t>
                      </a:r>
                      <a:endParaRPr lang="id-ID" dirty="0"/>
                    </a:p>
                  </a:txBody>
                  <a:tcPr/>
                </a:tc>
                <a:tc>
                  <a:txBody>
                    <a:bodyPr/>
                    <a:lstStyle/>
                    <a:p>
                      <a:pPr algn="ctr"/>
                      <a:r>
                        <a:rPr lang="id-ID" dirty="0" smtClean="0"/>
                        <a:t>Definition</a:t>
                      </a:r>
                      <a:endParaRPr lang="id-ID" dirty="0"/>
                    </a:p>
                  </a:txBody>
                  <a:tcPr/>
                </a:tc>
                <a:tc>
                  <a:txBody>
                    <a:bodyPr/>
                    <a:lstStyle/>
                    <a:p>
                      <a:pPr algn="ctr"/>
                      <a:r>
                        <a:rPr lang="id-ID" dirty="0" smtClean="0"/>
                        <a:t>Task KA</a:t>
                      </a:r>
                      <a:endParaRPr lang="id-ID" dirty="0"/>
                    </a:p>
                  </a:txBody>
                  <a:tcPr/>
                </a:tc>
              </a:tr>
              <a:tr h="370840">
                <a:tc>
                  <a:txBody>
                    <a:bodyPr/>
                    <a:lstStyle/>
                    <a:p>
                      <a:r>
                        <a:rPr kumimoji="0" lang="id-ID" sz="1800" kern="1200" baseline="0" dirty="0" smtClean="0">
                          <a:solidFill>
                            <a:schemeClr val="dk1"/>
                          </a:solidFill>
                          <a:latin typeface="+mn-lt"/>
                          <a:ea typeface="+mn-ea"/>
                          <a:cs typeface="+mn-cs"/>
                        </a:rPr>
                        <a:t>Elicitation </a:t>
                      </a:r>
                      <a:endParaRPr lang="id-ID" dirty="0"/>
                    </a:p>
                  </a:txBody>
                  <a:tcPr/>
                </a:tc>
                <a:tc>
                  <a:txBody>
                    <a:bodyPr/>
                    <a:lstStyle/>
                    <a:p>
                      <a:r>
                        <a:rPr kumimoji="0" lang="en-US" sz="1800" kern="1200" baseline="0" dirty="0" smtClean="0">
                          <a:solidFill>
                            <a:schemeClr val="dk1"/>
                          </a:solidFill>
                          <a:latin typeface="+mn-lt"/>
                          <a:ea typeface="+mn-ea"/>
                          <a:cs typeface="+mn-cs"/>
                        </a:rPr>
                        <a:t>“describes how business analysts work with stakeholders to identify and understand their needs and concerns, and understand the environment in which they work. The purpose of elicitation is to ensure that a stakeholder’s actual underlying needs are understood, rather than their</a:t>
                      </a:r>
                    </a:p>
                    <a:p>
                      <a:r>
                        <a:rPr kumimoji="0" lang="en-US" sz="1800" kern="1200" baseline="0" dirty="0" smtClean="0">
                          <a:solidFill>
                            <a:schemeClr val="dk1"/>
                          </a:solidFill>
                          <a:latin typeface="+mn-lt"/>
                          <a:ea typeface="+mn-ea"/>
                          <a:cs typeface="+mn-cs"/>
                        </a:rPr>
                        <a:t>stated or superficial desires.” </a:t>
                      </a:r>
                    </a:p>
                    <a:p>
                      <a:endParaRPr lang="id-ID" dirty="0"/>
                    </a:p>
                  </a:txBody>
                  <a:tcPr/>
                </a:tc>
                <a:tc>
                  <a:txBody>
                    <a:bodyPr/>
                    <a:lstStyle/>
                    <a:p>
                      <a:r>
                        <a:rPr kumimoji="0" lang="id-ID" sz="1800" kern="1200" baseline="0" dirty="0" smtClean="0">
                          <a:solidFill>
                            <a:schemeClr val="dk1"/>
                          </a:solidFill>
                          <a:latin typeface="+mn-lt"/>
                          <a:ea typeface="+mn-ea"/>
                          <a:cs typeface="+mn-cs"/>
                        </a:rPr>
                        <a:t>3.2 Conduct Elicitation Activity </a:t>
                      </a:r>
                    </a:p>
                    <a:p>
                      <a:endParaRPr kumimoji="0" lang="id-ID" sz="1800" kern="1200" baseline="0" dirty="0" smtClean="0">
                        <a:solidFill>
                          <a:schemeClr val="dk1"/>
                        </a:solidFill>
                        <a:latin typeface="+mn-lt"/>
                        <a:ea typeface="+mn-ea"/>
                        <a:cs typeface="+mn-cs"/>
                      </a:endParaRPr>
                    </a:p>
                    <a:p>
                      <a:endParaRPr lang="id-ID"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Process</a:t>
            </a:r>
            <a:endParaRPr lang="id-ID" dirty="0"/>
          </a:p>
        </p:txBody>
      </p:sp>
      <p:pic>
        <p:nvPicPr>
          <p:cNvPr id="2050" name="Picture 2"/>
          <p:cNvPicPr>
            <a:picLocks noGrp="1" noChangeAspect="1" noChangeArrowheads="1"/>
          </p:cNvPicPr>
          <p:nvPr>
            <p:ph idx="1"/>
          </p:nvPr>
        </p:nvPicPr>
        <p:blipFill>
          <a:blip r:embed="rId2"/>
          <a:stretch>
            <a:fillRect/>
          </a:stretch>
        </p:blipFill>
        <p:spPr bwMode="auto">
          <a:xfrm>
            <a:off x="481923" y="1600200"/>
            <a:ext cx="8180153" cy="4708525"/>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500034" y="1214422"/>
          <a:ext cx="8229600" cy="4851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id-ID" dirty="0" smtClean="0"/>
                        <a:t>Knowledge Area (KA)</a:t>
                      </a:r>
                      <a:endParaRPr lang="id-ID" dirty="0"/>
                    </a:p>
                  </a:txBody>
                  <a:tcPr/>
                </a:tc>
                <a:tc>
                  <a:txBody>
                    <a:bodyPr/>
                    <a:lstStyle/>
                    <a:p>
                      <a:pPr algn="ctr"/>
                      <a:r>
                        <a:rPr lang="id-ID" dirty="0" smtClean="0"/>
                        <a:t>Definition</a:t>
                      </a:r>
                      <a:endParaRPr lang="id-ID" dirty="0"/>
                    </a:p>
                  </a:txBody>
                  <a:tcPr/>
                </a:tc>
                <a:tc>
                  <a:txBody>
                    <a:bodyPr/>
                    <a:lstStyle/>
                    <a:p>
                      <a:pPr algn="ctr"/>
                      <a:r>
                        <a:rPr lang="id-ID" dirty="0" smtClean="0"/>
                        <a:t>Task KA</a:t>
                      </a:r>
                      <a:endParaRPr lang="id-ID" dirty="0"/>
                    </a:p>
                  </a:txBody>
                  <a:tcPr/>
                </a:tc>
              </a:tr>
              <a:tr h="370840">
                <a:tc>
                  <a:txBody>
                    <a:bodyPr/>
                    <a:lstStyle/>
                    <a:p>
                      <a:r>
                        <a:rPr kumimoji="0" lang="id-ID" sz="1800" kern="1200" baseline="0" dirty="0" smtClean="0">
                          <a:solidFill>
                            <a:schemeClr val="dk1"/>
                          </a:solidFill>
                          <a:latin typeface="+mn-lt"/>
                          <a:ea typeface="+mn-ea"/>
                          <a:cs typeface="+mn-cs"/>
                        </a:rPr>
                        <a:t>Requirements Management and Communication </a:t>
                      </a:r>
                      <a:endParaRPr lang="id-ID" dirty="0"/>
                    </a:p>
                  </a:txBody>
                  <a:tcPr/>
                </a:tc>
                <a:tc>
                  <a:txBody>
                    <a:bodyPr/>
                    <a:lstStyle/>
                    <a:p>
                      <a:r>
                        <a:rPr kumimoji="0" lang="en-US" sz="1800" kern="1200" baseline="0" dirty="0" smtClean="0">
                          <a:solidFill>
                            <a:schemeClr val="dk1"/>
                          </a:solidFill>
                          <a:latin typeface="+mn-lt"/>
                          <a:ea typeface="+mn-ea"/>
                          <a:cs typeface="+mn-cs"/>
                        </a:rPr>
                        <a:t>“describes how business analysts manage conflicts, issues, and changes in order to ensure that stakeholders and the project team remain in agreement on the solution</a:t>
                      </a:r>
                    </a:p>
                    <a:p>
                      <a:r>
                        <a:rPr kumimoji="0" lang="id-ID" sz="1800" kern="1200" baseline="0" dirty="0" smtClean="0">
                          <a:solidFill>
                            <a:schemeClr val="dk1"/>
                          </a:solidFill>
                          <a:latin typeface="+mn-lt"/>
                          <a:ea typeface="+mn-ea"/>
                          <a:cs typeface="+mn-cs"/>
                        </a:rPr>
                        <a:t>scope, how requirements</a:t>
                      </a:r>
                    </a:p>
                    <a:p>
                      <a:r>
                        <a:rPr kumimoji="0" lang="id-ID" sz="1800" kern="1200" baseline="0" dirty="0" smtClean="0">
                          <a:solidFill>
                            <a:schemeClr val="dk1"/>
                          </a:solidFill>
                          <a:latin typeface="+mn-lt"/>
                          <a:ea typeface="+mn-ea"/>
                          <a:cs typeface="+mn-cs"/>
                        </a:rPr>
                        <a:t>are communicated to</a:t>
                      </a:r>
                    </a:p>
                    <a:p>
                      <a:r>
                        <a:rPr kumimoji="0" lang="id-ID" sz="1800" kern="1200" baseline="0" dirty="0" smtClean="0">
                          <a:solidFill>
                            <a:schemeClr val="dk1"/>
                          </a:solidFill>
                          <a:latin typeface="+mn-lt"/>
                          <a:ea typeface="+mn-ea"/>
                          <a:cs typeface="+mn-cs"/>
                        </a:rPr>
                        <a:t>stakeholders, and how</a:t>
                      </a:r>
                    </a:p>
                    <a:p>
                      <a:r>
                        <a:rPr kumimoji="0" lang="id-ID" sz="1800" kern="1200" baseline="0" dirty="0" smtClean="0">
                          <a:solidFill>
                            <a:schemeClr val="dk1"/>
                          </a:solidFill>
                          <a:latin typeface="+mn-lt"/>
                          <a:ea typeface="+mn-ea"/>
                          <a:cs typeface="+mn-cs"/>
                        </a:rPr>
                        <a:t>knowledge gained by the</a:t>
                      </a:r>
                    </a:p>
                    <a:p>
                      <a:r>
                        <a:rPr kumimoji="0" lang="id-ID" sz="1800" kern="1200" baseline="0" dirty="0" smtClean="0">
                          <a:solidFill>
                            <a:schemeClr val="dk1"/>
                          </a:solidFill>
                          <a:latin typeface="+mn-lt"/>
                          <a:ea typeface="+mn-ea"/>
                          <a:cs typeface="+mn-cs"/>
                        </a:rPr>
                        <a:t>business analyst is</a:t>
                      </a:r>
                    </a:p>
                    <a:p>
                      <a:r>
                        <a:rPr kumimoji="0" lang="id-ID" sz="1800" kern="1200" baseline="0" dirty="0" smtClean="0">
                          <a:solidFill>
                            <a:schemeClr val="dk1"/>
                          </a:solidFill>
                          <a:latin typeface="+mn-lt"/>
                          <a:ea typeface="+mn-ea"/>
                          <a:cs typeface="+mn-cs"/>
                        </a:rPr>
                        <a:t>maintained for future</a:t>
                      </a:r>
                    </a:p>
                    <a:p>
                      <a:r>
                        <a:rPr kumimoji="0" lang="id-ID" sz="1800" kern="1200" baseline="0" dirty="0" smtClean="0">
                          <a:solidFill>
                            <a:schemeClr val="dk1"/>
                          </a:solidFill>
                          <a:latin typeface="+mn-lt"/>
                          <a:ea typeface="+mn-ea"/>
                          <a:cs typeface="+mn-cs"/>
                        </a:rPr>
                        <a:t>use.”</a:t>
                      </a:r>
                    </a:p>
                  </a:txBody>
                  <a:tcPr/>
                </a:tc>
                <a:tc>
                  <a:txBody>
                    <a:bodyPr/>
                    <a:lstStyle/>
                    <a:p>
                      <a:r>
                        <a:rPr kumimoji="0" lang="id-ID" sz="1800" kern="1200" baseline="0" dirty="0" smtClean="0">
                          <a:solidFill>
                            <a:schemeClr val="dk1"/>
                          </a:solidFill>
                          <a:latin typeface="+mn-lt"/>
                          <a:ea typeface="+mn-ea"/>
                          <a:cs typeface="+mn-cs"/>
                        </a:rPr>
                        <a:t>4.3 Maintain Requirements for Reuse </a:t>
                      </a:r>
                    </a:p>
                    <a:p>
                      <a:endParaRPr kumimoji="0" lang="id-ID" sz="1800" kern="1200" baseline="0" dirty="0" smtClean="0">
                        <a:solidFill>
                          <a:schemeClr val="dk1"/>
                        </a:solidFill>
                        <a:latin typeface="+mn-lt"/>
                        <a:ea typeface="+mn-ea"/>
                        <a:cs typeface="+mn-cs"/>
                      </a:endParaRPr>
                    </a:p>
                    <a:p>
                      <a:r>
                        <a:rPr kumimoji="0" lang="id-ID" sz="1800" kern="1200" baseline="0" dirty="0" smtClean="0">
                          <a:solidFill>
                            <a:schemeClr val="dk1"/>
                          </a:solidFill>
                          <a:latin typeface="+mn-lt"/>
                          <a:ea typeface="+mn-ea"/>
                          <a:cs typeface="+mn-cs"/>
                        </a:rPr>
                        <a:t>4.4 Prepare Requirements Package </a:t>
                      </a:r>
                    </a:p>
                    <a:p>
                      <a:endParaRPr kumimoji="0" lang="id-ID" sz="1800" kern="1200" baseline="0" dirty="0" smtClean="0">
                        <a:solidFill>
                          <a:schemeClr val="dk1"/>
                        </a:solidFill>
                        <a:latin typeface="+mn-lt"/>
                        <a:ea typeface="+mn-ea"/>
                        <a:cs typeface="+mn-cs"/>
                      </a:endParaRPr>
                    </a:p>
                    <a:p>
                      <a:r>
                        <a:rPr kumimoji="0" lang="id-ID" sz="1800" kern="1200" baseline="0" dirty="0" smtClean="0">
                          <a:solidFill>
                            <a:schemeClr val="dk1"/>
                          </a:solidFill>
                          <a:latin typeface="+mn-lt"/>
                          <a:ea typeface="+mn-ea"/>
                          <a:cs typeface="+mn-cs"/>
                        </a:rPr>
                        <a:t>4.5 Communicate Requirements </a:t>
                      </a:r>
                      <a:endParaRPr lang="id-ID"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28596" y="1214422"/>
          <a:ext cx="8229600" cy="4851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id-ID" dirty="0" smtClean="0"/>
                        <a:t>Knowledge Area (KA)</a:t>
                      </a:r>
                      <a:endParaRPr lang="id-ID" dirty="0"/>
                    </a:p>
                  </a:txBody>
                  <a:tcPr/>
                </a:tc>
                <a:tc>
                  <a:txBody>
                    <a:bodyPr/>
                    <a:lstStyle/>
                    <a:p>
                      <a:pPr algn="ctr"/>
                      <a:r>
                        <a:rPr lang="id-ID" dirty="0" smtClean="0"/>
                        <a:t>Definition</a:t>
                      </a:r>
                      <a:endParaRPr lang="id-ID" dirty="0"/>
                    </a:p>
                  </a:txBody>
                  <a:tcPr/>
                </a:tc>
                <a:tc>
                  <a:txBody>
                    <a:bodyPr/>
                    <a:lstStyle/>
                    <a:p>
                      <a:pPr algn="ctr"/>
                      <a:r>
                        <a:rPr lang="id-ID" dirty="0" smtClean="0"/>
                        <a:t>Task KA</a:t>
                      </a:r>
                      <a:endParaRPr lang="id-ID" dirty="0"/>
                    </a:p>
                  </a:txBody>
                  <a:tcPr/>
                </a:tc>
              </a:tr>
              <a:tr h="370840">
                <a:tc>
                  <a:txBody>
                    <a:bodyPr/>
                    <a:lstStyle/>
                    <a:p>
                      <a:r>
                        <a:rPr kumimoji="0" lang="id-ID" sz="1800" kern="1200" baseline="0" dirty="0" smtClean="0">
                          <a:solidFill>
                            <a:schemeClr val="dk1"/>
                          </a:solidFill>
                          <a:latin typeface="+mn-lt"/>
                          <a:ea typeface="+mn-ea"/>
                          <a:cs typeface="+mn-cs"/>
                        </a:rPr>
                        <a:t>Enterprise Analysis </a:t>
                      </a:r>
                      <a:endParaRPr lang="id-ID" dirty="0"/>
                    </a:p>
                  </a:txBody>
                  <a:tcPr/>
                </a:tc>
                <a:tc>
                  <a:txBody>
                    <a:bodyPr/>
                    <a:lstStyle/>
                    <a:p>
                      <a:r>
                        <a:rPr kumimoji="0" lang="en-US" sz="1800" kern="1200" baseline="0" dirty="0" smtClean="0">
                          <a:solidFill>
                            <a:schemeClr val="dk1"/>
                          </a:solidFill>
                          <a:latin typeface="+mn-lt"/>
                          <a:ea typeface="+mn-ea"/>
                          <a:cs typeface="+mn-cs"/>
                        </a:rPr>
                        <a:t>“describes how business analysts identify a business need, refine and clarify the definition of that need, and define a solution scope that can feasibly be implemented by the business. This knowledge area describes problem definition and analysis, business case development, feasibility studies, and the definition of solution scope.”</a:t>
                      </a:r>
                    </a:p>
                  </a:txBody>
                  <a:tcPr/>
                </a:tc>
                <a:tc>
                  <a:txBody>
                    <a:bodyPr/>
                    <a:lstStyle/>
                    <a:p>
                      <a:r>
                        <a:rPr kumimoji="0" lang="id-ID" sz="1800" kern="1200" baseline="0" dirty="0" smtClean="0">
                          <a:solidFill>
                            <a:schemeClr val="dk1"/>
                          </a:solidFill>
                          <a:latin typeface="+mn-lt"/>
                          <a:ea typeface="+mn-ea"/>
                          <a:cs typeface="+mn-cs"/>
                        </a:rPr>
                        <a:t>5.2 Assess Capability Gaps </a:t>
                      </a:r>
                    </a:p>
                    <a:p>
                      <a:endParaRPr kumimoji="0" lang="id-ID" sz="1800" kern="1200" baseline="0" dirty="0" smtClean="0">
                        <a:solidFill>
                          <a:schemeClr val="dk1"/>
                        </a:solidFill>
                        <a:latin typeface="+mn-lt"/>
                        <a:ea typeface="+mn-ea"/>
                        <a:cs typeface="+mn-cs"/>
                      </a:endParaRPr>
                    </a:p>
                    <a:p>
                      <a:r>
                        <a:rPr kumimoji="0" lang="id-ID" sz="1800" kern="1200" baseline="0" dirty="0" smtClean="0">
                          <a:solidFill>
                            <a:schemeClr val="dk1"/>
                          </a:solidFill>
                          <a:latin typeface="+mn-lt"/>
                          <a:ea typeface="+mn-ea"/>
                          <a:cs typeface="+mn-cs"/>
                        </a:rPr>
                        <a:t>5.4 Define Solution Scope </a:t>
                      </a:r>
                      <a:endParaRPr lang="id-ID"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28596" y="1214422"/>
          <a:ext cx="8229600" cy="4851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id-ID" dirty="0" smtClean="0"/>
                        <a:t>Knowledge Area (KA)</a:t>
                      </a:r>
                      <a:endParaRPr lang="id-ID" dirty="0"/>
                    </a:p>
                  </a:txBody>
                  <a:tcPr/>
                </a:tc>
                <a:tc>
                  <a:txBody>
                    <a:bodyPr/>
                    <a:lstStyle/>
                    <a:p>
                      <a:pPr algn="ctr"/>
                      <a:r>
                        <a:rPr lang="id-ID" dirty="0" smtClean="0"/>
                        <a:t>Definition</a:t>
                      </a:r>
                      <a:endParaRPr lang="id-ID" dirty="0"/>
                    </a:p>
                  </a:txBody>
                  <a:tcPr/>
                </a:tc>
                <a:tc>
                  <a:txBody>
                    <a:bodyPr/>
                    <a:lstStyle/>
                    <a:p>
                      <a:pPr algn="ctr"/>
                      <a:r>
                        <a:rPr lang="id-ID" dirty="0" smtClean="0"/>
                        <a:t>Task KA</a:t>
                      </a:r>
                      <a:endParaRPr lang="id-ID" dirty="0"/>
                    </a:p>
                  </a:txBody>
                  <a:tcPr/>
                </a:tc>
              </a:tr>
              <a:tr h="370840">
                <a:tc>
                  <a:txBody>
                    <a:bodyPr/>
                    <a:lstStyle/>
                    <a:p>
                      <a:r>
                        <a:rPr kumimoji="0" lang="id-ID" sz="1800" kern="1200" baseline="0" dirty="0" smtClean="0">
                          <a:solidFill>
                            <a:schemeClr val="dk1"/>
                          </a:solidFill>
                          <a:latin typeface="+mn-lt"/>
                          <a:ea typeface="+mn-ea"/>
                          <a:cs typeface="+mn-cs"/>
                        </a:rPr>
                        <a:t>Requirements Analysis </a:t>
                      </a:r>
                      <a:endParaRPr lang="id-ID" dirty="0"/>
                    </a:p>
                  </a:txBody>
                  <a:tcPr/>
                </a:tc>
                <a:tc>
                  <a:txBody>
                    <a:bodyPr/>
                    <a:lstStyle/>
                    <a:p>
                      <a:r>
                        <a:rPr kumimoji="0" lang="en-US" sz="1800" kern="1200" baseline="0" dirty="0" smtClean="0">
                          <a:solidFill>
                            <a:schemeClr val="dk1"/>
                          </a:solidFill>
                          <a:latin typeface="+mn-lt"/>
                          <a:ea typeface="+mn-ea"/>
                          <a:cs typeface="+mn-cs"/>
                        </a:rPr>
                        <a:t>“describes how business analysts prioritize and progressively elaborate stakeholder and solution requirements.... It involves analyzing stakeholder needs to define solutions that</a:t>
                      </a:r>
                    </a:p>
                    <a:p>
                      <a:r>
                        <a:rPr kumimoji="0" lang="en-US" sz="1800" kern="1200" baseline="0" dirty="0" smtClean="0">
                          <a:solidFill>
                            <a:schemeClr val="dk1"/>
                          </a:solidFill>
                          <a:latin typeface="+mn-lt"/>
                          <a:ea typeface="+mn-ea"/>
                          <a:cs typeface="+mn-cs"/>
                        </a:rPr>
                        <a:t>meet those needs, assessing the current state of the business to identify and recommend improvements, and the verification and validation of the resulting requirements.”</a:t>
                      </a:r>
                    </a:p>
                  </a:txBody>
                  <a:tcPr/>
                </a:tc>
                <a:tc>
                  <a:txBody>
                    <a:bodyPr/>
                    <a:lstStyle/>
                    <a:p>
                      <a:r>
                        <a:rPr kumimoji="0" lang="id-ID" sz="1800" kern="1200" baseline="0" dirty="0" smtClean="0">
                          <a:solidFill>
                            <a:schemeClr val="dk1"/>
                          </a:solidFill>
                          <a:latin typeface="+mn-lt"/>
                          <a:ea typeface="+mn-ea"/>
                          <a:cs typeface="+mn-cs"/>
                        </a:rPr>
                        <a:t>6.2 Organize Requirements </a:t>
                      </a:r>
                    </a:p>
                    <a:p>
                      <a:endParaRPr kumimoji="0" lang="id-ID" sz="1800" kern="1200" baseline="0" dirty="0" smtClean="0">
                        <a:solidFill>
                          <a:schemeClr val="dk1"/>
                        </a:solidFill>
                        <a:latin typeface="+mn-lt"/>
                        <a:ea typeface="+mn-ea"/>
                        <a:cs typeface="+mn-cs"/>
                      </a:endParaRPr>
                    </a:p>
                    <a:p>
                      <a:r>
                        <a:rPr kumimoji="0" lang="en-US" sz="1800" kern="1200" baseline="0" dirty="0" smtClean="0">
                          <a:solidFill>
                            <a:schemeClr val="dk1"/>
                          </a:solidFill>
                          <a:latin typeface="+mn-lt"/>
                          <a:ea typeface="+mn-ea"/>
                          <a:cs typeface="+mn-cs"/>
                        </a:rPr>
                        <a:t>6.3 Specify and Model Requirements </a:t>
                      </a:r>
                      <a:endParaRPr kumimoji="0" lang="id-ID" sz="1800" kern="1200" baseline="0" dirty="0" smtClean="0">
                        <a:solidFill>
                          <a:schemeClr val="dk1"/>
                        </a:solidFill>
                        <a:latin typeface="+mn-lt"/>
                        <a:ea typeface="+mn-ea"/>
                        <a:cs typeface="+mn-cs"/>
                      </a:endParaRPr>
                    </a:p>
                    <a:p>
                      <a:endParaRPr kumimoji="0" lang="id-ID" sz="1800" kern="1200" baseline="0" dirty="0" smtClean="0">
                        <a:solidFill>
                          <a:schemeClr val="dk1"/>
                        </a:solidFill>
                        <a:latin typeface="+mn-lt"/>
                        <a:ea typeface="+mn-ea"/>
                        <a:cs typeface="+mn-cs"/>
                      </a:endParaRPr>
                    </a:p>
                    <a:p>
                      <a:r>
                        <a:rPr kumimoji="0" lang="id-ID" sz="1800" kern="1200" baseline="0" dirty="0" smtClean="0">
                          <a:solidFill>
                            <a:schemeClr val="dk1"/>
                          </a:solidFill>
                          <a:latin typeface="+mn-lt"/>
                          <a:ea typeface="+mn-ea"/>
                          <a:cs typeface="+mn-cs"/>
                        </a:rPr>
                        <a:t>6.5 Verify Requirements </a:t>
                      </a:r>
                    </a:p>
                    <a:p>
                      <a:endParaRPr kumimoji="0" lang="id-ID" sz="1800" kern="1200" baseline="0" dirty="0" smtClean="0">
                        <a:solidFill>
                          <a:schemeClr val="dk1"/>
                        </a:solidFill>
                        <a:latin typeface="+mn-lt"/>
                        <a:ea typeface="+mn-ea"/>
                        <a:cs typeface="+mn-cs"/>
                      </a:endParaRPr>
                    </a:p>
                    <a:p>
                      <a:r>
                        <a:rPr kumimoji="0" lang="id-ID" sz="1800" kern="1200" baseline="0" dirty="0" smtClean="0">
                          <a:solidFill>
                            <a:schemeClr val="dk1"/>
                          </a:solidFill>
                          <a:latin typeface="+mn-lt"/>
                          <a:ea typeface="+mn-ea"/>
                          <a:cs typeface="+mn-cs"/>
                        </a:rPr>
                        <a:t>6.6. Validate Requirements </a:t>
                      </a:r>
                      <a:endParaRPr lang="id-ID" dirty="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graphicFrame>
        <p:nvGraphicFramePr>
          <p:cNvPr id="4" name="Content Placeholder 3"/>
          <p:cNvGraphicFramePr>
            <a:graphicFrameLocks noGrp="1"/>
          </p:cNvGraphicFramePr>
          <p:nvPr>
            <p:ph idx="1"/>
          </p:nvPr>
        </p:nvGraphicFramePr>
        <p:xfrm>
          <a:off x="428596" y="492148"/>
          <a:ext cx="8229600" cy="62230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id-ID" dirty="0" smtClean="0"/>
                        <a:t>Knowledge Area (KA)</a:t>
                      </a:r>
                      <a:endParaRPr lang="id-ID" dirty="0"/>
                    </a:p>
                  </a:txBody>
                  <a:tcPr/>
                </a:tc>
                <a:tc>
                  <a:txBody>
                    <a:bodyPr/>
                    <a:lstStyle/>
                    <a:p>
                      <a:pPr algn="ctr"/>
                      <a:r>
                        <a:rPr lang="id-ID" dirty="0" smtClean="0"/>
                        <a:t>Definition</a:t>
                      </a:r>
                      <a:endParaRPr lang="id-ID" dirty="0"/>
                    </a:p>
                  </a:txBody>
                  <a:tcPr/>
                </a:tc>
                <a:tc>
                  <a:txBody>
                    <a:bodyPr/>
                    <a:lstStyle/>
                    <a:p>
                      <a:pPr algn="ctr"/>
                      <a:r>
                        <a:rPr lang="id-ID" dirty="0" smtClean="0"/>
                        <a:t>Task KA</a:t>
                      </a:r>
                      <a:endParaRPr lang="id-ID" dirty="0"/>
                    </a:p>
                  </a:txBody>
                  <a:tcPr/>
                </a:tc>
              </a:tr>
              <a:tr h="370840">
                <a:tc>
                  <a:txBody>
                    <a:bodyPr/>
                    <a:lstStyle/>
                    <a:p>
                      <a:r>
                        <a:rPr kumimoji="0" lang="id-ID" sz="1800" kern="1200" baseline="0" dirty="0" smtClean="0">
                          <a:solidFill>
                            <a:schemeClr val="dk1"/>
                          </a:solidFill>
                          <a:latin typeface="+mn-lt"/>
                          <a:ea typeface="+mn-ea"/>
                          <a:cs typeface="+mn-cs"/>
                        </a:rPr>
                        <a:t>Solution Assessment and Validation </a:t>
                      </a:r>
                      <a:endParaRPr lang="id-ID" dirty="0"/>
                    </a:p>
                  </a:txBody>
                  <a:tcPr/>
                </a:tc>
                <a:tc>
                  <a:txBody>
                    <a:bodyPr/>
                    <a:lstStyle/>
                    <a:p>
                      <a:r>
                        <a:rPr kumimoji="0" lang="en-US" sz="1800" kern="1200" baseline="0" dirty="0" smtClean="0">
                          <a:solidFill>
                            <a:schemeClr val="dk1"/>
                          </a:solidFill>
                          <a:latin typeface="+mn-lt"/>
                          <a:ea typeface="+mn-ea"/>
                          <a:cs typeface="+mn-cs"/>
                        </a:rPr>
                        <a:t>“describes how business analysts assess proposed solutions to determine which solution best fits the business need, identify</a:t>
                      </a:r>
                    </a:p>
                    <a:p>
                      <a:r>
                        <a:rPr kumimoji="0" lang="en-US" sz="1800" kern="1200" baseline="0" dirty="0" smtClean="0">
                          <a:solidFill>
                            <a:schemeClr val="dk1"/>
                          </a:solidFill>
                          <a:latin typeface="+mn-lt"/>
                          <a:ea typeface="+mn-ea"/>
                          <a:cs typeface="+mn-cs"/>
                        </a:rPr>
                        <a:t>gaps and shortcomings in solutions, and determine necessary workarounds or changes to the solution. It also describes how business analysts assess deployed solutions to see</a:t>
                      </a:r>
                    </a:p>
                    <a:p>
                      <a:r>
                        <a:rPr kumimoji="0" lang="en-US" sz="1800" kern="1200" baseline="0" dirty="0" smtClean="0">
                          <a:solidFill>
                            <a:schemeClr val="dk1"/>
                          </a:solidFill>
                          <a:latin typeface="+mn-lt"/>
                          <a:ea typeface="+mn-ea"/>
                          <a:cs typeface="+mn-cs"/>
                        </a:rPr>
                        <a:t>how well they meet the</a:t>
                      </a:r>
                    </a:p>
                    <a:p>
                      <a:r>
                        <a:rPr kumimoji="0" lang="en-US" sz="1800" kern="1200" baseline="0" dirty="0" smtClean="0">
                          <a:solidFill>
                            <a:schemeClr val="dk1"/>
                          </a:solidFill>
                          <a:latin typeface="+mn-lt"/>
                          <a:ea typeface="+mn-ea"/>
                          <a:cs typeface="+mn-cs"/>
                        </a:rPr>
                        <a:t>original need so that the sponsoring organization</a:t>
                      </a:r>
                    </a:p>
                    <a:p>
                      <a:r>
                        <a:rPr kumimoji="0" lang="id-ID" sz="1800" kern="1200" baseline="0" dirty="0" smtClean="0">
                          <a:solidFill>
                            <a:schemeClr val="dk1"/>
                          </a:solidFill>
                          <a:latin typeface="+mn-lt"/>
                          <a:ea typeface="+mn-ea"/>
                          <a:cs typeface="+mn-cs"/>
                        </a:rPr>
                        <a:t>can assess the performance</a:t>
                      </a:r>
                    </a:p>
                    <a:p>
                      <a:r>
                        <a:rPr kumimoji="0" lang="en-US" sz="1800" kern="1200" baseline="0" dirty="0" smtClean="0">
                          <a:solidFill>
                            <a:schemeClr val="dk1"/>
                          </a:solidFill>
                          <a:latin typeface="+mn-lt"/>
                          <a:ea typeface="+mn-ea"/>
                          <a:cs typeface="+mn-cs"/>
                        </a:rPr>
                        <a:t>and effectiveness of the solution.”</a:t>
                      </a:r>
                    </a:p>
                  </a:txBody>
                  <a:tcPr/>
                </a:tc>
                <a:tc>
                  <a:txBody>
                    <a:bodyPr/>
                    <a:lstStyle/>
                    <a:p>
                      <a:r>
                        <a:rPr kumimoji="0" lang="id-ID" sz="1800" kern="1200" baseline="0" dirty="0" smtClean="0">
                          <a:solidFill>
                            <a:schemeClr val="dk1"/>
                          </a:solidFill>
                          <a:latin typeface="+mn-lt"/>
                          <a:ea typeface="+mn-ea"/>
                          <a:cs typeface="+mn-cs"/>
                        </a:rPr>
                        <a:t>7.2 Allocate Requirements </a:t>
                      </a:r>
                    </a:p>
                    <a:p>
                      <a:endParaRPr kumimoji="0" lang="id-ID" sz="1800" kern="1200" baseline="0" dirty="0" smtClean="0">
                        <a:solidFill>
                          <a:schemeClr val="dk1"/>
                        </a:solidFill>
                        <a:latin typeface="+mn-lt"/>
                        <a:ea typeface="+mn-ea"/>
                        <a:cs typeface="+mn-cs"/>
                      </a:endParaRPr>
                    </a:p>
                    <a:p>
                      <a:r>
                        <a:rPr kumimoji="0" lang="id-ID" sz="1800" kern="1200" baseline="0" dirty="0" smtClean="0">
                          <a:solidFill>
                            <a:schemeClr val="dk1"/>
                          </a:solidFill>
                          <a:latin typeface="+mn-lt"/>
                          <a:ea typeface="+mn-ea"/>
                          <a:cs typeface="+mn-cs"/>
                        </a:rPr>
                        <a:t>7.3 Assess Organizational Readiness </a:t>
                      </a:r>
                    </a:p>
                    <a:p>
                      <a:endParaRPr kumimoji="0" lang="id-ID" sz="1800" kern="1200" baseline="0" dirty="0" smtClean="0">
                        <a:solidFill>
                          <a:schemeClr val="dk1"/>
                        </a:solidFill>
                        <a:latin typeface="+mn-lt"/>
                        <a:ea typeface="+mn-ea"/>
                        <a:cs typeface="+mn-cs"/>
                      </a:endParaRPr>
                    </a:p>
                    <a:p>
                      <a:r>
                        <a:rPr kumimoji="0" lang="id-ID" sz="1800" kern="1200" baseline="0" smtClean="0">
                          <a:solidFill>
                            <a:schemeClr val="dk1"/>
                          </a:solidFill>
                          <a:latin typeface="+mn-lt"/>
                          <a:ea typeface="+mn-ea"/>
                          <a:cs typeface="+mn-cs"/>
                        </a:rPr>
                        <a:t>7.5 Validate Solution </a:t>
                      </a:r>
                      <a:endParaRPr lang="id-ID"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2050" name="Picture 2"/>
          <p:cNvPicPr>
            <a:picLocks noChangeAspect="1" noChangeArrowheads="1"/>
          </p:cNvPicPr>
          <p:nvPr/>
        </p:nvPicPr>
        <p:blipFill>
          <a:blip r:embed="rId2"/>
          <a:srcRect/>
          <a:stretch>
            <a:fillRect/>
          </a:stretch>
        </p:blipFill>
        <p:spPr bwMode="auto">
          <a:xfrm>
            <a:off x="-32" y="376238"/>
            <a:ext cx="9161430" cy="6481762"/>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2428861" y="439730"/>
            <a:ext cx="4643470" cy="417502"/>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3074" name="Picture 2"/>
          <p:cNvPicPr>
            <a:picLocks noChangeAspect="1" noChangeArrowheads="1"/>
          </p:cNvPicPr>
          <p:nvPr/>
        </p:nvPicPr>
        <p:blipFill>
          <a:blip r:embed="rId2"/>
          <a:srcRect/>
          <a:stretch>
            <a:fillRect/>
          </a:stretch>
        </p:blipFill>
        <p:spPr bwMode="auto">
          <a:xfrm>
            <a:off x="136532" y="1852635"/>
            <a:ext cx="8936062" cy="5005389"/>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142844" y="995461"/>
            <a:ext cx="8929718" cy="861903"/>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2428860" y="928670"/>
            <a:ext cx="4643469" cy="47494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57232"/>
          </a:xfrm>
        </p:spPr>
        <p:txBody>
          <a:bodyPr/>
          <a:lstStyle/>
          <a:p>
            <a:pPr algn="l"/>
            <a:r>
              <a:rPr lang="id-ID" dirty="0" smtClean="0"/>
              <a:t>Unified Process (UP)</a:t>
            </a:r>
            <a:endParaRPr lang="id-ID" dirty="0"/>
          </a:p>
        </p:txBody>
      </p:sp>
      <p:sp>
        <p:nvSpPr>
          <p:cNvPr id="3" name="Content Placeholder 2"/>
          <p:cNvSpPr>
            <a:spLocks noGrp="1"/>
          </p:cNvSpPr>
          <p:nvPr>
            <p:ph idx="1"/>
          </p:nvPr>
        </p:nvSpPr>
        <p:spPr/>
        <p:txBody>
          <a:bodyPr/>
          <a:lstStyle/>
          <a:p>
            <a:endParaRPr lang="id-ID"/>
          </a:p>
        </p:txBody>
      </p:sp>
      <p:pic>
        <p:nvPicPr>
          <p:cNvPr id="4" name="Picture 1"/>
          <p:cNvPicPr>
            <a:picLocks noChangeAspect="1" noChangeArrowheads="1"/>
          </p:cNvPicPr>
          <p:nvPr/>
        </p:nvPicPr>
        <p:blipFill>
          <a:blip r:embed="rId2">
            <a:grayscl/>
          </a:blip>
          <a:srcRect/>
          <a:stretch>
            <a:fillRect/>
          </a:stretch>
        </p:blipFill>
        <p:spPr bwMode="auto">
          <a:xfrm>
            <a:off x="52874" y="714356"/>
            <a:ext cx="9157494" cy="6219844"/>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Inception</a:t>
            </a:r>
            <a:endParaRPr lang="id-ID" dirty="0"/>
          </a:p>
        </p:txBody>
      </p:sp>
      <p:sp>
        <p:nvSpPr>
          <p:cNvPr id="3" name="Content Placeholder 2"/>
          <p:cNvSpPr>
            <a:spLocks noGrp="1"/>
          </p:cNvSpPr>
          <p:nvPr>
            <p:ph idx="1"/>
          </p:nvPr>
        </p:nvSpPr>
        <p:spPr/>
        <p:txBody>
          <a:bodyPr>
            <a:normAutofit fontScale="70000" lnSpcReduction="20000"/>
          </a:bodyPr>
          <a:lstStyle/>
          <a:p>
            <a:r>
              <a:rPr lang="en-US" dirty="0" smtClean="0"/>
              <a:t>This subsection covers the purpose, activities, work products, and milestone </a:t>
            </a:r>
            <a:r>
              <a:rPr lang="en-US" dirty="0" smtClean="0"/>
              <a:t>of</a:t>
            </a:r>
            <a:r>
              <a:rPr lang="id-ID" dirty="0" smtClean="0"/>
              <a:t> the </a:t>
            </a:r>
            <a:r>
              <a:rPr lang="id-ID" dirty="0" smtClean="0"/>
              <a:t>Inception phase</a:t>
            </a:r>
            <a:r>
              <a:rPr lang="id-ID" dirty="0" smtClean="0"/>
              <a:t>.</a:t>
            </a:r>
          </a:p>
          <a:p>
            <a:pPr algn="just"/>
            <a:r>
              <a:rPr lang="en-US" dirty="0" smtClean="0"/>
              <a:t>The </a:t>
            </a:r>
            <a:r>
              <a:rPr lang="en-US" dirty="0" smtClean="0"/>
              <a:t>purpose of the Inception phase is to ensure that the project </a:t>
            </a:r>
            <a:r>
              <a:rPr lang="en-US" dirty="0" smtClean="0"/>
              <a:t>is</a:t>
            </a:r>
            <a:r>
              <a:rPr lang="id-ID" dirty="0" smtClean="0"/>
              <a:t> </a:t>
            </a:r>
            <a:r>
              <a:rPr lang="en-US" dirty="0" smtClean="0"/>
              <a:t>both </a:t>
            </a:r>
            <a:r>
              <a:rPr lang="en-US" dirty="0" smtClean="0"/>
              <a:t>valuable and feasible (scope and business value). For any truly new piece </a:t>
            </a:r>
            <a:r>
              <a:rPr lang="en-US" dirty="0" smtClean="0"/>
              <a:t>of</a:t>
            </a:r>
            <a:r>
              <a:rPr lang="id-ID" dirty="0" smtClean="0"/>
              <a:t> </a:t>
            </a:r>
            <a:r>
              <a:rPr lang="en-US" dirty="0" smtClean="0"/>
              <a:t>software</a:t>
            </a:r>
            <a:r>
              <a:rPr lang="en-US" dirty="0" smtClean="0"/>
              <a:t>, or even for the novel adaptation of an existing system, at some </a:t>
            </a:r>
            <a:r>
              <a:rPr lang="en-US" dirty="0" smtClean="0"/>
              <a:t>moment</a:t>
            </a:r>
            <a:r>
              <a:rPr lang="id-ID" dirty="0" smtClean="0"/>
              <a:t> </a:t>
            </a:r>
            <a:r>
              <a:rPr lang="en-US" dirty="0" smtClean="0"/>
              <a:t>in </a:t>
            </a:r>
            <a:r>
              <a:rPr lang="en-US" dirty="0" smtClean="0"/>
              <a:t>the mind of the developer, the architect, the analyst, or the end user, an idea </a:t>
            </a:r>
            <a:r>
              <a:rPr lang="en-US" dirty="0" smtClean="0"/>
              <a:t>for</a:t>
            </a:r>
            <a:r>
              <a:rPr lang="id-ID" dirty="0" smtClean="0"/>
              <a:t> </a:t>
            </a:r>
            <a:r>
              <a:rPr lang="en-US" dirty="0" smtClean="0"/>
              <a:t>some </a:t>
            </a:r>
            <a:r>
              <a:rPr lang="en-US" dirty="0" smtClean="0"/>
              <a:t>application springs forth. This idea may represent a new business venture, </a:t>
            </a:r>
            <a:r>
              <a:rPr lang="en-US" dirty="0" smtClean="0"/>
              <a:t>a</a:t>
            </a:r>
            <a:r>
              <a:rPr lang="id-ID" dirty="0" smtClean="0"/>
              <a:t> </a:t>
            </a:r>
            <a:r>
              <a:rPr lang="en-US" dirty="0" smtClean="0"/>
              <a:t>new </a:t>
            </a:r>
            <a:r>
              <a:rPr lang="en-US" dirty="0" smtClean="0"/>
              <a:t>complementary product in an existing product line, or perhaps a new set </a:t>
            </a:r>
            <a:r>
              <a:rPr lang="en-US" dirty="0" smtClean="0"/>
              <a:t>of</a:t>
            </a:r>
            <a:r>
              <a:rPr lang="id-ID" dirty="0" smtClean="0"/>
              <a:t> </a:t>
            </a:r>
            <a:r>
              <a:rPr lang="en-US" dirty="0" smtClean="0"/>
              <a:t>features </a:t>
            </a:r>
            <a:r>
              <a:rPr lang="en-US" dirty="0" smtClean="0"/>
              <a:t>for an existing software system. It is not the purpose of the </a:t>
            </a:r>
            <a:r>
              <a:rPr lang="en-US" dirty="0" smtClean="0"/>
              <a:t>Inception</a:t>
            </a:r>
            <a:r>
              <a:rPr lang="id-ID" dirty="0" smtClean="0"/>
              <a:t> </a:t>
            </a:r>
            <a:r>
              <a:rPr lang="en-US" dirty="0" smtClean="0"/>
              <a:t>phase </a:t>
            </a:r>
            <a:r>
              <a:rPr lang="en-US" dirty="0" smtClean="0"/>
              <a:t>to </a:t>
            </a:r>
            <a:r>
              <a:rPr lang="id-ID" dirty="0" smtClean="0"/>
              <a:t> </a:t>
            </a:r>
            <a:r>
              <a:rPr lang="en-US" dirty="0" err="1" smtClean="0"/>
              <a:t>ompletely</a:t>
            </a:r>
            <a:r>
              <a:rPr lang="en-US" dirty="0" smtClean="0"/>
              <a:t> </a:t>
            </a:r>
            <a:r>
              <a:rPr lang="en-US" dirty="0" smtClean="0"/>
              <a:t>define this idea. Rather, this phase’s purpose is to </a:t>
            </a:r>
            <a:r>
              <a:rPr lang="en-US" dirty="0" smtClean="0"/>
              <a:t>establish</a:t>
            </a:r>
            <a:r>
              <a:rPr lang="id-ID" dirty="0" smtClean="0"/>
              <a:t> </a:t>
            </a:r>
            <a:r>
              <a:rPr lang="en-US" dirty="0" smtClean="0"/>
              <a:t>the </a:t>
            </a:r>
            <a:r>
              <a:rPr lang="en-US" dirty="0" smtClean="0"/>
              <a:t>vision for the idea and validate its assumptions. Even for the refinement of </a:t>
            </a:r>
            <a:r>
              <a:rPr lang="en-US" dirty="0" smtClean="0"/>
              <a:t>an</a:t>
            </a:r>
            <a:r>
              <a:rPr lang="id-ID" dirty="0" smtClean="0"/>
              <a:t> </a:t>
            </a:r>
            <a:r>
              <a:rPr lang="en-US" dirty="0" smtClean="0"/>
              <a:t>existing </a:t>
            </a:r>
            <a:r>
              <a:rPr lang="en-US" dirty="0" smtClean="0"/>
              <a:t>system, there is still value in the Inception phase. In such cases, </a:t>
            </a:r>
            <a:r>
              <a:rPr lang="en-US" dirty="0" smtClean="0"/>
              <a:t>Inception</a:t>
            </a:r>
            <a:r>
              <a:rPr lang="id-ID" dirty="0" smtClean="0"/>
              <a:t> </a:t>
            </a:r>
            <a:r>
              <a:rPr lang="en-US" dirty="0" smtClean="0"/>
              <a:t>is </a:t>
            </a:r>
            <a:r>
              <a:rPr lang="en-US" dirty="0" smtClean="0"/>
              <a:t>brief but still focuses on ensuring business value and technical feasibility.</a:t>
            </a:r>
          </a:p>
          <a:p>
            <a:endParaRPr lang="id-ID" dirty="0" smtClean="0"/>
          </a:p>
          <a:p>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Elaboration</a:t>
            </a:r>
            <a:endParaRPr lang="id-ID" dirty="0"/>
          </a:p>
        </p:txBody>
      </p:sp>
      <p:sp>
        <p:nvSpPr>
          <p:cNvPr id="3" name="Content Placeholder 2"/>
          <p:cNvSpPr>
            <a:spLocks noGrp="1"/>
          </p:cNvSpPr>
          <p:nvPr>
            <p:ph idx="1"/>
          </p:nvPr>
        </p:nvSpPr>
        <p:spPr/>
        <p:txBody>
          <a:bodyPr>
            <a:normAutofit fontScale="85000" lnSpcReduction="20000"/>
          </a:bodyPr>
          <a:lstStyle/>
          <a:p>
            <a:pPr algn="just"/>
            <a:r>
              <a:rPr lang="en-US" dirty="0" smtClean="0"/>
              <a:t>This subsection covers the purpose, activities, work products, and milestone </a:t>
            </a:r>
            <a:r>
              <a:rPr lang="en-US" dirty="0" smtClean="0"/>
              <a:t>of</a:t>
            </a:r>
            <a:r>
              <a:rPr lang="id-ID" dirty="0" smtClean="0"/>
              <a:t> the </a:t>
            </a:r>
            <a:r>
              <a:rPr lang="id-ID" dirty="0" smtClean="0"/>
              <a:t>Elaboration phase</a:t>
            </a:r>
            <a:r>
              <a:rPr lang="id-ID" dirty="0" smtClean="0"/>
              <a:t>.</a:t>
            </a:r>
          </a:p>
          <a:p>
            <a:pPr algn="just"/>
            <a:r>
              <a:rPr lang="en-US" dirty="0" smtClean="0"/>
              <a:t>Purpose Once the scope of what is to be built is understood and agreed to</a:t>
            </a:r>
            <a:r>
              <a:rPr lang="en-US" dirty="0" smtClean="0"/>
              <a:t>,</a:t>
            </a:r>
            <a:r>
              <a:rPr lang="id-ID" dirty="0" smtClean="0"/>
              <a:t> </a:t>
            </a:r>
            <a:r>
              <a:rPr lang="en-US" dirty="0" smtClean="0"/>
              <a:t>attention </a:t>
            </a:r>
            <a:r>
              <a:rPr lang="en-US" dirty="0" smtClean="0"/>
              <a:t>turns to developing the overall architecture framework that will </a:t>
            </a:r>
            <a:r>
              <a:rPr lang="en-US" dirty="0" smtClean="0"/>
              <a:t>provide</a:t>
            </a:r>
            <a:r>
              <a:rPr lang="id-ID" dirty="0" smtClean="0"/>
              <a:t> </a:t>
            </a:r>
            <a:r>
              <a:rPr lang="en-US" dirty="0" smtClean="0"/>
              <a:t>the </a:t>
            </a:r>
            <a:r>
              <a:rPr lang="en-US" dirty="0" smtClean="0"/>
              <a:t>foundation for all the iterations that follow. The intent is to identify </a:t>
            </a:r>
            <a:r>
              <a:rPr lang="en-US" dirty="0" smtClean="0"/>
              <a:t>architectural</a:t>
            </a:r>
            <a:r>
              <a:rPr lang="id-ID" dirty="0" smtClean="0"/>
              <a:t> </a:t>
            </a:r>
            <a:r>
              <a:rPr lang="en-US" dirty="0" smtClean="0"/>
              <a:t>flaws </a:t>
            </a:r>
            <a:r>
              <a:rPr lang="en-US" dirty="0" smtClean="0"/>
              <a:t>early and to establish common policies that yield a simpler architecture</a:t>
            </a:r>
            <a:r>
              <a:rPr lang="en-US" dirty="0" smtClean="0"/>
              <a:t>.</a:t>
            </a:r>
            <a:r>
              <a:rPr lang="id-ID" dirty="0" smtClean="0"/>
              <a:t> </a:t>
            </a:r>
            <a:r>
              <a:rPr lang="en-US" dirty="0" smtClean="0"/>
              <a:t>The </a:t>
            </a:r>
            <a:r>
              <a:rPr lang="en-US" dirty="0" smtClean="0"/>
              <a:t>Elaboration phase is when such architectural discovery takes place</a:t>
            </a:r>
            <a:r>
              <a:rPr lang="en-US" dirty="0" smtClean="0"/>
              <a:t>,</a:t>
            </a:r>
            <a:r>
              <a:rPr lang="id-ID" dirty="0" smtClean="0"/>
              <a:t> </a:t>
            </a:r>
            <a:r>
              <a:rPr lang="en-US" dirty="0" smtClean="0"/>
              <a:t>choices </a:t>
            </a:r>
            <a:r>
              <a:rPr lang="en-US" dirty="0" smtClean="0"/>
              <a:t>are made, and the architecture evolves across multiple iterations. </a:t>
            </a:r>
            <a:r>
              <a:rPr lang="en-US" dirty="0" smtClean="0"/>
              <a:t>This</a:t>
            </a:r>
            <a:r>
              <a:rPr lang="id-ID" dirty="0" smtClean="0"/>
              <a:t> </a:t>
            </a:r>
            <a:r>
              <a:rPr lang="en-US" dirty="0" smtClean="0"/>
              <a:t>evolution is driven by the mitigation of the highest risks and the </a:t>
            </a:r>
            <a:r>
              <a:rPr lang="en-US" dirty="0" smtClean="0"/>
              <a:t>implementation</a:t>
            </a:r>
            <a:r>
              <a:rPr lang="id-ID" dirty="0" smtClean="0"/>
              <a:t> </a:t>
            </a:r>
            <a:r>
              <a:rPr lang="en-US" dirty="0" smtClean="0"/>
              <a:t>of </a:t>
            </a:r>
            <a:r>
              <a:rPr lang="en-US" dirty="0" smtClean="0"/>
              <a:t>the requirements with the highest priority and the most architectural significance.</a:t>
            </a:r>
          </a:p>
          <a:p>
            <a:endParaRPr lang="en-US" dirty="0" smtClean="0"/>
          </a:p>
          <a:p>
            <a:pPr algn="just"/>
            <a:endParaRPr lang="id-ID" dirty="0" smtClean="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Process and Roles</a:t>
            </a:r>
            <a:endParaRPr lang="id-ID" dirty="0"/>
          </a:p>
        </p:txBody>
      </p:sp>
      <p:pic>
        <p:nvPicPr>
          <p:cNvPr id="3074" name="Picture 2"/>
          <p:cNvPicPr>
            <a:picLocks noGrp="1" noChangeAspect="1" noChangeArrowheads="1"/>
          </p:cNvPicPr>
          <p:nvPr>
            <p:ph idx="1"/>
          </p:nvPr>
        </p:nvPicPr>
        <p:blipFill>
          <a:blip r:embed="rId2"/>
          <a:stretch>
            <a:fillRect/>
          </a:stretch>
        </p:blipFill>
        <p:spPr bwMode="auto">
          <a:xfrm>
            <a:off x="457200" y="1645291"/>
            <a:ext cx="8229600" cy="4618342"/>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Construction</a:t>
            </a:r>
            <a:endParaRPr lang="id-ID" dirty="0"/>
          </a:p>
        </p:txBody>
      </p:sp>
      <p:sp>
        <p:nvSpPr>
          <p:cNvPr id="3" name="Content Placeholder 2"/>
          <p:cNvSpPr>
            <a:spLocks noGrp="1"/>
          </p:cNvSpPr>
          <p:nvPr>
            <p:ph idx="1"/>
          </p:nvPr>
        </p:nvSpPr>
        <p:spPr/>
        <p:txBody>
          <a:bodyPr>
            <a:normAutofit fontScale="92500" lnSpcReduction="10000"/>
          </a:bodyPr>
          <a:lstStyle/>
          <a:p>
            <a:pPr algn="just"/>
            <a:r>
              <a:rPr lang="en-US" dirty="0" smtClean="0"/>
              <a:t>This subsection covers the purpose, activities, work products, and milestone </a:t>
            </a:r>
            <a:r>
              <a:rPr lang="en-US" dirty="0" smtClean="0"/>
              <a:t>of</a:t>
            </a:r>
            <a:r>
              <a:rPr lang="id-ID" dirty="0" smtClean="0"/>
              <a:t> the </a:t>
            </a:r>
            <a:r>
              <a:rPr lang="id-ID" dirty="0" smtClean="0"/>
              <a:t>Construction </a:t>
            </a:r>
            <a:r>
              <a:rPr lang="id-ID" dirty="0" smtClean="0"/>
              <a:t>phase.</a:t>
            </a:r>
          </a:p>
          <a:p>
            <a:pPr algn="just"/>
            <a:r>
              <a:rPr lang="en-US" dirty="0" smtClean="0"/>
              <a:t>Purpose Once the architecture has stabilized, the focus shifts from </a:t>
            </a:r>
            <a:r>
              <a:rPr lang="en-US" dirty="0" smtClean="0"/>
              <a:t>understanding</a:t>
            </a:r>
            <a:r>
              <a:rPr lang="id-ID" dirty="0" smtClean="0"/>
              <a:t> </a:t>
            </a:r>
            <a:r>
              <a:rPr lang="en-US" dirty="0" smtClean="0"/>
              <a:t>the </a:t>
            </a:r>
            <a:r>
              <a:rPr lang="en-US" dirty="0" smtClean="0"/>
              <a:t>problem and identifying key elements of the solution to the </a:t>
            </a:r>
            <a:r>
              <a:rPr lang="en-US" dirty="0" smtClean="0"/>
              <a:t>development</a:t>
            </a:r>
            <a:r>
              <a:rPr lang="id-ID" dirty="0" smtClean="0"/>
              <a:t> </a:t>
            </a:r>
            <a:r>
              <a:rPr lang="en-US" dirty="0" smtClean="0"/>
              <a:t>of </a:t>
            </a:r>
            <a:r>
              <a:rPr lang="en-US" dirty="0" smtClean="0"/>
              <a:t>a deployable product. The Construction phase is when you move </a:t>
            </a:r>
            <a:r>
              <a:rPr lang="en-US" dirty="0" smtClean="0"/>
              <a:t>from</a:t>
            </a:r>
            <a:r>
              <a:rPr lang="id-ID" dirty="0" smtClean="0"/>
              <a:t> </a:t>
            </a:r>
            <a:r>
              <a:rPr lang="en-US" dirty="0" smtClean="0"/>
              <a:t>discovery </a:t>
            </a:r>
            <a:r>
              <a:rPr lang="en-US" dirty="0" smtClean="0"/>
              <a:t>into production, where production can be thought of as “a </a:t>
            </a:r>
            <a:r>
              <a:rPr lang="en-US" dirty="0" smtClean="0"/>
              <a:t>controlled</a:t>
            </a:r>
            <a:r>
              <a:rPr lang="id-ID" dirty="0" smtClean="0"/>
              <a:t> </a:t>
            </a:r>
            <a:r>
              <a:rPr lang="en-US" dirty="0" smtClean="0"/>
              <a:t>methodological </a:t>
            </a:r>
            <a:r>
              <a:rPr lang="en-US" dirty="0" smtClean="0"/>
              <a:t>process of raising product quality to the point where the </a:t>
            </a:r>
            <a:r>
              <a:rPr lang="en-US" dirty="0" smtClean="0"/>
              <a:t>product</a:t>
            </a:r>
            <a:r>
              <a:rPr lang="id-ID" dirty="0" smtClean="0"/>
              <a:t> can </a:t>
            </a:r>
            <a:r>
              <a:rPr lang="id-ID" dirty="0" smtClean="0"/>
              <a:t>be shipped</a:t>
            </a:r>
            <a:r>
              <a:rPr lang="id-ID" dirty="0" smtClean="0"/>
              <a:t>”</a:t>
            </a:r>
            <a:endParaRPr lang="id-ID" dirty="0" smtClean="0"/>
          </a:p>
          <a:p>
            <a:pPr algn="just"/>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Transitions</a:t>
            </a:r>
            <a:endParaRPr lang="id-ID" dirty="0"/>
          </a:p>
        </p:txBody>
      </p:sp>
      <p:sp>
        <p:nvSpPr>
          <p:cNvPr id="3" name="Content Placeholder 2"/>
          <p:cNvSpPr>
            <a:spLocks noGrp="1"/>
          </p:cNvSpPr>
          <p:nvPr>
            <p:ph idx="1"/>
          </p:nvPr>
        </p:nvSpPr>
        <p:spPr/>
        <p:txBody>
          <a:bodyPr>
            <a:normAutofit fontScale="62500" lnSpcReduction="20000"/>
          </a:bodyPr>
          <a:lstStyle/>
          <a:p>
            <a:pPr algn="just"/>
            <a:r>
              <a:rPr lang="en-US" dirty="0" smtClean="0"/>
              <a:t>This subsection covers the purpose, activities, work products, and milestone </a:t>
            </a:r>
            <a:r>
              <a:rPr lang="en-US" dirty="0" smtClean="0"/>
              <a:t>of</a:t>
            </a:r>
            <a:r>
              <a:rPr lang="id-ID" dirty="0" smtClean="0"/>
              <a:t> the </a:t>
            </a:r>
            <a:r>
              <a:rPr lang="id-ID" dirty="0" smtClean="0"/>
              <a:t>Transition phase</a:t>
            </a:r>
            <a:r>
              <a:rPr lang="id-ID" dirty="0" smtClean="0"/>
              <a:t>.</a:t>
            </a:r>
          </a:p>
          <a:p>
            <a:pPr algn="just"/>
            <a:r>
              <a:rPr lang="en-US" dirty="0" smtClean="0"/>
              <a:t>Purpose </a:t>
            </a:r>
            <a:r>
              <a:rPr lang="id-ID" dirty="0" smtClean="0"/>
              <a:t>: </a:t>
            </a:r>
            <a:r>
              <a:rPr lang="en-US" dirty="0" smtClean="0"/>
              <a:t>The </a:t>
            </a:r>
            <a:r>
              <a:rPr lang="en-US" dirty="0" smtClean="0"/>
              <a:t>Transition phase is when you ensure that the software is acceptable</a:t>
            </a:r>
          </a:p>
          <a:p>
            <a:r>
              <a:rPr lang="id-ID" dirty="0" smtClean="0"/>
              <a:t>to its end users.</a:t>
            </a:r>
          </a:p>
          <a:p>
            <a:pPr algn="just"/>
            <a:r>
              <a:rPr lang="en-US" dirty="0" smtClean="0"/>
              <a:t>Activities During the Transition phase, the product is provided to the </a:t>
            </a:r>
            <a:r>
              <a:rPr lang="en-US" dirty="0" smtClean="0"/>
              <a:t>user</a:t>
            </a:r>
            <a:r>
              <a:rPr lang="id-ID" dirty="0" smtClean="0"/>
              <a:t> </a:t>
            </a:r>
            <a:r>
              <a:rPr lang="en-US" dirty="0" smtClean="0"/>
              <a:t>community </a:t>
            </a:r>
            <a:r>
              <a:rPr lang="en-US" dirty="0" smtClean="0"/>
              <a:t>for evaluation and testing (e.g., alpha testing, beta testing, and so on</a:t>
            </a:r>
            <a:r>
              <a:rPr lang="en-US" dirty="0" smtClean="0"/>
              <a:t>).</a:t>
            </a:r>
            <a:r>
              <a:rPr lang="id-ID" dirty="0" smtClean="0"/>
              <a:t> </a:t>
            </a:r>
            <a:r>
              <a:rPr lang="en-US" dirty="0" smtClean="0"/>
              <a:t>The </a:t>
            </a:r>
            <a:r>
              <a:rPr lang="en-US" dirty="0" smtClean="0"/>
              <a:t>development team then incorporates the feedback received. The focus </a:t>
            </a:r>
            <a:r>
              <a:rPr lang="en-US" dirty="0" smtClean="0"/>
              <a:t>of</a:t>
            </a:r>
            <a:r>
              <a:rPr lang="id-ID" dirty="0" smtClean="0"/>
              <a:t> </a:t>
            </a:r>
            <a:r>
              <a:rPr lang="en-US" dirty="0" smtClean="0"/>
              <a:t>Transition </a:t>
            </a:r>
            <a:r>
              <a:rPr lang="en-US" dirty="0" smtClean="0"/>
              <a:t>is on fine-tuning the product; addressing configuration, installation</a:t>
            </a:r>
            <a:r>
              <a:rPr lang="en-US" dirty="0" smtClean="0"/>
              <a:t>,</a:t>
            </a:r>
            <a:r>
              <a:rPr lang="id-ID" dirty="0" smtClean="0"/>
              <a:t> </a:t>
            </a:r>
            <a:r>
              <a:rPr lang="en-US" dirty="0" smtClean="0"/>
              <a:t>and </a:t>
            </a:r>
            <a:r>
              <a:rPr lang="en-US" dirty="0" smtClean="0"/>
              <a:t>usability issues; and addressing issues raised by the early adopters. </a:t>
            </a:r>
            <a:r>
              <a:rPr lang="en-US" dirty="0" smtClean="0"/>
              <a:t>Supporting</a:t>
            </a:r>
            <a:r>
              <a:rPr lang="id-ID" dirty="0" smtClean="0"/>
              <a:t> </a:t>
            </a:r>
            <a:r>
              <a:rPr lang="en-US" dirty="0" smtClean="0"/>
              <a:t>documentation </a:t>
            </a:r>
            <a:r>
              <a:rPr lang="en-US" dirty="0" smtClean="0"/>
              <a:t>also undergoes final development, as does any </a:t>
            </a:r>
            <a:r>
              <a:rPr lang="en-US" dirty="0" smtClean="0"/>
              <a:t>applicable</a:t>
            </a:r>
            <a:r>
              <a:rPr lang="id-ID" dirty="0" smtClean="0"/>
              <a:t> </a:t>
            </a:r>
            <a:r>
              <a:rPr lang="en-US" dirty="0" smtClean="0"/>
              <a:t>training </a:t>
            </a:r>
            <a:r>
              <a:rPr lang="en-US" dirty="0" smtClean="0"/>
              <a:t>material. Any production-related issues, such as packaging and </a:t>
            </a:r>
            <a:r>
              <a:rPr lang="en-US" dirty="0" smtClean="0"/>
              <a:t>marketing</a:t>
            </a:r>
            <a:r>
              <a:rPr lang="id-ID" dirty="0" smtClean="0"/>
              <a:t> </a:t>
            </a:r>
            <a:r>
              <a:rPr lang="en-US" dirty="0" smtClean="0"/>
              <a:t>materials</a:t>
            </a:r>
            <a:r>
              <a:rPr lang="en-US" dirty="0" smtClean="0"/>
              <a:t>, are also handled. The resulting product then undergoes </a:t>
            </a:r>
            <a:r>
              <a:rPr lang="en-US" dirty="0" smtClean="0"/>
              <a:t>acceptance</a:t>
            </a:r>
            <a:r>
              <a:rPr lang="id-ID" dirty="0" smtClean="0"/>
              <a:t> </a:t>
            </a:r>
            <a:r>
              <a:rPr lang="en-US" dirty="0" smtClean="0"/>
              <a:t>testing</a:t>
            </a:r>
            <a:r>
              <a:rPr lang="en-US" dirty="0" smtClean="0"/>
              <a:t>. It is important to note that even though testing has been </a:t>
            </a:r>
            <a:r>
              <a:rPr lang="en-US" dirty="0" smtClean="0"/>
              <a:t>performed</a:t>
            </a:r>
            <a:r>
              <a:rPr lang="id-ID" dirty="0" smtClean="0"/>
              <a:t> </a:t>
            </a:r>
            <a:r>
              <a:rPr lang="en-US" dirty="0" smtClean="0"/>
              <a:t>throughout </a:t>
            </a:r>
            <a:r>
              <a:rPr lang="en-US" dirty="0" smtClean="0"/>
              <a:t>the lifecycle, end-user testing and final acceptance testing is </a:t>
            </a:r>
            <a:r>
              <a:rPr lang="en-US" dirty="0" smtClean="0"/>
              <a:t>still</a:t>
            </a:r>
            <a:r>
              <a:rPr lang="id-ID" dirty="0" smtClean="0"/>
              <a:t> </a:t>
            </a:r>
            <a:r>
              <a:rPr lang="en-US" dirty="0" smtClean="0"/>
              <a:t>important </a:t>
            </a:r>
            <a:r>
              <a:rPr lang="en-US" dirty="0" smtClean="0"/>
              <a:t>as such testing ensures that the developed product fulfills its </a:t>
            </a:r>
            <a:r>
              <a:rPr lang="en-US" dirty="0" smtClean="0"/>
              <a:t>acceptance</a:t>
            </a:r>
            <a:r>
              <a:rPr lang="id-ID" dirty="0" smtClean="0"/>
              <a:t> </a:t>
            </a:r>
            <a:r>
              <a:rPr lang="en-US" dirty="0" smtClean="0"/>
              <a:t>criteria </a:t>
            </a:r>
            <a:r>
              <a:rPr lang="en-US" dirty="0" smtClean="0"/>
              <a:t>at both the development and target installation sites.</a:t>
            </a:r>
          </a:p>
          <a:p>
            <a:pPr algn="just"/>
            <a:endParaRPr lang="id-ID" dirty="0" smtClean="0"/>
          </a:p>
          <a:p>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1026" name="Picture 2"/>
          <p:cNvPicPr>
            <a:picLocks noChangeAspect="1" noChangeArrowheads="1"/>
          </p:cNvPicPr>
          <p:nvPr/>
        </p:nvPicPr>
        <p:blipFill>
          <a:blip r:embed="rId2"/>
          <a:srcRect/>
          <a:stretch>
            <a:fillRect/>
          </a:stretch>
        </p:blipFill>
        <p:spPr bwMode="auto">
          <a:xfrm>
            <a:off x="0" y="1500174"/>
            <a:ext cx="9144000" cy="4104276"/>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System Development Process</a:t>
            </a:r>
            <a:br>
              <a:rPr lang="id-ID" dirty="0" smtClean="0"/>
            </a:br>
            <a:r>
              <a:rPr lang="id-ID" dirty="0" smtClean="0"/>
              <a:t>Basic Activities</a:t>
            </a:r>
            <a:endParaRPr lang="id-ID" dirty="0"/>
          </a:p>
        </p:txBody>
      </p:sp>
      <p:pic>
        <p:nvPicPr>
          <p:cNvPr id="4098" name="Picture 2"/>
          <p:cNvPicPr>
            <a:picLocks noGrp="1" noChangeAspect="1" noChangeArrowheads="1"/>
          </p:cNvPicPr>
          <p:nvPr>
            <p:ph idx="1"/>
          </p:nvPr>
        </p:nvPicPr>
        <p:blipFill>
          <a:blip r:embed="rId2"/>
          <a:stretch>
            <a:fillRect/>
          </a:stretch>
        </p:blipFill>
        <p:spPr bwMode="auto">
          <a:xfrm>
            <a:off x="457200" y="1649365"/>
            <a:ext cx="8229600" cy="461019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Software Process in Reality</a:t>
            </a:r>
            <a:endParaRPr lang="id-ID" dirty="0"/>
          </a:p>
        </p:txBody>
      </p:sp>
      <p:pic>
        <p:nvPicPr>
          <p:cNvPr id="5122" name="Picture 2"/>
          <p:cNvPicPr>
            <a:picLocks noGrp="1" noChangeAspect="1" noChangeArrowheads="1"/>
          </p:cNvPicPr>
          <p:nvPr>
            <p:ph idx="1"/>
          </p:nvPr>
        </p:nvPicPr>
        <p:blipFill>
          <a:blip r:embed="rId2"/>
          <a:stretch>
            <a:fillRect/>
          </a:stretch>
        </p:blipFill>
        <p:spPr bwMode="auto">
          <a:xfrm>
            <a:off x="457200" y="1738801"/>
            <a:ext cx="8229600" cy="443132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Requirements of Development Process Today </a:t>
            </a:r>
            <a:endParaRPr lang="id-ID" sz="3200" dirty="0"/>
          </a:p>
        </p:txBody>
      </p:sp>
      <p:pic>
        <p:nvPicPr>
          <p:cNvPr id="6146" name="Picture 2"/>
          <p:cNvPicPr>
            <a:picLocks noGrp="1" noChangeAspect="1" noChangeArrowheads="1"/>
          </p:cNvPicPr>
          <p:nvPr>
            <p:ph idx="1"/>
          </p:nvPr>
        </p:nvPicPr>
        <p:blipFill>
          <a:blip r:embed="rId2"/>
          <a:stretch>
            <a:fillRect/>
          </a:stretch>
        </p:blipFill>
        <p:spPr bwMode="auto">
          <a:xfrm>
            <a:off x="457200" y="1841593"/>
            <a:ext cx="8229600" cy="422573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Waterfall</a:t>
            </a:r>
            <a:endParaRPr lang="id-ID" dirty="0"/>
          </a:p>
        </p:txBody>
      </p:sp>
      <p:pic>
        <p:nvPicPr>
          <p:cNvPr id="1026" name="Picture 2"/>
          <p:cNvPicPr>
            <a:picLocks noGrp="1" noChangeAspect="1" noChangeArrowheads="1"/>
          </p:cNvPicPr>
          <p:nvPr>
            <p:ph idx="1"/>
          </p:nvPr>
        </p:nvPicPr>
        <p:blipFill>
          <a:blip r:embed="rId2"/>
          <a:stretch>
            <a:fillRect/>
          </a:stretch>
        </p:blipFill>
        <p:spPr bwMode="auto">
          <a:xfrm>
            <a:off x="457200" y="1609631"/>
            <a:ext cx="8229600" cy="468966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V Model</a:t>
            </a:r>
            <a:endParaRPr lang="id-ID" dirty="0"/>
          </a:p>
        </p:txBody>
      </p:sp>
      <p:pic>
        <p:nvPicPr>
          <p:cNvPr id="2050" name="Picture 2"/>
          <p:cNvPicPr>
            <a:picLocks noGrp="1" noChangeAspect="1" noChangeArrowheads="1"/>
          </p:cNvPicPr>
          <p:nvPr>
            <p:ph idx="1"/>
          </p:nvPr>
        </p:nvPicPr>
        <p:blipFill>
          <a:blip r:embed="rId2"/>
          <a:stretch>
            <a:fillRect/>
          </a:stretch>
        </p:blipFill>
        <p:spPr bwMode="auto">
          <a:xfrm>
            <a:off x="457200" y="1681286"/>
            <a:ext cx="8229600" cy="4546352"/>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227</TotalTime>
  <Words>2295</Words>
  <Application>Microsoft Office PowerPoint</Application>
  <PresentationFormat>On-screen Show (4:3)</PresentationFormat>
  <Paragraphs>170</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Apex</vt:lpstr>
      <vt:lpstr>Development Process and Product Life Cycle</vt:lpstr>
      <vt:lpstr>Slide 2</vt:lpstr>
      <vt:lpstr>Process</vt:lpstr>
      <vt:lpstr>Process and Roles</vt:lpstr>
      <vt:lpstr>System Development Process Basic Activities</vt:lpstr>
      <vt:lpstr>The Software Process in Reality</vt:lpstr>
      <vt:lpstr>Requirements of Development Process Today </vt:lpstr>
      <vt:lpstr>Waterfall</vt:lpstr>
      <vt:lpstr>V Model</vt:lpstr>
      <vt:lpstr>Development Process – shorter life cycle</vt:lpstr>
      <vt:lpstr>Evolutionary development…</vt:lpstr>
      <vt:lpstr>Prototyping Model Used in combination with Waterfall Model</vt:lpstr>
      <vt:lpstr>The incremental and iterative models</vt:lpstr>
      <vt:lpstr>SDLCs (systems development lifecycle)</vt:lpstr>
      <vt:lpstr>SDLCs (systems development lifecycle)</vt:lpstr>
      <vt:lpstr>B.O.O.M (Business Object Oriented Modeling) Step 1: Initiation</vt:lpstr>
      <vt:lpstr>Techniques</vt:lpstr>
      <vt:lpstr>The Aims :</vt:lpstr>
      <vt:lpstr>Step 2: Discovery</vt:lpstr>
      <vt:lpstr>Techniques</vt:lpstr>
      <vt:lpstr>Slide 21</vt:lpstr>
      <vt:lpstr>Slide 22</vt:lpstr>
      <vt:lpstr>Slide 23</vt:lpstr>
      <vt:lpstr>Step 3: Construction</vt:lpstr>
      <vt:lpstr>Step 4: Final Verification and Validation (V&amp;V)</vt:lpstr>
      <vt:lpstr>Step 5: Closeout</vt:lpstr>
      <vt:lpstr>Using Babok  (Business Analysis Body of Knowledge)</vt:lpstr>
      <vt:lpstr>Slide 28</vt:lpstr>
      <vt:lpstr>Slide 29</vt:lpstr>
      <vt:lpstr>Slide 30</vt:lpstr>
      <vt:lpstr>Slide 31</vt:lpstr>
      <vt:lpstr>Slide 32</vt:lpstr>
      <vt:lpstr>Slide 33</vt:lpstr>
      <vt:lpstr>Slide 34</vt:lpstr>
      <vt:lpstr>Slide 35</vt:lpstr>
      <vt:lpstr>Slide 36</vt:lpstr>
      <vt:lpstr>Unified Process (UP)</vt:lpstr>
      <vt:lpstr>Inception</vt:lpstr>
      <vt:lpstr>Elaboration</vt:lpstr>
      <vt:lpstr>Construction</vt:lpstr>
      <vt:lpstr>Transitions</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Process and Product Life Cycle</dc:title>
  <dc:creator>Citra</dc:creator>
  <cp:lastModifiedBy>Citra</cp:lastModifiedBy>
  <cp:revision>11</cp:revision>
  <dcterms:created xsi:type="dcterms:W3CDTF">2013-03-03T20:06:43Z</dcterms:created>
  <dcterms:modified xsi:type="dcterms:W3CDTF">2013-03-16T05:42:30Z</dcterms:modified>
</cp:coreProperties>
</file>