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F5515A-1BBE-4FB5-8B11-09BCEE3D545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2BDC4-E0D3-43D9-8FBC-4D0BF470377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Activity Diagrams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Activity Diagram with Partitions (</a:t>
            </a:r>
            <a:r>
              <a:rPr lang="en-US" sz="3200" dirty="0" err="1" smtClean="0"/>
              <a:t>Swimlanes</a:t>
            </a:r>
            <a:r>
              <a:rPr lang="en-US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elements in an activity diagram can be grouped by using partitions. The </a:t>
            </a:r>
            <a:r>
              <a:rPr lang="en-US" dirty="0" smtClean="0"/>
              <a:t>purpose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a partition is to indicate where the responsibility lies for performing </a:t>
            </a:r>
            <a:r>
              <a:rPr lang="en-US" dirty="0" smtClean="0"/>
              <a:t>specific</a:t>
            </a:r>
            <a:r>
              <a:rPr lang="id-ID" dirty="0" smtClean="0"/>
              <a:t> </a:t>
            </a:r>
            <a:r>
              <a:rPr lang="en-US" dirty="0" smtClean="0"/>
              <a:t>activities</a:t>
            </a:r>
            <a:r>
              <a:rPr lang="en-US" dirty="0" smtClean="0"/>
              <a:t>. In a business model, the partitions may be business units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divisions</a:t>
            </a:r>
            <a:r>
              <a:rPr lang="en-US" dirty="0" smtClean="0"/>
              <a:t>, or organizations. For systems, the partitions may be other systems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subsystems</a:t>
            </a:r>
            <a:r>
              <a:rPr lang="en-US" dirty="0" smtClean="0"/>
              <a:t>. In application modeling, the partitions may be objects in the application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 smtClean="0"/>
              <a:t>partition may be </a:t>
            </a:r>
            <a:r>
              <a:rPr lang="en-US" dirty="0" smtClean="0"/>
              <a:t>named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indicate the responsible party. Figure 5–31 shows how the various </a:t>
            </a:r>
            <a:r>
              <a:rPr lang="en-US" dirty="0" smtClean="0"/>
              <a:t>activities</a:t>
            </a:r>
            <a:r>
              <a:rPr lang="id-ID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indicate who performs each activity, you add partitions (commonly referred to as </a:t>
            </a:r>
            <a:r>
              <a:rPr lang="en-US" dirty="0" err="1" smtClean="0"/>
              <a:t>swimlanes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activity diagram. A partition is depicted as a column (or row) on an activity</a:t>
            </a:r>
            <a:r>
              <a:rPr lang="id-ID" dirty="0" smtClean="0"/>
              <a:t> </a:t>
            </a:r>
            <a:r>
              <a:rPr lang="en-US" dirty="0" smtClean="0"/>
              <a:t>diagram. Allocate one partition for each object that takes an active part in the process flow.</a:t>
            </a:r>
            <a:r>
              <a:rPr lang="id-ID" dirty="0" smtClean="0"/>
              <a:t>  </a:t>
            </a:r>
            <a:r>
              <a:rPr lang="en-US" dirty="0" smtClean="0"/>
              <a:t>Each partition represents a stakeholder (business actor or worker) who carries out some</a:t>
            </a:r>
            <a:r>
              <a:rPr lang="id-ID" dirty="0" smtClean="0"/>
              <a:t> </a:t>
            </a:r>
            <a:r>
              <a:rPr lang="en-US" dirty="0" smtClean="0"/>
              <a:t>activity. Although you shouldn’t spend too much time focusing on technology at this time,</a:t>
            </a:r>
            <a:r>
              <a:rPr lang="id-ID" dirty="0" smtClean="0"/>
              <a:t> </a:t>
            </a:r>
            <a:r>
              <a:rPr lang="en-US" dirty="0" smtClean="0"/>
              <a:t>you may also show a computer system as a partition.</a:t>
            </a:r>
          </a:p>
          <a:p>
            <a:pPr algn="just"/>
            <a:r>
              <a:rPr lang="en-US" dirty="0" smtClean="0"/>
              <a:t>Position every activity in the partition of the object that performs it. Name each partition</a:t>
            </a:r>
            <a:r>
              <a:rPr lang="id-ID" dirty="0" smtClean="0"/>
              <a:t> </a:t>
            </a:r>
            <a:r>
              <a:rPr lang="en-US" dirty="0" smtClean="0"/>
              <a:t>at the top of the column, according to the participating object</a:t>
            </a:r>
            <a:r>
              <a:rPr lang="id-ID" dirty="0" smtClean="0"/>
              <a:t>. </a:t>
            </a:r>
            <a:r>
              <a:rPr lang="en-US" dirty="0" smtClean="0"/>
              <a:t>You may use an informal, simple name for the partition, identifying the actor who carries</a:t>
            </a:r>
            <a:r>
              <a:rPr lang="id-ID" dirty="0" smtClean="0"/>
              <a:t> out the </a:t>
            </a:r>
            <a:r>
              <a:rPr lang="id-ID" dirty="0" smtClean="0"/>
              <a:t>task.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0426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Elements (Activity without partitions)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/>
              <a:t>nitial</a:t>
            </a:r>
            <a:r>
              <a:rPr lang="en-US" b="1" dirty="0" smtClean="0"/>
              <a:t> </a:t>
            </a:r>
            <a:r>
              <a:rPr lang="en-US" b="1" dirty="0"/>
              <a:t>node</a:t>
            </a:r>
            <a:r>
              <a:rPr lang="en-US" dirty="0"/>
              <a:t>: Indicates where the workflow begins.</a:t>
            </a:r>
          </a:p>
          <a:p>
            <a:pPr algn="just"/>
            <a:r>
              <a:rPr lang="en-US" b="1" dirty="0" smtClean="0"/>
              <a:t>Control </a:t>
            </a:r>
            <a:r>
              <a:rPr lang="en-US" b="1" dirty="0"/>
              <a:t>flow</a:t>
            </a:r>
            <a:r>
              <a:rPr lang="en-US" dirty="0"/>
              <a:t>: An arrow showing the direction of the workflow.</a:t>
            </a:r>
          </a:p>
          <a:p>
            <a:pPr algn="just"/>
            <a:r>
              <a:rPr lang="en-US" b="1" dirty="0" smtClean="0"/>
              <a:t>Activity</a:t>
            </a:r>
            <a:r>
              <a:rPr lang="en-US" dirty="0"/>
              <a:t>: Indicates a step in the process.</a:t>
            </a:r>
          </a:p>
          <a:p>
            <a:pPr algn="just"/>
            <a:r>
              <a:rPr lang="en-US" b="1" dirty="0" smtClean="0"/>
              <a:t>Decision</a:t>
            </a:r>
            <a:r>
              <a:rPr lang="en-US" dirty="0"/>
              <a:t>: A diamond symbol, indicating a choice. Workflow will proceed </a:t>
            </a:r>
            <a:r>
              <a:rPr lang="en-US" dirty="0" smtClean="0"/>
              <a:t>along</a:t>
            </a:r>
            <a:r>
              <a:rPr lang="id-ID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a number of possible paths, according to the guard conditions.</a:t>
            </a:r>
          </a:p>
          <a:p>
            <a:pPr algn="just"/>
            <a:r>
              <a:rPr lang="en-US" b="1" dirty="0" smtClean="0"/>
              <a:t>Merge</a:t>
            </a:r>
            <a:r>
              <a:rPr lang="en-US" dirty="0"/>
              <a:t>: Use this symbol if you wish to adhere to strictly to the UML standard </a:t>
            </a:r>
            <a:r>
              <a:rPr lang="en-US" dirty="0" smtClean="0"/>
              <a:t>when</a:t>
            </a:r>
            <a:r>
              <a:rPr lang="id-ID" dirty="0" smtClean="0"/>
              <a:t> </a:t>
            </a:r>
            <a:r>
              <a:rPr lang="en-US" dirty="0" smtClean="0"/>
              <a:t>modeling </a:t>
            </a:r>
            <a:r>
              <a:rPr lang="en-US" dirty="0"/>
              <a:t>a number of alternative flows that lead to the same activity. Rather </a:t>
            </a:r>
            <a:r>
              <a:rPr lang="en-US" dirty="0" smtClean="0"/>
              <a:t>than</a:t>
            </a:r>
            <a:r>
              <a:rPr lang="id-ID" dirty="0" smtClean="0"/>
              <a:t> </a:t>
            </a:r>
            <a:r>
              <a:rPr lang="en-US" dirty="0" smtClean="0"/>
              <a:t>terminating </a:t>
            </a:r>
            <a:r>
              <a:rPr lang="en-US" dirty="0"/>
              <a:t>them at the same activity, terminate them at a merge, and draw a </a:t>
            </a:r>
            <a:r>
              <a:rPr lang="en-US" dirty="0" smtClean="0"/>
              <a:t>flow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merge to the activity. </a:t>
            </a:r>
            <a:r>
              <a:rPr lang="en-US" dirty="0" smtClean="0"/>
              <a:t>For </a:t>
            </a:r>
            <a:r>
              <a:rPr lang="en-US" dirty="0"/>
              <a:t>business-analysis purposes, however, </a:t>
            </a:r>
            <a:r>
              <a:rPr lang="en-US" dirty="0" smtClean="0"/>
              <a:t>you</a:t>
            </a:r>
            <a:r>
              <a:rPr lang="id-ID" dirty="0" smtClean="0"/>
              <a:t> </a:t>
            </a:r>
            <a:r>
              <a:rPr lang="en-US" dirty="0" smtClean="0"/>
              <a:t>might </a:t>
            </a:r>
            <a:r>
              <a:rPr lang="en-US" dirty="0"/>
              <a:t>want to consider relaxing the standard by dispensing with the merge as </a:t>
            </a:r>
            <a:r>
              <a:rPr lang="en-US" dirty="0" smtClean="0"/>
              <a:t>it</a:t>
            </a:r>
            <a:r>
              <a:rPr lang="id-ID" dirty="0" smtClean="0"/>
              <a:t> does </a:t>
            </a:r>
            <a:r>
              <a:rPr lang="id-ID" dirty="0"/>
              <a:t>hinder readability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Guard condition</a:t>
            </a:r>
            <a:r>
              <a:rPr lang="en-US" dirty="0" smtClean="0"/>
              <a:t>: A condition attached to a control flow. When the guard condition</a:t>
            </a:r>
            <a:r>
              <a:rPr lang="id-ID" dirty="0" smtClean="0"/>
              <a:t> </a:t>
            </a:r>
            <a:r>
              <a:rPr lang="en-US" dirty="0" smtClean="0"/>
              <a:t>is true, workflow may flow along the control flow. Guard conditions are usually</a:t>
            </a:r>
            <a:r>
              <a:rPr lang="id-ID" dirty="0" smtClean="0"/>
              <a:t>  </a:t>
            </a:r>
            <a:r>
              <a:rPr lang="en-US" dirty="0" smtClean="0"/>
              <a:t>attached to control flows that come out of a decision symbol. (However, they can</a:t>
            </a:r>
            <a:r>
              <a:rPr lang="id-ID" dirty="0" smtClean="0"/>
              <a:t> </a:t>
            </a:r>
            <a:r>
              <a:rPr lang="en-US" dirty="0" smtClean="0"/>
              <a:t>also be used without the decision symbol.) A guard is shown within square brackets.</a:t>
            </a:r>
            <a:endParaRPr lang="x-none" smtClean="0"/>
          </a:p>
          <a:p>
            <a:pPr algn="just"/>
            <a:r>
              <a:rPr lang="en-US" b="1" dirty="0" smtClean="0"/>
              <a:t>Event</a:t>
            </a:r>
            <a:r>
              <a:rPr lang="en-US" dirty="0" smtClean="0"/>
              <a:t>: A trigger attached to a control flow. The event must occur for the flow to move</a:t>
            </a:r>
            <a:r>
              <a:rPr lang="id-ID" dirty="0" smtClean="0"/>
              <a:t> </a:t>
            </a:r>
            <a:r>
              <a:rPr lang="en-US" dirty="0" smtClean="0"/>
              <a:t>along the control flow. Declaring something as an event has a stronger implication</a:t>
            </a:r>
            <a:r>
              <a:rPr lang="id-ID" dirty="0" smtClean="0"/>
              <a:t> </a:t>
            </a:r>
            <a:r>
              <a:rPr lang="en-US" dirty="0" smtClean="0"/>
              <a:t>than calling it a guard. An event actually triggers the control flow by forcing the</a:t>
            </a:r>
            <a:r>
              <a:rPr lang="id-ID" dirty="0" smtClean="0"/>
              <a:t> </a:t>
            </a:r>
            <a:r>
              <a:rPr lang="en-US" dirty="0" smtClean="0"/>
              <a:t>previous activity to end, whereas a guard only governs whether a flow that was triggered</a:t>
            </a:r>
            <a:r>
              <a:rPr lang="id-ID" dirty="0" smtClean="0"/>
              <a:t> </a:t>
            </a:r>
            <a:r>
              <a:rPr lang="en-US" dirty="0" smtClean="0"/>
              <a:t>for another reason (such as the completion of the previous activity) is allowed</a:t>
            </a:r>
            <a:r>
              <a:rPr lang="id-ID" dirty="0" smtClean="0"/>
              <a:t> </a:t>
            </a:r>
            <a:r>
              <a:rPr lang="en-US" dirty="0" smtClean="0"/>
              <a:t>to flow along the control flow. An event is indicated without the use of square brackets.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/>
              <a:t>Fork and join</a:t>
            </a:r>
            <a:r>
              <a:rPr lang="en-US" sz="2400" dirty="0"/>
              <a:t>: Bars used to document parallel activities. In the UML, </a:t>
            </a:r>
            <a:r>
              <a:rPr lang="en-US" sz="2400" dirty="0" smtClean="0"/>
              <a:t>parallel</a:t>
            </a:r>
            <a:r>
              <a:rPr lang="id-ID" sz="2400" dirty="0" smtClean="0"/>
              <a:t>  </a:t>
            </a:r>
            <a:r>
              <a:rPr lang="en-US" sz="2400" dirty="0" smtClean="0"/>
              <a:t>activities </a:t>
            </a:r>
            <a:r>
              <a:rPr lang="en-US" sz="2400" dirty="0"/>
              <a:t>are those that may begin in any sequence—either at the same time or </a:t>
            </a:r>
            <a:r>
              <a:rPr lang="en-US" sz="2400" dirty="0" smtClean="0"/>
              <a:t>one</a:t>
            </a:r>
            <a:r>
              <a:rPr lang="id-ID" sz="2400" dirty="0" smtClean="0"/>
              <a:t> </a:t>
            </a:r>
            <a:r>
              <a:rPr lang="en-US" sz="2400" dirty="0" smtClean="0"/>
              <a:t>before </a:t>
            </a:r>
            <a:r>
              <a:rPr lang="en-US" sz="2400" dirty="0"/>
              <a:t>the other. A fork indicates the point after which a number of activities </a:t>
            </a:r>
            <a:r>
              <a:rPr lang="en-US" sz="2400" dirty="0" smtClean="0"/>
              <a:t>may</a:t>
            </a:r>
            <a:r>
              <a:rPr lang="id-ID" sz="2400" dirty="0" smtClean="0"/>
              <a:t> </a:t>
            </a:r>
            <a:r>
              <a:rPr lang="en-US" sz="2400" dirty="0" smtClean="0"/>
              <a:t>begin </a:t>
            </a:r>
            <a:r>
              <a:rPr lang="en-US" sz="2400" dirty="0"/>
              <a:t>in any order. A join indicates that workflow may commence only once </a:t>
            </a:r>
            <a:r>
              <a:rPr lang="en-US" sz="2400" dirty="0" err="1" smtClean="0"/>
              <a:t>th</a:t>
            </a:r>
            <a:r>
              <a:rPr lang="id-ID" sz="2400" dirty="0" smtClean="0"/>
              <a:t>e </a:t>
            </a:r>
            <a:r>
              <a:rPr lang="en-US" sz="2400" dirty="0" smtClean="0"/>
              <a:t>parallel </a:t>
            </a:r>
            <a:r>
              <a:rPr lang="en-US" sz="2400" dirty="0"/>
              <a:t>activities that flow into it have all been completed</a:t>
            </a:r>
            <a:r>
              <a:rPr lang="en-US" sz="2400" dirty="0" smtClean="0"/>
              <a:t>.</a:t>
            </a:r>
            <a:endParaRPr lang="x-none" sz="2400"/>
          </a:p>
          <a:p>
            <a:pPr algn="just"/>
            <a:r>
              <a:rPr lang="en-US" sz="2400" b="1" dirty="0"/>
              <a:t>Final node</a:t>
            </a:r>
            <a:r>
              <a:rPr lang="en-US" sz="2400" dirty="0"/>
              <a:t>: Indicates the end of the process.</a:t>
            </a: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5213" y="23813"/>
            <a:ext cx="4471987" cy="680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5715040" cy="441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control flow labeled with an </a:t>
            </a:r>
            <a:r>
              <a:rPr lang="en-US" dirty="0" smtClean="0"/>
              <a:t>event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60067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Activities nested within an activity symbol</a:t>
            </a:r>
            <a:r>
              <a:rPr lang="en-US" sz="3600" dirty="0" smtClean="0"/>
              <a:t>.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6000792" cy="37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Objects Flow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If you find the preceding notation communicates enough about a workflow to </a:t>
            </a:r>
            <a:r>
              <a:rPr lang="en-US" dirty="0" smtClean="0"/>
              <a:t>stakeholders,</a:t>
            </a:r>
            <a:r>
              <a:rPr lang="id-ID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won’t need the extra notations described next. But the UML does give you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option </a:t>
            </a:r>
            <a:r>
              <a:rPr lang="en-US" dirty="0"/>
              <a:t>of indicating the inputs and outputs of any activity on the diagram by adding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flows</a:t>
            </a:r>
            <a:r>
              <a:rPr lang="en-US" dirty="0"/>
              <a:t>. (If you are a reader versed in structured analysis, it may help to think of object </a:t>
            </a:r>
            <a:r>
              <a:rPr lang="en-US" dirty="0" smtClean="0"/>
              <a:t>flows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UML equivalent of the data flows in a data-flow diagram</a:t>
            </a:r>
            <a:r>
              <a:rPr lang="en-US" dirty="0" smtClean="0"/>
              <a:t>.)</a:t>
            </a:r>
            <a:r>
              <a:rPr lang="id-ID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Add object flows to your activity diagrams if you wish to show the point at which business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are created, changed, or required by activities. Examples of business objects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might think of including in this way are claims, complaints, reports, invoices, and paychecks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activity diagram, you will not only be able to identify the object, but </a:t>
            </a:r>
            <a:r>
              <a:rPr lang="en-US" dirty="0" smtClean="0"/>
              <a:t>you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also indicate what state it’ll be in at that point.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815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Activity Diagrams</vt:lpstr>
      <vt:lpstr>Elements (Activity without partitions)</vt:lpstr>
      <vt:lpstr>Slide 3</vt:lpstr>
      <vt:lpstr>Slide 4</vt:lpstr>
      <vt:lpstr>Slide 5</vt:lpstr>
      <vt:lpstr>Slide 6</vt:lpstr>
      <vt:lpstr>A control flow labeled with an event</vt:lpstr>
      <vt:lpstr>Activities nested within an activity symbol.</vt:lpstr>
      <vt:lpstr>Objects Flow</vt:lpstr>
      <vt:lpstr>Activity Diagram with Partitions (Swimlanes)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Diagrams</dc:title>
  <dc:creator>Citra</dc:creator>
  <cp:lastModifiedBy>Citra</cp:lastModifiedBy>
  <cp:revision>6</cp:revision>
  <dcterms:created xsi:type="dcterms:W3CDTF">2013-03-06T13:51:43Z</dcterms:created>
  <dcterms:modified xsi:type="dcterms:W3CDTF">2013-03-15T07:02:47Z</dcterms:modified>
</cp:coreProperties>
</file>