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sldIdLst>
    <p:sldId id="256" r:id="rId2"/>
    <p:sldId id="258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3474" autoAdjust="0"/>
  </p:normalViewPr>
  <p:slideViewPr>
    <p:cSldViewPr>
      <p:cViewPr varScale="1">
        <p:scale>
          <a:sx n="55" d="100"/>
          <a:sy n="55" d="100"/>
        </p:scale>
        <p:origin x="-8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397DD-4B1E-45B1-8C6A-1EBD2D5F11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19EF11DA-103E-4A36-B9AA-D726C0A68340}">
      <dgm:prSet phldrT="[Text]" custT="1"/>
      <dgm:spPr/>
      <dgm:t>
        <a:bodyPr/>
        <a:lstStyle/>
        <a:p>
          <a:r>
            <a:rPr lang="en-US" sz="2400" dirty="0" err="1" smtClean="0">
              <a:latin typeface="+mj-lt"/>
            </a:rPr>
            <a:t>fleksibel</a:t>
          </a:r>
          <a:r>
            <a:rPr lang="en-US" sz="2400" dirty="0" smtClean="0">
              <a:latin typeface="+mj-lt"/>
            </a:rPr>
            <a:t>, </a:t>
          </a:r>
          <a:r>
            <a:rPr lang="en-US" sz="2400" dirty="0" err="1" smtClean="0">
              <a:latin typeface="+mj-lt"/>
            </a:rPr>
            <a:t>responsif</a:t>
          </a:r>
          <a:r>
            <a:rPr lang="en-US" sz="2400" dirty="0" smtClean="0">
              <a:latin typeface="+mj-lt"/>
            </a:rPr>
            <a:t>, </a:t>
          </a:r>
          <a:r>
            <a:rPr lang="en-US" sz="2400" dirty="0" err="1" smtClean="0">
              <a:latin typeface="+mj-lt"/>
            </a:rPr>
            <a:t>cepat</a:t>
          </a:r>
          <a:r>
            <a:rPr lang="en-US" sz="2400" dirty="0" smtClean="0">
              <a:latin typeface="+mj-lt"/>
            </a:rPr>
            <a:t>, </a:t>
          </a:r>
          <a:r>
            <a:rPr lang="en-US" sz="2400" dirty="0" err="1" smtClean="0">
              <a:latin typeface="+mj-lt"/>
            </a:rPr>
            <a:t>berfokus</a:t>
          </a:r>
          <a:r>
            <a:rPr lang="en-US" sz="2400" dirty="0" smtClean="0">
              <a:latin typeface="+mj-lt"/>
            </a:rPr>
            <a:t> </a:t>
          </a:r>
          <a:r>
            <a:rPr lang="en-US" sz="2400" dirty="0" err="1" smtClean="0">
              <a:latin typeface="+mj-lt"/>
            </a:rPr>
            <a:t>pada</a:t>
          </a:r>
          <a:r>
            <a:rPr lang="en-US" sz="2400" dirty="0" smtClean="0">
              <a:latin typeface="+mj-lt"/>
            </a:rPr>
            <a:t> </a:t>
          </a:r>
          <a:r>
            <a:rPr lang="en-US" sz="2400" dirty="0" err="1" smtClean="0">
              <a:latin typeface="+mj-lt"/>
            </a:rPr>
            <a:t>pelanggan</a:t>
          </a:r>
          <a:r>
            <a:rPr lang="en-US" sz="2400" dirty="0" smtClean="0">
              <a:latin typeface="+mj-lt"/>
            </a:rPr>
            <a:t>, </a:t>
          </a:r>
          <a:r>
            <a:rPr lang="en-US" sz="2400" dirty="0" err="1" smtClean="0">
              <a:latin typeface="+mj-lt"/>
            </a:rPr>
            <a:t>inventif</a:t>
          </a:r>
          <a:r>
            <a:rPr lang="en-US" sz="2400" dirty="0" smtClean="0">
              <a:latin typeface="+mj-lt"/>
            </a:rPr>
            <a:t>, </a:t>
          </a:r>
          <a:r>
            <a:rPr lang="en-US" sz="2400" dirty="0" err="1" smtClean="0">
              <a:latin typeface="+mj-lt"/>
            </a:rPr>
            <a:t>inovatif</a:t>
          </a:r>
          <a:r>
            <a:rPr lang="en-US" sz="2400" dirty="0" smtClean="0">
              <a:latin typeface="+mj-lt"/>
            </a:rPr>
            <a:t>, </a:t>
          </a:r>
          <a:r>
            <a:rPr lang="en-US" sz="2400" dirty="0" err="1" smtClean="0">
              <a:latin typeface="+mj-lt"/>
            </a:rPr>
            <a:t>kolaboratif</a:t>
          </a:r>
          <a:r>
            <a:rPr lang="en-US" sz="2400" dirty="0" smtClean="0">
              <a:latin typeface="+mj-lt"/>
            </a:rPr>
            <a:t>, self-service, global</a:t>
          </a:r>
          <a:br>
            <a:rPr lang="en-US" sz="2400" dirty="0" smtClean="0">
              <a:latin typeface="+mj-lt"/>
            </a:rPr>
          </a:br>
          <a:endParaRPr lang="id-ID" sz="2400" dirty="0">
            <a:latin typeface="+mj-lt"/>
          </a:endParaRPr>
        </a:p>
      </dgm:t>
    </dgm:pt>
    <dgm:pt modelId="{0DEB98AC-1AEA-4107-B8EB-D5A061EDEFFF}" type="parTrans" cxnId="{86059903-2988-4FFD-BABA-775199645ACF}">
      <dgm:prSet/>
      <dgm:spPr/>
      <dgm:t>
        <a:bodyPr/>
        <a:lstStyle/>
        <a:p>
          <a:endParaRPr lang="id-ID"/>
        </a:p>
      </dgm:t>
    </dgm:pt>
    <dgm:pt modelId="{95D2ACBF-2C52-439D-9E8C-E05496073C99}" type="sibTrans" cxnId="{86059903-2988-4FFD-BABA-775199645ACF}">
      <dgm:prSet/>
      <dgm:spPr/>
      <dgm:t>
        <a:bodyPr/>
        <a:lstStyle/>
        <a:p>
          <a:endParaRPr lang="id-ID"/>
        </a:p>
      </dgm:t>
    </dgm:pt>
    <dgm:pt modelId="{6377CFE3-0796-46D5-9FAD-3E91E241D576}" type="pres">
      <dgm:prSet presAssocID="{DE6397DD-4B1E-45B1-8C6A-1EBD2D5F115B}" presName="Name0" presStyleCnt="0">
        <dgm:presLayoutVars>
          <dgm:dir/>
          <dgm:animLvl val="lvl"/>
          <dgm:resizeHandles val="exact"/>
        </dgm:presLayoutVars>
      </dgm:prSet>
      <dgm:spPr/>
    </dgm:pt>
    <dgm:pt modelId="{70231906-DEEC-4B41-88BF-4F069989DE08}" type="pres">
      <dgm:prSet presAssocID="{DE6397DD-4B1E-45B1-8C6A-1EBD2D5F115B}" presName="dummy" presStyleCnt="0"/>
      <dgm:spPr/>
    </dgm:pt>
    <dgm:pt modelId="{D9018708-D4DF-4E05-B04E-6BB221A16380}" type="pres">
      <dgm:prSet presAssocID="{DE6397DD-4B1E-45B1-8C6A-1EBD2D5F115B}" presName="linH" presStyleCnt="0"/>
      <dgm:spPr/>
    </dgm:pt>
    <dgm:pt modelId="{763E8D45-E77B-43E9-B1D6-60ED97CFDD3E}" type="pres">
      <dgm:prSet presAssocID="{DE6397DD-4B1E-45B1-8C6A-1EBD2D5F115B}" presName="padding1" presStyleCnt="0"/>
      <dgm:spPr/>
    </dgm:pt>
    <dgm:pt modelId="{22BC2C05-B4A5-45D9-8AD0-A5BAB1D503CD}" type="pres">
      <dgm:prSet presAssocID="{19EF11DA-103E-4A36-B9AA-D726C0A68340}" presName="linV" presStyleCnt="0"/>
      <dgm:spPr/>
    </dgm:pt>
    <dgm:pt modelId="{7A0559F1-CACB-4F88-B60F-DB5B16DDC0BC}" type="pres">
      <dgm:prSet presAssocID="{19EF11DA-103E-4A36-B9AA-D726C0A68340}" presName="spVertical1" presStyleCnt="0"/>
      <dgm:spPr/>
    </dgm:pt>
    <dgm:pt modelId="{80671CF2-666D-408E-ADC5-0B94E16287D9}" type="pres">
      <dgm:prSet presAssocID="{19EF11DA-103E-4A36-B9AA-D726C0A68340}" presName="parTx" presStyleLbl="revTx" presStyleIdx="0" presStyleCnt="1" custScaleX="107744" custScaleY="423620" custLinFactNeighborX="-8171" custLinFactNeighborY="80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10004DA-CA71-422E-9978-EA5DB6982BC6}" type="pres">
      <dgm:prSet presAssocID="{19EF11DA-103E-4A36-B9AA-D726C0A68340}" presName="spVertical2" presStyleCnt="0"/>
      <dgm:spPr/>
    </dgm:pt>
    <dgm:pt modelId="{17CDC792-DAD6-4732-B8A3-17E12FC9A0DE}" type="pres">
      <dgm:prSet presAssocID="{19EF11DA-103E-4A36-B9AA-D726C0A68340}" presName="spVertical3" presStyleCnt="0"/>
      <dgm:spPr/>
    </dgm:pt>
    <dgm:pt modelId="{2EE1E5D3-5A31-4A3E-B472-088D63A733C3}" type="pres">
      <dgm:prSet presAssocID="{DE6397DD-4B1E-45B1-8C6A-1EBD2D5F115B}" presName="padding2" presStyleCnt="0"/>
      <dgm:spPr/>
    </dgm:pt>
    <dgm:pt modelId="{2031EBCB-6406-4645-88A5-2F5F9DCC2FF8}" type="pres">
      <dgm:prSet presAssocID="{DE6397DD-4B1E-45B1-8C6A-1EBD2D5F115B}" presName="negArrow" presStyleCnt="0"/>
      <dgm:spPr/>
    </dgm:pt>
    <dgm:pt modelId="{DB5C0F6A-A198-4DA1-8720-4C9996F2894C}" type="pres">
      <dgm:prSet presAssocID="{DE6397DD-4B1E-45B1-8C6A-1EBD2D5F115B}" presName="backgroundArrow" presStyleLbl="node1" presStyleIdx="0" presStyleCnt="1" custScaleY="218727" custLinFactNeighborY="23896"/>
      <dgm:spPr/>
    </dgm:pt>
  </dgm:ptLst>
  <dgm:cxnLst>
    <dgm:cxn modelId="{60C5F403-82B7-4774-BB4A-E79E18C5A832}" type="presOf" srcId="{19EF11DA-103E-4A36-B9AA-D726C0A68340}" destId="{80671CF2-666D-408E-ADC5-0B94E16287D9}" srcOrd="0" destOrd="0" presId="urn:microsoft.com/office/officeart/2005/8/layout/hProcess3"/>
    <dgm:cxn modelId="{86059903-2988-4FFD-BABA-775199645ACF}" srcId="{DE6397DD-4B1E-45B1-8C6A-1EBD2D5F115B}" destId="{19EF11DA-103E-4A36-B9AA-D726C0A68340}" srcOrd="0" destOrd="0" parTransId="{0DEB98AC-1AEA-4107-B8EB-D5A061EDEFFF}" sibTransId="{95D2ACBF-2C52-439D-9E8C-E05496073C99}"/>
    <dgm:cxn modelId="{C3DB6FBE-E88D-4340-9BB5-B507C630588C}" type="presOf" srcId="{DE6397DD-4B1E-45B1-8C6A-1EBD2D5F115B}" destId="{6377CFE3-0796-46D5-9FAD-3E91E241D576}" srcOrd="0" destOrd="0" presId="urn:microsoft.com/office/officeart/2005/8/layout/hProcess3"/>
    <dgm:cxn modelId="{B25B7EE8-8716-4061-8A64-3B8B32A6FEF2}" type="presParOf" srcId="{6377CFE3-0796-46D5-9FAD-3E91E241D576}" destId="{70231906-DEEC-4B41-88BF-4F069989DE08}" srcOrd="0" destOrd="0" presId="urn:microsoft.com/office/officeart/2005/8/layout/hProcess3"/>
    <dgm:cxn modelId="{7FF62870-AD48-48F5-B051-0192D98A723F}" type="presParOf" srcId="{6377CFE3-0796-46D5-9FAD-3E91E241D576}" destId="{D9018708-D4DF-4E05-B04E-6BB221A16380}" srcOrd="1" destOrd="0" presId="urn:microsoft.com/office/officeart/2005/8/layout/hProcess3"/>
    <dgm:cxn modelId="{89CD20D6-A139-488A-B70D-1991EF81190D}" type="presParOf" srcId="{D9018708-D4DF-4E05-B04E-6BB221A16380}" destId="{763E8D45-E77B-43E9-B1D6-60ED97CFDD3E}" srcOrd="0" destOrd="0" presId="urn:microsoft.com/office/officeart/2005/8/layout/hProcess3"/>
    <dgm:cxn modelId="{55DF9F06-890C-43BF-B205-3EA1EAB0269C}" type="presParOf" srcId="{D9018708-D4DF-4E05-B04E-6BB221A16380}" destId="{22BC2C05-B4A5-45D9-8AD0-A5BAB1D503CD}" srcOrd="1" destOrd="0" presId="urn:microsoft.com/office/officeart/2005/8/layout/hProcess3"/>
    <dgm:cxn modelId="{E2DB9DA2-4DF1-4D66-ABC7-C299CEC533A8}" type="presParOf" srcId="{22BC2C05-B4A5-45D9-8AD0-A5BAB1D503CD}" destId="{7A0559F1-CACB-4F88-B60F-DB5B16DDC0BC}" srcOrd="0" destOrd="0" presId="urn:microsoft.com/office/officeart/2005/8/layout/hProcess3"/>
    <dgm:cxn modelId="{3BB0E6F0-A47D-4C41-AE96-14645B26DC56}" type="presParOf" srcId="{22BC2C05-B4A5-45D9-8AD0-A5BAB1D503CD}" destId="{80671CF2-666D-408E-ADC5-0B94E16287D9}" srcOrd="1" destOrd="0" presId="urn:microsoft.com/office/officeart/2005/8/layout/hProcess3"/>
    <dgm:cxn modelId="{8E1815FA-CF23-48A7-988A-E745F1779BF5}" type="presParOf" srcId="{22BC2C05-B4A5-45D9-8AD0-A5BAB1D503CD}" destId="{E10004DA-CA71-422E-9978-EA5DB6982BC6}" srcOrd="2" destOrd="0" presId="urn:microsoft.com/office/officeart/2005/8/layout/hProcess3"/>
    <dgm:cxn modelId="{10502E5D-0E07-4C12-8FE2-02E97421DFA6}" type="presParOf" srcId="{22BC2C05-B4A5-45D9-8AD0-A5BAB1D503CD}" destId="{17CDC792-DAD6-4732-B8A3-17E12FC9A0DE}" srcOrd="3" destOrd="0" presId="urn:microsoft.com/office/officeart/2005/8/layout/hProcess3"/>
    <dgm:cxn modelId="{881C2BE4-615E-4F60-9709-256A5FCF1FF6}" type="presParOf" srcId="{D9018708-D4DF-4E05-B04E-6BB221A16380}" destId="{2EE1E5D3-5A31-4A3E-B472-088D63A733C3}" srcOrd="2" destOrd="0" presId="urn:microsoft.com/office/officeart/2005/8/layout/hProcess3"/>
    <dgm:cxn modelId="{C4469FBB-936C-4A6B-BFE4-88A1F7C6B183}" type="presParOf" srcId="{D9018708-D4DF-4E05-B04E-6BB221A16380}" destId="{2031EBCB-6406-4645-88A5-2F5F9DCC2FF8}" srcOrd="3" destOrd="0" presId="urn:microsoft.com/office/officeart/2005/8/layout/hProcess3"/>
    <dgm:cxn modelId="{5B32F705-4191-4118-8A5C-95A2898DFD0E}" type="presParOf" srcId="{D9018708-D4DF-4E05-B04E-6BB221A16380}" destId="{DB5C0F6A-A198-4DA1-8720-4C9996F2894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C0F6A-A198-4DA1-8720-4C9996F2894C}">
      <dsp:nvSpPr>
        <dsp:cNvPr id="0" name=""/>
        <dsp:cNvSpPr/>
      </dsp:nvSpPr>
      <dsp:spPr>
        <a:xfrm>
          <a:off x="0" y="534252"/>
          <a:ext cx="4191000" cy="4567019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71CF2-666D-408E-ADC5-0B94E16287D9}">
      <dsp:nvSpPr>
        <dsp:cNvPr id="0" name=""/>
        <dsp:cNvSpPr/>
      </dsp:nvSpPr>
      <dsp:spPr>
        <a:xfrm>
          <a:off x="76216" y="976208"/>
          <a:ext cx="3435170" cy="4422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+mj-lt"/>
            </a:rPr>
            <a:t>fleksibel</a:t>
          </a:r>
          <a:r>
            <a:rPr lang="en-US" sz="2400" kern="1200" dirty="0" smtClean="0">
              <a:latin typeface="+mj-lt"/>
            </a:rPr>
            <a:t>, </a:t>
          </a:r>
          <a:r>
            <a:rPr lang="en-US" sz="2400" kern="1200" dirty="0" err="1" smtClean="0">
              <a:latin typeface="+mj-lt"/>
            </a:rPr>
            <a:t>responsif</a:t>
          </a:r>
          <a:r>
            <a:rPr lang="en-US" sz="2400" kern="1200" dirty="0" smtClean="0">
              <a:latin typeface="+mj-lt"/>
            </a:rPr>
            <a:t>, </a:t>
          </a:r>
          <a:r>
            <a:rPr lang="en-US" sz="2400" kern="1200" dirty="0" err="1" smtClean="0">
              <a:latin typeface="+mj-lt"/>
            </a:rPr>
            <a:t>cepat</a:t>
          </a:r>
          <a:r>
            <a:rPr lang="en-US" sz="2400" kern="1200" dirty="0" smtClean="0">
              <a:latin typeface="+mj-lt"/>
            </a:rPr>
            <a:t>, </a:t>
          </a:r>
          <a:r>
            <a:rPr lang="en-US" sz="2400" kern="1200" dirty="0" err="1" smtClean="0">
              <a:latin typeface="+mj-lt"/>
            </a:rPr>
            <a:t>berfokus</a:t>
          </a:r>
          <a:r>
            <a:rPr lang="en-US" sz="2400" kern="1200" dirty="0" smtClean="0">
              <a:latin typeface="+mj-lt"/>
            </a:rPr>
            <a:t> </a:t>
          </a:r>
          <a:r>
            <a:rPr lang="en-US" sz="2400" kern="1200" dirty="0" err="1" smtClean="0">
              <a:latin typeface="+mj-lt"/>
            </a:rPr>
            <a:t>pada</a:t>
          </a:r>
          <a:r>
            <a:rPr lang="en-US" sz="2400" kern="1200" dirty="0" smtClean="0">
              <a:latin typeface="+mj-lt"/>
            </a:rPr>
            <a:t> </a:t>
          </a:r>
          <a:r>
            <a:rPr lang="en-US" sz="2400" kern="1200" dirty="0" err="1" smtClean="0">
              <a:latin typeface="+mj-lt"/>
            </a:rPr>
            <a:t>pelanggan</a:t>
          </a:r>
          <a:r>
            <a:rPr lang="en-US" sz="2400" kern="1200" dirty="0" smtClean="0">
              <a:latin typeface="+mj-lt"/>
            </a:rPr>
            <a:t>, </a:t>
          </a:r>
          <a:r>
            <a:rPr lang="en-US" sz="2400" kern="1200" dirty="0" err="1" smtClean="0">
              <a:latin typeface="+mj-lt"/>
            </a:rPr>
            <a:t>inventif</a:t>
          </a:r>
          <a:r>
            <a:rPr lang="en-US" sz="2400" kern="1200" dirty="0" smtClean="0">
              <a:latin typeface="+mj-lt"/>
            </a:rPr>
            <a:t>, </a:t>
          </a:r>
          <a:r>
            <a:rPr lang="en-US" sz="2400" kern="1200" dirty="0" err="1" smtClean="0">
              <a:latin typeface="+mj-lt"/>
            </a:rPr>
            <a:t>inovatif</a:t>
          </a:r>
          <a:r>
            <a:rPr lang="en-US" sz="2400" kern="1200" dirty="0" smtClean="0">
              <a:latin typeface="+mj-lt"/>
            </a:rPr>
            <a:t>, </a:t>
          </a:r>
          <a:r>
            <a:rPr lang="en-US" sz="2400" kern="1200" dirty="0" err="1" smtClean="0">
              <a:latin typeface="+mj-lt"/>
            </a:rPr>
            <a:t>kolaboratif</a:t>
          </a:r>
          <a:r>
            <a:rPr lang="en-US" sz="2400" kern="1200" dirty="0" smtClean="0">
              <a:latin typeface="+mj-lt"/>
            </a:rPr>
            <a:t>, self-service, global</a:t>
          </a:r>
          <a:br>
            <a:rPr lang="en-US" sz="2400" kern="1200" dirty="0" smtClean="0">
              <a:latin typeface="+mj-lt"/>
            </a:rPr>
          </a:br>
          <a:endParaRPr lang="id-ID" sz="2400" kern="1200" dirty="0">
            <a:latin typeface="+mj-lt"/>
          </a:endParaRPr>
        </a:p>
      </dsp:txBody>
      <dsp:txXfrm>
        <a:off x="76216" y="976208"/>
        <a:ext cx="3435170" cy="4422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237FD-80C6-4BBC-8794-F3A64764D42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6AC18-65A8-4560-9E10-2A366D1A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40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13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6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34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2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1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01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0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3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14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7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95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35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5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78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C18-65A8-4560-9E10-2A366D1AC9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3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43"/>
              <a:chOff x="-3" y="1562"/>
              <a:chExt cx="5763" cy="643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2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6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8" y="1751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2152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F286CC7-8366-429F-BD1B-4CD045F8C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5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D07F6-49AF-46E2-B4F3-7FEBC4CCF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3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884B4-7F7B-40E8-B181-4FE827E89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B09F8-9D79-4FBD-B43A-51594480F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7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B6A6E-8AFF-46D3-83AD-AB5F89C00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5EE95-0032-4D55-96F2-26E3C053D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5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04316-102C-46FA-BBFA-A23B278A5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3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37731-A7BA-4D30-A9AF-B95103D64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7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AF9E-65BA-4C23-B062-1C3EF9566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4D074-AC64-46C8-88E8-408A51D3E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0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35E40-47DA-4ACE-8B1A-CAA661843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7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 rot="-5400000">
                <a:off x="968" y="1675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 rot="-5400000">
                <a:off x="-71" y="1759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 rot="-5400000">
                <a:off x="434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 rot="-5400000">
                <a:off x="147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 rot="-5400000">
                <a:off x="3192" y="1658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 rot="-5400000">
                <a:off x="2542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ltGray">
              <a:xfrm rot="-5400000">
                <a:off x="2034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ltGray">
              <a:xfrm rot="-5400000">
                <a:off x="4060" y="1656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ltGray">
              <a:xfrm rot="-5400000">
                <a:off x="3709" y="1661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ltGray">
              <a:xfrm rot="-5400000">
                <a:off x="4556" y="174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ltGray">
              <a:xfrm>
                <a:off x="5469" y="1555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ltGray">
              <a:xfrm rot="-5400000">
                <a:off x="5069" y="1681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ltGray">
              <a:xfrm rot="-5400000">
                <a:off x="4778" y="1707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2050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666F6A9F-7E04-4005-B880-ACD53E7A2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3886200"/>
          </a:xfrm>
        </p:spPr>
        <p:txBody>
          <a:bodyPr/>
          <a:lstStyle/>
          <a:p>
            <a:pPr algn="ctr"/>
            <a:r>
              <a:rPr lang="id-ID" sz="3200" i="1" smtClean="0"/>
              <a:t/>
            </a:r>
            <a:br>
              <a:rPr lang="id-ID" sz="3200" i="1" smtClean="0"/>
            </a:br>
            <a:r>
              <a:rPr lang="en-US" sz="3200" i="1" smtClean="0"/>
              <a:t>A Practical Guide to</a:t>
            </a:r>
            <a:r>
              <a:rPr lang="id-ID" sz="3200" smtClean="0"/>
              <a:t/>
            </a:r>
            <a:br>
              <a:rPr lang="id-ID" sz="3200" smtClean="0"/>
            </a:br>
            <a:r>
              <a:rPr lang="en-US" sz="3600" b="1" smtClean="0"/>
              <a:t>Planning for</a:t>
            </a:r>
            <a:r>
              <a:rPr lang="id-ID" sz="3600" smtClean="0"/>
              <a:t/>
            </a:r>
            <a:br>
              <a:rPr lang="id-ID" sz="3600" smtClean="0"/>
            </a:br>
            <a:r>
              <a:rPr lang="en-US" sz="3600" b="1" smtClean="0"/>
              <a:t>E-Business Success</a:t>
            </a:r>
            <a:r>
              <a:rPr lang="id-ID" sz="3200" smtClean="0"/>
              <a:t/>
            </a:r>
            <a:br>
              <a:rPr lang="id-ID" sz="3200" smtClean="0"/>
            </a:br>
            <a:r>
              <a:rPr lang="en-US" sz="3200" i="1" smtClean="0"/>
              <a:t>How to E-Enable Your Enterprise</a:t>
            </a:r>
            <a:r>
              <a:rPr lang="id-ID" sz="3200" i="1" smtClean="0"/>
              <a:t/>
            </a:r>
            <a:br>
              <a:rPr lang="id-ID" sz="3200" i="1" smtClean="0"/>
            </a:br>
            <a:r>
              <a:rPr lang="id-ID" sz="3200" i="1" smtClean="0"/>
              <a:t/>
            </a:r>
            <a:br>
              <a:rPr lang="id-ID" sz="3200" i="1" smtClean="0"/>
            </a:br>
            <a:endParaRPr lang="id-ID" sz="32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4876800"/>
            <a:ext cx="6934200" cy="137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d-ID" sz="2400" dirty="0" smtClean="0"/>
              <a:t>Pertemua</a:t>
            </a:r>
            <a:r>
              <a:rPr lang="en-US" sz="2400"/>
              <a:t>n</a:t>
            </a:r>
            <a:r>
              <a:rPr lang="id-ID" sz="2400" smtClean="0"/>
              <a:t> 3</a:t>
            </a:r>
            <a:r>
              <a:rPr lang="id-ID" sz="1600" smtClean="0"/>
              <a:t>                      </a:t>
            </a:r>
            <a:endParaRPr lang="id-ID" sz="1600" dirty="0" smtClean="0"/>
          </a:p>
          <a:p>
            <a:pPr algn="r" eaLnBrk="1" hangingPunct="1"/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200" b="1" i="1" smtClean="0"/>
              <a:t>DETERMINE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2438400"/>
          </a:xfrm>
        </p:spPr>
        <p:txBody>
          <a:bodyPr/>
          <a:lstStyle/>
          <a:p>
            <a:pPr>
              <a:defRPr/>
            </a:pPr>
            <a:r>
              <a:rPr lang="en-US" sz="2000" dirty="0" err="1" smtClean="0">
                <a:latin typeface="+mj-lt"/>
              </a:rPr>
              <a:t>Menentukan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dampak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arsitektur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aplikasi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bisnis</a:t>
            </a:r>
            <a:r>
              <a:rPr lang="en-US" sz="2000" dirty="0" smtClean="0">
                <a:latin typeface="+mj-lt"/>
              </a:rPr>
              <a:t>, </a:t>
            </a:r>
            <a:br>
              <a:rPr lang="en-US" sz="2000" dirty="0" smtClean="0">
                <a:latin typeface="+mj-lt"/>
              </a:rPr>
            </a:br>
            <a:r>
              <a:rPr lang="en-US" sz="2000" dirty="0" err="1" smtClean="0">
                <a:latin typeface="+mj-lt"/>
              </a:rPr>
              <a:t>infrastruktur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teknis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bisnis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sistem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informasi</a:t>
            </a:r>
            <a:r>
              <a:rPr lang="en-US" sz="2000" dirty="0" smtClean="0">
                <a:latin typeface="+mj-lt"/>
              </a:rPr>
              <a:t> </a:t>
            </a:r>
            <a:br>
              <a:rPr lang="en-US" sz="2000" dirty="0" smtClean="0">
                <a:latin typeface="+mj-lt"/>
              </a:rPr>
            </a:b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orang</a:t>
            </a:r>
            <a:r>
              <a:rPr lang="en-US" sz="2000" dirty="0" smtClean="0">
                <a:latin typeface="+mj-lt"/>
              </a:rPr>
              <a:t> / </a:t>
            </a:r>
            <a:r>
              <a:rPr lang="en-US" sz="2000" dirty="0" err="1" smtClean="0">
                <a:latin typeface="+mj-lt"/>
              </a:rPr>
              <a:t>organisasi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Menentukan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biaya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analisis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manfaat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serta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jalan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mendapatkan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.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Mendapatkan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persetujuan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pada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rencana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bisnis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melanjutkan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pengiriman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rencana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>
              <a:latin typeface="+mj-lt"/>
            </a:endParaRPr>
          </a:p>
        </p:txBody>
      </p:sp>
      <p:pic>
        <p:nvPicPr>
          <p:cNvPr id="12292" name="Picture 8" descr="pe0248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4572000"/>
            <a:ext cx="16891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200" b="1" i="1" smtClean="0"/>
              <a:t>DESIGN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2362200"/>
          </a:xfrm>
        </p:spPr>
        <p:txBody>
          <a:bodyPr/>
          <a:lstStyle/>
          <a:p>
            <a:pPr>
              <a:defRPr/>
            </a:pPr>
            <a:r>
              <a:rPr lang="en-US" sz="2000" dirty="0" err="1" smtClean="0">
                <a:latin typeface="+mj-lt"/>
              </a:rPr>
              <a:t>Desain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tampilan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nuansa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diperlukan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melaksanakan</a:t>
            </a:r>
            <a:r>
              <a:rPr lang="en-US" sz="2000" dirty="0" smtClean="0">
                <a:latin typeface="+mj-lt"/>
              </a:rPr>
              <a:t> </a:t>
            </a:r>
            <a:br>
              <a:rPr lang="en-US" sz="2000" dirty="0" smtClean="0">
                <a:latin typeface="+mj-lt"/>
              </a:rPr>
            </a:b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nilai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proposisi</a:t>
            </a:r>
            <a:r>
              <a:rPr lang="en-US" sz="2000" dirty="0" smtClean="0">
                <a:latin typeface="+mj-lt"/>
              </a:rPr>
              <a:t>. </a:t>
            </a:r>
            <a:r>
              <a:rPr lang="en-US" sz="2000" dirty="0" err="1" smtClean="0">
                <a:latin typeface="+mj-lt"/>
              </a:rPr>
              <a:t>Identifikasi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navigasi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layardesain</a:t>
            </a:r>
            <a:r>
              <a:rPr lang="en-US" sz="2000" dirty="0" smtClean="0">
                <a:latin typeface="+mj-lt"/>
              </a:rPr>
              <a:t>.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Desain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perubahan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dibutuhkan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aplikasi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keamanan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>
              <a:latin typeface="+mj-lt"/>
            </a:endParaRPr>
          </a:p>
        </p:txBody>
      </p:sp>
      <p:pic>
        <p:nvPicPr>
          <p:cNvPr id="13316" name="Picture 5" descr="pe0146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017963"/>
            <a:ext cx="1724025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200" b="1" i="1" smtClean="0"/>
              <a:t>DELIVER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2209800"/>
          </a:xfrm>
        </p:spPr>
        <p:txBody>
          <a:bodyPr/>
          <a:lstStyle/>
          <a:p>
            <a:pPr>
              <a:defRPr/>
            </a:pPr>
            <a:r>
              <a:rPr lang="en-US" sz="2000" dirty="0" err="1" smtClean="0">
                <a:latin typeface="+mj-lt"/>
              </a:rPr>
              <a:t>Menyampaikan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desain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mengembangkan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pengujian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pelatihan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pelaksanaan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Mempromosikan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memasarkan</a:t>
            </a:r>
            <a:r>
              <a:rPr lang="en-US" sz="2000" dirty="0" smtClean="0">
                <a:latin typeface="+mj-lt"/>
              </a:rPr>
              <a:t> e-</a:t>
            </a:r>
            <a:r>
              <a:rPr lang="en-US" sz="2000" dirty="0" err="1" smtClean="0">
                <a:latin typeface="+mj-lt"/>
              </a:rPr>
              <a:t>bisnis</a:t>
            </a:r>
            <a:r>
              <a:rPr lang="en-US" sz="2000" dirty="0" smtClean="0">
                <a:latin typeface="+mj-lt"/>
              </a:rPr>
              <a:t> </a:t>
            </a:r>
            <a:br>
              <a:rPr lang="en-US" sz="2000" dirty="0" smtClean="0">
                <a:latin typeface="+mj-lt"/>
              </a:rPr>
            </a:br>
            <a:r>
              <a:rPr lang="en-US" sz="2000" dirty="0" err="1" smtClean="0">
                <a:latin typeface="+mj-lt"/>
              </a:rPr>
              <a:t>situs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fungsionalitas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>
              <a:latin typeface="+mj-lt"/>
            </a:endParaRPr>
          </a:p>
        </p:txBody>
      </p:sp>
      <p:pic>
        <p:nvPicPr>
          <p:cNvPr id="14340" name="Picture 8" descr="bd0495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30688"/>
            <a:ext cx="1755775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200" b="1" i="1" smtClean="0"/>
              <a:t>DISCUSS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2209800"/>
          </a:xfrm>
        </p:spPr>
        <p:txBody>
          <a:bodyPr/>
          <a:lstStyle/>
          <a:p>
            <a:pPr>
              <a:defRPr/>
            </a:pPr>
            <a:r>
              <a:rPr lang="en-US" sz="2000" dirty="0" err="1" smtClean="0">
                <a:latin typeface="+mj-lt"/>
              </a:rPr>
              <a:t>Diskusikan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hasil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usaha</a:t>
            </a:r>
            <a:r>
              <a:rPr lang="en-US" sz="2000" dirty="0" smtClean="0">
                <a:latin typeface="+mj-lt"/>
              </a:rPr>
              <a:t> e-</a:t>
            </a:r>
            <a:r>
              <a:rPr lang="en-US" sz="2000" dirty="0" err="1" smtClean="0">
                <a:latin typeface="+mj-lt"/>
              </a:rPr>
              <a:t>bisnis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mendapatkan</a:t>
            </a:r>
            <a:r>
              <a:rPr lang="en-US" sz="2000" dirty="0" smtClean="0">
                <a:latin typeface="+mj-lt"/>
              </a:rPr>
              <a:t> </a:t>
            </a:r>
            <a:br>
              <a:rPr lang="en-US" sz="2000" dirty="0" smtClean="0">
                <a:latin typeface="+mj-lt"/>
              </a:rPr>
            </a:br>
            <a:r>
              <a:rPr lang="en-US" sz="2000" dirty="0" err="1" smtClean="0">
                <a:latin typeface="+mj-lt"/>
              </a:rPr>
              <a:t>umpan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balik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menganalisis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Menentukan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tindakan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diperlukan</a:t>
            </a:r>
            <a:r>
              <a:rPr lang="en-US" sz="2000" dirty="0" smtClean="0">
                <a:latin typeface="+mj-lt"/>
              </a:rPr>
              <a:t>. </a:t>
            </a:r>
            <a:br>
              <a:rPr lang="en-US" sz="2000" dirty="0" smtClean="0">
                <a:latin typeface="+mj-lt"/>
              </a:rPr>
            </a:br>
            <a:endParaRPr lang="id-ID" sz="2000" dirty="0">
              <a:latin typeface="+mj-lt"/>
            </a:endParaRPr>
          </a:p>
        </p:txBody>
      </p:sp>
      <p:pic>
        <p:nvPicPr>
          <p:cNvPr id="15364" name="Picture 4" descr="pe015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3" y="4191000"/>
            <a:ext cx="31369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59436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71600" y="2849563"/>
            <a:ext cx="7162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d-ID"/>
              <a:t>S</a:t>
            </a:r>
            <a:r>
              <a:rPr lang="en-US"/>
              <a:t>trategi bisnis harus selaras dengan, dan bagian dari, </a:t>
            </a:r>
            <a:br>
              <a:rPr lang="en-US"/>
            </a:br>
            <a:r>
              <a:rPr lang="en-US"/>
              <a:t>strategi bisnis. </a:t>
            </a:r>
            <a:endParaRPr lang="id-ID"/>
          </a:p>
          <a:p>
            <a:pPr algn="ctr"/>
            <a:r>
              <a:rPr lang="en-US"/>
              <a:t>E-bisnis bukan upaya teknis, ini adalah </a:t>
            </a:r>
            <a:br>
              <a:rPr lang="en-US"/>
            </a:br>
            <a:r>
              <a:rPr lang="en-US"/>
              <a:t>usaha bisnis. </a:t>
            </a:r>
            <a:endParaRPr lang="id-ID"/>
          </a:p>
        </p:txBody>
      </p:sp>
      <p:pic>
        <p:nvPicPr>
          <p:cNvPr id="4" name="Picture 5" descr="C:\Program Files\Common Files\Microsoft Shared\Clipart\cagcat50\pe01846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4038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95400" y="2239963"/>
            <a:ext cx="7239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/>
              <a:t>“</a:t>
            </a:r>
            <a:r>
              <a:rPr lang="id-ID"/>
              <a:t>Kita</a:t>
            </a:r>
            <a:r>
              <a:rPr lang="en-US"/>
              <a:t> harus memiliki tujuan jangka panjang untuk menghindarkan </a:t>
            </a:r>
            <a:r>
              <a:rPr lang="id-ID"/>
              <a:t>Kita</a:t>
            </a:r>
            <a:r>
              <a:rPr lang="en-US"/>
              <a:t> dari frustasi </a:t>
            </a:r>
            <a:br>
              <a:rPr lang="en-US"/>
            </a:br>
            <a:r>
              <a:rPr lang="en-US"/>
              <a:t>oleh kegagalan jangka pendek. " </a:t>
            </a:r>
            <a:br>
              <a:rPr lang="en-US"/>
            </a:br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76400" y="1828800"/>
            <a:ext cx="2514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d-ID" sz="2000" b="1"/>
              <a:t>Bukan....</a:t>
            </a:r>
          </a:p>
          <a:p>
            <a:pPr eaLnBrk="1" hangingPunct="1"/>
            <a:endParaRPr lang="id-ID" sz="2000"/>
          </a:p>
          <a:p>
            <a:pPr eaLnBrk="1" hangingPunct="1"/>
            <a:r>
              <a:rPr lang="en-US" sz="2000"/>
              <a:t>hanya meletakkan sebuah halaman web </a:t>
            </a:r>
            <a:endParaRPr lang="id-ID" sz="2000"/>
          </a:p>
          <a:p>
            <a:pPr eaLnBrk="1" hangingPunct="1"/>
            <a:endParaRPr lang="id-ID" sz="2000"/>
          </a:p>
          <a:p>
            <a:pPr eaLnBrk="1" hangingPunct="1"/>
            <a:r>
              <a:rPr lang="en-US" sz="2000"/>
              <a:t>atau </a:t>
            </a:r>
            <a:endParaRPr lang="id-ID" sz="2000"/>
          </a:p>
          <a:p>
            <a:pPr eaLnBrk="1" hangingPunct="1"/>
            <a:endParaRPr lang="id-ID" sz="2000"/>
          </a:p>
          <a:p>
            <a:pPr eaLnBrk="1" hangingPunct="1"/>
            <a:r>
              <a:rPr lang="en-US" sz="2000"/>
              <a:t>hanya web yang memungkinkan aplikasi yang telah ada</a:t>
            </a:r>
            <a:endParaRPr lang="id-ID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i="1" smtClean="0"/>
              <a:t/>
            </a:r>
            <a:br>
              <a:rPr lang="id-ID" b="1" i="1" smtClean="0"/>
            </a:br>
            <a:r>
              <a:rPr lang="id-ID" b="1" i="1" smtClean="0"/>
              <a:t>E-Business...</a:t>
            </a:r>
            <a:br>
              <a:rPr lang="id-ID" b="1" i="1" smtClean="0"/>
            </a:br>
            <a:endParaRPr lang="id-ID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z="1600" b="1" smtClean="0"/>
              <a:t>M</a:t>
            </a:r>
            <a:r>
              <a:rPr lang="en-US" sz="1600" b="1" smtClean="0"/>
              <a:t>enggunakan teknologi untuk</a:t>
            </a:r>
            <a:r>
              <a:rPr lang="id-ID" sz="1600" b="1" smtClean="0"/>
              <a:t>....</a:t>
            </a:r>
          </a:p>
          <a:p>
            <a:endParaRPr lang="id-ID" sz="1600" smtClean="0"/>
          </a:p>
          <a:p>
            <a:pPr>
              <a:buFont typeface="Wingdings" pitchFamily="2" charset="2"/>
              <a:buChar char="§"/>
            </a:pPr>
            <a:r>
              <a:rPr lang="en-US" sz="1600" smtClean="0"/>
              <a:t>redef</a:t>
            </a:r>
            <a:r>
              <a:rPr lang="id-ID" sz="1600" smtClean="0"/>
              <a:t>i</a:t>
            </a:r>
            <a:r>
              <a:rPr lang="en-US" sz="1600" smtClean="0"/>
              <a:t>ne bisnis, memaksimalkan nilai pelanggan, memungkinkan bisnis dengan cara baru</a:t>
            </a:r>
            <a:endParaRPr lang="id-ID" sz="1600" smtClean="0"/>
          </a:p>
          <a:p>
            <a:pPr>
              <a:buFont typeface="Wingdings" pitchFamily="2" charset="2"/>
              <a:buChar char="§"/>
            </a:pPr>
            <a:r>
              <a:rPr lang="en-US" sz="1600" smtClean="0"/>
              <a:t>mengubah lanskap kompetitif, saluran distribusi</a:t>
            </a:r>
            <a:endParaRPr lang="id-ID" sz="1600" smtClean="0"/>
          </a:p>
          <a:p>
            <a:pPr>
              <a:buFont typeface="Wingdings" pitchFamily="2" charset="2"/>
              <a:buChar char="§"/>
            </a:pPr>
            <a:r>
              <a:rPr lang="en-US" sz="1600" smtClean="0"/>
              <a:t>dampak pasa</a:t>
            </a:r>
            <a:r>
              <a:rPr lang="id-ID" sz="1600" smtClean="0"/>
              <a:t>ng</a:t>
            </a:r>
            <a:r>
              <a:rPr lang="en-US" sz="1600" smtClean="0"/>
              <a:t> pasar, memperluas jangkauan pasar</a:t>
            </a:r>
            <a:endParaRPr lang="id-ID" sz="1600" smtClean="0"/>
          </a:p>
          <a:p>
            <a:pPr>
              <a:buFont typeface="Wingdings" pitchFamily="2" charset="2"/>
              <a:buChar char="§"/>
            </a:pPr>
            <a:r>
              <a:rPr lang="en-US" sz="1600" smtClean="0"/>
              <a:t>meningkatkan kecepatan bisnis, menyederhanakan interaksi, meningkatkan harapan pelanggan</a:t>
            </a:r>
            <a:endParaRPr lang="id-ID" sz="1600" smtClean="0"/>
          </a:p>
          <a:p>
            <a:pPr>
              <a:buFont typeface="Wingdings" pitchFamily="2" charset="2"/>
              <a:buChar char="§"/>
            </a:pPr>
            <a:r>
              <a:rPr lang="en-US" sz="1600" smtClean="0"/>
              <a:t>membuat dan membunuh perusahaan</a:t>
            </a:r>
            <a:br>
              <a:rPr lang="en-US" sz="1600" smtClean="0"/>
            </a:br>
            <a:endParaRPr lang="id-ID" sz="1600" smtClean="0"/>
          </a:p>
          <a:p>
            <a:endParaRPr lang="id-ID" sz="16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219200" y="1066800"/>
          <a:ext cx="4191000" cy="553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54963" cy="1143000"/>
          </a:xfrm>
        </p:spPr>
        <p:txBody>
          <a:bodyPr/>
          <a:lstStyle/>
          <a:p>
            <a:r>
              <a:rPr lang="id-ID" smtClean="0"/>
              <a:t>P</a:t>
            </a:r>
            <a:r>
              <a:rPr lang="en-US" smtClean="0"/>
              <a:t>ersyaratan </a:t>
            </a:r>
            <a:r>
              <a:rPr lang="id-ID" smtClean="0"/>
              <a:t>B</a:t>
            </a:r>
            <a:r>
              <a:rPr lang="en-US" smtClean="0"/>
              <a:t>aru</a:t>
            </a:r>
            <a:r>
              <a:rPr lang="id-ID" smtClean="0"/>
              <a:t> pada E-Business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mtClean="0"/>
              <a:t>Bisnis......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d-ID" smtClean="0"/>
              <a:t>Sistem.....</a:t>
            </a:r>
          </a:p>
          <a:p>
            <a:pPr>
              <a:buFont typeface="Wingdings" pitchFamily="2" charset="2"/>
              <a:buNone/>
            </a:pPr>
            <a:r>
              <a:rPr lang="id-ID" smtClean="0"/>
              <a:t>	</a:t>
            </a:r>
            <a:r>
              <a:rPr lang="en-US" smtClean="0"/>
              <a:t>mudah digunakan, terintegrasi, handal, kokoh, responsif, fleksibel, mudah maintainable, akurat, terukur, global, aman</a:t>
            </a:r>
            <a:endParaRPr lang="id-ID" smtClean="0"/>
          </a:p>
          <a:p>
            <a:endParaRPr lang="id-ID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allAtOnce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6121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0"/>
            <a:ext cx="5943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5181600"/>
            <a:ext cx="304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METODOLOGI OVERVIEW </a:t>
            </a:r>
            <a:endParaRPr lang="id-ID" sz="1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3200" b="1" i="1" smtClean="0"/>
              <a:t>BEGIN</a:t>
            </a:r>
            <a:endParaRPr lang="en-US" sz="3200" b="1" i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err="1" smtClean="0">
                <a:latin typeface="+mj-lt"/>
              </a:rPr>
              <a:t>Mulailah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mendapatkan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dukungan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manajemen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eksekutif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id-ID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sponsor </a:t>
            </a:r>
            <a:r>
              <a:rPr lang="en-US" sz="2000" dirty="0" err="1" smtClean="0">
                <a:latin typeface="+mj-lt"/>
              </a:rPr>
              <a:t>bisnis</a:t>
            </a:r>
            <a:r>
              <a:rPr lang="id-ID" sz="2000" dirty="0" smtClean="0">
                <a:latin typeface="+mj-lt"/>
              </a:rPr>
              <a:t>.</a:t>
            </a:r>
          </a:p>
          <a:p>
            <a:pPr eaLnBrk="1" hangingPunct="1">
              <a:defRPr/>
            </a:pPr>
            <a:r>
              <a:rPr lang="en-US" sz="2000" dirty="0" err="1" smtClean="0">
                <a:latin typeface="+mj-lt"/>
              </a:rPr>
              <a:t>Mengidentifikasi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tujuan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bisnis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menyelesaikan</a:t>
            </a:r>
            <a:r>
              <a:rPr lang="en-US" sz="2000" dirty="0" smtClean="0">
                <a:latin typeface="+mj-lt"/>
              </a:rPr>
              <a:t>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e-</a:t>
            </a:r>
            <a:r>
              <a:rPr lang="en-US" sz="2000" dirty="0" err="1" smtClean="0">
                <a:latin typeface="+mj-lt"/>
              </a:rPr>
              <a:t>rencana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bisnis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inisiatif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2000" dirty="0" err="1" smtClean="0">
                <a:latin typeface="+mj-lt"/>
              </a:rPr>
              <a:t>Identifikasi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tim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individu-individu</a:t>
            </a:r>
            <a:r>
              <a:rPr lang="en-US" sz="2000" dirty="0" smtClean="0">
                <a:latin typeface="+mj-lt"/>
              </a:rPr>
              <a:t> yang </a:t>
            </a:r>
            <a:br>
              <a:rPr lang="en-US" sz="2000" dirty="0" smtClean="0">
                <a:latin typeface="+mj-lt"/>
              </a:rPr>
            </a:br>
            <a:r>
              <a:rPr lang="en-US" sz="2000" dirty="0" err="1" smtClean="0">
                <a:latin typeface="+mj-lt"/>
              </a:rPr>
              <a:t>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terlibat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2000" dirty="0" err="1" smtClean="0">
                <a:latin typeface="+mj-lt"/>
              </a:rPr>
              <a:t>Garis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besar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perencanaan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digunakan</a:t>
            </a:r>
            <a:r>
              <a:rPr lang="en-US" sz="2000" dirty="0" smtClean="0">
                <a:latin typeface="+mj-lt"/>
              </a:rPr>
              <a:t>.</a:t>
            </a:r>
            <a:endParaRPr lang="id-ID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2000" dirty="0" err="1" smtClean="0">
                <a:latin typeface="+mj-lt"/>
              </a:rPr>
              <a:t>Mengembangkan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rencana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komunikasi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menguraikan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bagaimana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anggota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organisasi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tim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tetap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mengikuti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kegiatan</a:t>
            </a:r>
            <a:r>
              <a:rPr lang="en-US" sz="2000" dirty="0" smtClean="0">
                <a:latin typeface="+mj-lt"/>
              </a:rPr>
              <a:t>.</a:t>
            </a:r>
            <a:endParaRPr lang="id-ID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2000" dirty="0" err="1" smtClean="0">
                <a:latin typeface="+mj-lt"/>
              </a:rPr>
              <a:t>Akhirnya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mengumumkan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proyek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kepada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organisasi</a:t>
            </a:r>
            <a:r>
              <a:rPr lang="en-US" sz="2000" dirty="0" smtClean="0">
                <a:latin typeface="+mj-lt"/>
              </a:rPr>
              <a:t>. </a:t>
            </a:r>
            <a:br>
              <a:rPr lang="en-US" sz="2000" dirty="0" smtClean="0">
                <a:latin typeface="+mj-lt"/>
              </a:rPr>
            </a:br>
            <a:endParaRPr lang="en-US" sz="2000" dirty="0" smtClean="0">
              <a:latin typeface="+mj-lt"/>
            </a:endParaRPr>
          </a:p>
        </p:txBody>
      </p:sp>
      <p:pic>
        <p:nvPicPr>
          <p:cNvPr id="8196" name="Picture 10" descr="bs005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53038"/>
            <a:ext cx="146050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200" b="1" i="1" smtClean="0"/>
              <a:t>DIAGNOSE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2971800"/>
          </a:xfrm>
        </p:spPr>
        <p:txBody>
          <a:bodyPr/>
          <a:lstStyle/>
          <a:p>
            <a:pPr>
              <a:defRPr/>
            </a:pPr>
            <a:r>
              <a:rPr lang="en-US" sz="2000" dirty="0" err="1" smtClean="0">
                <a:latin typeface="+mj-lt"/>
              </a:rPr>
              <a:t>Mendiagnosis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tren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bagaimana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mereka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mempengaruhi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organisasi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Dokumen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lingkungan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saat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mendiagnosis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kekuatan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br>
              <a:rPr lang="en-US" sz="2000" dirty="0" smtClean="0">
                <a:latin typeface="+mj-lt"/>
              </a:rPr>
            </a:br>
            <a:r>
              <a:rPr lang="en-US" sz="2000" dirty="0" err="1" smtClean="0">
                <a:latin typeface="+mj-lt"/>
              </a:rPr>
              <a:t>bidang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perbaikan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Mengidentifikasi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para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pemangku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kepentingan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mendiagnosis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mereka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Mendiagnosa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industri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dampak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eksternal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serta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nilai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rantai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Bisnis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mendiagnosis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kekuatan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kelemahan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peluang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ancaman</a:t>
            </a:r>
            <a:r>
              <a:rPr lang="en-US" sz="2000" dirty="0" smtClean="0">
                <a:latin typeface="+mj-lt"/>
              </a:rPr>
              <a:t>. </a:t>
            </a:r>
            <a:br>
              <a:rPr lang="en-US" sz="2000" dirty="0" smtClean="0">
                <a:latin typeface="+mj-lt"/>
              </a:rPr>
            </a:br>
            <a:endParaRPr lang="id-ID" sz="2000" dirty="0">
              <a:latin typeface="+mj-lt"/>
            </a:endParaRPr>
          </a:p>
        </p:txBody>
      </p:sp>
      <p:pic>
        <p:nvPicPr>
          <p:cNvPr id="9220" name="Picture 6" descr="C:\Program Files\Common Files\Microsoft Shared\Clipart\cagcat50\bd05545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94288"/>
            <a:ext cx="16097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200" b="1" i="1" smtClean="0"/>
              <a:t>DEVELOP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2057400"/>
          </a:xfrm>
        </p:spPr>
        <p:txBody>
          <a:bodyPr/>
          <a:lstStyle/>
          <a:p>
            <a:pPr>
              <a:defRPr/>
            </a:pP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proposisi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proposisi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>
              <a:defRPr/>
            </a:pP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e-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metrik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keberhasilan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. </a:t>
            </a:r>
            <a:endParaRPr lang="id-ID" sz="2000" dirty="0">
              <a:latin typeface="+mj-lt"/>
            </a:endParaRPr>
          </a:p>
        </p:txBody>
      </p:sp>
      <p:grpSp>
        <p:nvGrpSpPr>
          <p:cNvPr id="10244" name="Group 55"/>
          <p:cNvGrpSpPr>
            <a:grpSpLocks/>
          </p:cNvGrpSpPr>
          <p:nvPr/>
        </p:nvGrpSpPr>
        <p:grpSpPr bwMode="auto">
          <a:xfrm>
            <a:off x="6400800" y="4191000"/>
            <a:ext cx="1905000" cy="2133600"/>
            <a:chOff x="2932" y="1578"/>
            <a:chExt cx="2399" cy="2147"/>
          </a:xfrm>
        </p:grpSpPr>
        <p:grpSp>
          <p:nvGrpSpPr>
            <p:cNvPr id="10245" name="Group 17"/>
            <p:cNvGrpSpPr>
              <a:grpSpLocks/>
            </p:cNvGrpSpPr>
            <p:nvPr/>
          </p:nvGrpSpPr>
          <p:grpSpPr bwMode="auto">
            <a:xfrm>
              <a:off x="2941" y="1578"/>
              <a:ext cx="2375" cy="1222"/>
              <a:chOff x="2941" y="1578"/>
              <a:chExt cx="2375" cy="1222"/>
            </a:xfrm>
          </p:grpSpPr>
          <p:sp>
            <p:nvSpPr>
              <p:cNvPr id="10283" name="Freeform 9"/>
              <p:cNvSpPr>
                <a:spLocks/>
              </p:cNvSpPr>
              <p:nvPr/>
            </p:nvSpPr>
            <p:spPr bwMode="auto">
              <a:xfrm>
                <a:off x="2941" y="1637"/>
                <a:ext cx="59" cy="1160"/>
              </a:xfrm>
              <a:custGeom>
                <a:avLst/>
                <a:gdLst>
                  <a:gd name="T0" fmla="*/ 19 w 59"/>
                  <a:gd name="T1" fmla="*/ 1131 h 1160"/>
                  <a:gd name="T2" fmla="*/ 0 w 59"/>
                  <a:gd name="T3" fmla="*/ 433 h 1160"/>
                  <a:gd name="T4" fmla="*/ 0 w 59"/>
                  <a:gd name="T5" fmla="*/ 0 h 1160"/>
                  <a:gd name="T6" fmla="*/ 23 w 59"/>
                  <a:gd name="T7" fmla="*/ 0 h 1160"/>
                  <a:gd name="T8" fmla="*/ 36 w 59"/>
                  <a:gd name="T9" fmla="*/ 22 h 1160"/>
                  <a:gd name="T10" fmla="*/ 23 w 59"/>
                  <a:gd name="T11" fmla="*/ 180 h 1160"/>
                  <a:gd name="T12" fmla="*/ 27 w 59"/>
                  <a:gd name="T13" fmla="*/ 344 h 1160"/>
                  <a:gd name="T14" fmla="*/ 40 w 59"/>
                  <a:gd name="T15" fmla="*/ 546 h 1160"/>
                  <a:gd name="T16" fmla="*/ 48 w 59"/>
                  <a:gd name="T17" fmla="*/ 793 h 1160"/>
                  <a:gd name="T18" fmla="*/ 48 w 59"/>
                  <a:gd name="T19" fmla="*/ 1025 h 1160"/>
                  <a:gd name="T20" fmla="*/ 59 w 59"/>
                  <a:gd name="T21" fmla="*/ 1138 h 1160"/>
                  <a:gd name="T22" fmla="*/ 36 w 59"/>
                  <a:gd name="T23" fmla="*/ 1160 h 1160"/>
                  <a:gd name="T24" fmla="*/ 19 w 59"/>
                  <a:gd name="T25" fmla="*/ 1131 h 11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9"/>
                  <a:gd name="T40" fmla="*/ 0 h 1160"/>
                  <a:gd name="T41" fmla="*/ 59 w 59"/>
                  <a:gd name="T42" fmla="*/ 1160 h 11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9" h="1160">
                    <a:moveTo>
                      <a:pt x="19" y="1131"/>
                    </a:moveTo>
                    <a:lnTo>
                      <a:pt x="0" y="433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6" y="22"/>
                    </a:lnTo>
                    <a:lnTo>
                      <a:pt x="23" y="180"/>
                    </a:lnTo>
                    <a:lnTo>
                      <a:pt x="27" y="344"/>
                    </a:lnTo>
                    <a:lnTo>
                      <a:pt x="40" y="546"/>
                    </a:lnTo>
                    <a:lnTo>
                      <a:pt x="48" y="793"/>
                    </a:lnTo>
                    <a:lnTo>
                      <a:pt x="48" y="1025"/>
                    </a:lnTo>
                    <a:lnTo>
                      <a:pt x="59" y="1138"/>
                    </a:lnTo>
                    <a:lnTo>
                      <a:pt x="36" y="1160"/>
                    </a:lnTo>
                    <a:lnTo>
                      <a:pt x="19" y="1131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Freeform 10"/>
              <p:cNvSpPr>
                <a:spLocks/>
              </p:cNvSpPr>
              <p:nvPr/>
            </p:nvSpPr>
            <p:spPr bwMode="auto">
              <a:xfrm>
                <a:off x="3289" y="1624"/>
                <a:ext cx="60" cy="1161"/>
              </a:xfrm>
              <a:custGeom>
                <a:avLst/>
                <a:gdLst>
                  <a:gd name="T0" fmla="*/ 20 w 60"/>
                  <a:gd name="T1" fmla="*/ 1132 h 1161"/>
                  <a:gd name="T2" fmla="*/ 0 w 60"/>
                  <a:gd name="T3" fmla="*/ 433 h 1161"/>
                  <a:gd name="T4" fmla="*/ 0 w 60"/>
                  <a:gd name="T5" fmla="*/ 0 h 1161"/>
                  <a:gd name="T6" fmla="*/ 23 w 60"/>
                  <a:gd name="T7" fmla="*/ 0 h 1161"/>
                  <a:gd name="T8" fmla="*/ 36 w 60"/>
                  <a:gd name="T9" fmla="*/ 22 h 1161"/>
                  <a:gd name="T10" fmla="*/ 23 w 60"/>
                  <a:gd name="T11" fmla="*/ 180 h 1161"/>
                  <a:gd name="T12" fmla="*/ 27 w 60"/>
                  <a:gd name="T13" fmla="*/ 344 h 1161"/>
                  <a:gd name="T14" fmla="*/ 40 w 60"/>
                  <a:gd name="T15" fmla="*/ 546 h 1161"/>
                  <a:gd name="T16" fmla="*/ 48 w 60"/>
                  <a:gd name="T17" fmla="*/ 795 h 1161"/>
                  <a:gd name="T18" fmla="*/ 48 w 60"/>
                  <a:gd name="T19" fmla="*/ 1026 h 1161"/>
                  <a:gd name="T20" fmla="*/ 60 w 60"/>
                  <a:gd name="T21" fmla="*/ 1139 h 1161"/>
                  <a:gd name="T22" fmla="*/ 36 w 60"/>
                  <a:gd name="T23" fmla="*/ 1161 h 1161"/>
                  <a:gd name="T24" fmla="*/ 20 w 60"/>
                  <a:gd name="T25" fmla="*/ 1132 h 11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"/>
                  <a:gd name="T40" fmla="*/ 0 h 1161"/>
                  <a:gd name="T41" fmla="*/ 60 w 60"/>
                  <a:gd name="T42" fmla="*/ 1161 h 116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" h="1161">
                    <a:moveTo>
                      <a:pt x="20" y="1132"/>
                    </a:moveTo>
                    <a:lnTo>
                      <a:pt x="0" y="433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6" y="22"/>
                    </a:lnTo>
                    <a:lnTo>
                      <a:pt x="23" y="180"/>
                    </a:lnTo>
                    <a:lnTo>
                      <a:pt x="27" y="344"/>
                    </a:lnTo>
                    <a:lnTo>
                      <a:pt x="40" y="546"/>
                    </a:lnTo>
                    <a:lnTo>
                      <a:pt x="48" y="795"/>
                    </a:lnTo>
                    <a:lnTo>
                      <a:pt x="48" y="1026"/>
                    </a:lnTo>
                    <a:lnTo>
                      <a:pt x="60" y="1139"/>
                    </a:lnTo>
                    <a:lnTo>
                      <a:pt x="36" y="1161"/>
                    </a:lnTo>
                    <a:lnTo>
                      <a:pt x="20" y="1132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Freeform 11"/>
              <p:cNvSpPr>
                <a:spLocks/>
              </p:cNvSpPr>
              <p:nvPr/>
            </p:nvSpPr>
            <p:spPr bwMode="auto">
              <a:xfrm>
                <a:off x="3635" y="1591"/>
                <a:ext cx="58" cy="1162"/>
              </a:xfrm>
              <a:custGeom>
                <a:avLst/>
                <a:gdLst>
                  <a:gd name="T0" fmla="*/ 19 w 58"/>
                  <a:gd name="T1" fmla="*/ 1133 h 1162"/>
                  <a:gd name="T2" fmla="*/ 0 w 58"/>
                  <a:gd name="T3" fmla="*/ 434 h 1162"/>
                  <a:gd name="T4" fmla="*/ 0 w 58"/>
                  <a:gd name="T5" fmla="*/ 0 h 1162"/>
                  <a:gd name="T6" fmla="*/ 23 w 58"/>
                  <a:gd name="T7" fmla="*/ 0 h 1162"/>
                  <a:gd name="T8" fmla="*/ 35 w 58"/>
                  <a:gd name="T9" fmla="*/ 22 h 1162"/>
                  <a:gd name="T10" fmla="*/ 23 w 58"/>
                  <a:gd name="T11" fmla="*/ 180 h 1162"/>
                  <a:gd name="T12" fmla="*/ 27 w 58"/>
                  <a:gd name="T13" fmla="*/ 345 h 1162"/>
                  <a:gd name="T14" fmla="*/ 39 w 58"/>
                  <a:gd name="T15" fmla="*/ 547 h 1162"/>
                  <a:gd name="T16" fmla="*/ 46 w 58"/>
                  <a:gd name="T17" fmla="*/ 795 h 1162"/>
                  <a:gd name="T18" fmla="*/ 46 w 58"/>
                  <a:gd name="T19" fmla="*/ 1027 h 1162"/>
                  <a:gd name="T20" fmla="*/ 58 w 58"/>
                  <a:gd name="T21" fmla="*/ 1140 h 1162"/>
                  <a:gd name="T22" fmla="*/ 35 w 58"/>
                  <a:gd name="T23" fmla="*/ 1162 h 1162"/>
                  <a:gd name="T24" fmla="*/ 19 w 58"/>
                  <a:gd name="T25" fmla="*/ 1133 h 11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"/>
                  <a:gd name="T40" fmla="*/ 0 h 1162"/>
                  <a:gd name="T41" fmla="*/ 58 w 58"/>
                  <a:gd name="T42" fmla="*/ 1162 h 11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" h="1162">
                    <a:moveTo>
                      <a:pt x="19" y="1133"/>
                    </a:moveTo>
                    <a:lnTo>
                      <a:pt x="0" y="43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5" y="22"/>
                    </a:lnTo>
                    <a:lnTo>
                      <a:pt x="23" y="180"/>
                    </a:lnTo>
                    <a:lnTo>
                      <a:pt x="27" y="345"/>
                    </a:lnTo>
                    <a:lnTo>
                      <a:pt x="39" y="547"/>
                    </a:lnTo>
                    <a:lnTo>
                      <a:pt x="46" y="795"/>
                    </a:lnTo>
                    <a:lnTo>
                      <a:pt x="46" y="1027"/>
                    </a:lnTo>
                    <a:lnTo>
                      <a:pt x="58" y="1140"/>
                    </a:lnTo>
                    <a:lnTo>
                      <a:pt x="35" y="1162"/>
                    </a:lnTo>
                    <a:lnTo>
                      <a:pt x="19" y="1133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Freeform 12"/>
              <p:cNvSpPr>
                <a:spLocks/>
              </p:cNvSpPr>
              <p:nvPr/>
            </p:nvSpPr>
            <p:spPr bwMode="auto">
              <a:xfrm>
                <a:off x="3977" y="1578"/>
                <a:ext cx="58" cy="1162"/>
              </a:xfrm>
              <a:custGeom>
                <a:avLst/>
                <a:gdLst>
                  <a:gd name="T0" fmla="*/ 19 w 58"/>
                  <a:gd name="T1" fmla="*/ 1133 h 1162"/>
                  <a:gd name="T2" fmla="*/ 0 w 58"/>
                  <a:gd name="T3" fmla="*/ 434 h 1162"/>
                  <a:gd name="T4" fmla="*/ 0 w 58"/>
                  <a:gd name="T5" fmla="*/ 0 h 1162"/>
                  <a:gd name="T6" fmla="*/ 23 w 58"/>
                  <a:gd name="T7" fmla="*/ 0 h 1162"/>
                  <a:gd name="T8" fmla="*/ 34 w 58"/>
                  <a:gd name="T9" fmla="*/ 22 h 1162"/>
                  <a:gd name="T10" fmla="*/ 23 w 58"/>
                  <a:gd name="T11" fmla="*/ 180 h 1162"/>
                  <a:gd name="T12" fmla="*/ 27 w 58"/>
                  <a:gd name="T13" fmla="*/ 345 h 1162"/>
                  <a:gd name="T14" fmla="*/ 38 w 58"/>
                  <a:gd name="T15" fmla="*/ 547 h 1162"/>
                  <a:gd name="T16" fmla="*/ 46 w 58"/>
                  <a:gd name="T17" fmla="*/ 795 h 1162"/>
                  <a:gd name="T18" fmla="*/ 46 w 58"/>
                  <a:gd name="T19" fmla="*/ 1027 h 1162"/>
                  <a:gd name="T20" fmla="*/ 58 w 58"/>
                  <a:gd name="T21" fmla="*/ 1140 h 1162"/>
                  <a:gd name="T22" fmla="*/ 34 w 58"/>
                  <a:gd name="T23" fmla="*/ 1162 h 1162"/>
                  <a:gd name="T24" fmla="*/ 19 w 58"/>
                  <a:gd name="T25" fmla="*/ 1133 h 11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"/>
                  <a:gd name="T40" fmla="*/ 0 h 1162"/>
                  <a:gd name="T41" fmla="*/ 58 w 58"/>
                  <a:gd name="T42" fmla="*/ 1162 h 11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" h="1162">
                    <a:moveTo>
                      <a:pt x="19" y="1133"/>
                    </a:moveTo>
                    <a:lnTo>
                      <a:pt x="0" y="43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4" y="22"/>
                    </a:lnTo>
                    <a:lnTo>
                      <a:pt x="23" y="180"/>
                    </a:lnTo>
                    <a:lnTo>
                      <a:pt x="27" y="345"/>
                    </a:lnTo>
                    <a:lnTo>
                      <a:pt x="38" y="547"/>
                    </a:lnTo>
                    <a:lnTo>
                      <a:pt x="46" y="795"/>
                    </a:lnTo>
                    <a:lnTo>
                      <a:pt x="46" y="1027"/>
                    </a:lnTo>
                    <a:lnTo>
                      <a:pt x="58" y="1140"/>
                    </a:lnTo>
                    <a:lnTo>
                      <a:pt x="34" y="1162"/>
                    </a:lnTo>
                    <a:lnTo>
                      <a:pt x="19" y="1133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7" name="Freeform 13"/>
              <p:cNvSpPr>
                <a:spLocks/>
              </p:cNvSpPr>
              <p:nvPr/>
            </p:nvSpPr>
            <p:spPr bwMode="auto">
              <a:xfrm>
                <a:off x="4296" y="1607"/>
                <a:ext cx="59" cy="1161"/>
              </a:xfrm>
              <a:custGeom>
                <a:avLst/>
                <a:gdLst>
                  <a:gd name="T0" fmla="*/ 20 w 59"/>
                  <a:gd name="T1" fmla="*/ 1133 h 1161"/>
                  <a:gd name="T2" fmla="*/ 0 w 59"/>
                  <a:gd name="T3" fmla="*/ 433 h 1161"/>
                  <a:gd name="T4" fmla="*/ 0 w 59"/>
                  <a:gd name="T5" fmla="*/ 0 h 1161"/>
                  <a:gd name="T6" fmla="*/ 24 w 59"/>
                  <a:gd name="T7" fmla="*/ 0 h 1161"/>
                  <a:gd name="T8" fmla="*/ 35 w 59"/>
                  <a:gd name="T9" fmla="*/ 22 h 1161"/>
                  <a:gd name="T10" fmla="*/ 24 w 59"/>
                  <a:gd name="T11" fmla="*/ 180 h 1161"/>
                  <a:gd name="T12" fmla="*/ 27 w 59"/>
                  <a:gd name="T13" fmla="*/ 344 h 1161"/>
                  <a:gd name="T14" fmla="*/ 39 w 59"/>
                  <a:gd name="T15" fmla="*/ 546 h 1161"/>
                  <a:gd name="T16" fmla="*/ 47 w 59"/>
                  <a:gd name="T17" fmla="*/ 795 h 1161"/>
                  <a:gd name="T18" fmla="*/ 47 w 59"/>
                  <a:gd name="T19" fmla="*/ 1026 h 1161"/>
                  <a:gd name="T20" fmla="*/ 59 w 59"/>
                  <a:gd name="T21" fmla="*/ 1139 h 1161"/>
                  <a:gd name="T22" fmla="*/ 35 w 59"/>
                  <a:gd name="T23" fmla="*/ 1161 h 1161"/>
                  <a:gd name="T24" fmla="*/ 20 w 59"/>
                  <a:gd name="T25" fmla="*/ 1133 h 11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9"/>
                  <a:gd name="T40" fmla="*/ 0 h 1161"/>
                  <a:gd name="T41" fmla="*/ 59 w 59"/>
                  <a:gd name="T42" fmla="*/ 1161 h 116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9" h="1161">
                    <a:moveTo>
                      <a:pt x="20" y="1133"/>
                    </a:moveTo>
                    <a:lnTo>
                      <a:pt x="0" y="433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35" y="22"/>
                    </a:lnTo>
                    <a:lnTo>
                      <a:pt x="24" y="180"/>
                    </a:lnTo>
                    <a:lnTo>
                      <a:pt x="27" y="344"/>
                    </a:lnTo>
                    <a:lnTo>
                      <a:pt x="39" y="546"/>
                    </a:lnTo>
                    <a:lnTo>
                      <a:pt x="47" y="795"/>
                    </a:lnTo>
                    <a:lnTo>
                      <a:pt x="47" y="1026"/>
                    </a:lnTo>
                    <a:lnTo>
                      <a:pt x="59" y="1139"/>
                    </a:lnTo>
                    <a:lnTo>
                      <a:pt x="35" y="1161"/>
                    </a:lnTo>
                    <a:lnTo>
                      <a:pt x="20" y="1133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Freeform 14"/>
              <p:cNvSpPr>
                <a:spLocks/>
              </p:cNvSpPr>
              <p:nvPr/>
            </p:nvSpPr>
            <p:spPr bwMode="auto">
              <a:xfrm>
                <a:off x="4588" y="1613"/>
                <a:ext cx="58" cy="1162"/>
              </a:xfrm>
              <a:custGeom>
                <a:avLst/>
                <a:gdLst>
                  <a:gd name="T0" fmla="*/ 19 w 58"/>
                  <a:gd name="T1" fmla="*/ 1133 h 1162"/>
                  <a:gd name="T2" fmla="*/ 0 w 58"/>
                  <a:gd name="T3" fmla="*/ 434 h 1162"/>
                  <a:gd name="T4" fmla="*/ 0 w 58"/>
                  <a:gd name="T5" fmla="*/ 0 h 1162"/>
                  <a:gd name="T6" fmla="*/ 23 w 58"/>
                  <a:gd name="T7" fmla="*/ 0 h 1162"/>
                  <a:gd name="T8" fmla="*/ 34 w 58"/>
                  <a:gd name="T9" fmla="*/ 22 h 1162"/>
                  <a:gd name="T10" fmla="*/ 23 w 58"/>
                  <a:gd name="T11" fmla="*/ 180 h 1162"/>
                  <a:gd name="T12" fmla="*/ 27 w 58"/>
                  <a:gd name="T13" fmla="*/ 345 h 1162"/>
                  <a:gd name="T14" fmla="*/ 38 w 58"/>
                  <a:gd name="T15" fmla="*/ 547 h 1162"/>
                  <a:gd name="T16" fmla="*/ 46 w 58"/>
                  <a:gd name="T17" fmla="*/ 795 h 1162"/>
                  <a:gd name="T18" fmla="*/ 46 w 58"/>
                  <a:gd name="T19" fmla="*/ 1027 h 1162"/>
                  <a:gd name="T20" fmla="*/ 58 w 58"/>
                  <a:gd name="T21" fmla="*/ 1140 h 1162"/>
                  <a:gd name="T22" fmla="*/ 34 w 58"/>
                  <a:gd name="T23" fmla="*/ 1162 h 1162"/>
                  <a:gd name="T24" fmla="*/ 19 w 58"/>
                  <a:gd name="T25" fmla="*/ 1133 h 11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"/>
                  <a:gd name="T40" fmla="*/ 0 h 1162"/>
                  <a:gd name="T41" fmla="*/ 58 w 58"/>
                  <a:gd name="T42" fmla="*/ 1162 h 11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" h="1162">
                    <a:moveTo>
                      <a:pt x="19" y="1133"/>
                    </a:moveTo>
                    <a:lnTo>
                      <a:pt x="0" y="43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4" y="22"/>
                    </a:lnTo>
                    <a:lnTo>
                      <a:pt x="23" y="180"/>
                    </a:lnTo>
                    <a:lnTo>
                      <a:pt x="27" y="345"/>
                    </a:lnTo>
                    <a:lnTo>
                      <a:pt x="38" y="547"/>
                    </a:lnTo>
                    <a:lnTo>
                      <a:pt x="46" y="795"/>
                    </a:lnTo>
                    <a:lnTo>
                      <a:pt x="46" y="1027"/>
                    </a:lnTo>
                    <a:lnTo>
                      <a:pt x="58" y="1140"/>
                    </a:lnTo>
                    <a:lnTo>
                      <a:pt x="34" y="1162"/>
                    </a:lnTo>
                    <a:lnTo>
                      <a:pt x="19" y="1133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Freeform 15"/>
              <p:cNvSpPr>
                <a:spLocks/>
              </p:cNvSpPr>
              <p:nvPr/>
            </p:nvSpPr>
            <p:spPr bwMode="auto">
              <a:xfrm>
                <a:off x="4893" y="1613"/>
                <a:ext cx="58" cy="1162"/>
              </a:xfrm>
              <a:custGeom>
                <a:avLst/>
                <a:gdLst>
                  <a:gd name="T0" fmla="*/ 19 w 58"/>
                  <a:gd name="T1" fmla="*/ 1133 h 1162"/>
                  <a:gd name="T2" fmla="*/ 0 w 58"/>
                  <a:gd name="T3" fmla="*/ 434 h 1162"/>
                  <a:gd name="T4" fmla="*/ 0 w 58"/>
                  <a:gd name="T5" fmla="*/ 0 h 1162"/>
                  <a:gd name="T6" fmla="*/ 23 w 58"/>
                  <a:gd name="T7" fmla="*/ 0 h 1162"/>
                  <a:gd name="T8" fmla="*/ 35 w 58"/>
                  <a:gd name="T9" fmla="*/ 22 h 1162"/>
                  <a:gd name="T10" fmla="*/ 23 w 58"/>
                  <a:gd name="T11" fmla="*/ 180 h 1162"/>
                  <a:gd name="T12" fmla="*/ 27 w 58"/>
                  <a:gd name="T13" fmla="*/ 345 h 1162"/>
                  <a:gd name="T14" fmla="*/ 39 w 58"/>
                  <a:gd name="T15" fmla="*/ 547 h 1162"/>
                  <a:gd name="T16" fmla="*/ 47 w 58"/>
                  <a:gd name="T17" fmla="*/ 795 h 1162"/>
                  <a:gd name="T18" fmla="*/ 47 w 58"/>
                  <a:gd name="T19" fmla="*/ 1027 h 1162"/>
                  <a:gd name="T20" fmla="*/ 58 w 58"/>
                  <a:gd name="T21" fmla="*/ 1140 h 1162"/>
                  <a:gd name="T22" fmla="*/ 35 w 58"/>
                  <a:gd name="T23" fmla="*/ 1162 h 1162"/>
                  <a:gd name="T24" fmla="*/ 19 w 58"/>
                  <a:gd name="T25" fmla="*/ 1133 h 11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"/>
                  <a:gd name="T40" fmla="*/ 0 h 1162"/>
                  <a:gd name="T41" fmla="*/ 58 w 58"/>
                  <a:gd name="T42" fmla="*/ 1162 h 11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" h="1162">
                    <a:moveTo>
                      <a:pt x="19" y="1133"/>
                    </a:moveTo>
                    <a:lnTo>
                      <a:pt x="0" y="43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5" y="22"/>
                    </a:lnTo>
                    <a:lnTo>
                      <a:pt x="23" y="180"/>
                    </a:lnTo>
                    <a:lnTo>
                      <a:pt x="27" y="345"/>
                    </a:lnTo>
                    <a:lnTo>
                      <a:pt x="39" y="547"/>
                    </a:lnTo>
                    <a:lnTo>
                      <a:pt x="47" y="795"/>
                    </a:lnTo>
                    <a:lnTo>
                      <a:pt x="47" y="1027"/>
                    </a:lnTo>
                    <a:lnTo>
                      <a:pt x="58" y="1140"/>
                    </a:lnTo>
                    <a:lnTo>
                      <a:pt x="35" y="1162"/>
                    </a:lnTo>
                    <a:lnTo>
                      <a:pt x="19" y="1133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Freeform 16"/>
              <p:cNvSpPr>
                <a:spLocks/>
              </p:cNvSpPr>
              <p:nvPr/>
            </p:nvSpPr>
            <p:spPr bwMode="auto">
              <a:xfrm>
                <a:off x="5258" y="1639"/>
                <a:ext cx="58" cy="1161"/>
              </a:xfrm>
              <a:custGeom>
                <a:avLst/>
                <a:gdLst>
                  <a:gd name="T0" fmla="*/ 20 w 58"/>
                  <a:gd name="T1" fmla="*/ 1133 h 1161"/>
                  <a:gd name="T2" fmla="*/ 0 w 58"/>
                  <a:gd name="T3" fmla="*/ 434 h 1161"/>
                  <a:gd name="T4" fmla="*/ 0 w 58"/>
                  <a:gd name="T5" fmla="*/ 0 h 1161"/>
                  <a:gd name="T6" fmla="*/ 23 w 58"/>
                  <a:gd name="T7" fmla="*/ 0 h 1161"/>
                  <a:gd name="T8" fmla="*/ 35 w 58"/>
                  <a:gd name="T9" fmla="*/ 22 h 1161"/>
                  <a:gd name="T10" fmla="*/ 23 w 58"/>
                  <a:gd name="T11" fmla="*/ 180 h 1161"/>
                  <a:gd name="T12" fmla="*/ 27 w 58"/>
                  <a:gd name="T13" fmla="*/ 345 h 1161"/>
                  <a:gd name="T14" fmla="*/ 39 w 58"/>
                  <a:gd name="T15" fmla="*/ 547 h 1161"/>
                  <a:gd name="T16" fmla="*/ 47 w 58"/>
                  <a:gd name="T17" fmla="*/ 795 h 1161"/>
                  <a:gd name="T18" fmla="*/ 47 w 58"/>
                  <a:gd name="T19" fmla="*/ 1027 h 1161"/>
                  <a:gd name="T20" fmla="*/ 58 w 58"/>
                  <a:gd name="T21" fmla="*/ 1139 h 1161"/>
                  <a:gd name="T22" fmla="*/ 35 w 58"/>
                  <a:gd name="T23" fmla="*/ 1161 h 1161"/>
                  <a:gd name="T24" fmla="*/ 20 w 58"/>
                  <a:gd name="T25" fmla="*/ 1133 h 11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"/>
                  <a:gd name="T40" fmla="*/ 0 h 1161"/>
                  <a:gd name="T41" fmla="*/ 58 w 58"/>
                  <a:gd name="T42" fmla="*/ 1161 h 116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" h="1161">
                    <a:moveTo>
                      <a:pt x="20" y="1133"/>
                    </a:moveTo>
                    <a:lnTo>
                      <a:pt x="0" y="43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5" y="22"/>
                    </a:lnTo>
                    <a:lnTo>
                      <a:pt x="23" y="180"/>
                    </a:lnTo>
                    <a:lnTo>
                      <a:pt x="27" y="345"/>
                    </a:lnTo>
                    <a:lnTo>
                      <a:pt x="39" y="547"/>
                    </a:lnTo>
                    <a:lnTo>
                      <a:pt x="47" y="795"/>
                    </a:lnTo>
                    <a:lnTo>
                      <a:pt x="47" y="1027"/>
                    </a:lnTo>
                    <a:lnTo>
                      <a:pt x="58" y="1139"/>
                    </a:lnTo>
                    <a:lnTo>
                      <a:pt x="35" y="1161"/>
                    </a:lnTo>
                    <a:lnTo>
                      <a:pt x="20" y="1133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6" name="Freeform 18"/>
            <p:cNvSpPr>
              <a:spLocks/>
            </p:cNvSpPr>
            <p:nvPr/>
          </p:nvSpPr>
          <p:spPr bwMode="auto">
            <a:xfrm>
              <a:off x="2950" y="1862"/>
              <a:ext cx="614" cy="198"/>
            </a:xfrm>
            <a:custGeom>
              <a:avLst/>
              <a:gdLst>
                <a:gd name="T0" fmla="*/ 0 w 614"/>
                <a:gd name="T1" fmla="*/ 35 h 198"/>
                <a:gd name="T2" fmla="*/ 346 w 614"/>
                <a:gd name="T3" fmla="*/ 10 h 198"/>
                <a:gd name="T4" fmla="*/ 590 w 614"/>
                <a:gd name="T5" fmla="*/ 0 h 198"/>
                <a:gd name="T6" fmla="*/ 610 w 614"/>
                <a:gd name="T7" fmla="*/ 45 h 198"/>
                <a:gd name="T8" fmla="*/ 614 w 614"/>
                <a:gd name="T9" fmla="*/ 147 h 198"/>
                <a:gd name="T10" fmla="*/ 606 w 614"/>
                <a:gd name="T11" fmla="*/ 172 h 198"/>
                <a:gd name="T12" fmla="*/ 382 w 614"/>
                <a:gd name="T13" fmla="*/ 182 h 198"/>
                <a:gd name="T14" fmla="*/ 114 w 614"/>
                <a:gd name="T15" fmla="*/ 198 h 198"/>
                <a:gd name="T16" fmla="*/ 1 w 614"/>
                <a:gd name="T17" fmla="*/ 197 h 198"/>
                <a:gd name="T18" fmla="*/ 0 w 614"/>
                <a:gd name="T19" fmla="*/ 35 h 1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4"/>
                <a:gd name="T31" fmla="*/ 0 h 198"/>
                <a:gd name="T32" fmla="*/ 614 w 614"/>
                <a:gd name="T33" fmla="*/ 198 h 1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4" h="198">
                  <a:moveTo>
                    <a:pt x="0" y="35"/>
                  </a:moveTo>
                  <a:lnTo>
                    <a:pt x="346" y="10"/>
                  </a:lnTo>
                  <a:lnTo>
                    <a:pt x="590" y="0"/>
                  </a:lnTo>
                  <a:lnTo>
                    <a:pt x="610" y="45"/>
                  </a:lnTo>
                  <a:lnTo>
                    <a:pt x="614" y="147"/>
                  </a:lnTo>
                  <a:lnTo>
                    <a:pt x="606" y="172"/>
                  </a:lnTo>
                  <a:lnTo>
                    <a:pt x="382" y="182"/>
                  </a:lnTo>
                  <a:lnTo>
                    <a:pt x="114" y="198"/>
                  </a:lnTo>
                  <a:lnTo>
                    <a:pt x="1" y="197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A7E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19"/>
            <p:cNvSpPr>
              <a:spLocks/>
            </p:cNvSpPr>
            <p:nvPr/>
          </p:nvSpPr>
          <p:spPr bwMode="auto">
            <a:xfrm>
              <a:off x="2932" y="1848"/>
              <a:ext cx="646" cy="225"/>
            </a:xfrm>
            <a:custGeom>
              <a:avLst/>
              <a:gdLst>
                <a:gd name="T0" fmla="*/ 27 w 646"/>
                <a:gd name="T1" fmla="*/ 35 h 225"/>
                <a:gd name="T2" fmla="*/ 417 w 646"/>
                <a:gd name="T3" fmla="*/ 7 h 225"/>
                <a:gd name="T4" fmla="*/ 623 w 646"/>
                <a:gd name="T5" fmla="*/ 0 h 225"/>
                <a:gd name="T6" fmla="*/ 623 w 646"/>
                <a:gd name="T7" fmla="*/ 28 h 225"/>
                <a:gd name="T8" fmla="*/ 261 w 646"/>
                <a:gd name="T9" fmla="*/ 44 h 225"/>
                <a:gd name="T10" fmla="*/ 37 w 646"/>
                <a:gd name="T11" fmla="*/ 64 h 225"/>
                <a:gd name="T12" fmla="*/ 34 w 646"/>
                <a:gd name="T13" fmla="*/ 189 h 225"/>
                <a:gd name="T14" fmla="*/ 57 w 646"/>
                <a:gd name="T15" fmla="*/ 195 h 225"/>
                <a:gd name="T16" fmla="*/ 243 w 646"/>
                <a:gd name="T17" fmla="*/ 194 h 225"/>
                <a:gd name="T18" fmla="*/ 462 w 646"/>
                <a:gd name="T19" fmla="*/ 174 h 225"/>
                <a:gd name="T20" fmla="*/ 616 w 646"/>
                <a:gd name="T21" fmla="*/ 168 h 225"/>
                <a:gd name="T22" fmla="*/ 613 w 646"/>
                <a:gd name="T23" fmla="*/ 120 h 225"/>
                <a:gd name="T24" fmla="*/ 603 w 646"/>
                <a:gd name="T25" fmla="*/ 35 h 225"/>
                <a:gd name="T26" fmla="*/ 608 w 646"/>
                <a:gd name="T27" fmla="*/ 28 h 225"/>
                <a:gd name="T28" fmla="*/ 626 w 646"/>
                <a:gd name="T29" fmla="*/ 33 h 225"/>
                <a:gd name="T30" fmla="*/ 638 w 646"/>
                <a:gd name="T31" fmla="*/ 50 h 225"/>
                <a:gd name="T32" fmla="*/ 646 w 646"/>
                <a:gd name="T33" fmla="*/ 123 h 225"/>
                <a:gd name="T34" fmla="*/ 641 w 646"/>
                <a:gd name="T35" fmla="*/ 183 h 225"/>
                <a:gd name="T36" fmla="*/ 632 w 646"/>
                <a:gd name="T37" fmla="*/ 195 h 225"/>
                <a:gd name="T38" fmla="*/ 589 w 646"/>
                <a:gd name="T39" fmla="*/ 200 h 225"/>
                <a:gd name="T40" fmla="*/ 443 w 646"/>
                <a:gd name="T41" fmla="*/ 200 h 225"/>
                <a:gd name="T42" fmla="*/ 287 w 646"/>
                <a:gd name="T43" fmla="*/ 208 h 225"/>
                <a:gd name="T44" fmla="*/ 96 w 646"/>
                <a:gd name="T45" fmla="*/ 224 h 225"/>
                <a:gd name="T46" fmla="*/ 13 w 646"/>
                <a:gd name="T47" fmla="*/ 225 h 225"/>
                <a:gd name="T48" fmla="*/ 0 w 646"/>
                <a:gd name="T49" fmla="*/ 215 h 225"/>
                <a:gd name="T50" fmla="*/ 4 w 646"/>
                <a:gd name="T51" fmla="*/ 165 h 225"/>
                <a:gd name="T52" fmla="*/ 0 w 646"/>
                <a:gd name="T53" fmla="*/ 79 h 225"/>
                <a:gd name="T54" fmla="*/ 5 w 646"/>
                <a:gd name="T55" fmla="*/ 45 h 225"/>
                <a:gd name="T56" fmla="*/ 27 w 646"/>
                <a:gd name="T57" fmla="*/ 35 h 22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46"/>
                <a:gd name="T88" fmla="*/ 0 h 225"/>
                <a:gd name="T89" fmla="*/ 646 w 646"/>
                <a:gd name="T90" fmla="*/ 225 h 22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46" h="225">
                  <a:moveTo>
                    <a:pt x="27" y="35"/>
                  </a:moveTo>
                  <a:lnTo>
                    <a:pt x="417" y="7"/>
                  </a:lnTo>
                  <a:lnTo>
                    <a:pt x="623" y="0"/>
                  </a:lnTo>
                  <a:lnTo>
                    <a:pt x="623" y="28"/>
                  </a:lnTo>
                  <a:lnTo>
                    <a:pt x="261" y="44"/>
                  </a:lnTo>
                  <a:lnTo>
                    <a:pt x="37" y="64"/>
                  </a:lnTo>
                  <a:lnTo>
                    <a:pt x="34" y="189"/>
                  </a:lnTo>
                  <a:lnTo>
                    <a:pt x="57" y="195"/>
                  </a:lnTo>
                  <a:lnTo>
                    <a:pt x="243" y="194"/>
                  </a:lnTo>
                  <a:lnTo>
                    <a:pt x="462" y="174"/>
                  </a:lnTo>
                  <a:lnTo>
                    <a:pt x="616" y="168"/>
                  </a:lnTo>
                  <a:lnTo>
                    <a:pt x="613" y="120"/>
                  </a:lnTo>
                  <a:lnTo>
                    <a:pt x="603" y="35"/>
                  </a:lnTo>
                  <a:lnTo>
                    <a:pt x="608" y="28"/>
                  </a:lnTo>
                  <a:lnTo>
                    <a:pt x="626" y="33"/>
                  </a:lnTo>
                  <a:lnTo>
                    <a:pt x="638" y="50"/>
                  </a:lnTo>
                  <a:lnTo>
                    <a:pt x="646" y="123"/>
                  </a:lnTo>
                  <a:lnTo>
                    <a:pt x="641" y="183"/>
                  </a:lnTo>
                  <a:lnTo>
                    <a:pt x="632" y="195"/>
                  </a:lnTo>
                  <a:lnTo>
                    <a:pt x="589" y="200"/>
                  </a:lnTo>
                  <a:lnTo>
                    <a:pt x="443" y="200"/>
                  </a:lnTo>
                  <a:lnTo>
                    <a:pt x="287" y="208"/>
                  </a:lnTo>
                  <a:lnTo>
                    <a:pt x="96" y="224"/>
                  </a:lnTo>
                  <a:lnTo>
                    <a:pt x="13" y="225"/>
                  </a:lnTo>
                  <a:lnTo>
                    <a:pt x="0" y="215"/>
                  </a:lnTo>
                  <a:lnTo>
                    <a:pt x="4" y="165"/>
                  </a:lnTo>
                  <a:lnTo>
                    <a:pt x="0" y="79"/>
                  </a:lnTo>
                  <a:lnTo>
                    <a:pt x="5" y="45"/>
                  </a:lnTo>
                  <a:lnTo>
                    <a:pt x="27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20"/>
            <p:cNvSpPr>
              <a:spLocks/>
            </p:cNvSpPr>
            <p:nvPr/>
          </p:nvSpPr>
          <p:spPr bwMode="auto">
            <a:xfrm>
              <a:off x="3249" y="2153"/>
              <a:ext cx="724" cy="188"/>
            </a:xfrm>
            <a:custGeom>
              <a:avLst/>
              <a:gdLst>
                <a:gd name="T0" fmla="*/ 13 w 724"/>
                <a:gd name="T1" fmla="*/ 17 h 188"/>
                <a:gd name="T2" fmla="*/ 82 w 724"/>
                <a:gd name="T3" fmla="*/ 10 h 188"/>
                <a:gd name="T4" fmla="*/ 267 w 724"/>
                <a:gd name="T5" fmla="*/ 0 h 188"/>
                <a:gd name="T6" fmla="*/ 542 w 724"/>
                <a:gd name="T7" fmla="*/ 1 h 188"/>
                <a:gd name="T8" fmla="*/ 713 w 724"/>
                <a:gd name="T9" fmla="*/ 10 h 188"/>
                <a:gd name="T10" fmla="*/ 724 w 724"/>
                <a:gd name="T11" fmla="*/ 73 h 188"/>
                <a:gd name="T12" fmla="*/ 718 w 724"/>
                <a:gd name="T13" fmla="*/ 163 h 188"/>
                <a:gd name="T14" fmla="*/ 377 w 724"/>
                <a:gd name="T15" fmla="*/ 172 h 188"/>
                <a:gd name="T16" fmla="*/ 202 w 724"/>
                <a:gd name="T17" fmla="*/ 181 h 188"/>
                <a:gd name="T18" fmla="*/ 19 w 724"/>
                <a:gd name="T19" fmla="*/ 188 h 188"/>
                <a:gd name="T20" fmla="*/ 0 w 724"/>
                <a:gd name="T21" fmla="*/ 172 h 188"/>
                <a:gd name="T22" fmla="*/ 13 w 724"/>
                <a:gd name="T23" fmla="*/ 17 h 18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4"/>
                <a:gd name="T37" fmla="*/ 0 h 188"/>
                <a:gd name="T38" fmla="*/ 724 w 724"/>
                <a:gd name="T39" fmla="*/ 188 h 18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4" h="188">
                  <a:moveTo>
                    <a:pt x="13" y="17"/>
                  </a:moveTo>
                  <a:lnTo>
                    <a:pt x="82" y="10"/>
                  </a:lnTo>
                  <a:lnTo>
                    <a:pt x="267" y="0"/>
                  </a:lnTo>
                  <a:lnTo>
                    <a:pt x="542" y="1"/>
                  </a:lnTo>
                  <a:lnTo>
                    <a:pt x="713" y="10"/>
                  </a:lnTo>
                  <a:lnTo>
                    <a:pt x="724" y="73"/>
                  </a:lnTo>
                  <a:lnTo>
                    <a:pt x="718" y="163"/>
                  </a:lnTo>
                  <a:lnTo>
                    <a:pt x="377" y="172"/>
                  </a:lnTo>
                  <a:lnTo>
                    <a:pt x="202" y="181"/>
                  </a:lnTo>
                  <a:lnTo>
                    <a:pt x="19" y="188"/>
                  </a:lnTo>
                  <a:lnTo>
                    <a:pt x="0" y="172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rgbClr val="A7E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21"/>
            <p:cNvSpPr>
              <a:spLocks/>
            </p:cNvSpPr>
            <p:nvPr/>
          </p:nvSpPr>
          <p:spPr bwMode="auto">
            <a:xfrm>
              <a:off x="3234" y="2143"/>
              <a:ext cx="749" cy="206"/>
            </a:xfrm>
            <a:custGeom>
              <a:avLst/>
              <a:gdLst>
                <a:gd name="T0" fmla="*/ 29 w 749"/>
                <a:gd name="T1" fmla="*/ 11 h 206"/>
                <a:gd name="T2" fmla="*/ 233 w 749"/>
                <a:gd name="T3" fmla="*/ 5 h 206"/>
                <a:gd name="T4" fmla="*/ 453 w 749"/>
                <a:gd name="T5" fmla="*/ 1 h 206"/>
                <a:gd name="T6" fmla="*/ 735 w 749"/>
                <a:gd name="T7" fmla="*/ 0 h 206"/>
                <a:gd name="T8" fmla="*/ 749 w 749"/>
                <a:gd name="T9" fmla="*/ 10 h 206"/>
                <a:gd name="T10" fmla="*/ 739 w 749"/>
                <a:gd name="T11" fmla="*/ 40 h 206"/>
                <a:gd name="T12" fmla="*/ 635 w 749"/>
                <a:gd name="T13" fmla="*/ 30 h 206"/>
                <a:gd name="T14" fmla="*/ 495 w 749"/>
                <a:gd name="T15" fmla="*/ 20 h 206"/>
                <a:gd name="T16" fmla="*/ 314 w 749"/>
                <a:gd name="T17" fmla="*/ 22 h 206"/>
                <a:gd name="T18" fmla="*/ 72 w 749"/>
                <a:gd name="T19" fmla="*/ 35 h 206"/>
                <a:gd name="T20" fmla="*/ 38 w 749"/>
                <a:gd name="T21" fmla="*/ 46 h 206"/>
                <a:gd name="T22" fmla="*/ 38 w 749"/>
                <a:gd name="T23" fmla="*/ 105 h 206"/>
                <a:gd name="T24" fmla="*/ 42 w 749"/>
                <a:gd name="T25" fmla="*/ 171 h 206"/>
                <a:gd name="T26" fmla="*/ 53 w 749"/>
                <a:gd name="T27" fmla="*/ 177 h 206"/>
                <a:gd name="T28" fmla="*/ 146 w 749"/>
                <a:gd name="T29" fmla="*/ 185 h 206"/>
                <a:gd name="T30" fmla="*/ 335 w 749"/>
                <a:gd name="T31" fmla="*/ 167 h 206"/>
                <a:gd name="T32" fmla="*/ 613 w 749"/>
                <a:gd name="T33" fmla="*/ 162 h 206"/>
                <a:gd name="T34" fmla="*/ 715 w 749"/>
                <a:gd name="T35" fmla="*/ 153 h 206"/>
                <a:gd name="T36" fmla="*/ 728 w 749"/>
                <a:gd name="T37" fmla="*/ 145 h 206"/>
                <a:gd name="T38" fmla="*/ 728 w 749"/>
                <a:gd name="T39" fmla="*/ 81 h 206"/>
                <a:gd name="T40" fmla="*/ 723 w 749"/>
                <a:gd name="T41" fmla="*/ 40 h 206"/>
                <a:gd name="T42" fmla="*/ 737 w 749"/>
                <a:gd name="T43" fmla="*/ 36 h 206"/>
                <a:gd name="T44" fmla="*/ 749 w 749"/>
                <a:gd name="T45" fmla="*/ 57 h 206"/>
                <a:gd name="T46" fmla="*/ 748 w 749"/>
                <a:gd name="T47" fmla="*/ 155 h 206"/>
                <a:gd name="T48" fmla="*/ 739 w 749"/>
                <a:gd name="T49" fmla="*/ 182 h 206"/>
                <a:gd name="T50" fmla="*/ 631 w 749"/>
                <a:gd name="T51" fmla="*/ 188 h 206"/>
                <a:gd name="T52" fmla="*/ 428 w 749"/>
                <a:gd name="T53" fmla="*/ 193 h 206"/>
                <a:gd name="T54" fmla="*/ 277 w 749"/>
                <a:gd name="T55" fmla="*/ 195 h 206"/>
                <a:gd name="T56" fmla="*/ 90 w 749"/>
                <a:gd name="T57" fmla="*/ 206 h 206"/>
                <a:gd name="T58" fmla="*/ 10 w 749"/>
                <a:gd name="T59" fmla="*/ 206 h 206"/>
                <a:gd name="T60" fmla="*/ 0 w 749"/>
                <a:gd name="T61" fmla="*/ 182 h 206"/>
                <a:gd name="T62" fmla="*/ 5 w 749"/>
                <a:gd name="T63" fmla="*/ 127 h 206"/>
                <a:gd name="T64" fmla="*/ 7 w 749"/>
                <a:gd name="T65" fmla="*/ 61 h 206"/>
                <a:gd name="T66" fmla="*/ 7 w 749"/>
                <a:gd name="T67" fmla="*/ 22 h 206"/>
                <a:gd name="T68" fmla="*/ 29 w 749"/>
                <a:gd name="T69" fmla="*/ 11 h 2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49"/>
                <a:gd name="T106" fmla="*/ 0 h 206"/>
                <a:gd name="T107" fmla="*/ 749 w 749"/>
                <a:gd name="T108" fmla="*/ 206 h 2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49" h="206">
                  <a:moveTo>
                    <a:pt x="29" y="11"/>
                  </a:moveTo>
                  <a:lnTo>
                    <a:pt x="233" y="5"/>
                  </a:lnTo>
                  <a:lnTo>
                    <a:pt x="453" y="1"/>
                  </a:lnTo>
                  <a:lnTo>
                    <a:pt x="735" y="0"/>
                  </a:lnTo>
                  <a:lnTo>
                    <a:pt x="749" y="10"/>
                  </a:lnTo>
                  <a:lnTo>
                    <a:pt x="739" y="40"/>
                  </a:lnTo>
                  <a:lnTo>
                    <a:pt x="635" y="30"/>
                  </a:lnTo>
                  <a:lnTo>
                    <a:pt x="495" y="20"/>
                  </a:lnTo>
                  <a:lnTo>
                    <a:pt x="314" y="22"/>
                  </a:lnTo>
                  <a:lnTo>
                    <a:pt x="72" y="35"/>
                  </a:lnTo>
                  <a:lnTo>
                    <a:pt x="38" y="46"/>
                  </a:lnTo>
                  <a:lnTo>
                    <a:pt x="38" y="105"/>
                  </a:lnTo>
                  <a:lnTo>
                    <a:pt x="42" y="171"/>
                  </a:lnTo>
                  <a:lnTo>
                    <a:pt x="53" y="177"/>
                  </a:lnTo>
                  <a:lnTo>
                    <a:pt x="146" y="185"/>
                  </a:lnTo>
                  <a:lnTo>
                    <a:pt x="335" y="167"/>
                  </a:lnTo>
                  <a:lnTo>
                    <a:pt x="613" y="162"/>
                  </a:lnTo>
                  <a:lnTo>
                    <a:pt x="715" y="153"/>
                  </a:lnTo>
                  <a:lnTo>
                    <a:pt x="728" y="145"/>
                  </a:lnTo>
                  <a:lnTo>
                    <a:pt x="728" y="81"/>
                  </a:lnTo>
                  <a:lnTo>
                    <a:pt x="723" y="40"/>
                  </a:lnTo>
                  <a:lnTo>
                    <a:pt x="737" y="36"/>
                  </a:lnTo>
                  <a:lnTo>
                    <a:pt x="749" y="57"/>
                  </a:lnTo>
                  <a:lnTo>
                    <a:pt x="748" y="155"/>
                  </a:lnTo>
                  <a:lnTo>
                    <a:pt x="739" y="182"/>
                  </a:lnTo>
                  <a:lnTo>
                    <a:pt x="631" y="188"/>
                  </a:lnTo>
                  <a:lnTo>
                    <a:pt x="428" y="193"/>
                  </a:lnTo>
                  <a:lnTo>
                    <a:pt x="277" y="195"/>
                  </a:lnTo>
                  <a:lnTo>
                    <a:pt x="90" y="206"/>
                  </a:lnTo>
                  <a:lnTo>
                    <a:pt x="10" y="206"/>
                  </a:lnTo>
                  <a:lnTo>
                    <a:pt x="0" y="182"/>
                  </a:lnTo>
                  <a:lnTo>
                    <a:pt x="5" y="127"/>
                  </a:lnTo>
                  <a:lnTo>
                    <a:pt x="7" y="61"/>
                  </a:lnTo>
                  <a:lnTo>
                    <a:pt x="7" y="22"/>
                  </a:lnTo>
                  <a:lnTo>
                    <a:pt x="2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22"/>
            <p:cNvSpPr>
              <a:spLocks/>
            </p:cNvSpPr>
            <p:nvPr/>
          </p:nvSpPr>
          <p:spPr bwMode="auto">
            <a:xfrm>
              <a:off x="3487" y="2389"/>
              <a:ext cx="1832" cy="277"/>
            </a:xfrm>
            <a:custGeom>
              <a:avLst/>
              <a:gdLst>
                <a:gd name="T0" fmla="*/ 3 w 1832"/>
                <a:gd name="T1" fmla="*/ 59 h 277"/>
                <a:gd name="T2" fmla="*/ 93 w 1832"/>
                <a:gd name="T3" fmla="*/ 53 h 277"/>
                <a:gd name="T4" fmla="*/ 402 w 1832"/>
                <a:gd name="T5" fmla="*/ 49 h 277"/>
                <a:gd name="T6" fmla="*/ 685 w 1832"/>
                <a:gd name="T7" fmla="*/ 40 h 277"/>
                <a:gd name="T8" fmla="*/ 917 w 1832"/>
                <a:gd name="T9" fmla="*/ 36 h 277"/>
                <a:gd name="T10" fmla="*/ 1086 w 1832"/>
                <a:gd name="T11" fmla="*/ 23 h 277"/>
                <a:gd name="T12" fmla="*/ 1344 w 1832"/>
                <a:gd name="T13" fmla="*/ 13 h 277"/>
                <a:gd name="T14" fmla="*/ 1537 w 1832"/>
                <a:gd name="T15" fmla="*/ 4 h 277"/>
                <a:gd name="T16" fmla="*/ 1816 w 1832"/>
                <a:gd name="T17" fmla="*/ 0 h 277"/>
                <a:gd name="T18" fmla="*/ 1832 w 1832"/>
                <a:gd name="T19" fmla="*/ 115 h 277"/>
                <a:gd name="T20" fmla="*/ 1823 w 1832"/>
                <a:gd name="T21" fmla="*/ 234 h 277"/>
                <a:gd name="T22" fmla="*/ 1620 w 1832"/>
                <a:gd name="T23" fmla="*/ 234 h 277"/>
                <a:gd name="T24" fmla="*/ 1494 w 1832"/>
                <a:gd name="T25" fmla="*/ 237 h 277"/>
                <a:gd name="T26" fmla="*/ 1283 w 1832"/>
                <a:gd name="T27" fmla="*/ 251 h 277"/>
                <a:gd name="T28" fmla="*/ 1071 w 1832"/>
                <a:gd name="T29" fmla="*/ 254 h 277"/>
                <a:gd name="T30" fmla="*/ 813 w 1832"/>
                <a:gd name="T31" fmla="*/ 251 h 277"/>
                <a:gd name="T32" fmla="*/ 618 w 1832"/>
                <a:gd name="T33" fmla="*/ 264 h 277"/>
                <a:gd name="T34" fmla="*/ 438 w 1832"/>
                <a:gd name="T35" fmla="*/ 264 h 277"/>
                <a:gd name="T36" fmla="*/ 232 w 1832"/>
                <a:gd name="T37" fmla="*/ 270 h 277"/>
                <a:gd name="T38" fmla="*/ 0 w 1832"/>
                <a:gd name="T39" fmla="*/ 277 h 277"/>
                <a:gd name="T40" fmla="*/ 3 w 1832"/>
                <a:gd name="T41" fmla="*/ 59 h 2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32"/>
                <a:gd name="T64" fmla="*/ 0 h 277"/>
                <a:gd name="T65" fmla="*/ 1832 w 1832"/>
                <a:gd name="T66" fmla="*/ 277 h 2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32" h="277">
                  <a:moveTo>
                    <a:pt x="3" y="59"/>
                  </a:moveTo>
                  <a:lnTo>
                    <a:pt x="93" y="53"/>
                  </a:lnTo>
                  <a:lnTo>
                    <a:pt x="402" y="49"/>
                  </a:lnTo>
                  <a:lnTo>
                    <a:pt x="685" y="40"/>
                  </a:lnTo>
                  <a:lnTo>
                    <a:pt x="917" y="36"/>
                  </a:lnTo>
                  <a:lnTo>
                    <a:pt x="1086" y="23"/>
                  </a:lnTo>
                  <a:lnTo>
                    <a:pt x="1344" y="13"/>
                  </a:lnTo>
                  <a:lnTo>
                    <a:pt x="1537" y="4"/>
                  </a:lnTo>
                  <a:lnTo>
                    <a:pt x="1816" y="0"/>
                  </a:lnTo>
                  <a:lnTo>
                    <a:pt x="1832" y="115"/>
                  </a:lnTo>
                  <a:lnTo>
                    <a:pt x="1823" y="234"/>
                  </a:lnTo>
                  <a:lnTo>
                    <a:pt x="1620" y="234"/>
                  </a:lnTo>
                  <a:lnTo>
                    <a:pt x="1494" y="237"/>
                  </a:lnTo>
                  <a:lnTo>
                    <a:pt x="1283" y="251"/>
                  </a:lnTo>
                  <a:lnTo>
                    <a:pt x="1071" y="254"/>
                  </a:lnTo>
                  <a:lnTo>
                    <a:pt x="813" y="251"/>
                  </a:lnTo>
                  <a:lnTo>
                    <a:pt x="618" y="264"/>
                  </a:lnTo>
                  <a:lnTo>
                    <a:pt x="438" y="264"/>
                  </a:lnTo>
                  <a:lnTo>
                    <a:pt x="232" y="270"/>
                  </a:lnTo>
                  <a:lnTo>
                    <a:pt x="0" y="277"/>
                  </a:lnTo>
                  <a:lnTo>
                    <a:pt x="3" y="59"/>
                  </a:lnTo>
                  <a:close/>
                </a:path>
              </a:pathLst>
            </a:custGeom>
            <a:solidFill>
              <a:srgbClr val="A7E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51" name="Group 26"/>
            <p:cNvGrpSpPr>
              <a:grpSpLocks/>
            </p:cNvGrpSpPr>
            <p:nvPr/>
          </p:nvGrpSpPr>
          <p:grpSpPr bwMode="auto">
            <a:xfrm>
              <a:off x="3472" y="2373"/>
              <a:ext cx="1859" cy="304"/>
              <a:chOff x="3472" y="2373"/>
              <a:chExt cx="1859" cy="304"/>
            </a:xfrm>
          </p:grpSpPr>
          <p:sp>
            <p:nvSpPr>
              <p:cNvPr id="10280" name="Freeform 23"/>
              <p:cNvSpPr>
                <a:spLocks/>
              </p:cNvSpPr>
              <p:nvPr/>
            </p:nvSpPr>
            <p:spPr bwMode="auto">
              <a:xfrm>
                <a:off x="3472" y="2425"/>
                <a:ext cx="1672" cy="252"/>
              </a:xfrm>
              <a:custGeom>
                <a:avLst/>
                <a:gdLst>
                  <a:gd name="T0" fmla="*/ 0 w 1672"/>
                  <a:gd name="T1" fmla="*/ 249 h 252"/>
                  <a:gd name="T2" fmla="*/ 1 w 1672"/>
                  <a:gd name="T3" fmla="*/ 35 h 252"/>
                  <a:gd name="T4" fmla="*/ 1 w 1672"/>
                  <a:gd name="T5" fmla="*/ 16 h 252"/>
                  <a:gd name="T6" fmla="*/ 20 w 1672"/>
                  <a:gd name="T7" fmla="*/ 0 h 252"/>
                  <a:gd name="T8" fmla="*/ 31 w 1672"/>
                  <a:gd name="T9" fmla="*/ 31 h 252"/>
                  <a:gd name="T10" fmla="*/ 31 w 1672"/>
                  <a:gd name="T11" fmla="*/ 145 h 252"/>
                  <a:gd name="T12" fmla="*/ 31 w 1672"/>
                  <a:gd name="T13" fmla="*/ 224 h 252"/>
                  <a:gd name="T14" fmla="*/ 150 w 1672"/>
                  <a:gd name="T15" fmla="*/ 219 h 252"/>
                  <a:gd name="T16" fmla="*/ 392 w 1672"/>
                  <a:gd name="T17" fmla="*/ 218 h 252"/>
                  <a:gd name="T18" fmla="*/ 628 w 1672"/>
                  <a:gd name="T19" fmla="*/ 210 h 252"/>
                  <a:gd name="T20" fmla="*/ 950 w 1672"/>
                  <a:gd name="T21" fmla="*/ 199 h 252"/>
                  <a:gd name="T22" fmla="*/ 1263 w 1672"/>
                  <a:gd name="T23" fmla="*/ 193 h 252"/>
                  <a:gd name="T24" fmla="*/ 1544 w 1672"/>
                  <a:gd name="T25" fmla="*/ 184 h 252"/>
                  <a:gd name="T26" fmla="*/ 1672 w 1672"/>
                  <a:gd name="T27" fmla="*/ 203 h 252"/>
                  <a:gd name="T28" fmla="*/ 1242 w 1672"/>
                  <a:gd name="T29" fmla="*/ 223 h 252"/>
                  <a:gd name="T30" fmla="*/ 929 w 1672"/>
                  <a:gd name="T31" fmla="*/ 224 h 252"/>
                  <a:gd name="T32" fmla="*/ 643 w 1672"/>
                  <a:gd name="T33" fmla="*/ 234 h 252"/>
                  <a:gd name="T34" fmla="*/ 391 w 1672"/>
                  <a:gd name="T35" fmla="*/ 245 h 252"/>
                  <a:gd name="T36" fmla="*/ 156 w 1672"/>
                  <a:gd name="T37" fmla="*/ 245 h 252"/>
                  <a:gd name="T38" fmla="*/ 26 w 1672"/>
                  <a:gd name="T39" fmla="*/ 252 h 252"/>
                  <a:gd name="T40" fmla="*/ 0 w 1672"/>
                  <a:gd name="T41" fmla="*/ 249 h 25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72"/>
                  <a:gd name="T64" fmla="*/ 0 h 252"/>
                  <a:gd name="T65" fmla="*/ 1672 w 1672"/>
                  <a:gd name="T66" fmla="*/ 252 h 25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72" h="252">
                    <a:moveTo>
                      <a:pt x="0" y="249"/>
                    </a:moveTo>
                    <a:lnTo>
                      <a:pt x="1" y="35"/>
                    </a:lnTo>
                    <a:lnTo>
                      <a:pt x="1" y="16"/>
                    </a:lnTo>
                    <a:lnTo>
                      <a:pt x="20" y="0"/>
                    </a:lnTo>
                    <a:lnTo>
                      <a:pt x="31" y="31"/>
                    </a:lnTo>
                    <a:lnTo>
                      <a:pt x="31" y="145"/>
                    </a:lnTo>
                    <a:lnTo>
                      <a:pt x="31" y="224"/>
                    </a:lnTo>
                    <a:lnTo>
                      <a:pt x="150" y="219"/>
                    </a:lnTo>
                    <a:lnTo>
                      <a:pt x="392" y="218"/>
                    </a:lnTo>
                    <a:lnTo>
                      <a:pt x="628" y="210"/>
                    </a:lnTo>
                    <a:lnTo>
                      <a:pt x="950" y="199"/>
                    </a:lnTo>
                    <a:lnTo>
                      <a:pt x="1263" y="193"/>
                    </a:lnTo>
                    <a:lnTo>
                      <a:pt x="1544" y="184"/>
                    </a:lnTo>
                    <a:lnTo>
                      <a:pt x="1672" y="203"/>
                    </a:lnTo>
                    <a:lnTo>
                      <a:pt x="1242" y="223"/>
                    </a:lnTo>
                    <a:lnTo>
                      <a:pt x="929" y="224"/>
                    </a:lnTo>
                    <a:lnTo>
                      <a:pt x="643" y="234"/>
                    </a:lnTo>
                    <a:lnTo>
                      <a:pt x="391" y="245"/>
                    </a:lnTo>
                    <a:lnTo>
                      <a:pt x="156" y="245"/>
                    </a:lnTo>
                    <a:lnTo>
                      <a:pt x="26" y="252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Freeform 24"/>
              <p:cNvSpPr>
                <a:spLocks/>
              </p:cNvSpPr>
              <p:nvPr/>
            </p:nvSpPr>
            <p:spPr bwMode="auto">
              <a:xfrm>
                <a:off x="3478" y="2382"/>
                <a:ext cx="1636" cy="94"/>
              </a:xfrm>
              <a:custGeom>
                <a:avLst/>
                <a:gdLst>
                  <a:gd name="T0" fmla="*/ 0 w 1636"/>
                  <a:gd name="T1" fmla="*/ 61 h 94"/>
                  <a:gd name="T2" fmla="*/ 29 w 1636"/>
                  <a:gd name="T3" fmla="*/ 48 h 94"/>
                  <a:gd name="T4" fmla="*/ 333 w 1636"/>
                  <a:gd name="T5" fmla="*/ 48 h 94"/>
                  <a:gd name="T6" fmla="*/ 606 w 1636"/>
                  <a:gd name="T7" fmla="*/ 43 h 94"/>
                  <a:gd name="T8" fmla="*/ 927 w 1636"/>
                  <a:gd name="T9" fmla="*/ 33 h 94"/>
                  <a:gd name="T10" fmla="*/ 1169 w 1636"/>
                  <a:gd name="T11" fmla="*/ 16 h 94"/>
                  <a:gd name="T12" fmla="*/ 1362 w 1636"/>
                  <a:gd name="T13" fmla="*/ 5 h 94"/>
                  <a:gd name="T14" fmla="*/ 1565 w 1636"/>
                  <a:gd name="T15" fmla="*/ 0 h 94"/>
                  <a:gd name="T16" fmla="*/ 1636 w 1636"/>
                  <a:gd name="T17" fmla="*/ 13 h 94"/>
                  <a:gd name="T18" fmla="*/ 1542 w 1636"/>
                  <a:gd name="T19" fmla="*/ 29 h 94"/>
                  <a:gd name="T20" fmla="*/ 1358 w 1636"/>
                  <a:gd name="T21" fmla="*/ 33 h 94"/>
                  <a:gd name="T22" fmla="*/ 1137 w 1636"/>
                  <a:gd name="T23" fmla="*/ 43 h 94"/>
                  <a:gd name="T24" fmla="*/ 900 w 1636"/>
                  <a:gd name="T25" fmla="*/ 61 h 94"/>
                  <a:gd name="T26" fmla="*/ 646 w 1636"/>
                  <a:gd name="T27" fmla="*/ 66 h 94"/>
                  <a:gd name="T28" fmla="*/ 367 w 1636"/>
                  <a:gd name="T29" fmla="*/ 70 h 94"/>
                  <a:gd name="T30" fmla="*/ 154 w 1636"/>
                  <a:gd name="T31" fmla="*/ 75 h 94"/>
                  <a:gd name="T32" fmla="*/ 27 w 1636"/>
                  <a:gd name="T33" fmla="*/ 83 h 94"/>
                  <a:gd name="T34" fmla="*/ 3 w 1636"/>
                  <a:gd name="T35" fmla="*/ 94 h 94"/>
                  <a:gd name="T36" fmla="*/ 0 w 1636"/>
                  <a:gd name="T37" fmla="*/ 61 h 9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36"/>
                  <a:gd name="T58" fmla="*/ 0 h 94"/>
                  <a:gd name="T59" fmla="*/ 1636 w 1636"/>
                  <a:gd name="T60" fmla="*/ 94 h 9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36" h="94">
                    <a:moveTo>
                      <a:pt x="0" y="61"/>
                    </a:moveTo>
                    <a:lnTo>
                      <a:pt x="29" y="48"/>
                    </a:lnTo>
                    <a:lnTo>
                      <a:pt x="333" y="48"/>
                    </a:lnTo>
                    <a:lnTo>
                      <a:pt x="606" y="43"/>
                    </a:lnTo>
                    <a:lnTo>
                      <a:pt x="927" y="33"/>
                    </a:lnTo>
                    <a:lnTo>
                      <a:pt x="1169" y="16"/>
                    </a:lnTo>
                    <a:lnTo>
                      <a:pt x="1362" y="5"/>
                    </a:lnTo>
                    <a:lnTo>
                      <a:pt x="1565" y="0"/>
                    </a:lnTo>
                    <a:lnTo>
                      <a:pt x="1636" y="13"/>
                    </a:lnTo>
                    <a:lnTo>
                      <a:pt x="1542" y="29"/>
                    </a:lnTo>
                    <a:lnTo>
                      <a:pt x="1358" y="33"/>
                    </a:lnTo>
                    <a:lnTo>
                      <a:pt x="1137" y="43"/>
                    </a:lnTo>
                    <a:lnTo>
                      <a:pt x="900" y="61"/>
                    </a:lnTo>
                    <a:lnTo>
                      <a:pt x="646" y="66"/>
                    </a:lnTo>
                    <a:lnTo>
                      <a:pt x="367" y="70"/>
                    </a:lnTo>
                    <a:lnTo>
                      <a:pt x="154" y="75"/>
                    </a:lnTo>
                    <a:lnTo>
                      <a:pt x="27" y="83"/>
                    </a:lnTo>
                    <a:lnTo>
                      <a:pt x="3" y="94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Freeform 25"/>
              <p:cNvSpPr>
                <a:spLocks/>
              </p:cNvSpPr>
              <p:nvPr/>
            </p:nvSpPr>
            <p:spPr bwMode="auto">
              <a:xfrm>
                <a:off x="4919" y="2373"/>
                <a:ext cx="412" cy="272"/>
              </a:xfrm>
              <a:custGeom>
                <a:avLst/>
                <a:gdLst>
                  <a:gd name="T0" fmla="*/ 49 w 412"/>
                  <a:gd name="T1" fmla="*/ 24 h 272"/>
                  <a:gd name="T2" fmla="*/ 92 w 412"/>
                  <a:gd name="T3" fmla="*/ 8 h 272"/>
                  <a:gd name="T4" fmla="*/ 259 w 412"/>
                  <a:gd name="T5" fmla="*/ 5 h 272"/>
                  <a:gd name="T6" fmla="*/ 388 w 412"/>
                  <a:gd name="T7" fmla="*/ 0 h 272"/>
                  <a:gd name="T8" fmla="*/ 404 w 412"/>
                  <a:gd name="T9" fmla="*/ 16 h 272"/>
                  <a:gd name="T10" fmla="*/ 408 w 412"/>
                  <a:gd name="T11" fmla="*/ 125 h 272"/>
                  <a:gd name="T12" fmla="*/ 412 w 412"/>
                  <a:gd name="T13" fmla="*/ 262 h 272"/>
                  <a:gd name="T14" fmla="*/ 392 w 412"/>
                  <a:gd name="T15" fmla="*/ 272 h 272"/>
                  <a:gd name="T16" fmla="*/ 290 w 412"/>
                  <a:gd name="T17" fmla="*/ 267 h 272"/>
                  <a:gd name="T18" fmla="*/ 123 w 412"/>
                  <a:gd name="T19" fmla="*/ 260 h 272"/>
                  <a:gd name="T20" fmla="*/ 0 w 412"/>
                  <a:gd name="T21" fmla="*/ 253 h 272"/>
                  <a:gd name="T22" fmla="*/ 72 w 412"/>
                  <a:gd name="T23" fmla="*/ 237 h 272"/>
                  <a:gd name="T24" fmla="*/ 172 w 412"/>
                  <a:gd name="T25" fmla="*/ 235 h 272"/>
                  <a:gd name="T26" fmla="*/ 334 w 412"/>
                  <a:gd name="T27" fmla="*/ 232 h 272"/>
                  <a:gd name="T28" fmla="*/ 379 w 412"/>
                  <a:gd name="T29" fmla="*/ 235 h 272"/>
                  <a:gd name="T30" fmla="*/ 377 w 412"/>
                  <a:gd name="T31" fmla="*/ 214 h 272"/>
                  <a:gd name="T32" fmla="*/ 383 w 412"/>
                  <a:gd name="T33" fmla="*/ 113 h 272"/>
                  <a:gd name="T34" fmla="*/ 369 w 412"/>
                  <a:gd name="T35" fmla="*/ 34 h 272"/>
                  <a:gd name="T36" fmla="*/ 333 w 412"/>
                  <a:gd name="T37" fmla="*/ 25 h 272"/>
                  <a:gd name="T38" fmla="*/ 74 w 412"/>
                  <a:gd name="T39" fmla="*/ 35 h 272"/>
                  <a:gd name="T40" fmla="*/ 49 w 412"/>
                  <a:gd name="T41" fmla="*/ 24 h 2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12"/>
                  <a:gd name="T64" fmla="*/ 0 h 272"/>
                  <a:gd name="T65" fmla="*/ 412 w 412"/>
                  <a:gd name="T66" fmla="*/ 272 h 27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12" h="272">
                    <a:moveTo>
                      <a:pt x="49" y="24"/>
                    </a:moveTo>
                    <a:lnTo>
                      <a:pt x="92" y="8"/>
                    </a:lnTo>
                    <a:lnTo>
                      <a:pt x="259" y="5"/>
                    </a:lnTo>
                    <a:lnTo>
                      <a:pt x="388" y="0"/>
                    </a:lnTo>
                    <a:lnTo>
                      <a:pt x="404" y="16"/>
                    </a:lnTo>
                    <a:lnTo>
                      <a:pt x="408" y="125"/>
                    </a:lnTo>
                    <a:lnTo>
                      <a:pt x="412" y="262"/>
                    </a:lnTo>
                    <a:lnTo>
                      <a:pt x="392" y="272"/>
                    </a:lnTo>
                    <a:lnTo>
                      <a:pt x="290" y="267"/>
                    </a:lnTo>
                    <a:lnTo>
                      <a:pt x="123" y="260"/>
                    </a:lnTo>
                    <a:lnTo>
                      <a:pt x="0" y="253"/>
                    </a:lnTo>
                    <a:lnTo>
                      <a:pt x="72" y="237"/>
                    </a:lnTo>
                    <a:lnTo>
                      <a:pt x="172" y="235"/>
                    </a:lnTo>
                    <a:lnTo>
                      <a:pt x="334" y="232"/>
                    </a:lnTo>
                    <a:lnTo>
                      <a:pt x="379" y="235"/>
                    </a:lnTo>
                    <a:lnTo>
                      <a:pt x="377" y="214"/>
                    </a:lnTo>
                    <a:lnTo>
                      <a:pt x="383" y="113"/>
                    </a:lnTo>
                    <a:lnTo>
                      <a:pt x="369" y="34"/>
                    </a:lnTo>
                    <a:lnTo>
                      <a:pt x="333" y="25"/>
                    </a:lnTo>
                    <a:lnTo>
                      <a:pt x="74" y="35"/>
                    </a:lnTo>
                    <a:lnTo>
                      <a:pt x="49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2" name="Freeform 27"/>
            <p:cNvSpPr>
              <a:spLocks/>
            </p:cNvSpPr>
            <p:nvPr/>
          </p:nvSpPr>
          <p:spPr bwMode="auto">
            <a:xfrm>
              <a:off x="3143" y="2803"/>
              <a:ext cx="1610" cy="640"/>
            </a:xfrm>
            <a:custGeom>
              <a:avLst/>
              <a:gdLst>
                <a:gd name="T0" fmla="*/ 9 w 1610"/>
                <a:gd name="T1" fmla="*/ 117 h 640"/>
                <a:gd name="T2" fmla="*/ 0 w 1610"/>
                <a:gd name="T3" fmla="*/ 13 h 640"/>
                <a:gd name="T4" fmla="*/ 203 w 1610"/>
                <a:gd name="T5" fmla="*/ 14 h 640"/>
                <a:gd name="T6" fmla="*/ 471 w 1610"/>
                <a:gd name="T7" fmla="*/ 10 h 640"/>
                <a:gd name="T8" fmla="*/ 704 w 1610"/>
                <a:gd name="T9" fmla="*/ 4 h 640"/>
                <a:gd name="T10" fmla="*/ 993 w 1610"/>
                <a:gd name="T11" fmla="*/ 0 h 640"/>
                <a:gd name="T12" fmla="*/ 1224 w 1610"/>
                <a:gd name="T13" fmla="*/ 4 h 640"/>
                <a:gd name="T14" fmla="*/ 1430 w 1610"/>
                <a:gd name="T15" fmla="*/ 4 h 640"/>
                <a:gd name="T16" fmla="*/ 1469 w 1610"/>
                <a:gd name="T17" fmla="*/ 19 h 640"/>
                <a:gd name="T18" fmla="*/ 1492 w 1610"/>
                <a:gd name="T19" fmla="*/ 71 h 640"/>
                <a:gd name="T20" fmla="*/ 1509 w 1610"/>
                <a:gd name="T21" fmla="*/ 110 h 640"/>
                <a:gd name="T22" fmla="*/ 1556 w 1610"/>
                <a:gd name="T23" fmla="*/ 131 h 640"/>
                <a:gd name="T24" fmla="*/ 1552 w 1610"/>
                <a:gd name="T25" fmla="*/ 185 h 640"/>
                <a:gd name="T26" fmla="*/ 1542 w 1610"/>
                <a:gd name="T27" fmla="*/ 232 h 640"/>
                <a:gd name="T28" fmla="*/ 1538 w 1610"/>
                <a:gd name="T29" fmla="*/ 309 h 640"/>
                <a:gd name="T30" fmla="*/ 1536 w 1610"/>
                <a:gd name="T31" fmla="*/ 348 h 640"/>
                <a:gd name="T32" fmla="*/ 1529 w 1610"/>
                <a:gd name="T33" fmla="*/ 388 h 640"/>
                <a:gd name="T34" fmla="*/ 1542 w 1610"/>
                <a:gd name="T35" fmla="*/ 438 h 640"/>
                <a:gd name="T36" fmla="*/ 1586 w 1610"/>
                <a:gd name="T37" fmla="*/ 496 h 640"/>
                <a:gd name="T38" fmla="*/ 1610 w 1610"/>
                <a:gd name="T39" fmla="*/ 544 h 640"/>
                <a:gd name="T40" fmla="*/ 1604 w 1610"/>
                <a:gd name="T41" fmla="*/ 640 h 640"/>
                <a:gd name="T42" fmla="*/ 1503 w 1610"/>
                <a:gd name="T43" fmla="*/ 602 h 640"/>
                <a:gd name="T44" fmla="*/ 1489 w 1610"/>
                <a:gd name="T45" fmla="*/ 587 h 640"/>
                <a:gd name="T46" fmla="*/ 1478 w 1610"/>
                <a:gd name="T47" fmla="*/ 562 h 640"/>
                <a:gd name="T48" fmla="*/ 1485 w 1610"/>
                <a:gd name="T49" fmla="*/ 491 h 640"/>
                <a:gd name="T50" fmla="*/ 1476 w 1610"/>
                <a:gd name="T51" fmla="*/ 455 h 640"/>
                <a:gd name="T52" fmla="*/ 1442 w 1610"/>
                <a:gd name="T53" fmla="*/ 392 h 640"/>
                <a:gd name="T54" fmla="*/ 1426 w 1610"/>
                <a:gd name="T55" fmla="*/ 335 h 640"/>
                <a:gd name="T56" fmla="*/ 1425 w 1610"/>
                <a:gd name="T57" fmla="*/ 297 h 640"/>
                <a:gd name="T58" fmla="*/ 1430 w 1610"/>
                <a:gd name="T59" fmla="*/ 271 h 640"/>
                <a:gd name="T60" fmla="*/ 1446 w 1610"/>
                <a:gd name="T61" fmla="*/ 214 h 640"/>
                <a:gd name="T62" fmla="*/ 1454 w 1610"/>
                <a:gd name="T63" fmla="*/ 166 h 640"/>
                <a:gd name="T64" fmla="*/ 1442 w 1610"/>
                <a:gd name="T65" fmla="*/ 131 h 640"/>
                <a:gd name="T66" fmla="*/ 1420 w 1610"/>
                <a:gd name="T67" fmla="*/ 101 h 640"/>
                <a:gd name="T68" fmla="*/ 1227 w 1610"/>
                <a:gd name="T69" fmla="*/ 108 h 640"/>
                <a:gd name="T70" fmla="*/ 1056 w 1610"/>
                <a:gd name="T71" fmla="*/ 111 h 640"/>
                <a:gd name="T72" fmla="*/ 853 w 1610"/>
                <a:gd name="T73" fmla="*/ 110 h 640"/>
                <a:gd name="T74" fmla="*/ 689 w 1610"/>
                <a:gd name="T75" fmla="*/ 102 h 640"/>
                <a:gd name="T76" fmla="*/ 591 w 1610"/>
                <a:gd name="T77" fmla="*/ 108 h 640"/>
                <a:gd name="T78" fmla="*/ 466 w 1610"/>
                <a:gd name="T79" fmla="*/ 122 h 640"/>
                <a:gd name="T80" fmla="*/ 193 w 1610"/>
                <a:gd name="T81" fmla="*/ 117 h 640"/>
                <a:gd name="T82" fmla="*/ 24 w 1610"/>
                <a:gd name="T83" fmla="*/ 115 h 640"/>
                <a:gd name="T84" fmla="*/ 9 w 1610"/>
                <a:gd name="T85" fmla="*/ 117 h 6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10"/>
                <a:gd name="T130" fmla="*/ 0 h 640"/>
                <a:gd name="T131" fmla="*/ 1610 w 1610"/>
                <a:gd name="T132" fmla="*/ 640 h 6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10" h="640">
                  <a:moveTo>
                    <a:pt x="9" y="117"/>
                  </a:moveTo>
                  <a:lnTo>
                    <a:pt x="0" y="13"/>
                  </a:lnTo>
                  <a:lnTo>
                    <a:pt x="203" y="14"/>
                  </a:lnTo>
                  <a:lnTo>
                    <a:pt x="471" y="10"/>
                  </a:lnTo>
                  <a:lnTo>
                    <a:pt x="704" y="4"/>
                  </a:lnTo>
                  <a:lnTo>
                    <a:pt x="993" y="0"/>
                  </a:lnTo>
                  <a:lnTo>
                    <a:pt x="1224" y="4"/>
                  </a:lnTo>
                  <a:lnTo>
                    <a:pt x="1430" y="4"/>
                  </a:lnTo>
                  <a:lnTo>
                    <a:pt x="1469" y="19"/>
                  </a:lnTo>
                  <a:lnTo>
                    <a:pt x="1492" y="71"/>
                  </a:lnTo>
                  <a:lnTo>
                    <a:pt x="1509" y="110"/>
                  </a:lnTo>
                  <a:lnTo>
                    <a:pt x="1556" y="131"/>
                  </a:lnTo>
                  <a:lnTo>
                    <a:pt x="1552" y="185"/>
                  </a:lnTo>
                  <a:lnTo>
                    <a:pt x="1542" y="232"/>
                  </a:lnTo>
                  <a:lnTo>
                    <a:pt x="1538" y="309"/>
                  </a:lnTo>
                  <a:lnTo>
                    <a:pt x="1536" y="348"/>
                  </a:lnTo>
                  <a:lnTo>
                    <a:pt x="1529" y="388"/>
                  </a:lnTo>
                  <a:lnTo>
                    <a:pt x="1542" y="438"/>
                  </a:lnTo>
                  <a:lnTo>
                    <a:pt x="1586" y="496"/>
                  </a:lnTo>
                  <a:lnTo>
                    <a:pt x="1610" y="544"/>
                  </a:lnTo>
                  <a:lnTo>
                    <a:pt x="1604" y="640"/>
                  </a:lnTo>
                  <a:lnTo>
                    <a:pt x="1503" y="602"/>
                  </a:lnTo>
                  <a:lnTo>
                    <a:pt x="1489" y="587"/>
                  </a:lnTo>
                  <a:lnTo>
                    <a:pt x="1478" y="562"/>
                  </a:lnTo>
                  <a:lnTo>
                    <a:pt x="1485" y="491"/>
                  </a:lnTo>
                  <a:lnTo>
                    <a:pt x="1476" y="455"/>
                  </a:lnTo>
                  <a:lnTo>
                    <a:pt x="1442" y="392"/>
                  </a:lnTo>
                  <a:lnTo>
                    <a:pt x="1426" y="335"/>
                  </a:lnTo>
                  <a:lnTo>
                    <a:pt x="1425" y="297"/>
                  </a:lnTo>
                  <a:lnTo>
                    <a:pt x="1430" y="271"/>
                  </a:lnTo>
                  <a:lnTo>
                    <a:pt x="1446" y="214"/>
                  </a:lnTo>
                  <a:lnTo>
                    <a:pt x="1454" y="166"/>
                  </a:lnTo>
                  <a:lnTo>
                    <a:pt x="1442" y="131"/>
                  </a:lnTo>
                  <a:lnTo>
                    <a:pt x="1420" y="101"/>
                  </a:lnTo>
                  <a:lnTo>
                    <a:pt x="1227" y="108"/>
                  </a:lnTo>
                  <a:lnTo>
                    <a:pt x="1056" y="111"/>
                  </a:lnTo>
                  <a:lnTo>
                    <a:pt x="853" y="110"/>
                  </a:lnTo>
                  <a:lnTo>
                    <a:pt x="689" y="102"/>
                  </a:lnTo>
                  <a:lnTo>
                    <a:pt x="591" y="108"/>
                  </a:lnTo>
                  <a:lnTo>
                    <a:pt x="466" y="122"/>
                  </a:lnTo>
                  <a:lnTo>
                    <a:pt x="193" y="117"/>
                  </a:lnTo>
                  <a:lnTo>
                    <a:pt x="24" y="115"/>
                  </a:lnTo>
                  <a:lnTo>
                    <a:pt x="9" y="117"/>
                  </a:lnTo>
                  <a:close/>
                </a:path>
              </a:pathLst>
            </a:custGeom>
            <a:solidFill>
              <a:srgbClr val="FDE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28"/>
            <p:cNvSpPr>
              <a:spLocks/>
            </p:cNvSpPr>
            <p:nvPr/>
          </p:nvSpPr>
          <p:spPr bwMode="auto">
            <a:xfrm>
              <a:off x="3272" y="2815"/>
              <a:ext cx="30" cy="76"/>
            </a:xfrm>
            <a:custGeom>
              <a:avLst/>
              <a:gdLst>
                <a:gd name="T0" fmla="*/ 0 w 30"/>
                <a:gd name="T1" fmla="*/ 5 h 76"/>
                <a:gd name="T2" fmla="*/ 6 w 30"/>
                <a:gd name="T3" fmla="*/ 76 h 76"/>
                <a:gd name="T4" fmla="*/ 30 w 30"/>
                <a:gd name="T5" fmla="*/ 76 h 76"/>
                <a:gd name="T6" fmla="*/ 30 w 30"/>
                <a:gd name="T7" fmla="*/ 0 h 76"/>
                <a:gd name="T8" fmla="*/ 0 w 30"/>
                <a:gd name="T9" fmla="*/ 5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76"/>
                <a:gd name="T17" fmla="*/ 30 w 30"/>
                <a:gd name="T18" fmla="*/ 76 h 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76">
                  <a:moveTo>
                    <a:pt x="0" y="5"/>
                  </a:moveTo>
                  <a:lnTo>
                    <a:pt x="6" y="76"/>
                  </a:lnTo>
                  <a:lnTo>
                    <a:pt x="30" y="76"/>
                  </a:lnTo>
                  <a:lnTo>
                    <a:pt x="3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29"/>
            <p:cNvSpPr>
              <a:spLocks/>
            </p:cNvSpPr>
            <p:nvPr/>
          </p:nvSpPr>
          <p:spPr bwMode="auto">
            <a:xfrm>
              <a:off x="3378" y="2817"/>
              <a:ext cx="32" cy="78"/>
            </a:xfrm>
            <a:custGeom>
              <a:avLst/>
              <a:gdLst>
                <a:gd name="T0" fmla="*/ 0 w 32"/>
                <a:gd name="T1" fmla="*/ 5 h 78"/>
                <a:gd name="T2" fmla="*/ 6 w 32"/>
                <a:gd name="T3" fmla="*/ 78 h 78"/>
                <a:gd name="T4" fmla="*/ 32 w 32"/>
                <a:gd name="T5" fmla="*/ 78 h 78"/>
                <a:gd name="T6" fmla="*/ 32 w 32"/>
                <a:gd name="T7" fmla="*/ 0 h 78"/>
                <a:gd name="T8" fmla="*/ 0 w 32"/>
                <a:gd name="T9" fmla="*/ 5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78"/>
                <a:gd name="T17" fmla="*/ 32 w 32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78">
                  <a:moveTo>
                    <a:pt x="0" y="5"/>
                  </a:moveTo>
                  <a:lnTo>
                    <a:pt x="6" y="78"/>
                  </a:lnTo>
                  <a:lnTo>
                    <a:pt x="32" y="78"/>
                  </a:lnTo>
                  <a:lnTo>
                    <a:pt x="3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30"/>
            <p:cNvSpPr>
              <a:spLocks/>
            </p:cNvSpPr>
            <p:nvPr/>
          </p:nvSpPr>
          <p:spPr bwMode="auto">
            <a:xfrm>
              <a:off x="3482" y="2817"/>
              <a:ext cx="29" cy="78"/>
            </a:xfrm>
            <a:custGeom>
              <a:avLst/>
              <a:gdLst>
                <a:gd name="T0" fmla="*/ 0 w 29"/>
                <a:gd name="T1" fmla="*/ 5 h 78"/>
                <a:gd name="T2" fmla="*/ 5 w 29"/>
                <a:gd name="T3" fmla="*/ 78 h 78"/>
                <a:gd name="T4" fmla="*/ 29 w 29"/>
                <a:gd name="T5" fmla="*/ 78 h 78"/>
                <a:gd name="T6" fmla="*/ 29 w 29"/>
                <a:gd name="T7" fmla="*/ 0 h 78"/>
                <a:gd name="T8" fmla="*/ 0 w 29"/>
                <a:gd name="T9" fmla="*/ 5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"/>
                <a:gd name="T17" fmla="*/ 29 w 29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">
                  <a:moveTo>
                    <a:pt x="0" y="5"/>
                  </a:moveTo>
                  <a:lnTo>
                    <a:pt x="5" y="78"/>
                  </a:lnTo>
                  <a:lnTo>
                    <a:pt x="29" y="78"/>
                  </a:lnTo>
                  <a:lnTo>
                    <a:pt x="29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31"/>
            <p:cNvSpPr>
              <a:spLocks/>
            </p:cNvSpPr>
            <p:nvPr/>
          </p:nvSpPr>
          <p:spPr bwMode="auto">
            <a:xfrm>
              <a:off x="3583" y="2811"/>
              <a:ext cx="31" cy="78"/>
            </a:xfrm>
            <a:custGeom>
              <a:avLst/>
              <a:gdLst>
                <a:gd name="T0" fmla="*/ 0 w 31"/>
                <a:gd name="T1" fmla="*/ 5 h 78"/>
                <a:gd name="T2" fmla="*/ 5 w 31"/>
                <a:gd name="T3" fmla="*/ 78 h 78"/>
                <a:gd name="T4" fmla="*/ 31 w 31"/>
                <a:gd name="T5" fmla="*/ 78 h 78"/>
                <a:gd name="T6" fmla="*/ 31 w 31"/>
                <a:gd name="T7" fmla="*/ 0 h 78"/>
                <a:gd name="T8" fmla="*/ 0 w 31"/>
                <a:gd name="T9" fmla="*/ 5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78"/>
                <a:gd name="T17" fmla="*/ 31 w 31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78">
                  <a:moveTo>
                    <a:pt x="0" y="5"/>
                  </a:moveTo>
                  <a:lnTo>
                    <a:pt x="5" y="78"/>
                  </a:lnTo>
                  <a:lnTo>
                    <a:pt x="31" y="78"/>
                  </a:lnTo>
                  <a:lnTo>
                    <a:pt x="3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32"/>
            <p:cNvSpPr>
              <a:spLocks/>
            </p:cNvSpPr>
            <p:nvPr/>
          </p:nvSpPr>
          <p:spPr bwMode="auto">
            <a:xfrm>
              <a:off x="3687" y="2811"/>
              <a:ext cx="28" cy="78"/>
            </a:xfrm>
            <a:custGeom>
              <a:avLst/>
              <a:gdLst>
                <a:gd name="T0" fmla="*/ 0 w 28"/>
                <a:gd name="T1" fmla="*/ 5 h 78"/>
                <a:gd name="T2" fmla="*/ 5 w 28"/>
                <a:gd name="T3" fmla="*/ 78 h 78"/>
                <a:gd name="T4" fmla="*/ 28 w 28"/>
                <a:gd name="T5" fmla="*/ 78 h 78"/>
                <a:gd name="T6" fmla="*/ 28 w 28"/>
                <a:gd name="T7" fmla="*/ 0 h 78"/>
                <a:gd name="T8" fmla="*/ 0 w 28"/>
                <a:gd name="T9" fmla="*/ 5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78"/>
                <a:gd name="T17" fmla="*/ 28 w 28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78">
                  <a:moveTo>
                    <a:pt x="0" y="5"/>
                  </a:moveTo>
                  <a:lnTo>
                    <a:pt x="5" y="78"/>
                  </a:lnTo>
                  <a:lnTo>
                    <a:pt x="28" y="78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33"/>
            <p:cNvSpPr>
              <a:spLocks/>
            </p:cNvSpPr>
            <p:nvPr/>
          </p:nvSpPr>
          <p:spPr bwMode="auto">
            <a:xfrm>
              <a:off x="3788" y="2811"/>
              <a:ext cx="31" cy="78"/>
            </a:xfrm>
            <a:custGeom>
              <a:avLst/>
              <a:gdLst>
                <a:gd name="T0" fmla="*/ 0 w 31"/>
                <a:gd name="T1" fmla="*/ 5 h 78"/>
                <a:gd name="T2" fmla="*/ 5 w 31"/>
                <a:gd name="T3" fmla="*/ 78 h 78"/>
                <a:gd name="T4" fmla="*/ 31 w 31"/>
                <a:gd name="T5" fmla="*/ 78 h 78"/>
                <a:gd name="T6" fmla="*/ 31 w 31"/>
                <a:gd name="T7" fmla="*/ 0 h 78"/>
                <a:gd name="T8" fmla="*/ 0 w 31"/>
                <a:gd name="T9" fmla="*/ 5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78"/>
                <a:gd name="T17" fmla="*/ 31 w 31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78">
                  <a:moveTo>
                    <a:pt x="0" y="5"/>
                  </a:moveTo>
                  <a:lnTo>
                    <a:pt x="5" y="78"/>
                  </a:lnTo>
                  <a:lnTo>
                    <a:pt x="31" y="78"/>
                  </a:lnTo>
                  <a:lnTo>
                    <a:pt x="3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34"/>
            <p:cNvSpPr>
              <a:spLocks/>
            </p:cNvSpPr>
            <p:nvPr/>
          </p:nvSpPr>
          <p:spPr bwMode="auto">
            <a:xfrm>
              <a:off x="3891" y="2811"/>
              <a:ext cx="29" cy="78"/>
            </a:xfrm>
            <a:custGeom>
              <a:avLst/>
              <a:gdLst>
                <a:gd name="T0" fmla="*/ 0 w 29"/>
                <a:gd name="T1" fmla="*/ 5 h 78"/>
                <a:gd name="T2" fmla="*/ 5 w 29"/>
                <a:gd name="T3" fmla="*/ 78 h 78"/>
                <a:gd name="T4" fmla="*/ 29 w 29"/>
                <a:gd name="T5" fmla="*/ 78 h 78"/>
                <a:gd name="T6" fmla="*/ 29 w 29"/>
                <a:gd name="T7" fmla="*/ 0 h 78"/>
                <a:gd name="T8" fmla="*/ 0 w 29"/>
                <a:gd name="T9" fmla="*/ 5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"/>
                <a:gd name="T17" fmla="*/ 29 w 29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">
                  <a:moveTo>
                    <a:pt x="0" y="5"/>
                  </a:moveTo>
                  <a:lnTo>
                    <a:pt x="5" y="78"/>
                  </a:lnTo>
                  <a:lnTo>
                    <a:pt x="29" y="78"/>
                  </a:lnTo>
                  <a:lnTo>
                    <a:pt x="29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35"/>
            <p:cNvSpPr>
              <a:spLocks/>
            </p:cNvSpPr>
            <p:nvPr/>
          </p:nvSpPr>
          <p:spPr bwMode="auto">
            <a:xfrm>
              <a:off x="3942" y="2811"/>
              <a:ext cx="29" cy="78"/>
            </a:xfrm>
            <a:custGeom>
              <a:avLst/>
              <a:gdLst>
                <a:gd name="T0" fmla="*/ 0 w 29"/>
                <a:gd name="T1" fmla="*/ 5 h 78"/>
                <a:gd name="T2" fmla="*/ 5 w 29"/>
                <a:gd name="T3" fmla="*/ 78 h 78"/>
                <a:gd name="T4" fmla="*/ 29 w 29"/>
                <a:gd name="T5" fmla="*/ 78 h 78"/>
                <a:gd name="T6" fmla="*/ 29 w 29"/>
                <a:gd name="T7" fmla="*/ 0 h 78"/>
                <a:gd name="T8" fmla="*/ 0 w 29"/>
                <a:gd name="T9" fmla="*/ 5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"/>
                <a:gd name="T17" fmla="*/ 29 w 29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">
                  <a:moveTo>
                    <a:pt x="0" y="5"/>
                  </a:moveTo>
                  <a:lnTo>
                    <a:pt x="5" y="78"/>
                  </a:lnTo>
                  <a:lnTo>
                    <a:pt x="29" y="78"/>
                  </a:lnTo>
                  <a:lnTo>
                    <a:pt x="29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36"/>
            <p:cNvSpPr>
              <a:spLocks/>
            </p:cNvSpPr>
            <p:nvPr/>
          </p:nvSpPr>
          <p:spPr bwMode="auto">
            <a:xfrm>
              <a:off x="3992" y="2808"/>
              <a:ext cx="31" cy="77"/>
            </a:xfrm>
            <a:custGeom>
              <a:avLst/>
              <a:gdLst>
                <a:gd name="T0" fmla="*/ 0 w 31"/>
                <a:gd name="T1" fmla="*/ 5 h 77"/>
                <a:gd name="T2" fmla="*/ 5 w 31"/>
                <a:gd name="T3" fmla="*/ 77 h 77"/>
                <a:gd name="T4" fmla="*/ 31 w 31"/>
                <a:gd name="T5" fmla="*/ 77 h 77"/>
                <a:gd name="T6" fmla="*/ 31 w 31"/>
                <a:gd name="T7" fmla="*/ 0 h 77"/>
                <a:gd name="T8" fmla="*/ 0 w 31"/>
                <a:gd name="T9" fmla="*/ 5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77"/>
                <a:gd name="T17" fmla="*/ 31 w 31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77">
                  <a:moveTo>
                    <a:pt x="0" y="5"/>
                  </a:moveTo>
                  <a:lnTo>
                    <a:pt x="5" y="77"/>
                  </a:lnTo>
                  <a:lnTo>
                    <a:pt x="31" y="77"/>
                  </a:lnTo>
                  <a:lnTo>
                    <a:pt x="3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Freeform 37"/>
            <p:cNvSpPr>
              <a:spLocks/>
            </p:cNvSpPr>
            <p:nvPr/>
          </p:nvSpPr>
          <p:spPr bwMode="auto">
            <a:xfrm>
              <a:off x="4096" y="2808"/>
              <a:ext cx="28" cy="77"/>
            </a:xfrm>
            <a:custGeom>
              <a:avLst/>
              <a:gdLst>
                <a:gd name="T0" fmla="*/ 0 w 28"/>
                <a:gd name="T1" fmla="*/ 5 h 77"/>
                <a:gd name="T2" fmla="*/ 5 w 28"/>
                <a:gd name="T3" fmla="*/ 77 h 77"/>
                <a:gd name="T4" fmla="*/ 28 w 28"/>
                <a:gd name="T5" fmla="*/ 77 h 77"/>
                <a:gd name="T6" fmla="*/ 28 w 28"/>
                <a:gd name="T7" fmla="*/ 0 h 77"/>
                <a:gd name="T8" fmla="*/ 0 w 28"/>
                <a:gd name="T9" fmla="*/ 5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77"/>
                <a:gd name="T17" fmla="*/ 28 w 28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77">
                  <a:moveTo>
                    <a:pt x="0" y="5"/>
                  </a:moveTo>
                  <a:lnTo>
                    <a:pt x="5" y="77"/>
                  </a:lnTo>
                  <a:lnTo>
                    <a:pt x="28" y="77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38"/>
            <p:cNvSpPr>
              <a:spLocks/>
            </p:cNvSpPr>
            <p:nvPr/>
          </p:nvSpPr>
          <p:spPr bwMode="auto">
            <a:xfrm>
              <a:off x="4197" y="2804"/>
              <a:ext cx="31" cy="77"/>
            </a:xfrm>
            <a:custGeom>
              <a:avLst/>
              <a:gdLst>
                <a:gd name="T0" fmla="*/ 0 w 31"/>
                <a:gd name="T1" fmla="*/ 6 h 77"/>
                <a:gd name="T2" fmla="*/ 5 w 31"/>
                <a:gd name="T3" fmla="*/ 77 h 77"/>
                <a:gd name="T4" fmla="*/ 31 w 31"/>
                <a:gd name="T5" fmla="*/ 77 h 77"/>
                <a:gd name="T6" fmla="*/ 31 w 31"/>
                <a:gd name="T7" fmla="*/ 0 h 77"/>
                <a:gd name="T8" fmla="*/ 0 w 31"/>
                <a:gd name="T9" fmla="*/ 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77"/>
                <a:gd name="T17" fmla="*/ 31 w 31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77">
                  <a:moveTo>
                    <a:pt x="0" y="6"/>
                  </a:moveTo>
                  <a:lnTo>
                    <a:pt x="5" y="77"/>
                  </a:lnTo>
                  <a:lnTo>
                    <a:pt x="31" y="77"/>
                  </a:lnTo>
                  <a:lnTo>
                    <a:pt x="3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39"/>
            <p:cNvSpPr>
              <a:spLocks/>
            </p:cNvSpPr>
            <p:nvPr/>
          </p:nvSpPr>
          <p:spPr bwMode="auto">
            <a:xfrm>
              <a:off x="4300" y="2804"/>
              <a:ext cx="29" cy="77"/>
            </a:xfrm>
            <a:custGeom>
              <a:avLst/>
              <a:gdLst>
                <a:gd name="T0" fmla="*/ 0 w 29"/>
                <a:gd name="T1" fmla="*/ 6 h 77"/>
                <a:gd name="T2" fmla="*/ 5 w 29"/>
                <a:gd name="T3" fmla="*/ 77 h 77"/>
                <a:gd name="T4" fmla="*/ 29 w 29"/>
                <a:gd name="T5" fmla="*/ 77 h 77"/>
                <a:gd name="T6" fmla="*/ 29 w 29"/>
                <a:gd name="T7" fmla="*/ 0 h 77"/>
                <a:gd name="T8" fmla="*/ 0 w 29"/>
                <a:gd name="T9" fmla="*/ 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7"/>
                <a:gd name="T17" fmla="*/ 29 w 29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7">
                  <a:moveTo>
                    <a:pt x="0" y="6"/>
                  </a:moveTo>
                  <a:lnTo>
                    <a:pt x="5" y="77"/>
                  </a:lnTo>
                  <a:lnTo>
                    <a:pt x="29" y="77"/>
                  </a:lnTo>
                  <a:lnTo>
                    <a:pt x="29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Freeform 40"/>
            <p:cNvSpPr>
              <a:spLocks/>
            </p:cNvSpPr>
            <p:nvPr/>
          </p:nvSpPr>
          <p:spPr bwMode="auto">
            <a:xfrm>
              <a:off x="4401" y="2804"/>
              <a:ext cx="31" cy="77"/>
            </a:xfrm>
            <a:custGeom>
              <a:avLst/>
              <a:gdLst>
                <a:gd name="T0" fmla="*/ 0 w 31"/>
                <a:gd name="T1" fmla="*/ 6 h 77"/>
                <a:gd name="T2" fmla="*/ 5 w 31"/>
                <a:gd name="T3" fmla="*/ 77 h 77"/>
                <a:gd name="T4" fmla="*/ 31 w 31"/>
                <a:gd name="T5" fmla="*/ 77 h 77"/>
                <a:gd name="T6" fmla="*/ 31 w 31"/>
                <a:gd name="T7" fmla="*/ 0 h 77"/>
                <a:gd name="T8" fmla="*/ 0 w 31"/>
                <a:gd name="T9" fmla="*/ 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77"/>
                <a:gd name="T17" fmla="*/ 31 w 31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77">
                  <a:moveTo>
                    <a:pt x="0" y="6"/>
                  </a:moveTo>
                  <a:lnTo>
                    <a:pt x="5" y="77"/>
                  </a:lnTo>
                  <a:lnTo>
                    <a:pt x="31" y="77"/>
                  </a:lnTo>
                  <a:lnTo>
                    <a:pt x="3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41"/>
            <p:cNvSpPr>
              <a:spLocks/>
            </p:cNvSpPr>
            <p:nvPr/>
          </p:nvSpPr>
          <p:spPr bwMode="auto">
            <a:xfrm>
              <a:off x="4505" y="2804"/>
              <a:ext cx="28" cy="77"/>
            </a:xfrm>
            <a:custGeom>
              <a:avLst/>
              <a:gdLst>
                <a:gd name="T0" fmla="*/ 0 w 28"/>
                <a:gd name="T1" fmla="*/ 6 h 77"/>
                <a:gd name="T2" fmla="*/ 5 w 28"/>
                <a:gd name="T3" fmla="*/ 77 h 77"/>
                <a:gd name="T4" fmla="*/ 28 w 28"/>
                <a:gd name="T5" fmla="*/ 77 h 77"/>
                <a:gd name="T6" fmla="*/ 28 w 28"/>
                <a:gd name="T7" fmla="*/ 0 h 77"/>
                <a:gd name="T8" fmla="*/ 0 w 28"/>
                <a:gd name="T9" fmla="*/ 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77"/>
                <a:gd name="T17" fmla="*/ 28 w 28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77">
                  <a:moveTo>
                    <a:pt x="0" y="6"/>
                  </a:moveTo>
                  <a:lnTo>
                    <a:pt x="5" y="77"/>
                  </a:lnTo>
                  <a:lnTo>
                    <a:pt x="28" y="77"/>
                  </a:lnTo>
                  <a:lnTo>
                    <a:pt x="2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42"/>
            <p:cNvSpPr>
              <a:spLocks/>
            </p:cNvSpPr>
            <p:nvPr/>
          </p:nvSpPr>
          <p:spPr bwMode="auto">
            <a:xfrm>
              <a:off x="3123" y="2791"/>
              <a:ext cx="1637" cy="661"/>
            </a:xfrm>
            <a:custGeom>
              <a:avLst/>
              <a:gdLst>
                <a:gd name="T0" fmla="*/ 38 w 1637"/>
                <a:gd name="T1" fmla="*/ 37 h 661"/>
                <a:gd name="T2" fmla="*/ 592 w 1637"/>
                <a:gd name="T3" fmla="*/ 30 h 661"/>
                <a:gd name="T4" fmla="*/ 1006 w 1637"/>
                <a:gd name="T5" fmla="*/ 20 h 661"/>
                <a:gd name="T6" fmla="*/ 1449 w 1637"/>
                <a:gd name="T7" fmla="*/ 25 h 661"/>
                <a:gd name="T8" fmla="*/ 1492 w 1637"/>
                <a:gd name="T9" fmla="*/ 70 h 661"/>
                <a:gd name="T10" fmla="*/ 1528 w 1637"/>
                <a:gd name="T11" fmla="*/ 134 h 661"/>
                <a:gd name="T12" fmla="*/ 1562 w 1637"/>
                <a:gd name="T13" fmla="*/ 196 h 661"/>
                <a:gd name="T14" fmla="*/ 1545 w 1637"/>
                <a:gd name="T15" fmla="*/ 311 h 661"/>
                <a:gd name="T16" fmla="*/ 1537 w 1637"/>
                <a:gd name="T17" fmla="*/ 415 h 661"/>
                <a:gd name="T18" fmla="*/ 1584 w 1637"/>
                <a:gd name="T19" fmla="*/ 496 h 661"/>
                <a:gd name="T20" fmla="*/ 1617 w 1637"/>
                <a:gd name="T21" fmla="*/ 580 h 661"/>
                <a:gd name="T22" fmla="*/ 1518 w 1637"/>
                <a:gd name="T23" fmla="*/ 602 h 661"/>
                <a:gd name="T24" fmla="*/ 1509 w 1637"/>
                <a:gd name="T25" fmla="*/ 507 h 661"/>
                <a:gd name="T26" fmla="*/ 1475 w 1637"/>
                <a:gd name="T27" fmla="*/ 413 h 661"/>
                <a:gd name="T28" fmla="*/ 1450 w 1637"/>
                <a:gd name="T29" fmla="*/ 311 h 661"/>
                <a:gd name="T30" fmla="*/ 1479 w 1637"/>
                <a:gd name="T31" fmla="*/ 211 h 661"/>
                <a:gd name="T32" fmla="*/ 1465 w 1637"/>
                <a:gd name="T33" fmla="*/ 131 h 661"/>
                <a:gd name="T34" fmla="*/ 1410 w 1637"/>
                <a:gd name="T35" fmla="*/ 104 h 661"/>
                <a:gd name="T36" fmla="*/ 1133 w 1637"/>
                <a:gd name="T37" fmla="*/ 117 h 661"/>
                <a:gd name="T38" fmla="*/ 799 w 1637"/>
                <a:gd name="T39" fmla="*/ 112 h 661"/>
                <a:gd name="T40" fmla="*/ 526 w 1637"/>
                <a:gd name="T41" fmla="*/ 118 h 661"/>
                <a:gd name="T42" fmla="*/ 134 w 1637"/>
                <a:gd name="T43" fmla="*/ 122 h 661"/>
                <a:gd name="T44" fmla="*/ 22 w 1637"/>
                <a:gd name="T45" fmla="*/ 134 h 661"/>
                <a:gd name="T46" fmla="*/ 192 w 1637"/>
                <a:gd name="T47" fmla="*/ 142 h 661"/>
                <a:gd name="T48" fmla="*/ 430 w 1637"/>
                <a:gd name="T49" fmla="*/ 142 h 661"/>
                <a:gd name="T50" fmla="*/ 661 w 1637"/>
                <a:gd name="T51" fmla="*/ 123 h 661"/>
                <a:gd name="T52" fmla="*/ 797 w 1637"/>
                <a:gd name="T53" fmla="*/ 123 h 661"/>
                <a:gd name="T54" fmla="*/ 1023 w 1637"/>
                <a:gd name="T55" fmla="*/ 131 h 661"/>
                <a:gd name="T56" fmla="*/ 1252 w 1637"/>
                <a:gd name="T57" fmla="*/ 129 h 661"/>
                <a:gd name="T58" fmla="*/ 1396 w 1637"/>
                <a:gd name="T59" fmla="*/ 123 h 661"/>
                <a:gd name="T60" fmla="*/ 1455 w 1637"/>
                <a:gd name="T61" fmla="*/ 147 h 661"/>
                <a:gd name="T62" fmla="*/ 1455 w 1637"/>
                <a:gd name="T63" fmla="*/ 231 h 661"/>
                <a:gd name="T64" fmla="*/ 1431 w 1637"/>
                <a:gd name="T65" fmla="*/ 341 h 661"/>
                <a:gd name="T66" fmla="*/ 1477 w 1637"/>
                <a:gd name="T67" fmla="*/ 454 h 661"/>
                <a:gd name="T68" fmla="*/ 1488 w 1637"/>
                <a:gd name="T69" fmla="*/ 578 h 661"/>
                <a:gd name="T70" fmla="*/ 1511 w 1637"/>
                <a:gd name="T71" fmla="*/ 619 h 661"/>
                <a:gd name="T72" fmla="*/ 1629 w 1637"/>
                <a:gd name="T73" fmla="*/ 634 h 661"/>
                <a:gd name="T74" fmla="*/ 1632 w 1637"/>
                <a:gd name="T75" fmla="*/ 530 h 661"/>
                <a:gd name="T76" fmla="*/ 1569 w 1637"/>
                <a:gd name="T77" fmla="*/ 444 h 661"/>
                <a:gd name="T78" fmla="*/ 1551 w 1637"/>
                <a:gd name="T79" fmla="*/ 389 h 661"/>
                <a:gd name="T80" fmla="*/ 1562 w 1637"/>
                <a:gd name="T81" fmla="*/ 292 h 661"/>
                <a:gd name="T82" fmla="*/ 1578 w 1637"/>
                <a:gd name="T83" fmla="*/ 196 h 661"/>
                <a:gd name="T84" fmla="*/ 1578 w 1637"/>
                <a:gd name="T85" fmla="*/ 138 h 661"/>
                <a:gd name="T86" fmla="*/ 1537 w 1637"/>
                <a:gd name="T87" fmla="*/ 117 h 661"/>
                <a:gd name="T88" fmla="*/ 1506 w 1637"/>
                <a:gd name="T89" fmla="*/ 50 h 661"/>
                <a:gd name="T90" fmla="*/ 1450 w 1637"/>
                <a:gd name="T91" fmla="*/ 0 h 661"/>
                <a:gd name="T92" fmla="*/ 1137 w 1637"/>
                <a:gd name="T93" fmla="*/ 6 h 661"/>
                <a:gd name="T94" fmla="*/ 816 w 1637"/>
                <a:gd name="T95" fmla="*/ 6 h 661"/>
                <a:gd name="T96" fmla="*/ 448 w 1637"/>
                <a:gd name="T97" fmla="*/ 17 h 661"/>
                <a:gd name="T98" fmla="*/ 86 w 1637"/>
                <a:gd name="T99" fmla="*/ 20 h 661"/>
                <a:gd name="T100" fmla="*/ 22 w 1637"/>
                <a:gd name="T101" fmla="*/ 104 h 66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37"/>
                <a:gd name="T154" fmla="*/ 0 h 661"/>
                <a:gd name="T155" fmla="*/ 1637 w 1637"/>
                <a:gd name="T156" fmla="*/ 661 h 66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37" h="661">
                  <a:moveTo>
                    <a:pt x="38" y="76"/>
                  </a:moveTo>
                  <a:lnTo>
                    <a:pt x="38" y="37"/>
                  </a:lnTo>
                  <a:lnTo>
                    <a:pt x="293" y="37"/>
                  </a:lnTo>
                  <a:lnTo>
                    <a:pt x="592" y="30"/>
                  </a:lnTo>
                  <a:lnTo>
                    <a:pt x="780" y="21"/>
                  </a:lnTo>
                  <a:lnTo>
                    <a:pt x="1006" y="20"/>
                  </a:lnTo>
                  <a:lnTo>
                    <a:pt x="1251" y="21"/>
                  </a:lnTo>
                  <a:lnTo>
                    <a:pt x="1449" y="25"/>
                  </a:lnTo>
                  <a:lnTo>
                    <a:pt x="1475" y="37"/>
                  </a:lnTo>
                  <a:lnTo>
                    <a:pt x="1492" y="70"/>
                  </a:lnTo>
                  <a:lnTo>
                    <a:pt x="1506" y="104"/>
                  </a:lnTo>
                  <a:lnTo>
                    <a:pt x="1528" y="134"/>
                  </a:lnTo>
                  <a:lnTo>
                    <a:pt x="1564" y="153"/>
                  </a:lnTo>
                  <a:lnTo>
                    <a:pt x="1562" y="196"/>
                  </a:lnTo>
                  <a:lnTo>
                    <a:pt x="1545" y="253"/>
                  </a:lnTo>
                  <a:lnTo>
                    <a:pt x="1545" y="311"/>
                  </a:lnTo>
                  <a:lnTo>
                    <a:pt x="1545" y="360"/>
                  </a:lnTo>
                  <a:lnTo>
                    <a:pt x="1537" y="415"/>
                  </a:lnTo>
                  <a:lnTo>
                    <a:pt x="1556" y="467"/>
                  </a:lnTo>
                  <a:lnTo>
                    <a:pt x="1584" y="496"/>
                  </a:lnTo>
                  <a:lnTo>
                    <a:pt x="1612" y="535"/>
                  </a:lnTo>
                  <a:lnTo>
                    <a:pt x="1617" y="580"/>
                  </a:lnTo>
                  <a:lnTo>
                    <a:pt x="1612" y="639"/>
                  </a:lnTo>
                  <a:lnTo>
                    <a:pt x="1518" y="602"/>
                  </a:lnTo>
                  <a:lnTo>
                    <a:pt x="1503" y="570"/>
                  </a:lnTo>
                  <a:lnTo>
                    <a:pt x="1509" y="507"/>
                  </a:lnTo>
                  <a:lnTo>
                    <a:pt x="1503" y="467"/>
                  </a:lnTo>
                  <a:lnTo>
                    <a:pt x="1475" y="413"/>
                  </a:lnTo>
                  <a:lnTo>
                    <a:pt x="1455" y="355"/>
                  </a:lnTo>
                  <a:lnTo>
                    <a:pt x="1450" y="311"/>
                  </a:lnTo>
                  <a:lnTo>
                    <a:pt x="1463" y="258"/>
                  </a:lnTo>
                  <a:lnTo>
                    <a:pt x="1479" y="211"/>
                  </a:lnTo>
                  <a:lnTo>
                    <a:pt x="1479" y="167"/>
                  </a:lnTo>
                  <a:lnTo>
                    <a:pt x="1465" y="131"/>
                  </a:lnTo>
                  <a:lnTo>
                    <a:pt x="1444" y="104"/>
                  </a:lnTo>
                  <a:lnTo>
                    <a:pt x="1410" y="104"/>
                  </a:lnTo>
                  <a:lnTo>
                    <a:pt x="1279" y="112"/>
                  </a:lnTo>
                  <a:lnTo>
                    <a:pt x="1133" y="117"/>
                  </a:lnTo>
                  <a:lnTo>
                    <a:pt x="965" y="117"/>
                  </a:lnTo>
                  <a:lnTo>
                    <a:pt x="799" y="112"/>
                  </a:lnTo>
                  <a:lnTo>
                    <a:pt x="675" y="104"/>
                  </a:lnTo>
                  <a:lnTo>
                    <a:pt x="526" y="118"/>
                  </a:lnTo>
                  <a:lnTo>
                    <a:pt x="289" y="122"/>
                  </a:lnTo>
                  <a:lnTo>
                    <a:pt x="134" y="122"/>
                  </a:lnTo>
                  <a:lnTo>
                    <a:pt x="39" y="112"/>
                  </a:lnTo>
                  <a:lnTo>
                    <a:pt x="22" y="134"/>
                  </a:lnTo>
                  <a:lnTo>
                    <a:pt x="101" y="136"/>
                  </a:lnTo>
                  <a:lnTo>
                    <a:pt x="192" y="142"/>
                  </a:lnTo>
                  <a:lnTo>
                    <a:pt x="324" y="142"/>
                  </a:lnTo>
                  <a:lnTo>
                    <a:pt x="430" y="142"/>
                  </a:lnTo>
                  <a:lnTo>
                    <a:pt x="544" y="136"/>
                  </a:lnTo>
                  <a:lnTo>
                    <a:pt x="661" y="123"/>
                  </a:lnTo>
                  <a:lnTo>
                    <a:pt x="699" y="123"/>
                  </a:lnTo>
                  <a:lnTo>
                    <a:pt x="797" y="123"/>
                  </a:lnTo>
                  <a:lnTo>
                    <a:pt x="891" y="134"/>
                  </a:lnTo>
                  <a:lnTo>
                    <a:pt x="1023" y="131"/>
                  </a:lnTo>
                  <a:lnTo>
                    <a:pt x="1166" y="136"/>
                  </a:lnTo>
                  <a:lnTo>
                    <a:pt x="1252" y="129"/>
                  </a:lnTo>
                  <a:lnTo>
                    <a:pt x="1344" y="123"/>
                  </a:lnTo>
                  <a:lnTo>
                    <a:pt x="1396" y="123"/>
                  </a:lnTo>
                  <a:lnTo>
                    <a:pt x="1435" y="122"/>
                  </a:lnTo>
                  <a:lnTo>
                    <a:pt x="1455" y="147"/>
                  </a:lnTo>
                  <a:lnTo>
                    <a:pt x="1463" y="182"/>
                  </a:lnTo>
                  <a:lnTo>
                    <a:pt x="1455" y="231"/>
                  </a:lnTo>
                  <a:lnTo>
                    <a:pt x="1436" y="287"/>
                  </a:lnTo>
                  <a:lnTo>
                    <a:pt x="1431" y="341"/>
                  </a:lnTo>
                  <a:lnTo>
                    <a:pt x="1449" y="390"/>
                  </a:lnTo>
                  <a:lnTo>
                    <a:pt x="1477" y="454"/>
                  </a:lnTo>
                  <a:lnTo>
                    <a:pt x="1492" y="505"/>
                  </a:lnTo>
                  <a:lnTo>
                    <a:pt x="1488" y="578"/>
                  </a:lnTo>
                  <a:lnTo>
                    <a:pt x="1498" y="613"/>
                  </a:lnTo>
                  <a:lnTo>
                    <a:pt x="1511" y="619"/>
                  </a:lnTo>
                  <a:lnTo>
                    <a:pt x="1624" y="661"/>
                  </a:lnTo>
                  <a:lnTo>
                    <a:pt x="1629" y="634"/>
                  </a:lnTo>
                  <a:lnTo>
                    <a:pt x="1637" y="564"/>
                  </a:lnTo>
                  <a:lnTo>
                    <a:pt x="1632" y="530"/>
                  </a:lnTo>
                  <a:lnTo>
                    <a:pt x="1610" y="498"/>
                  </a:lnTo>
                  <a:lnTo>
                    <a:pt x="1569" y="444"/>
                  </a:lnTo>
                  <a:lnTo>
                    <a:pt x="1556" y="420"/>
                  </a:lnTo>
                  <a:lnTo>
                    <a:pt x="1551" y="389"/>
                  </a:lnTo>
                  <a:lnTo>
                    <a:pt x="1562" y="332"/>
                  </a:lnTo>
                  <a:lnTo>
                    <a:pt x="1562" y="292"/>
                  </a:lnTo>
                  <a:lnTo>
                    <a:pt x="1564" y="248"/>
                  </a:lnTo>
                  <a:lnTo>
                    <a:pt x="1578" y="196"/>
                  </a:lnTo>
                  <a:lnTo>
                    <a:pt x="1578" y="167"/>
                  </a:lnTo>
                  <a:lnTo>
                    <a:pt x="1578" y="138"/>
                  </a:lnTo>
                  <a:lnTo>
                    <a:pt x="1562" y="123"/>
                  </a:lnTo>
                  <a:lnTo>
                    <a:pt x="1537" y="117"/>
                  </a:lnTo>
                  <a:lnTo>
                    <a:pt x="1523" y="95"/>
                  </a:lnTo>
                  <a:lnTo>
                    <a:pt x="1506" y="50"/>
                  </a:lnTo>
                  <a:lnTo>
                    <a:pt x="1483" y="20"/>
                  </a:lnTo>
                  <a:lnTo>
                    <a:pt x="1450" y="0"/>
                  </a:lnTo>
                  <a:lnTo>
                    <a:pt x="1305" y="2"/>
                  </a:lnTo>
                  <a:lnTo>
                    <a:pt x="1137" y="6"/>
                  </a:lnTo>
                  <a:lnTo>
                    <a:pt x="989" y="0"/>
                  </a:lnTo>
                  <a:lnTo>
                    <a:pt x="816" y="6"/>
                  </a:lnTo>
                  <a:lnTo>
                    <a:pt x="652" y="7"/>
                  </a:lnTo>
                  <a:lnTo>
                    <a:pt x="448" y="17"/>
                  </a:lnTo>
                  <a:lnTo>
                    <a:pt x="227" y="17"/>
                  </a:lnTo>
                  <a:lnTo>
                    <a:pt x="86" y="20"/>
                  </a:lnTo>
                  <a:lnTo>
                    <a:pt x="0" y="21"/>
                  </a:lnTo>
                  <a:lnTo>
                    <a:pt x="22" y="104"/>
                  </a:lnTo>
                  <a:lnTo>
                    <a:pt x="3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Freeform 43"/>
            <p:cNvSpPr>
              <a:spLocks/>
            </p:cNvSpPr>
            <p:nvPr/>
          </p:nvSpPr>
          <p:spPr bwMode="auto">
            <a:xfrm>
              <a:off x="4617" y="2927"/>
              <a:ext cx="69" cy="52"/>
            </a:xfrm>
            <a:custGeom>
              <a:avLst/>
              <a:gdLst>
                <a:gd name="T0" fmla="*/ 46 w 69"/>
                <a:gd name="T1" fmla="*/ 0 h 52"/>
                <a:gd name="T2" fmla="*/ 0 w 69"/>
                <a:gd name="T3" fmla="*/ 37 h 52"/>
                <a:gd name="T4" fmla="*/ 9 w 69"/>
                <a:gd name="T5" fmla="*/ 52 h 52"/>
                <a:gd name="T6" fmla="*/ 69 w 69"/>
                <a:gd name="T7" fmla="*/ 12 h 52"/>
                <a:gd name="T8" fmla="*/ 46 w 69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52"/>
                <a:gd name="T17" fmla="*/ 69 w 69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52">
                  <a:moveTo>
                    <a:pt x="46" y="0"/>
                  </a:moveTo>
                  <a:lnTo>
                    <a:pt x="0" y="37"/>
                  </a:lnTo>
                  <a:lnTo>
                    <a:pt x="9" y="52"/>
                  </a:lnTo>
                  <a:lnTo>
                    <a:pt x="69" y="1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Freeform 44"/>
            <p:cNvSpPr>
              <a:spLocks/>
            </p:cNvSpPr>
            <p:nvPr/>
          </p:nvSpPr>
          <p:spPr bwMode="auto">
            <a:xfrm>
              <a:off x="4611" y="3008"/>
              <a:ext cx="72" cy="40"/>
            </a:xfrm>
            <a:custGeom>
              <a:avLst/>
              <a:gdLst>
                <a:gd name="T0" fmla="*/ 72 w 72"/>
                <a:gd name="T1" fmla="*/ 13 h 40"/>
                <a:gd name="T2" fmla="*/ 11 w 72"/>
                <a:gd name="T3" fmla="*/ 0 h 40"/>
                <a:gd name="T4" fmla="*/ 0 w 72"/>
                <a:gd name="T5" fmla="*/ 24 h 40"/>
                <a:gd name="T6" fmla="*/ 63 w 72"/>
                <a:gd name="T7" fmla="*/ 40 h 40"/>
                <a:gd name="T8" fmla="*/ 72 w 72"/>
                <a:gd name="T9" fmla="*/ 1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40"/>
                <a:gd name="T17" fmla="*/ 72 w 7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40">
                  <a:moveTo>
                    <a:pt x="72" y="13"/>
                  </a:moveTo>
                  <a:lnTo>
                    <a:pt x="11" y="0"/>
                  </a:lnTo>
                  <a:lnTo>
                    <a:pt x="0" y="24"/>
                  </a:lnTo>
                  <a:lnTo>
                    <a:pt x="63" y="40"/>
                  </a:lnTo>
                  <a:lnTo>
                    <a:pt x="7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Freeform 45"/>
            <p:cNvSpPr>
              <a:spLocks/>
            </p:cNvSpPr>
            <p:nvPr/>
          </p:nvSpPr>
          <p:spPr bwMode="auto">
            <a:xfrm>
              <a:off x="4593" y="3107"/>
              <a:ext cx="86" cy="31"/>
            </a:xfrm>
            <a:custGeom>
              <a:avLst/>
              <a:gdLst>
                <a:gd name="T0" fmla="*/ 81 w 86"/>
                <a:gd name="T1" fmla="*/ 3 h 31"/>
                <a:gd name="T2" fmla="*/ 0 w 86"/>
                <a:gd name="T3" fmla="*/ 0 h 31"/>
                <a:gd name="T4" fmla="*/ 4 w 86"/>
                <a:gd name="T5" fmla="*/ 22 h 31"/>
                <a:gd name="T6" fmla="*/ 86 w 86"/>
                <a:gd name="T7" fmla="*/ 31 h 31"/>
                <a:gd name="T8" fmla="*/ 81 w 86"/>
                <a:gd name="T9" fmla="*/ 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31"/>
                <a:gd name="T17" fmla="*/ 86 w 86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31">
                  <a:moveTo>
                    <a:pt x="81" y="3"/>
                  </a:moveTo>
                  <a:lnTo>
                    <a:pt x="0" y="0"/>
                  </a:lnTo>
                  <a:lnTo>
                    <a:pt x="4" y="22"/>
                  </a:lnTo>
                  <a:lnTo>
                    <a:pt x="86" y="31"/>
                  </a:lnTo>
                  <a:lnTo>
                    <a:pt x="8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Freeform 46"/>
            <p:cNvSpPr>
              <a:spLocks/>
            </p:cNvSpPr>
            <p:nvPr/>
          </p:nvSpPr>
          <p:spPr bwMode="auto">
            <a:xfrm>
              <a:off x="4617" y="3212"/>
              <a:ext cx="57" cy="31"/>
            </a:xfrm>
            <a:custGeom>
              <a:avLst/>
              <a:gdLst>
                <a:gd name="T0" fmla="*/ 53 w 57"/>
                <a:gd name="T1" fmla="*/ 0 h 31"/>
                <a:gd name="T2" fmla="*/ 0 w 57"/>
                <a:gd name="T3" fmla="*/ 8 h 31"/>
                <a:gd name="T4" fmla="*/ 11 w 57"/>
                <a:gd name="T5" fmla="*/ 31 h 31"/>
                <a:gd name="T6" fmla="*/ 57 w 57"/>
                <a:gd name="T7" fmla="*/ 22 h 31"/>
                <a:gd name="T8" fmla="*/ 53 w 57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31"/>
                <a:gd name="T17" fmla="*/ 57 w 57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31">
                  <a:moveTo>
                    <a:pt x="53" y="0"/>
                  </a:moveTo>
                  <a:lnTo>
                    <a:pt x="0" y="8"/>
                  </a:lnTo>
                  <a:lnTo>
                    <a:pt x="11" y="31"/>
                  </a:lnTo>
                  <a:lnTo>
                    <a:pt x="57" y="2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47"/>
            <p:cNvSpPr>
              <a:spLocks/>
            </p:cNvSpPr>
            <p:nvPr/>
          </p:nvSpPr>
          <p:spPr bwMode="auto">
            <a:xfrm>
              <a:off x="4651" y="3294"/>
              <a:ext cx="85" cy="26"/>
            </a:xfrm>
            <a:custGeom>
              <a:avLst/>
              <a:gdLst>
                <a:gd name="T0" fmla="*/ 75 w 85"/>
                <a:gd name="T1" fmla="*/ 0 h 26"/>
                <a:gd name="T2" fmla="*/ 0 w 85"/>
                <a:gd name="T3" fmla="*/ 10 h 26"/>
                <a:gd name="T4" fmla="*/ 0 w 85"/>
                <a:gd name="T5" fmla="*/ 26 h 26"/>
                <a:gd name="T6" fmla="*/ 85 w 85"/>
                <a:gd name="T7" fmla="*/ 26 h 26"/>
                <a:gd name="T8" fmla="*/ 75 w 85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26"/>
                <a:gd name="T17" fmla="*/ 85 w 85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26">
                  <a:moveTo>
                    <a:pt x="75" y="0"/>
                  </a:moveTo>
                  <a:lnTo>
                    <a:pt x="0" y="10"/>
                  </a:lnTo>
                  <a:lnTo>
                    <a:pt x="0" y="26"/>
                  </a:lnTo>
                  <a:lnTo>
                    <a:pt x="85" y="2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48"/>
            <p:cNvSpPr>
              <a:spLocks/>
            </p:cNvSpPr>
            <p:nvPr/>
          </p:nvSpPr>
          <p:spPr bwMode="auto">
            <a:xfrm>
              <a:off x="4676" y="3360"/>
              <a:ext cx="71" cy="37"/>
            </a:xfrm>
            <a:custGeom>
              <a:avLst/>
              <a:gdLst>
                <a:gd name="T0" fmla="*/ 71 w 71"/>
                <a:gd name="T1" fmla="*/ 18 h 37"/>
                <a:gd name="T2" fmla="*/ 0 w 71"/>
                <a:gd name="T3" fmla="*/ 0 h 37"/>
                <a:gd name="T4" fmla="*/ 0 w 71"/>
                <a:gd name="T5" fmla="*/ 18 h 37"/>
                <a:gd name="T6" fmla="*/ 69 w 71"/>
                <a:gd name="T7" fmla="*/ 37 h 37"/>
                <a:gd name="T8" fmla="*/ 71 w 71"/>
                <a:gd name="T9" fmla="*/ 18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37"/>
                <a:gd name="T17" fmla="*/ 71 w 71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37">
                  <a:moveTo>
                    <a:pt x="71" y="18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9" y="37"/>
                  </a:lnTo>
                  <a:lnTo>
                    <a:pt x="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49"/>
            <p:cNvSpPr>
              <a:spLocks/>
            </p:cNvSpPr>
            <p:nvPr/>
          </p:nvSpPr>
          <p:spPr bwMode="auto">
            <a:xfrm>
              <a:off x="3847" y="2665"/>
              <a:ext cx="306" cy="264"/>
            </a:xfrm>
            <a:custGeom>
              <a:avLst/>
              <a:gdLst>
                <a:gd name="T0" fmla="*/ 188 w 306"/>
                <a:gd name="T1" fmla="*/ 129 h 264"/>
                <a:gd name="T2" fmla="*/ 188 w 306"/>
                <a:gd name="T3" fmla="*/ 89 h 264"/>
                <a:gd name="T4" fmla="*/ 181 w 306"/>
                <a:gd name="T5" fmla="*/ 59 h 264"/>
                <a:gd name="T6" fmla="*/ 163 w 306"/>
                <a:gd name="T7" fmla="*/ 28 h 264"/>
                <a:gd name="T8" fmla="*/ 144 w 306"/>
                <a:gd name="T9" fmla="*/ 10 h 264"/>
                <a:gd name="T10" fmla="*/ 119 w 306"/>
                <a:gd name="T11" fmla="*/ 3 h 264"/>
                <a:gd name="T12" fmla="*/ 79 w 306"/>
                <a:gd name="T13" fmla="*/ 0 h 264"/>
                <a:gd name="T14" fmla="*/ 49 w 306"/>
                <a:gd name="T15" fmla="*/ 15 h 264"/>
                <a:gd name="T16" fmla="*/ 25 w 306"/>
                <a:gd name="T17" fmla="*/ 45 h 264"/>
                <a:gd name="T18" fmla="*/ 10 w 306"/>
                <a:gd name="T19" fmla="*/ 89 h 264"/>
                <a:gd name="T20" fmla="*/ 0 w 306"/>
                <a:gd name="T21" fmla="*/ 137 h 264"/>
                <a:gd name="T22" fmla="*/ 0 w 306"/>
                <a:gd name="T23" fmla="*/ 183 h 264"/>
                <a:gd name="T24" fmla="*/ 13 w 306"/>
                <a:gd name="T25" fmla="*/ 222 h 264"/>
                <a:gd name="T26" fmla="*/ 35 w 306"/>
                <a:gd name="T27" fmla="*/ 247 h 264"/>
                <a:gd name="T28" fmla="*/ 67 w 306"/>
                <a:gd name="T29" fmla="*/ 262 h 264"/>
                <a:gd name="T30" fmla="*/ 100 w 306"/>
                <a:gd name="T31" fmla="*/ 264 h 264"/>
                <a:gd name="T32" fmla="*/ 130 w 306"/>
                <a:gd name="T33" fmla="*/ 258 h 264"/>
                <a:gd name="T34" fmla="*/ 149 w 306"/>
                <a:gd name="T35" fmla="*/ 247 h 264"/>
                <a:gd name="T36" fmla="*/ 163 w 306"/>
                <a:gd name="T37" fmla="*/ 222 h 264"/>
                <a:gd name="T38" fmla="*/ 176 w 306"/>
                <a:gd name="T39" fmla="*/ 187 h 264"/>
                <a:gd name="T40" fmla="*/ 188 w 306"/>
                <a:gd name="T41" fmla="*/ 179 h 264"/>
                <a:gd name="T42" fmla="*/ 227 w 306"/>
                <a:gd name="T43" fmla="*/ 177 h 264"/>
                <a:gd name="T44" fmla="*/ 281 w 306"/>
                <a:gd name="T45" fmla="*/ 189 h 264"/>
                <a:gd name="T46" fmla="*/ 295 w 306"/>
                <a:gd name="T47" fmla="*/ 192 h 264"/>
                <a:gd name="T48" fmla="*/ 306 w 306"/>
                <a:gd name="T49" fmla="*/ 179 h 264"/>
                <a:gd name="T50" fmla="*/ 302 w 306"/>
                <a:gd name="T51" fmla="*/ 168 h 264"/>
                <a:gd name="T52" fmla="*/ 295 w 306"/>
                <a:gd name="T53" fmla="*/ 154 h 264"/>
                <a:gd name="T54" fmla="*/ 262 w 306"/>
                <a:gd name="T55" fmla="*/ 147 h 264"/>
                <a:gd name="T56" fmla="*/ 221 w 306"/>
                <a:gd name="T57" fmla="*/ 145 h 264"/>
                <a:gd name="T58" fmla="*/ 188 w 306"/>
                <a:gd name="T59" fmla="*/ 129 h 2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06"/>
                <a:gd name="T91" fmla="*/ 0 h 264"/>
                <a:gd name="T92" fmla="*/ 306 w 306"/>
                <a:gd name="T93" fmla="*/ 264 h 26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06" h="264">
                  <a:moveTo>
                    <a:pt x="188" y="129"/>
                  </a:moveTo>
                  <a:lnTo>
                    <a:pt x="188" y="89"/>
                  </a:lnTo>
                  <a:lnTo>
                    <a:pt x="181" y="59"/>
                  </a:lnTo>
                  <a:lnTo>
                    <a:pt x="163" y="28"/>
                  </a:lnTo>
                  <a:lnTo>
                    <a:pt x="144" y="10"/>
                  </a:lnTo>
                  <a:lnTo>
                    <a:pt x="119" y="3"/>
                  </a:lnTo>
                  <a:lnTo>
                    <a:pt x="79" y="0"/>
                  </a:lnTo>
                  <a:lnTo>
                    <a:pt x="49" y="15"/>
                  </a:lnTo>
                  <a:lnTo>
                    <a:pt x="25" y="45"/>
                  </a:lnTo>
                  <a:lnTo>
                    <a:pt x="10" y="89"/>
                  </a:lnTo>
                  <a:lnTo>
                    <a:pt x="0" y="137"/>
                  </a:lnTo>
                  <a:lnTo>
                    <a:pt x="0" y="183"/>
                  </a:lnTo>
                  <a:lnTo>
                    <a:pt x="13" y="222"/>
                  </a:lnTo>
                  <a:lnTo>
                    <a:pt x="35" y="247"/>
                  </a:lnTo>
                  <a:lnTo>
                    <a:pt x="67" y="262"/>
                  </a:lnTo>
                  <a:lnTo>
                    <a:pt x="100" y="264"/>
                  </a:lnTo>
                  <a:lnTo>
                    <a:pt x="130" y="258"/>
                  </a:lnTo>
                  <a:lnTo>
                    <a:pt x="149" y="247"/>
                  </a:lnTo>
                  <a:lnTo>
                    <a:pt x="163" y="222"/>
                  </a:lnTo>
                  <a:lnTo>
                    <a:pt x="176" y="187"/>
                  </a:lnTo>
                  <a:lnTo>
                    <a:pt x="188" y="179"/>
                  </a:lnTo>
                  <a:lnTo>
                    <a:pt x="227" y="177"/>
                  </a:lnTo>
                  <a:lnTo>
                    <a:pt x="281" y="189"/>
                  </a:lnTo>
                  <a:lnTo>
                    <a:pt x="295" y="192"/>
                  </a:lnTo>
                  <a:lnTo>
                    <a:pt x="306" y="179"/>
                  </a:lnTo>
                  <a:lnTo>
                    <a:pt x="302" y="168"/>
                  </a:lnTo>
                  <a:lnTo>
                    <a:pt x="295" y="154"/>
                  </a:lnTo>
                  <a:lnTo>
                    <a:pt x="262" y="147"/>
                  </a:lnTo>
                  <a:lnTo>
                    <a:pt x="221" y="145"/>
                  </a:lnTo>
                  <a:lnTo>
                    <a:pt x="188" y="129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50"/>
            <p:cNvSpPr>
              <a:spLocks/>
            </p:cNvSpPr>
            <p:nvPr/>
          </p:nvSpPr>
          <p:spPr bwMode="auto">
            <a:xfrm>
              <a:off x="3745" y="2935"/>
              <a:ext cx="241" cy="471"/>
            </a:xfrm>
            <a:custGeom>
              <a:avLst/>
              <a:gdLst>
                <a:gd name="T0" fmla="*/ 17 w 241"/>
                <a:gd name="T1" fmla="*/ 95 h 471"/>
                <a:gd name="T2" fmla="*/ 61 w 241"/>
                <a:gd name="T3" fmla="*/ 31 h 471"/>
                <a:gd name="T4" fmla="*/ 90 w 241"/>
                <a:gd name="T5" fmla="*/ 7 h 471"/>
                <a:gd name="T6" fmla="*/ 127 w 241"/>
                <a:gd name="T7" fmla="*/ 0 h 471"/>
                <a:gd name="T8" fmla="*/ 156 w 241"/>
                <a:gd name="T9" fmla="*/ 1 h 471"/>
                <a:gd name="T10" fmla="*/ 200 w 241"/>
                <a:gd name="T11" fmla="*/ 10 h 471"/>
                <a:gd name="T12" fmla="*/ 225 w 241"/>
                <a:gd name="T13" fmla="*/ 30 h 471"/>
                <a:gd name="T14" fmla="*/ 241 w 241"/>
                <a:gd name="T15" fmla="*/ 51 h 471"/>
                <a:gd name="T16" fmla="*/ 241 w 241"/>
                <a:gd name="T17" fmla="*/ 83 h 471"/>
                <a:gd name="T18" fmla="*/ 228 w 241"/>
                <a:gd name="T19" fmla="*/ 109 h 471"/>
                <a:gd name="T20" fmla="*/ 207 w 241"/>
                <a:gd name="T21" fmla="*/ 144 h 471"/>
                <a:gd name="T22" fmla="*/ 193 w 241"/>
                <a:gd name="T23" fmla="*/ 176 h 471"/>
                <a:gd name="T24" fmla="*/ 188 w 241"/>
                <a:gd name="T25" fmla="*/ 212 h 471"/>
                <a:gd name="T26" fmla="*/ 185 w 241"/>
                <a:gd name="T27" fmla="*/ 240 h 471"/>
                <a:gd name="T28" fmla="*/ 197 w 241"/>
                <a:gd name="T29" fmla="*/ 276 h 471"/>
                <a:gd name="T30" fmla="*/ 216 w 241"/>
                <a:gd name="T31" fmla="*/ 313 h 471"/>
                <a:gd name="T32" fmla="*/ 233 w 241"/>
                <a:gd name="T33" fmla="*/ 352 h 471"/>
                <a:gd name="T34" fmla="*/ 237 w 241"/>
                <a:gd name="T35" fmla="*/ 382 h 471"/>
                <a:gd name="T36" fmla="*/ 235 w 241"/>
                <a:gd name="T37" fmla="*/ 417 h 471"/>
                <a:gd name="T38" fmla="*/ 216 w 241"/>
                <a:gd name="T39" fmla="*/ 442 h 471"/>
                <a:gd name="T40" fmla="*/ 185 w 241"/>
                <a:gd name="T41" fmla="*/ 460 h 471"/>
                <a:gd name="T42" fmla="*/ 160 w 241"/>
                <a:gd name="T43" fmla="*/ 471 h 471"/>
                <a:gd name="T44" fmla="*/ 122 w 241"/>
                <a:gd name="T45" fmla="*/ 471 h 471"/>
                <a:gd name="T46" fmla="*/ 85 w 241"/>
                <a:gd name="T47" fmla="*/ 460 h 471"/>
                <a:gd name="T48" fmla="*/ 36 w 241"/>
                <a:gd name="T49" fmla="*/ 440 h 471"/>
                <a:gd name="T50" fmla="*/ 17 w 241"/>
                <a:gd name="T51" fmla="*/ 391 h 471"/>
                <a:gd name="T52" fmla="*/ 10 w 241"/>
                <a:gd name="T53" fmla="*/ 357 h 471"/>
                <a:gd name="T54" fmla="*/ 10 w 241"/>
                <a:gd name="T55" fmla="*/ 315 h 471"/>
                <a:gd name="T56" fmla="*/ 5 w 241"/>
                <a:gd name="T57" fmla="*/ 276 h 471"/>
                <a:gd name="T58" fmla="*/ 0 w 241"/>
                <a:gd name="T59" fmla="*/ 212 h 471"/>
                <a:gd name="T60" fmla="*/ 1 w 241"/>
                <a:gd name="T61" fmla="*/ 162 h 471"/>
                <a:gd name="T62" fmla="*/ 10 w 241"/>
                <a:gd name="T63" fmla="*/ 119 h 471"/>
                <a:gd name="T64" fmla="*/ 17 w 241"/>
                <a:gd name="T65" fmla="*/ 95 h 4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1"/>
                <a:gd name="T100" fmla="*/ 0 h 471"/>
                <a:gd name="T101" fmla="*/ 241 w 241"/>
                <a:gd name="T102" fmla="*/ 471 h 4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1" h="471">
                  <a:moveTo>
                    <a:pt x="17" y="95"/>
                  </a:moveTo>
                  <a:lnTo>
                    <a:pt x="61" y="31"/>
                  </a:lnTo>
                  <a:lnTo>
                    <a:pt x="90" y="7"/>
                  </a:lnTo>
                  <a:lnTo>
                    <a:pt x="127" y="0"/>
                  </a:lnTo>
                  <a:lnTo>
                    <a:pt x="156" y="1"/>
                  </a:lnTo>
                  <a:lnTo>
                    <a:pt x="200" y="10"/>
                  </a:lnTo>
                  <a:lnTo>
                    <a:pt x="225" y="30"/>
                  </a:lnTo>
                  <a:lnTo>
                    <a:pt x="241" y="51"/>
                  </a:lnTo>
                  <a:lnTo>
                    <a:pt x="241" y="83"/>
                  </a:lnTo>
                  <a:lnTo>
                    <a:pt x="228" y="109"/>
                  </a:lnTo>
                  <a:lnTo>
                    <a:pt x="207" y="144"/>
                  </a:lnTo>
                  <a:lnTo>
                    <a:pt x="193" y="176"/>
                  </a:lnTo>
                  <a:lnTo>
                    <a:pt x="188" y="212"/>
                  </a:lnTo>
                  <a:lnTo>
                    <a:pt x="185" y="240"/>
                  </a:lnTo>
                  <a:lnTo>
                    <a:pt x="197" y="276"/>
                  </a:lnTo>
                  <a:lnTo>
                    <a:pt x="216" y="313"/>
                  </a:lnTo>
                  <a:lnTo>
                    <a:pt x="233" y="352"/>
                  </a:lnTo>
                  <a:lnTo>
                    <a:pt x="237" y="382"/>
                  </a:lnTo>
                  <a:lnTo>
                    <a:pt x="235" y="417"/>
                  </a:lnTo>
                  <a:lnTo>
                    <a:pt x="216" y="442"/>
                  </a:lnTo>
                  <a:lnTo>
                    <a:pt x="185" y="460"/>
                  </a:lnTo>
                  <a:lnTo>
                    <a:pt x="160" y="471"/>
                  </a:lnTo>
                  <a:lnTo>
                    <a:pt x="122" y="471"/>
                  </a:lnTo>
                  <a:lnTo>
                    <a:pt x="85" y="460"/>
                  </a:lnTo>
                  <a:lnTo>
                    <a:pt x="36" y="440"/>
                  </a:lnTo>
                  <a:lnTo>
                    <a:pt x="17" y="391"/>
                  </a:lnTo>
                  <a:lnTo>
                    <a:pt x="10" y="357"/>
                  </a:lnTo>
                  <a:lnTo>
                    <a:pt x="10" y="315"/>
                  </a:lnTo>
                  <a:lnTo>
                    <a:pt x="5" y="276"/>
                  </a:lnTo>
                  <a:lnTo>
                    <a:pt x="0" y="212"/>
                  </a:lnTo>
                  <a:lnTo>
                    <a:pt x="1" y="162"/>
                  </a:lnTo>
                  <a:lnTo>
                    <a:pt x="10" y="119"/>
                  </a:lnTo>
                  <a:lnTo>
                    <a:pt x="17" y="95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51"/>
            <p:cNvSpPr>
              <a:spLocks/>
            </p:cNvSpPr>
            <p:nvPr/>
          </p:nvSpPr>
          <p:spPr bwMode="auto">
            <a:xfrm>
              <a:off x="3129" y="2811"/>
              <a:ext cx="728" cy="279"/>
            </a:xfrm>
            <a:custGeom>
              <a:avLst/>
              <a:gdLst>
                <a:gd name="T0" fmla="*/ 637 w 728"/>
                <a:gd name="T1" fmla="*/ 164 h 279"/>
                <a:gd name="T2" fmla="*/ 678 w 728"/>
                <a:gd name="T3" fmla="*/ 145 h 279"/>
                <a:gd name="T4" fmla="*/ 714 w 728"/>
                <a:gd name="T5" fmla="*/ 136 h 279"/>
                <a:gd name="T6" fmla="*/ 728 w 728"/>
                <a:gd name="T7" fmla="*/ 149 h 279"/>
                <a:gd name="T8" fmla="*/ 728 w 728"/>
                <a:gd name="T9" fmla="*/ 180 h 279"/>
                <a:gd name="T10" fmla="*/ 695 w 728"/>
                <a:gd name="T11" fmla="*/ 219 h 279"/>
                <a:gd name="T12" fmla="*/ 659 w 728"/>
                <a:gd name="T13" fmla="*/ 225 h 279"/>
                <a:gd name="T14" fmla="*/ 567 w 728"/>
                <a:gd name="T15" fmla="*/ 254 h 279"/>
                <a:gd name="T16" fmla="*/ 475 w 728"/>
                <a:gd name="T17" fmla="*/ 269 h 279"/>
                <a:gd name="T18" fmla="*/ 393 w 728"/>
                <a:gd name="T19" fmla="*/ 279 h 279"/>
                <a:gd name="T20" fmla="*/ 334 w 728"/>
                <a:gd name="T21" fmla="*/ 273 h 279"/>
                <a:gd name="T22" fmla="*/ 252 w 728"/>
                <a:gd name="T23" fmla="*/ 254 h 279"/>
                <a:gd name="T24" fmla="*/ 160 w 728"/>
                <a:gd name="T25" fmla="*/ 194 h 279"/>
                <a:gd name="T26" fmla="*/ 105 w 728"/>
                <a:gd name="T27" fmla="*/ 145 h 279"/>
                <a:gd name="T28" fmla="*/ 72 w 728"/>
                <a:gd name="T29" fmla="*/ 125 h 279"/>
                <a:gd name="T30" fmla="*/ 44 w 728"/>
                <a:gd name="T31" fmla="*/ 119 h 279"/>
                <a:gd name="T32" fmla="*/ 19 w 728"/>
                <a:gd name="T33" fmla="*/ 114 h 279"/>
                <a:gd name="T34" fmla="*/ 5 w 728"/>
                <a:gd name="T35" fmla="*/ 89 h 279"/>
                <a:gd name="T36" fmla="*/ 0 w 728"/>
                <a:gd name="T37" fmla="*/ 46 h 279"/>
                <a:gd name="T38" fmla="*/ 10 w 728"/>
                <a:gd name="T39" fmla="*/ 19 h 279"/>
                <a:gd name="T40" fmla="*/ 24 w 728"/>
                <a:gd name="T41" fmla="*/ 0 h 279"/>
                <a:gd name="T42" fmla="*/ 46 w 728"/>
                <a:gd name="T43" fmla="*/ 6 h 279"/>
                <a:gd name="T44" fmla="*/ 57 w 728"/>
                <a:gd name="T45" fmla="*/ 40 h 279"/>
                <a:gd name="T46" fmla="*/ 53 w 728"/>
                <a:gd name="T47" fmla="*/ 76 h 279"/>
                <a:gd name="T48" fmla="*/ 82 w 728"/>
                <a:gd name="T49" fmla="*/ 100 h 279"/>
                <a:gd name="T50" fmla="*/ 101 w 728"/>
                <a:gd name="T51" fmla="*/ 101 h 279"/>
                <a:gd name="T52" fmla="*/ 116 w 728"/>
                <a:gd name="T53" fmla="*/ 85 h 279"/>
                <a:gd name="T54" fmla="*/ 121 w 728"/>
                <a:gd name="T55" fmla="*/ 61 h 279"/>
                <a:gd name="T56" fmla="*/ 155 w 728"/>
                <a:gd name="T57" fmla="*/ 66 h 279"/>
                <a:gd name="T58" fmla="*/ 155 w 728"/>
                <a:gd name="T59" fmla="*/ 105 h 279"/>
                <a:gd name="T60" fmla="*/ 136 w 728"/>
                <a:gd name="T61" fmla="*/ 129 h 279"/>
                <a:gd name="T62" fmla="*/ 178 w 728"/>
                <a:gd name="T63" fmla="*/ 164 h 279"/>
                <a:gd name="T64" fmla="*/ 246 w 728"/>
                <a:gd name="T65" fmla="*/ 194 h 279"/>
                <a:gd name="T66" fmla="*/ 305 w 728"/>
                <a:gd name="T67" fmla="*/ 210 h 279"/>
                <a:gd name="T68" fmla="*/ 365 w 728"/>
                <a:gd name="T69" fmla="*/ 224 h 279"/>
                <a:gd name="T70" fmla="*/ 406 w 728"/>
                <a:gd name="T71" fmla="*/ 224 h 279"/>
                <a:gd name="T72" fmla="*/ 459 w 728"/>
                <a:gd name="T73" fmla="*/ 213 h 279"/>
                <a:gd name="T74" fmla="*/ 517 w 728"/>
                <a:gd name="T75" fmla="*/ 198 h 279"/>
                <a:gd name="T76" fmla="*/ 576 w 728"/>
                <a:gd name="T77" fmla="*/ 180 h 279"/>
                <a:gd name="T78" fmla="*/ 637 w 728"/>
                <a:gd name="T79" fmla="*/ 164 h 27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28"/>
                <a:gd name="T121" fmla="*/ 0 h 279"/>
                <a:gd name="T122" fmla="*/ 728 w 728"/>
                <a:gd name="T123" fmla="*/ 279 h 27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28" h="279">
                  <a:moveTo>
                    <a:pt x="637" y="164"/>
                  </a:moveTo>
                  <a:lnTo>
                    <a:pt x="678" y="145"/>
                  </a:lnTo>
                  <a:lnTo>
                    <a:pt x="714" y="136"/>
                  </a:lnTo>
                  <a:lnTo>
                    <a:pt x="728" y="149"/>
                  </a:lnTo>
                  <a:lnTo>
                    <a:pt x="728" y="180"/>
                  </a:lnTo>
                  <a:lnTo>
                    <a:pt x="695" y="219"/>
                  </a:lnTo>
                  <a:lnTo>
                    <a:pt x="659" y="225"/>
                  </a:lnTo>
                  <a:lnTo>
                    <a:pt x="567" y="254"/>
                  </a:lnTo>
                  <a:lnTo>
                    <a:pt x="475" y="269"/>
                  </a:lnTo>
                  <a:lnTo>
                    <a:pt x="393" y="279"/>
                  </a:lnTo>
                  <a:lnTo>
                    <a:pt x="334" y="273"/>
                  </a:lnTo>
                  <a:lnTo>
                    <a:pt x="252" y="254"/>
                  </a:lnTo>
                  <a:lnTo>
                    <a:pt x="160" y="194"/>
                  </a:lnTo>
                  <a:lnTo>
                    <a:pt x="105" y="145"/>
                  </a:lnTo>
                  <a:lnTo>
                    <a:pt x="72" y="125"/>
                  </a:lnTo>
                  <a:lnTo>
                    <a:pt x="44" y="119"/>
                  </a:lnTo>
                  <a:lnTo>
                    <a:pt x="19" y="114"/>
                  </a:lnTo>
                  <a:lnTo>
                    <a:pt x="5" y="89"/>
                  </a:lnTo>
                  <a:lnTo>
                    <a:pt x="0" y="46"/>
                  </a:lnTo>
                  <a:lnTo>
                    <a:pt x="10" y="19"/>
                  </a:lnTo>
                  <a:lnTo>
                    <a:pt x="24" y="0"/>
                  </a:lnTo>
                  <a:lnTo>
                    <a:pt x="46" y="6"/>
                  </a:lnTo>
                  <a:lnTo>
                    <a:pt x="57" y="40"/>
                  </a:lnTo>
                  <a:lnTo>
                    <a:pt x="53" y="76"/>
                  </a:lnTo>
                  <a:lnTo>
                    <a:pt x="82" y="100"/>
                  </a:lnTo>
                  <a:lnTo>
                    <a:pt x="101" y="101"/>
                  </a:lnTo>
                  <a:lnTo>
                    <a:pt x="116" y="85"/>
                  </a:lnTo>
                  <a:lnTo>
                    <a:pt x="121" y="61"/>
                  </a:lnTo>
                  <a:lnTo>
                    <a:pt x="155" y="66"/>
                  </a:lnTo>
                  <a:lnTo>
                    <a:pt x="155" y="105"/>
                  </a:lnTo>
                  <a:lnTo>
                    <a:pt x="136" y="129"/>
                  </a:lnTo>
                  <a:lnTo>
                    <a:pt x="178" y="164"/>
                  </a:lnTo>
                  <a:lnTo>
                    <a:pt x="246" y="194"/>
                  </a:lnTo>
                  <a:lnTo>
                    <a:pt x="305" y="210"/>
                  </a:lnTo>
                  <a:lnTo>
                    <a:pt x="365" y="224"/>
                  </a:lnTo>
                  <a:lnTo>
                    <a:pt x="406" y="224"/>
                  </a:lnTo>
                  <a:lnTo>
                    <a:pt x="459" y="213"/>
                  </a:lnTo>
                  <a:lnTo>
                    <a:pt x="517" y="198"/>
                  </a:lnTo>
                  <a:lnTo>
                    <a:pt x="576" y="180"/>
                  </a:lnTo>
                  <a:lnTo>
                    <a:pt x="637" y="164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52"/>
            <p:cNvSpPr>
              <a:spLocks/>
            </p:cNvSpPr>
            <p:nvPr/>
          </p:nvSpPr>
          <p:spPr bwMode="auto">
            <a:xfrm>
              <a:off x="3895" y="2819"/>
              <a:ext cx="730" cy="279"/>
            </a:xfrm>
            <a:custGeom>
              <a:avLst/>
              <a:gdLst>
                <a:gd name="T0" fmla="*/ 92 w 730"/>
                <a:gd name="T1" fmla="*/ 164 h 279"/>
                <a:gd name="T2" fmla="*/ 50 w 730"/>
                <a:gd name="T3" fmla="*/ 145 h 279"/>
                <a:gd name="T4" fmla="*/ 14 w 730"/>
                <a:gd name="T5" fmla="*/ 136 h 279"/>
                <a:gd name="T6" fmla="*/ 0 w 730"/>
                <a:gd name="T7" fmla="*/ 148 h 279"/>
                <a:gd name="T8" fmla="*/ 0 w 730"/>
                <a:gd name="T9" fmla="*/ 180 h 279"/>
                <a:gd name="T10" fmla="*/ 34 w 730"/>
                <a:gd name="T11" fmla="*/ 218 h 279"/>
                <a:gd name="T12" fmla="*/ 70 w 730"/>
                <a:gd name="T13" fmla="*/ 225 h 279"/>
                <a:gd name="T14" fmla="*/ 162 w 730"/>
                <a:gd name="T15" fmla="*/ 253 h 279"/>
                <a:gd name="T16" fmla="*/ 255 w 730"/>
                <a:gd name="T17" fmla="*/ 269 h 279"/>
                <a:gd name="T18" fmla="*/ 335 w 730"/>
                <a:gd name="T19" fmla="*/ 279 h 279"/>
                <a:gd name="T20" fmla="*/ 396 w 730"/>
                <a:gd name="T21" fmla="*/ 273 h 279"/>
                <a:gd name="T22" fmla="*/ 476 w 730"/>
                <a:gd name="T23" fmla="*/ 253 h 279"/>
                <a:gd name="T24" fmla="*/ 570 w 730"/>
                <a:gd name="T25" fmla="*/ 194 h 279"/>
                <a:gd name="T26" fmla="*/ 625 w 730"/>
                <a:gd name="T27" fmla="*/ 145 h 279"/>
                <a:gd name="T28" fmla="*/ 658 w 730"/>
                <a:gd name="T29" fmla="*/ 125 h 279"/>
                <a:gd name="T30" fmla="*/ 686 w 730"/>
                <a:gd name="T31" fmla="*/ 119 h 279"/>
                <a:gd name="T32" fmla="*/ 711 w 730"/>
                <a:gd name="T33" fmla="*/ 114 h 279"/>
                <a:gd name="T34" fmla="*/ 725 w 730"/>
                <a:gd name="T35" fmla="*/ 89 h 279"/>
                <a:gd name="T36" fmla="*/ 730 w 730"/>
                <a:gd name="T37" fmla="*/ 46 h 279"/>
                <a:gd name="T38" fmla="*/ 720 w 730"/>
                <a:gd name="T39" fmla="*/ 19 h 279"/>
                <a:gd name="T40" fmla="*/ 705 w 730"/>
                <a:gd name="T41" fmla="*/ 0 h 279"/>
                <a:gd name="T42" fmla="*/ 683 w 730"/>
                <a:gd name="T43" fmla="*/ 6 h 279"/>
                <a:gd name="T44" fmla="*/ 673 w 730"/>
                <a:gd name="T45" fmla="*/ 40 h 279"/>
                <a:gd name="T46" fmla="*/ 677 w 730"/>
                <a:gd name="T47" fmla="*/ 76 h 279"/>
                <a:gd name="T48" fmla="*/ 647 w 730"/>
                <a:gd name="T49" fmla="*/ 99 h 279"/>
                <a:gd name="T50" fmla="*/ 629 w 730"/>
                <a:gd name="T51" fmla="*/ 101 h 279"/>
                <a:gd name="T52" fmla="*/ 614 w 730"/>
                <a:gd name="T53" fmla="*/ 85 h 279"/>
                <a:gd name="T54" fmla="*/ 608 w 730"/>
                <a:gd name="T55" fmla="*/ 60 h 279"/>
                <a:gd name="T56" fmla="*/ 575 w 730"/>
                <a:gd name="T57" fmla="*/ 66 h 279"/>
                <a:gd name="T58" fmla="*/ 575 w 730"/>
                <a:gd name="T59" fmla="*/ 104 h 279"/>
                <a:gd name="T60" fmla="*/ 594 w 730"/>
                <a:gd name="T61" fmla="*/ 129 h 279"/>
                <a:gd name="T62" fmla="*/ 551 w 730"/>
                <a:gd name="T63" fmla="*/ 164 h 279"/>
                <a:gd name="T64" fmla="*/ 483 w 730"/>
                <a:gd name="T65" fmla="*/ 194 h 279"/>
                <a:gd name="T66" fmla="*/ 423 w 730"/>
                <a:gd name="T67" fmla="*/ 209 h 279"/>
                <a:gd name="T68" fmla="*/ 365 w 730"/>
                <a:gd name="T69" fmla="*/ 224 h 279"/>
                <a:gd name="T70" fmla="*/ 322 w 730"/>
                <a:gd name="T71" fmla="*/ 224 h 279"/>
                <a:gd name="T72" fmla="*/ 269 w 730"/>
                <a:gd name="T73" fmla="*/ 213 h 279"/>
                <a:gd name="T74" fmla="*/ 211 w 730"/>
                <a:gd name="T75" fmla="*/ 198 h 279"/>
                <a:gd name="T76" fmla="*/ 153 w 730"/>
                <a:gd name="T77" fmla="*/ 180 h 279"/>
                <a:gd name="T78" fmla="*/ 92 w 730"/>
                <a:gd name="T79" fmla="*/ 164 h 27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30"/>
                <a:gd name="T121" fmla="*/ 0 h 279"/>
                <a:gd name="T122" fmla="*/ 730 w 730"/>
                <a:gd name="T123" fmla="*/ 279 h 27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30" h="279">
                  <a:moveTo>
                    <a:pt x="92" y="164"/>
                  </a:moveTo>
                  <a:lnTo>
                    <a:pt x="50" y="145"/>
                  </a:lnTo>
                  <a:lnTo>
                    <a:pt x="14" y="136"/>
                  </a:lnTo>
                  <a:lnTo>
                    <a:pt x="0" y="148"/>
                  </a:lnTo>
                  <a:lnTo>
                    <a:pt x="0" y="180"/>
                  </a:lnTo>
                  <a:lnTo>
                    <a:pt x="34" y="218"/>
                  </a:lnTo>
                  <a:lnTo>
                    <a:pt x="70" y="225"/>
                  </a:lnTo>
                  <a:lnTo>
                    <a:pt x="162" y="253"/>
                  </a:lnTo>
                  <a:lnTo>
                    <a:pt x="255" y="269"/>
                  </a:lnTo>
                  <a:lnTo>
                    <a:pt x="335" y="279"/>
                  </a:lnTo>
                  <a:lnTo>
                    <a:pt x="396" y="273"/>
                  </a:lnTo>
                  <a:lnTo>
                    <a:pt x="476" y="253"/>
                  </a:lnTo>
                  <a:lnTo>
                    <a:pt x="570" y="194"/>
                  </a:lnTo>
                  <a:lnTo>
                    <a:pt x="625" y="145"/>
                  </a:lnTo>
                  <a:lnTo>
                    <a:pt x="658" y="125"/>
                  </a:lnTo>
                  <a:lnTo>
                    <a:pt x="686" y="119"/>
                  </a:lnTo>
                  <a:lnTo>
                    <a:pt x="711" y="114"/>
                  </a:lnTo>
                  <a:lnTo>
                    <a:pt x="725" y="89"/>
                  </a:lnTo>
                  <a:lnTo>
                    <a:pt x="730" y="46"/>
                  </a:lnTo>
                  <a:lnTo>
                    <a:pt x="720" y="19"/>
                  </a:lnTo>
                  <a:lnTo>
                    <a:pt x="705" y="0"/>
                  </a:lnTo>
                  <a:lnTo>
                    <a:pt x="683" y="6"/>
                  </a:lnTo>
                  <a:lnTo>
                    <a:pt x="673" y="40"/>
                  </a:lnTo>
                  <a:lnTo>
                    <a:pt x="677" y="76"/>
                  </a:lnTo>
                  <a:lnTo>
                    <a:pt x="647" y="99"/>
                  </a:lnTo>
                  <a:lnTo>
                    <a:pt x="629" y="101"/>
                  </a:lnTo>
                  <a:lnTo>
                    <a:pt x="614" y="85"/>
                  </a:lnTo>
                  <a:lnTo>
                    <a:pt x="608" y="60"/>
                  </a:lnTo>
                  <a:lnTo>
                    <a:pt x="575" y="66"/>
                  </a:lnTo>
                  <a:lnTo>
                    <a:pt x="575" y="104"/>
                  </a:lnTo>
                  <a:lnTo>
                    <a:pt x="594" y="129"/>
                  </a:lnTo>
                  <a:lnTo>
                    <a:pt x="551" y="164"/>
                  </a:lnTo>
                  <a:lnTo>
                    <a:pt x="483" y="194"/>
                  </a:lnTo>
                  <a:lnTo>
                    <a:pt x="423" y="209"/>
                  </a:lnTo>
                  <a:lnTo>
                    <a:pt x="365" y="224"/>
                  </a:lnTo>
                  <a:lnTo>
                    <a:pt x="322" y="224"/>
                  </a:lnTo>
                  <a:lnTo>
                    <a:pt x="269" y="213"/>
                  </a:lnTo>
                  <a:lnTo>
                    <a:pt x="211" y="198"/>
                  </a:lnTo>
                  <a:lnTo>
                    <a:pt x="153" y="180"/>
                  </a:lnTo>
                  <a:lnTo>
                    <a:pt x="92" y="164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Freeform 53"/>
            <p:cNvSpPr>
              <a:spLocks/>
            </p:cNvSpPr>
            <p:nvPr/>
          </p:nvSpPr>
          <p:spPr bwMode="auto">
            <a:xfrm>
              <a:off x="3526" y="3176"/>
              <a:ext cx="373" cy="436"/>
            </a:xfrm>
            <a:custGeom>
              <a:avLst/>
              <a:gdLst>
                <a:gd name="T0" fmla="*/ 319 w 373"/>
                <a:gd name="T1" fmla="*/ 98 h 436"/>
                <a:gd name="T2" fmla="*/ 348 w 373"/>
                <a:gd name="T3" fmla="*/ 113 h 436"/>
                <a:gd name="T4" fmla="*/ 365 w 373"/>
                <a:gd name="T5" fmla="*/ 148 h 436"/>
                <a:gd name="T6" fmla="*/ 373 w 373"/>
                <a:gd name="T7" fmla="*/ 181 h 436"/>
                <a:gd name="T8" fmla="*/ 359 w 373"/>
                <a:gd name="T9" fmla="*/ 216 h 436"/>
                <a:gd name="T10" fmla="*/ 343 w 373"/>
                <a:gd name="T11" fmla="*/ 220 h 436"/>
                <a:gd name="T12" fmla="*/ 311 w 373"/>
                <a:gd name="T13" fmla="*/ 229 h 436"/>
                <a:gd name="T14" fmla="*/ 271 w 373"/>
                <a:gd name="T15" fmla="*/ 225 h 436"/>
                <a:gd name="T16" fmla="*/ 232 w 373"/>
                <a:gd name="T17" fmla="*/ 211 h 436"/>
                <a:gd name="T18" fmla="*/ 185 w 373"/>
                <a:gd name="T19" fmla="*/ 180 h 436"/>
                <a:gd name="T20" fmla="*/ 153 w 373"/>
                <a:gd name="T21" fmla="*/ 145 h 436"/>
                <a:gd name="T22" fmla="*/ 118 w 373"/>
                <a:gd name="T23" fmla="*/ 106 h 436"/>
                <a:gd name="T24" fmla="*/ 102 w 373"/>
                <a:gd name="T25" fmla="*/ 87 h 436"/>
                <a:gd name="T26" fmla="*/ 117 w 373"/>
                <a:gd name="T27" fmla="*/ 127 h 436"/>
                <a:gd name="T28" fmla="*/ 127 w 373"/>
                <a:gd name="T29" fmla="*/ 186 h 436"/>
                <a:gd name="T30" fmla="*/ 123 w 373"/>
                <a:gd name="T31" fmla="*/ 260 h 436"/>
                <a:gd name="T32" fmla="*/ 114 w 373"/>
                <a:gd name="T33" fmla="*/ 318 h 436"/>
                <a:gd name="T34" fmla="*/ 106 w 373"/>
                <a:gd name="T35" fmla="*/ 361 h 436"/>
                <a:gd name="T36" fmla="*/ 111 w 373"/>
                <a:gd name="T37" fmla="*/ 395 h 436"/>
                <a:gd name="T38" fmla="*/ 118 w 373"/>
                <a:gd name="T39" fmla="*/ 417 h 436"/>
                <a:gd name="T40" fmla="*/ 117 w 373"/>
                <a:gd name="T41" fmla="*/ 431 h 436"/>
                <a:gd name="T42" fmla="*/ 104 w 373"/>
                <a:gd name="T43" fmla="*/ 436 h 436"/>
                <a:gd name="T44" fmla="*/ 79 w 373"/>
                <a:gd name="T45" fmla="*/ 436 h 436"/>
                <a:gd name="T46" fmla="*/ 62 w 373"/>
                <a:gd name="T47" fmla="*/ 426 h 436"/>
                <a:gd name="T48" fmla="*/ 43 w 373"/>
                <a:gd name="T49" fmla="*/ 400 h 436"/>
                <a:gd name="T50" fmla="*/ 30 w 373"/>
                <a:gd name="T51" fmla="*/ 368 h 436"/>
                <a:gd name="T52" fmla="*/ 4 w 373"/>
                <a:gd name="T53" fmla="*/ 326 h 436"/>
                <a:gd name="T54" fmla="*/ 0 w 373"/>
                <a:gd name="T55" fmla="*/ 313 h 436"/>
                <a:gd name="T56" fmla="*/ 10 w 373"/>
                <a:gd name="T57" fmla="*/ 304 h 436"/>
                <a:gd name="T58" fmla="*/ 48 w 373"/>
                <a:gd name="T59" fmla="*/ 294 h 436"/>
                <a:gd name="T60" fmla="*/ 74 w 373"/>
                <a:gd name="T61" fmla="*/ 299 h 436"/>
                <a:gd name="T62" fmla="*/ 74 w 373"/>
                <a:gd name="T63" fmla="*/ 293 h 436"/>
                <a:gd name="T64" fmla="*/ 74 w 373"/>
                <a:gd name="T65" fmla="*/ 229 h 436"/>
                <a:gd name="T66" fmla="*/ 60 w 373"/>
                <a:gd name="T67" fmla="*/ 148 h 436"/>
                <a:gd name="T68" fmla="*/ 49 w 373"/>
                <a:gd name="T69" fmla="*/ 93 h 436"/>
                <a:gd name="T70" fmla="*/ 48 w 373"/>
                <a:gd name="T71" fmla="*/ 49 h 436"/>
                <a:gd name="T72" fmla="*/ 60 w 373"/>
                <a:gd name="T73" fmla="*/ 30 h 436"/>
                <a:gd name="T74" fmla="*/ 79 w 373"/>
                <a:gd name="T75" fmla="*/ 4 h 436"/>
                <a:gd name="T76" fmla="*/ 111 w 373"/>
                <a:gd name="T77" fmla="*/ 0 h 436"/>
                <a:gd name="T78" fmla="*/ 136 w 373"/>
                <a:gd name="T79" fmla="*/ 14 h 436"/>
                <a:gd name="T80" fmla="*/ 172 w 373"/>
                <a:gd name="T81" fmla="*/ 44 h 436"/>
                <a:gd name="T82" fmla="*/ 221 w 373"/>
                <a:gd name="T83" fmla="*/ 76 h 436"/>
                <a:gd name="T84" fmla="*/ 269 w 373"/>
                <a:gd name="T85" fmla="*/ 93 h 436"/>
                <a:gd name="T86" fmla="*/ 319 w 373"/>
                <a:gd name="T87" fmla="*/ 98 h 4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73"/>
                <a:gd name="T133" fmla="*/ 0 h 436"/>
                <a:gd name="T134" fmla="*/ 373 w 373"/>
                <a:gd name="T135" fmla="*/ 436 h 4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73" h="436">
                  <a:moveTo>
                    <a:pt x="319" y="98"/>
                  </a:moveTo>
                  <a:lnTo>
                    <a:pt x="348" y="113"/>
                  </a:lnTo>
                  <a:lnTo>
                    <a:pt x="365" y="148"/>
                  </a:lnTo>
                  <a:lnTo>
                    <a:pt x="373" y="181"/>
                  </a:lnTo>
                  <a:lnTo>
                    <a:pt x="359" y="216"/>
                  </a:lnTo>
                  <a:lnTo>
                    <a:pt x="343" y="220"/>
                  </a:lnTo>
                  <a:lnTo>
                    <a:pt x="311" y="229"/>
                  </a:lnTo>
                  <a:lnTo>
                    <a:pt x="271" y="225"/>
                  </a:lnTo>
                  <a:lnTo>
                    <a:pt x="232" y="211"/>
                  </a:lnTo>
                  <a:lnTo>
                    <a:pt x="185" y="180"/>
                  </a:lnTo>
                  <a:lnTo>
                    <a:pt x="153" y="145"/>
                  </a:lnTo>
                  <a:lnTo>
                    <a:pt x="118" y="106"/>
                  </a:lnTo>
                  <a:lnTo>
                    <a:pt x="102" y="87"/>
                  </a:lnTo>
                  <a:lnTo>
                    <a:pt x="117" y="127"/>
                  </a:lnTo>
                  <a:lnTo>
                    <a:pt x="127" y="186"/>
                  </a:lnTo>
                  <a:lnTo>
                    <a:pt x="123" y="260"/>
                  </a:lnTo>
                  <a:lnTo>
                    <a:pt x="114" y="318"/>
                  </a:lnTo>
                  <a:lnTo>
                    <a:pt x="106" y="361"/>
                  </a:lnTo>
                  <a:lnTo>
                    <a:pt x="111" y="395"/>
                  </a:lnTo>
                  <a:lnTo>
                    <a:pt x="118" y="417"/>
                  </a:lnTo>
                  <a:lnTo>
                    <a:pt x="117" y="431"/>
                  </a:lnTo>
                  <a:lnTo>
                    <a:pt x="104" y="436"/>
                  </a:lnTo>
                  <a:lnTo>
                    <a:pt x="79" y="436"/>
                  </a:lnTo>
                  <a:lnTo>
                    <a:pt x="62" y="426"/>
                  </a:lnTo>
                  <a:lnTo>
                    <a:pt x="43" y="400"/>
                  </a:lnTo>
                  <a:lnTo>
                    <a:pt x="30" y="368"/>
                  </a:lnTo>
                  <a:lnTo>
                    <a:pt x="4" y="326"/>
                  </a:lnTo>
                  <a:lnTo>
                    <a:pt x="0" y="313"/>
                  </a:lnTo>
                  <a:lnTo>
                    <a:pt x="10" y="304"/>
                  </a:lnTo>
                  <a:lnTo>
                    <a:pt x="48" y="294"/>
                  </a:lnTo>
                  <a:lnTo>
                    <a:pt x="74" y="299"/>
                  </a:lnTo>
                  <a:lnTo>
                    <a:pt x="74" y="293"/>
                  </a:lnTo>
                  <a:lnTo>
                    <a:pt x="74" y="229"/>
                  </a:lnTo>
                  <a:lnTo>
                    <a:pt x="60" y="148"/>
                  </a:lnTo>
                  <a:lnTo>
                    <a:pt x="49" y="93"/>
                  </a:lnTo>
                  <a:lnTo>
                    <a:pt x="48" y="49"/>
                  </a:lnTo>
                  <a:lnTo>
                    <a:pt x="60" y="30"/>
                  </a:lnTo>
                  <a:lnTo>
                    <a:pt x="79" y="4"/>
                  </a:lnTo>
                  <a:lnTo>
                    <a:pt x="111" y="0"/>
                  </a:lnTo>
                  <a:lnTo>
                    <a:pt x="136" y="14"/>
                  </a:lnTo>
                  <a:lnTo>
                    <a:pt x="172" y="44"/>
                  </a:lnTo>
                  <a:lnTo>
                    <a:pt x="221" y="76"/>
                  </a:lnTo>
                  <a:lnTo>
                    <a:pt x="269" y="93"/>
                  </a:lnTo>
                  <a:lnTo>
                    <a:pt x="319" y="98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Freeform 54"/>
            <p:cNvSpPr>
              <a:spLocks/>
            </p:cNvSpPr>
            <p:nvPr/>
          </p:nvSpPr>
          <p:spPr bwMode="auto">
            <a:xfrm>
              <a:off x="3771" y="3304"/>
              <a:ext cx="392" cy="421"/>
            </a:xfrm>
            <a:custGeom>
              <a:avLst/>
              <a:gdLst>
                <a:gd name="T0" fmla="*/ 108 w 392"/>
                <a:gd name="T1" fmla="*/ 25 h 421"/>
                <a:gd name="T2" fmla="*/ 152 w 392"/>
                <a:gd name="T3" fmla="*/ 0 h 421"/>
                <a:gd name="T4" fmla="*/ 185 w 392"/>
                <a:gd name="T5" fmla="*/ 17 h 421"/>
                <a:gd name="T6" fmla="*/ 200 w 392"/>
                <a:gd name="T7" fmla="*/ 44 h 421"/>
                <a:gd name="T8" fmla="*/ 182 w 392"/>
                <a:gd name="T9" fmla="*/ 99 h 421"/>
                <a:gd name="T10" fmla="*/ 151 w 392"/>
                <a:gd name="T11" fmla="*/ 157 h 421"/>
                <a:gd name="T12" fmla="*/ 108 w 392"/>
                <a:gd name="T13" fmla="*/ 206 h 421"/>
                <a:gd name="T14" fmla="*/ 77 w 392"/>
                <a:gd name="T15" fmla="*/ 227 h 421"/>
                <a:gd name="T16" fmla="*/ 79 w 392"/>
                <a:gd name="T17" fmla="*/ 240 h 421"/>
                <a:gd name="T18" fmla="*/ 127 w 392"/>
                <a:gd name="T19" fmla="*/ 246 h 421"/>
                <a:gd name="T20" fmla="*/ 172 w 392"/>
                <a:gd name="T21" fmla="*/ 251 h 421"/>
                <a:gd name="T22" fmla="*/ 250 w 392"/>
                <a:gd name="T23" fmla="*/ 241 h 421"/>
                <a:gd name="T24" fmla="*/ 305 w 392"/>
                <a:gd name="T25" fmla="*/ 220 h 421"/>
                <a:gd name="T26" fmla="*/ 325 w 392"/>
                <a:gd name="T27" fmla="*/ 206 h 421"/>
                <a:gd name="T28" fmla="*/ 349 w 392"/>
                <a:gd name="T29" fmla="*/ 196 h 421"/>
                <a:gd name="T30" fmla="*/ 362 w 392"/>
                <a:gd name="T31" fmla="*/ 197 h 421"/>
                <a:gd name="T32" fmla="*/ 374 w 392"/>
                <a:gd name="T33" fmla="*/ 212 h 421"/>
                <a:gd name="T34" fmla="*/ 374 w 392"/>
                <a:gd name="T35" fmla="*/ 240 h 421"/>
                <a:gd name="T36" fmla="*/ 348 w 392"/>
                <a:gd name="T37" fmla="*/ 276 h 421"/>
                <a:gd name="T38" fmla="*/ 339 w 392"/>
                <a:gd name="T39" fmla="*/ 319 h 421"/>
                <a:gd name="T40" fmla="*/ 353 w 392"/>
                <a:gd name="T41" fmla="*/ 343 h 421"/>
                <a:gd name="T42" fmla="*/ 387 w 392"/>
                <a:gd name="T43" fmla="*/ 367 h 421"/>
                <a:gd name="T44" fmla="*/ 392 w 392"/>
                <a:gd name="T45" fmla="*/ 383 h 421"/>
                <a:gd name="T46" fmla="*/ 378 w 392"/>
                <a:gd name="T47" fmla="*/ 403 h 421"/>
                <a:gd name="T48" fmla="*/ 335 w 392"/>
                <a:gd name="T49" fmla="*/ 421 h 421"/>
                <a:gd name="T50" fmla="*/ 314 w 392"/>
                <a:gd name="T51" fmla="*/ 413 h 421"/>
                <a:gd name="T52" fmla="*/ 304 w 392"/>
                <a:gd name="T53" fmla="*/ 373 h 421"/>
                <a:gd name="T54" fmla="*/ 294 w 392"/>
                <a:gd name="T55" fmla="*/ 320 h 421"/>
                <a:gd name="T56" fmla="*/ 299 w 392"/>
                <a:gd name="T57" fmla="*/ 269 h 421"/>
                <a:gd name="T58" fmla="*/ 281 w 392"/>
                <a:gd name="T59" fmla="*/ 266 h 421"/>
                <a:gd name="T60" fmla="*/ 237 w 392"/>
                <a:gd name="T61" fmla="*/ 281 h 421"/>
                <a:gd name="T62" fmla="*/ 167 w 392"/>
                <a:gd name="T63" fmla="*/ 294 h 421"/>
                <a:gd name="T64" fmla="*/ 118 w 392"/>
                <a:gd name="T65" fmla="*/ 300 h 421"/>
                <a:gd name="T66" fmla="*/ 53 w 392"/>
                <a:gd name="T67" fmla="*/ 289 h 421"/>
                <a:gd name="T68" fmla="*/ 7 w 392"/>
                <a:gd name="T69" fmla="*/ 278 h 421"/>
                <a:gd name="T70" fmla="*/ 0 w 392"/>
                <a:gd name="T71" fmla="*/ 234 h 421"/>
                <a:gd name="T72" fmla="*/ 13 w 392"/>
                <a:gd name="T73" fmla="*/ 193 h 421"/>
                <a:gd name="T74" fmla="*/ 49 w 392"/>
                <a:gd name="T75" fmla="*/ 118 h 421"/>
                <a:gd name="T76" fmla="*/ 68 w 392"/>
                <a:gd name="T77" fmla="*/ 80 h 421"/>
                <a:gd name="T78" fmla="*/ 88 w 392"/>
                <a:gd name="T79" fmla="*/ 49 h 421"/>
                <a:gd name="T80" fmla="*/ 108 w 392"/>
                <a:gd name="T81" fmla="*/ 25 h 4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92"/>
                <a:gd name="T124" fmla="*/ 0 h 421"/>
                <a:gd name="T125" fmla="*/ 392 w 392"/>
                <a:gd name="T126" fmla="*/ 421 h 4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92" h="421">
                  <a:moveTo>
                    <a:pt x="108" y="25"/>
                  </a:moveTo>
                  <a:lnTo>
                    <a:pt x="152" y="0"/>
                  </a:lnTo>
                  <a:lnTo>
                    <a:pt x="185" y="17"/>
                  </a:lnTo>
                  <a:lnTo>
                    <a:pt x="200" y="44"/>
                  </a:lnTo>
                  <a:lnTo>
                    <a:pt x="182" y="99"/>
                  </a:lnTo>
                  <a:lnTo>
                    <a:pt x="151" y="157"/>
                  </a:lnTo>
                  <a:lnTo>
                    <a:pt x="108" y="206"/>
                  </a:lnTo>
                  <a:lnTo>
                    <a:pt x="77" y="227"/>
                  </a:lnTo>
                  <a:lnTo>
                    <a:pt x="79" y="240"/>
                  </a:lnTo>
                  <a:lnTo>
                    <a:pt x="127" y="246"/>
                  </a:lnTo>
                  <a:lnTo>
                    <a:pt x="172" y="251"/>
                  </a:lnTo>
                  <a:lnTo>
                    <a:pt x="250" y="241"/>
                  </a:lnTo>
                  <a:lnTo>
                    <a:pt x="305" y="220"/>
                  </a:lnTo>
                  <a:lnTo>
                    <a:pt x="325" y="206"/>
                  </a:lnTo>
                  <a:lnTo>
                    <a:pt x="349" y="196"/>
                  </a:lnTo>
                  <a:lnTo>
                    <a:pt x="362" y="197"/>
                  </a:lnTo>
                  <a:lnTo>
                    <a:pt x="374" y="212"/>
                  </a:lnTo>
                  <a:lnTo>
                    <a:pt x="374" y="240"/>
                  </a:lnTo>
                  <a:lnTo>
                    <a:pt x="348" y="276"/>
                  </a:lnTo>
                  <a:lnTo>
                    <a:pt x="339" y="319"/>
                  </a:lnTo>
                  <a:lnTo>
                    <a:pt x="353" y="343"/>
                  </a:lnTo>
                  <a:lnTo>
                    <a:pt x="387" y="367"/>
                  </a:lnTo>
                  <a:lnTo>
                    <a:pt x="392" y="383"/>
                  </a:lnTo>
                  <a:lnTo>
                    <a:pt x="378" y="403"/>
                  </a:lnTo>
                  <a:lnTo>
                    <a:pt x="335" y="421"/>
                  </a:lnTo>
                  <a:lnTo>
                    <a:pt x="314" y="413"/>
                  </a:lnTo>
                  <a:lnTo>
                    <a:pt x="304" y="373"/>
                  </a:lnTo>
                  <a:lnTo>
                    <a:pt x="294" y="320"/>
                  </a:lnTo>
                  <a:lnTo>
                    <a:pt x="299" y="269"/>
                  </a:lnTo>
                  <a:lnTo>
                    <a:pt x="281" y="266"/>
                  </a:lnTo>
                  <a:lnTo>
                    <a:pt x="237" y="281"/>
                  </a:lnTo>
                  <a:lnTo>
                    <a:pt x="167" y="294"/>
                  </a:lnTo>
                  <a:lnTo>
                    <a:pt x="118" y="300"/>
                  </a:lnTo>
                  <a:lnTo>
                    <a:pt x="53" y="289"/>
                  </a:lnTo>
                  <a:lnTo>
                    <a:pt x="7" y="278"/>
                  </a:lnTo>
                  <a:lnTo>
                    <a:pt x="0" y="234"/>
                  </a:lnTo>
                  <a:lnTo>
                    <a:pt x="13" y="193"/>
                  </a:lnTo>
                  <a:lnTo>
                    <a:pt x="49" y="118"/>
                  </a:lnTo>
                  <a:lnTo>
                    <a:pt x="68" y="80"/>
                  </a:lnTo>
                  <a:lnTo>
                    <a:pt x="88" y="49"/>
                  </a:lnTo>
                  <a:lnTo>
                    <a:pt x="108" y="25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200" b="1" i="1" smtClean="0"/>
              <a:t>DEFINE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1981200"/>
          </a:xfrm>
        </p:spPr>
        <p:txBody>
          <a:bodyPr/>
          <a:lstStyle/>
          <a:p>
            <a:pPr>
              <a:defRPr/>
            </a:pPr>
            <a:r>
              <a:rPr lang="en-US" sz="2000" dirty="0" err="1" smtClean="0">
                <a:latin typeface="+mj-lt"/>
              </a:rPr>
              <a:t>Tentukan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peluang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tertentu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serta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kompetitif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situasi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>
              <a:defRPr/>
            </a:pPr>
            <a:r>
              <a:rPr lang="en-US" sz="2000" dirty="0" err="1" smtClean="0">
                <a:latin typeface="+mj-lt"/>
              </a:rPr>
              <a:t>Tentukan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prioritas</a:t>
            </a:r>
            <a:r>
              <a:rPr lang="en-US" sz="2000" dirty="0" smtClean="0">
                <a:latin typeface="+mj-lt"/>
              </a:rPr>
              <a:t>. </a:t>
            </a:r>
            <a:endParaRPr lang="id-ID" sz="2000" dirty="0">
              <a:latin typeface="+mj-lt"/>
            </a:endParaRPr>
          </a:p>
        </p:txBody>
      </p:sp>
      <p:pic>
        <p:nvPicPr>
          <p:cNvPr id="11268" name="Picture 6" descr="pe0209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49688"/>
            <a:ext cx="1752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376</TotalTime>
  <Words>238</Words>
  <Application>Microsoft Office PowerPoint</Application>
  <PresentationFormat>On-screen Show (4:3)</PresentationFormat>
  <Paragraphs>74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Wingdings</vt:lpstr>
      <vt:lpstr>Calibri</vt:lpstr>
      <vt:lpstr>Dad`s Tie</vt:lpstr>
      <vt:lpstr> A Practical Guide to Planning for E-Business Success How to E-Enable Your Enterprise  </vt:lpstr>
      <vt:lpstr> E-Business... </vt:lpstr>
      <vt:lpstr>Persyaratan Baru pada E-Business</vt:lpstr>
      <vt:lpstr>PowerPoint Presentation</vt:lpstr>
      <vt:lpstr>PowerPoint Presentation</vt:lpstr>
      <vt:lpstr>BEGIN</vt:lpstr>
      <vt:lpstr>DIAGNOSE</vt:lpstr>
      <vt:lpstr>DEVELOP</vt:lpstr>
      <vt:lpstr>DEFINE</vt:lpstr>
      <vt:lpstr>DETERMINE</vt:lpstr>
      <vt:lpstr>DESIGN</vt:lpstr>
      <vt:lpstr>DELIVER</vt:lpstr>
      <vt:lpstr>DISCUSS</vt:lpstr>
      <vt:lpstr>PowerPoint Presentation</vt:lpstr>
      <vt:lpstr>PowerPoint Presentation</vt:lpstr>
      <vt:lpstr>PowerPoint Presentation</vt:lpstr>
    </vt:vector>
  </TitlesOfParts>
  <Company>Solo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PERHITUNGAN PENDAPATAN NASIONAL</dc:title>
  <dc:creator>Wahyu W. Basjir</dc:creator>
  <cp:lastModifiedBy>Phantom Assassin</cp:lastModifiedBy>
  <cp:revision>56</cp:revision>
  <dcterms:created xsi:type="dcterms:W3CDTF">2005-08-09T22:40:44Z</dcterms:created>
  <dcterms:modified xsi:type="dcterms:W3CDTF">2013-03-21T04:21:14Z</dcterms:modified>
</cp:coreProperties>
</file>