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5" r:id="rId4"/>
    <p:sldId id="258" r:id="rId5"/>
    <p:sldId id="261" r:id="rId6"/>
    <p:sldId id="306" r:id="rId7"/>
    <p:sldId id="308" r:id="rId8"/>
    <p:sldId id="309" r:id="rId9"/>
    <p:sldId id="310" r:id="rId10"/>
    <p:sldId id="263" r:id="rId11"/>
    <p:sldId id="259" r:id="rId12"/>
    <p:sldId id="260" r:id="rId13"/>
    <p:sldId id="293" r:id="rId14"/>
    <p:sldId id="264" r:id="rId15"/>
    <p:sldId id="301" r:id="rId16"/>
    <p:sldId id="302" r:id="rId17"/>
    <p:sldId id="303" r:id="rId18"/>
    <p:sldId id="304" r:id="rId19"/>
    <p:sldId id="295" r:id="rId20"/>
    <p:sldId id="296" r:id="rId21"/>
    <p:sldId id="297" r:id="rId22"/>
    <p:sldId id="298" r:id="rId23"/>
    <p:sldId id="299" r:id="rId24"/>
    <p:sldId id="300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4" r:id="rId34"/>
    <p:sldId id="273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307" r:id="rId51"/>
    <p:sldId id="291" r:id="rId52"/>
    <p:sldId id="29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8B059-9AA7-47DD-919A-BB7BA9C570E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18FAAA-AC50-4F25-B997-2F59BDAEFFA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Pengenalan Sistem Informasi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Analisis dan Desain (SA&amp;D)</a:t>
            </a:r>
            <a:r>
              <a:rPr lang="id-ID" smtClean="0"/>
              <a:t/>
            </a:r>
            <a:br>
              <a:rPr lang="id-ID" smtClean="0"/>
            </a:b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&amp; D</a:t>
            </a:r>
          </a:p>
          <a:p>
            <a:pPr lvl="1"/>
            <a:r>
              <a:rPr lang="en-US" dirty="0" smtClean="0"/>
              <a:t>Overall process by which IS are designed and implemented within organizations</a:t>
            </a:r>
          </a:p>
          <a:p>
            <a:r>
              <a:rPr lang="en-US" dirty="0" smtClean="0"/>
              <a:t>Two most common approaches to SA &amp; D</a:t>
            </a:r>
          </a:p>
          <a:p>
            <a:pPr lvl="1"/>
            <a:r>
              <a:rPr lang="en-US" dirty="0" smtClean="0"/>
              <a:t>Object-oriented analysis and design</a:t>
            </a:r>
          </a:p>
          <a:p>
            <a:pPr lvl="1"/>
            <a:r>
              <a:rPr lang="en-US" dirty="0" smtClean="0"/>
              <a:t>Systems Development Life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Sistem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An information system is a set of interrelated components that collect, manipulate, store, and disseminate data and information and provide a feedback mechanism to meet an objective.</a:t>
            </a:r>
            <a:endParaRPr lang="en-US" dirty="0" smtClean="0"/>
          </a:p>
          <a:p>
            <a:r>
              <a:rPr lang="en-CA" dirty="0" smtClean="0"/>
              <a:t>An organized combinations of people, hardware, software, communications networks, and data resources that collects data, transforms, and disseminates information.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Sistem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Data</a:t>
            </a:r>
          </a:p>
          <a:p>
            <a:pPr>
              <a:buNone/>
            </a:pPr>
            <a:r>
              <a:rPr lang="en-CA" dirty="0" smtClean="0"/>
              <a:t>Raw unorganized facts</a:t>
            </a:r>
            <a:endParaRPr lang="id-ID" dirty="0" smtClean="0"/>
          </a:p>
          <a:p>
            <a:r>
              <a:rPr lang="id-ID" dirty="0" smtClean="0"/>
              <a:t>Informasi (</a:t>
            </a:r>
            <a:r>
              <a:rPr lang="id-ID" i="1" dirty="0" smtClean="0"/>
              <a:t>Information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en-CA" dirty="0" smtClean="0"/>
              <a:t>A collection of facts organized in such a way that</a:t>
            </a:r>
            <a:r>
              <a:rPr lang="id-ID" dirty="0" smtClean="0"/>
              <a:t> </a:t>
            </a:r>
            <a:r>
              <a:rPr lang="en-CA" dirty="0" smtClean="0"/>
              <a:t>they have additional value 	beyond the value of the facts themselves.</a:t>
            </a:r>
          </a:p>
          <a:p>
            <a:pPr>
              <a:buNone/>
            </a:pPr>
            <a:endParaRPr lang="en-CA" dirty="0" smtClean="0"/>
          </a:p>
          <a:p>
            <a:pPr>
              <a:buSzPct val="136000"/>
              <a:buNone/>
            </a:pPr>
            <a:r>
              <a:rPr lang="en-CA" dirty="0" smtClean="0">
                <a:solidFill>
                  <a:schemeClr val="tx1"/>
                </a:solidFill>
              </a:rPr>
              <a:t>Defining and organizing relationships among data creates information.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Pengetahuan (</a:t>
            </a:r>
            <a:r>
              <a:rPr lang="id-ID" i="1" dirty="0" smtClean="0"/>
              <a:t>Knowledge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en-CA" dirty="0" smtClean="0"/>
              <a:t>An awareness and understanding of a set 	of information and ways that information 	can be made useful to support a specific 	task or reach a decision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Proses</a:t>
            </a:r>
          </a:p>
          <a:p>
            <a:pPr>
              <a:buNone/>
            </a:pPr>
            <a:r>
              <a:rPr lang="en-CA" dirty="0" smtClean="0"/>
              <a:t>A set of logically related tasks performed 	to achieve a defined outcome.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Accurate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Complete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Economical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Flexible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Reliable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Relevant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Simple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Timely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Verifiable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The </a:t>
            </a:r>
            <a:r>
              <a:rPr lang="en-CA" b="1" u="sng" dirty="0" smtClean="0">
                <a:solidFill>
                  <a:srgbClr val="7030A0"/>
                </a:solidFill>
              </a:rPr>
              <a:t>value of Information</a:t>
            </a:r>
          </a:p>
          <a:p>
            <a:pPr>
              <a:buNone/>
            </a:pPr>
            <a:r>
              <a:rPr lang="en-CA" b="1" dirty="0" smtClean="0"/>
              <a:t>is directly linked to how</a:t>
            </a:r>
          </a:p>
          <a:p>
            <a:pPr>
              <a:buNone/>
            </a:pPr>
            <a:r>
              <a:rPr lang="en-CA" b="1" dirty="0" smtClean="0"/>
              <a:t>it helps decision makers</a:t>
            </a:r>
          </a:p>
          <a:p>
            <a:pPr>
              <a:buNone/>
            </a:pPr>
            <a:r>
              <a:rPr lang="en-CA" b="1" dirty="0" smtClean="0"/>
              <a:t>achieve their organization’s </a:t>
            </a:r>
          </a:p>
          <a:p>
            <a:pPr>
              <a:buNone/>
            </a:pPr>
            <a:r>
              <a:rPr lang="en-CA" b="1" dirty="0" smtClean="0"/>
              <a:t>goals.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Sistem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Sistem informasi dapat diklasifikasikan berdasarkan:</a:t>
            </a:r>
          </a:p>
          <a:p>
            <a:pPr lvl="1"/>
            <a:r>
              <a:rPr lang="id-ID" dirty="0" smtClean="0"/>
              <a:t>Level organisasi</a:t>
            </a:r>
          </a:p>
          <a:p>
            <a:pPr lvl="1"/>
            <a:r>
              <a:rPr lang="id-ID" dirty="0" smtClean="0"/>
              <a:t>Fungsional</a:t>
            </a:r>
          </a:p>
          <a:p>
            <a:pPr lvl="1"/>
            <a:r>
              <a:rPr lang="id-ID" dirty="0" smtClean="0"/>
              <a:t>Support provided</a:t>
            </a:r>
          </a:p>
          <a:p>
            <a:pPr lvl="1"/>
            <a:r>
              <a:rPr lang="id-ID" dirty="0" smtClean="0"/>
              <a:t>Arsitektur SI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 Struktur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Department Information System</a:t>
            </a:r>
          </a:p>
          <a:p>
            <a:r>
              <a:rPr lang="id-ID" dirty="0" smtClean="0"/>
              <a:t>Entreprise Information System</a:t>
            </a:r>
          </a:p>
          <a:p>
            <a:r>
              <a:rPr lang="id-ID" dirty="0" smtClean="0"/>
              <a:t>Interorganizational System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 Area Fungsional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Accounting Information System</a:t>
            </a:r>
          </a:p>
          <a:p>
            <a:r>
              <a:rPr lang="id-ID" dirty="0" smtClean="0"/>
              <a:t>Finance Information System</a:t>
            </a:r>
          </a:p>
          <a:p>
            <a:r>
              <a:rPr lang="id-ID" dirty="0" smtClean="0"/>
              <a:t>Manufacturing (operations/Production) Information System</a:t>
            </a:r>
          </a:p>
          <a:p>
            <a:r>
              <a:rPr lang="id-ID" dirty="0" smtClean="0"/>
              <a:t>Marketing Information System</a:t>
            </a:r>
          </a:p>
          <a:p>
            <a:r>
              <a:rPr lang="id-ID" dirty="0" smtClean="0"/>
              <a:t>Human Resources Management Information System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Support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Transaction Processing System (TPS)</a:t>
            </a:r>
          </a:p>
          <a:p>
            <a:r>
              <a:rPr lang="id-ID" dirty="0" smtClean="0"/>
              <a:t>Management Information System (MIS)</a:t>
            </a:r>
          </a:p>
          <a:p>
            <a:r>
              <a:rPr lang="id-ID" dirty="0" smtClean="0"/>
              <a:t>Office Automation System (OAS)</a:t>
            </a:r>
          </a:p>
          <a:p>
            <a:r>
              <a:rPr lang="id-ID" dirty="0" smtClean="0"/>
              <a:t>Decision Support System (DSS)</a:t>
            </a:r>
          </a:p>
          <a:p>
            <a:r>
              <a:rPr lang="id-ID" dirty="0" smtClean="0"/>
              <a:t>Executive Information/ Support System (EIS)</a:t>
            </a:r>
          </a:p>
          <a:p>
            <a:r>
              <a:rPr lang="id-ID" dirty="0" smtClean="0"/>
              <a:t>Group Support System (GSS)</a:t>
            </a:r>
          </a:p>
          <a:p>
            <a:r>
              <a:rPr lang="id-ID" dirty="0" smtClean="0"/>
              <a:t>Intelligent Support System</a:t>
            </a:r>
          </a:p>
          <a:p>
            <a:pPr>
              <a:buNone/>
            </a:pPr>
            <a:r>
              <a:rPr lang="id-ID" dirty="0" smtClean="0"/>
              <a:t>Pembahasan akan ditekankan di sini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Who are the stakeholders in information systems?</a:t>
            </a:r>
            <a:br>
              <a:rPr lang="en-US" sz="3800"/>
            </a:br>
            <a:endParaRPr lang="en-US" sz="3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System Owners</a:t>
            </a:r>
          </a:p>
          <a:p>
            <a:pPr>
              <a:lnSpc>
                <a:spcPct val="90000"/>
              </a:lnSpc>
            </a:pPr>
            <a:r>
              <a:rPr lang="en-US"/>
              <a:t>System Users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Internal system users</a:t>
            </a:r>
          </a:p>
          <a:p>
            <a:pPr lvl="2">
              <a:lnSpc>
                <a:spcPct val="90000"/>
              </a:lnSpc>
            </a:pPr>
            <a:r>
              <a:rPr lang="en-US"/>
              <a:t>Clerical and service workers</a:t>
            </a:r>
          </a:p>
          <a:p>
            <a:pPr lvl="2">
              <a:lnSpc>
                <a:spcPct val="90000"/>
              </a:lnSpc>
            </a:pPr>
            <a:r>
              <a:rPr lang="en-US"/>
              <a:t>Technical and professional staff</a:t>
            </a:r>
          </a:p>
          <a:p>
            <a:pPr lvl="2">
              <a:lnSpc>
                <a:spcPct val="90000"/>
              </a:lnSpc>
            </a:pPr>
            <a:r>
              <a:rPr lang="en-US"/>
              <a:t>Mangers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External system users</a:t>
            </a:r>
          </a:p>
          <a:p>
            <a:pPr lvl="2">
              <a:lnSpc>
                <a:spcPct val="90000"/>
              </a:lnSpc>
            </a:pPr>
            <a:r>
              <a:rPr lang="en-US"/>
              <a:t>Customers</a:t>
            </a:r>
          </a:p>
          <a:p>
            <a:pPr lvl="2">
              <a:lnSpc>
                <a:spcPct val="90000"/>
              </a:lnSpc>
            </a:pPr>
            <a:r>
              <a:rPr lang="en-US"/>
              <a:t>Suppliers</a:t>
            </a:r>
          </a:p>
          <a:p>
            <a:pPr lvl="2">
              <a:lnSpc>
                <a:spcPct val="90000"/>
              </a:lnSpc>
            </a:pPr>
            <a:r>
              <a:rPr lang="en-US"/>
              <a:t>Partners</a:t>
            </a:r>
          </a:p>
          <a:p>
            <a:pPr lvl="2">
              <a:lnSpc>
                <a:spcPct val="90000"/>
              </a:lnSpc>
            </a:pPr>
            <a:r>
              <a:rPr lang="en-US"/>
              <a:t>employee</a:t>
            </a:r>
          </a:p>
          <a:p>
            <a:pPr lvl="1">
              <a:lnSpc>
                <a:spcPct val="90000"/>
              </a:lnSpc>
            </a:pPr>
            <a:endParaRPr lang="en-US" sz="2800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D440-3289-4DD7-86C3-339674DD97B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Sistem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Definisi penekanan pada prosedur:</a:t>
            </a:r>
          </a:p>
          <a:p>
            <a:pPr indent="11113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prosedur-prosedur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id-ID" dirty="0" smtClean="0"/>
              <a:t> </a:t>
            </a:r>
            <a:r>
              <a:rPr lang="sv-SE" dirty="0" smtClean="0"/>
              <a:t>berhubungan, berkumpul bersama-sama untuk melakukan suatu kegiatan</a:t>
            </a:r>
            <a:r>
              <a:rPr lang="id-ID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endParaRPr lang="id-ID" dirty="0" smtClean="0"/>
          </a:p>
          <a:p>
            <a:r>
              <a:rPr lang="id-ID" dirty="0" smtClean="0"/>
              <a:t>Definisi penekanan pada elemen/komponen:</a:t>
            </a:r>
          </a:p>
          <a:p>
            <a:pPr indent="11113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id-ID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Who are the stakeholders in information systems? (continued)</a:t>
            </a:r>
            <a:br>
              <a:rPr lang="en-US" sz="3800"/>
            </a:br>
            <a:endParaRPr lang="en-US" sz="3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System Designers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Database administrators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Web architects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Graphic artists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Security experts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Technology specialists</a:t>
            </a:r>
          </a:p>
          <a:p>
            <a:pPr>
              <a:lnSpc>
                <a:spcPct val="80000"/>
              </a:lnSpc>
            </a:pPr>
            <a:r>
              <a:rPr lang="en-US" sz="2000"/>
              <a:t>System Builders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Application programmers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System programmers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Database programmers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Network administrators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Security administrators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Web masters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Software integrators</a:t>
            </a:r>
          </a:p>
          <a:p>
            <a:pPr>
              <a:lnSpc>
                <a:spcPct val="80000"/>
              </a:lnSpc>
            </a:pPr>
            <a:r>
              <a:rPr lang="en-US" sz="2000"/>
              <a:t>System Analysts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0FDE-0C85-4456-9C57-D2FE7DA5B46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A System Analyst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System analyst is a specialist who studies the problems and needs of an organization to determine how people, data, processes, and information technology can best accomplish improvements for the business.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3975-84B4-46BD-9A03-A05EAFACA35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60E-442B-47D4-BBED-EC187F1158D0}" type="slidenum">
              <a:rPr lang="en-US"/>
              <a:pPr/>
              <a:t>22</a:t>
            </a:fld>
            <a:endParaRPr lang="en-US"/>
          </a:p>
        </p:txBody>
      </p:sp>
      <p:pic>
        <p:nvPicPr>
          <p:cNvPr id="50181" name="Picture 5" descr="carto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5791200" cy="3657600"/>
          </a:xfrm>
          <a:prstGeom prst="rect">
            <a:avLst/>
          </a:prstGeom>
          <a:noFill/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828800" y="5334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Collecting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D588-6E8E-4960-9305-D004AE7EAF09}" type="slidenum">
              <a:rPr lang="en-US"/>
              <a:pPr/>
              <a:t>23</a:t>
            </a:fld>
            <a:endParaRPr lang="en-US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57400"/>
            <a:ext cx="5410200" cy="3962400"/>
          </a:xfrm>
          <a:prstGeom prst="rect">
            <a:avLst/>
          </a:prstGeom>
          <a:noFill/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6764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Painting the Right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ITK432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A3BB-393E-4599-BCAB-CD156264A15E}" type="slidenum">
              <a:rPr lang="en-US"/>
              <a:pPr/>
              <a:t>24</a:t>
            </a:fld>
            <a:endParaRPr lang="en-US"/>
          </a:p>
        </p:txBody>
      </p:sp>
      <p:pic>
        <p:nvPicPr>
          <p:cNvPr id="46084" name="Picture 4" descr="whi74173_po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6188075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Computer Based Information System (CBIS)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3600" smtClean="0"/>
          </a:p>
          <a:p>
            <a:r>
              <a:rPr lang="en-CA" sz="3600" smtClean="0"/>
              <a:t>A set of </a:t>
            </a:r>
            <a:r>
              <a:rPr lang="en-CA" sz="3600" smtClean="0">
                <a:solidFill>
                  <a:schemeClr val="tx1"/>
                </a:solidFill>
              </a:rPr>
              <a:t>hardware</a:t>
            </a:r>
            <a:r>
              <a:rPr lang="en-CA" sz="3600" smtClean="0"/>
              <a:t>, </a:t>
            </a:r>
            <a:r>
              <a:rPr lang="en-CA" sz="3600" smtClean="0">
                <a:solidFill>
                  <a:schemeClr val="tx1"/>
                </a:solidFill>
              </a:rPr>
              <a:t>software</a:t>
            </a:r>
            <a:r>
              <a:rPr lang="en-CA" sz="3600" smtClean="0"/>
              <a:t>, </a:t>
            </a:r>
            <a:r>
              <a:rPr lang="en-CA" sz="3600" smtClean="0">
                <a:solidFill>
                  <a:schemeClr val="tx1"/>
                </a:solidFill>
              </a:rPr>
              <a:t>databases</a:t>
            </a:r>
            <a:r>
              <a:rPr lang="en-CA" sz="3600" smtClean="0"/>
              <a:t>, </a:t>
            </a:r>
            <a:r>
              <a:rPr lang="en-CA" sz="3600" smtClean="0">
                <a:solidFill>
                  <a:schemeClr val="tx1"/>
                </a:solidFill>
              </a:rPr>
              <a:t>telecommunications</a:t>
            </a:r>
            <a:r>
              <a:rPr lang="en-CA" sz="3600" smtClean="0"/>
              <a:t>, </a:t>
            </a:r>
            <a:r>
              <a:rPr lang="en-CA" sz="3600" smtClean="0">
                <a:solidFill>
                  <a:schemeClr val="tx1"/>
                </a:solidFill>
              </a:rPr>
              <a:t>people</a:t>
            </a:r>
            <a:r>
              <a:rPr lang="en-CA" sz="3600" smtClean="0"/>
              <a:t>, and </a:t>
            </a:r>
            <a:r>
              <a:rPr lang="en-CA" sz="3600" smtClean="0">
                <a:solidFill>
                  <a:schemeClr val="tx1"/>
                </a:solidFill>
              </a:rPr>
              <a:t>procedures</a:t>
            </a:r>
            <a:r>
              <a:rPr lang="en-CA" sz="3600" smtClean="0"/>
              <a:t> configured to collect, manipulate, store, and process data and information</a:t>
            </a:r>
            <a:endParaRPr lang="en-US" sz="3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CBIS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CA" b="1" u="sng" smtClean="0"/>
              <a:t>Hardware:</a:t>
            </a:r>
          </a:p>
          <a:p>
            <a:pPr eaLnBrk="1" hangingPunct="1">
              <a:buFontTx/>
              <a:buNone/>
            </a:pPr>
            <a:r>
              <a:rPr lang="en-CA" smtClean="0"/>
              <a:t>			Computer Equipment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Software</a:t>
            </a:r>
            <a:r>
              <a:rPr lang="en-CA" b="1" smtClean="0"/>
              <a:t>:</a:t>
            </a:r>
          </a:p>
          <a:p>
            <a:pPr eaLnBrk="1" hangingPunct="1">
              <a:buFontTx/>
              <a:buNone/>
            </a:pPr>
            <a:r>
              <a:rPr lang="en-CA" b="1" smtClean="0"/>
              <a:t>			</a:t>
            </a:r>
            <a:r>
              <a:rPr lang="en-CA" smtClean="0"/>
              <a:t>Computer Programs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Databases:</a:t>
            </a:r>
          </a:p>
          <a:p>
            <a:pPr eaLnBrk="1" hangingPunct="1">
              <a:buFontTx/>
              <a:buNone/>
            </a:pPr>
            <a:r>
              <a:rPr lang="en-CA" smtClean="0"/>
              <a:t>			 An organized collections of facts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1268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2428875"/>
            <a:ext cx="22145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CBIS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Telecommunications:</a:t>
            </a:r>
          </a:p>
          <a:p>
            <a:pPr eaLnBrk="1" hangingPunct="1">
              <a:buFontTx/>
              <a:buNone/>
            </a:pPr>
            <a:r>
              <a:rPr lang="en-CA" smtClean="0"/>
              <a:t>		Electronic transmission of signals 			for communication</a:t>
            </a:r>
          </a:p>
          <a:p>
            <a:pPr lvl="2" eaLnBrk="1" hangingPunct="1">
              <a:buFontTx/>
              <a:buNone/>
            </a:pPr>
            <a:endParaRPr lang="en-CA" smtClean="0"/>
          </a:p>
          <a:p>
            <a:pPr lvl="3" eaLnBrk="1" hangingPunct="1">
              <a:buFont typeface="Wingdings" pitchFamily="2" charset="2"/>
              <a:buChar char="§"/>
            </a:pPr>
            <a:r>
              <a:rPr lang="en-CA" sz="2300" b="1" smtClean="0"/>
              <a:t>Networks</a:t>
            </a:r>
            <a:r>
              <a:rPr lang="en-CA" sz="2300" smtClean="0"/>
              <a:t>: Distant electronic communication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CA" sz="2300" b="1" smtClean="0"/>
              <a:t>Internet</a:t>
            </a:r>
            <a:r>
              <a:rPr lang="en-CA" sz="2300" smtClean="0"/>
              <a:t>: Interconnected Networks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CA" sz="2300" b="1" smtClean="0"/>
              <a:t>Intranet</a:t>
            </a:r>
            <a:r>
              <a:rPr lang="en-CA" sz="2300" smtClean="0"/>
              <a:t>: Internal Corporate Network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CA" sz="2300" b="1" smtClean="0"/>
              <a:t>Extranet</a:t>
            </a:r>
            <a:r>
              <a:rPr lang="en-CA" sz="2300" smtClean="0"/>
              <a:t>: Linked Intranets</a:t>
            </a:r>
            <a:endParaRPr lang="en-US" sz="2300" smtClean="0"/>
          </a:p>
        </p:txBody>
      </p:sp>
      <p:pic>
        <p:nvPicPr>
          <p:cNvPr id="1229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929188"/>
            <a:ext cx="1643062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CBIS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People</a:t>
            </a:r>
          </a:p>
          <a:p>
            <a:pPr eaLnBrk="1" hangingPunct="1">
              <a:buFontTx/>
              <a:buNone/>
            </a:pPr>
            <a:endParaRPr lang="en-CA" b="1" u="sng" smtClean="0"/>
          </a:p>
          <a:p>
            <a:pPr eaLnBrk="1" hangingPunct="1">
              <a:buFontTx/>
              <a:buNone/>
            </a:pPr>
            <a:r>
              <a:rPr lang="en-CA" b="1" u="sng" smtClean="0"/>
              <a:t>Procedures:</a:t>
            </a:r>
          </a:p>
          <a:p>
            <a:pPr eaLnBrk="1" hangingPunct="1">
              <a:buFontTx/>
              <a:buNone/>
            </a:pPr>
            <a:r>
              <a:rPr lang="en-CA" smtClean="0"/>
              <a:t>			Strategies, policies, methods, and 			rules for using a CBIS.</a:t>
            </a:r>
            <a:endParaRPr lang="en-US" smtClean="0"/>
          </a:p>
        </p:txBody>
      </p:sp>
      <p:pic>
        <p:nvPicPr>
          <p:cNvPr id="13316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786313"/>
            <a:ext cx="27146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14375" y="2428875"/>
            <a:ext cx="8143875" cy="2714625"/>
          </a:xfrm>
        </p:spPr>
        <p:txBody>
          <a:bodyPr/>
          <a:lstStyle/>
          <a:p>
            <a:pPr eaLnBrk="1" hangingPunct="1"/>
            <a:r>
              <a:rPr lang="en-CA" sz="4800" smtClean="0"/>
              <a:t>Business Information Systems</a:t>
            </a: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Sistem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Sub-sistem</a:t>
            </a:r>
          </a:p>
          <a:p>
            <a:pPr indent="11113">
              <a:buNone/>
            </a:pPr>
            <a:r>
              <a:rPr lang="sv-SE" dirty="0" smtClean="0"/>
              <a:t>Subsistem sebenarnya hanyalah sistem di dalam suatu sistem, ini berarti bahwa</a:t>
            </a:r>
            <a:r>
              <a:rPr lang="id-ID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Supersistem</a:t>
            </a:r>
          </a:p>
          <a:p>
            <a:pPr indent="11113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id-ID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dirty="0" err="1" smtClean="0"/>
              <a:t>supersistem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Electronic and Mobile Commerce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CA" b="1" u="sng" smtClean="0"/>
              <a:t>E-Commerce</a:t>
            </a:r>
            <a:r>
              <a:rPr lang="en-CA" smtClean="0"/>
              <a:t>: </a:t>
            </a:r>
          </a:p>
          <a:p>
            <a:pPr eaLnBrk="1" hangingPunct="1">
              <a:buFontTx/>
              <a:buNone/>
            </a:pPr>
            <a:r>
              <a:rPr lang="en-CA" smtClean="0"/>
              <a:t>			Any business transaction executed 		electronically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M-Commerce</a:t>
            </a:r>
            <a:r>
              <a:rPr lang="en-CA" smtClean="0"/>
              <a:t>: </a:t>
            </a:r>
          </a:p>
          <a:p>
            <a:pPr eaLnBrk="1" hangingPunct="1">
              <a:buFontTx/>
              <a:buNone/>
            </a:pPr>
            <a:r>
              <a:rPr lang="en-CA" smtClean="0"/>
              <a:t>			Transactions conducted anywhere, 		anytime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lvl="4" eaLnBrk="1" hangingPunct="1">
              <a:buFontTx/>
              <a:buBlip>
                <a:blip r:embed="rId2"/>
              </a:buBlip>
            </a:pPr>
            <a:r>
              <a:rPr lang="en-CA" sz="2400" smtClean="0"/>
              <a:t>Relies on wireless communications			</a:t>
            </a:r>
          </a:p>
          <a:p>
            <a:pPr lvl="4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TPS and ERP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Transaction</a:t>
            </a:r>
          </a:p>
          <a:p>
            <a:pPr lvl="1"/>
            <a:r>
              <a:rPr lang="en-US" smtClean="0"/>
              <a:t>business related exchange</a:t>
            </a:r>
          </a:p>
          <a:p>
            <a:pPr lvl="1"/>
            <a:r>
              <a:rPr lang="en-US" smtClean="0"/>
              <a:t>Evidence of a business event</a:t>
            </a:r>
          </a:p>
          <a:p>
            <a:r>
              <a:rPr lang="en-US" smtClean="0"/>
              <a:t>Transaction Processing System (TPS)</a:t>
            </a:r>
          </a:p>
          <a:p>
            <a:pPr lvl="1"/>
            <a:r>
              <a:rPr lang="en-US" smtClean="0"/>
              <a:t>A system which records completed business transactions</a:t>
            </a:r>
          </a:p>
          <a:p>
            <a:r>
              <a:rPr lang="en-US" smtClean="0"/>
              <a:t>Enterprise Resource Planning (ERP)</a:t>
            </a:r>
          </a:p>
          <a:p>
            <a:pPr lvl="1"/>
            <a:r>
              <a:rPr lang="en-US" smtClean="0"/>
              <a:t>A set of integrated programs form managing the entire business operations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Business Information Systems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Management Information System</a:t>
            </a:r>
            <a:r>
              <a:rPr lang="en-CA" b="1" smtClean="0"/>
              <a:t>:</a:t>
            </a:r>
          </a:p>
          <a:p>
            <a:pPr eaLnBrk="1" hangingPunct="1">
              <a:buFontTx/>
              <a:buNone/>
            </a:pPr>
            <a:r>
              <a:rPr lang="en-CA" smtClean="0"/>
              <a:t>		A system used to provide routine 	information to managers and decision 	makers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Decision Support System</a:t>
            </a:r>
            <a:r>
              <a:rPr lang="en-CA" smtClean="0"/>
              <a:t>:</a:t>
            </a:r>
          </a:p>
          <a:p>
            <a:pPr eaLnBrk="1" hangingPunct="1">
              <a:buFontTx/>
              <a:buNone/>
            </a:pPr>
            <a:r>
              <a:rPr lang="en-CA" smtClean="0"/>
              <a:t>		A system used to support problem-	specific decision making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Expert System</a:t>
            </a:r>
            <a:r>
              <a:rPr lang="en-CA" b="1" smtClean="0"/>
              <a:t>:</a:t>
            </a:r>
          </a:p>
          <a:p>
            <a:pPr eaLnBrk="1" hangingPunct="1">
              <a:buFontTx/>
              <a:buNone/>
            </a:pPr>
            <a:r>
              <a:rPr lang="en-CA" smtClean="0"/>
              <a:t>	A system that gives a computer the ability to make suggestions and act like an expert in a particular field.</a:t>
            </a:r>
          </a:p>
          <a:p>
            <a:pPr eaLnBrk="1" hangingPunct="1">
              <a:buFontTx/>
              <a:buNone/>
            </a:pPr>
            <a:r>
              <a:rPr lang="en-CA" b="1" smtClean="0"/>
              <a:t>	</a:t>
            </a:r>
          </a:p>
          <a:p>
            <a:pPr eaLnBrk="1" hangingPunct="1">
              <a:buFontTx/>
              <a:buNone/>
            </a:pPr>
            <a:r>
              <a:rPr lang="en-CA" b="1" smtClean="0"/>
              <a:t>	Knowledge Base:</a:t>
            </a:r>
          </a:p>
          <a:p>
            <a:pPr lvl="3" eaLnBrk="1" hangingPunct="1">
              <a:buFontTx/>
              <a:buNone/>
            </a:pPr>
            <a:r>
              <a:rPr lang="en-CA" sz="2800" smtClean="0"/>
              <a:t>	The collection of data, rules, procedures, and relationships that must be followed to achieve value or the proper outcome.</a:t>
            </a:r>
            <a:endParaRPr lang="en-US" sz="28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Specialized Business I.S.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42938" y="1785938"/>
            <a:ext cx="7772400" cy="3738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Artificial Intelligence (AI):</a:t>
            </a:r>
          </a:p>
          <a:p>
            <a:pPr eaLnBrk="1" hangingPunct="1">
              <a:buFontTx/>
              <a:buNone/>
            </a:pPr>
            <a:endParaRPr lang="en-CA" b="1" u="sng" smtClean="0"/>
          </a:p>
          <a:p>
            <a:pPr eaLnBrk="1" hangingPunct="1">
              <a:buFontTx/>
              <a:buNone/>
            </a:pPr>
            <a:r>
              <a:rPr lang="en-CA" smtClean="0"/>
              <a:t>	A field in which the computer takes on the characteristics of human intelligence</a:t>
            </a:r>
          </a:p>
          <a:p>
            <a:pPr eaLnBrk="1" hangingPunct="1">
              <a:buFontTx/>
              <a:buNone/>
            </a:pPr>
            <a:endParaRPr lang="en-CA" smtClean="0"/>
          </a:p>
        </p:txBody>
      </p:sp>
      <p:pic>
        <p:nvPicPr>
          <p:cNvPr id="18436" name="Picture 2" descr="http://www.cs.lth.se/DAT125/olderstuff/2004/ai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786188"/>
            <a:ext cx="2236787" cy="28797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42938" y="1214438"/>
            <a:ext cx="7772400" cy="4848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u="sng" smtClean="0"/>
              <a:t>Virtual Reality: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	</a:t>
            </a:r>
            <a:r>
              <a:rPr lang="en-CA" sz="3600" smtClean="0"/>
              <a:t>The simulation of a real or imagined environment that can be experienced visually in three dimensions</a:t>
            </a:r>
            <a:endParaRPr lang="en-US" sz="3600" smtClean="0"/>
          </a:p>
        </p:txBody>
      </p:sp>
      <p:pic>
        <p:nvPicPr>
          <p:cNvPr id="20483" name="Picture 4" descr="http://static.howstuffworks.com/gif/virtual-reality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4429125"/>
            <a:ext cx="2533650" cy="22685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14375" y="2714625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6000"/>
              <a:t>Systems Development</a:t>
            </a:r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14375" y="2071688"/>
            <a:ext cx="7772400" cy="3952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3200" b="1" u="sng" smtClean="0"/>
              <a:t>Systems Development: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	</a:t>
            </a:r>
            <a:r>
              <a:rPr lang="en-CA" sz="3200" smtClean="0"/>
              <a:t>The activity of creating or modifying existing business information systems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28688" y="1857375"/>
            <a:ext cx="6477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smtClean="0"/>
              <a:t>Systems Investigation and Analysis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algn="ctr" eaLnBrk="1" hangingPunct="1">
              <a:buFontTx/>
              <a:buNone/>
            </a:pPr>
            <a:r>
              <a:rPr lang="en-CA" sz="3600" smtClean="0"/>
              <a:t>Understand the problem </a:t>
            </a:r>
          </a:p>
          <a:p>
            <a:pPr algn="ctr" eaLnBrk="1" hangingPunct="1">
              <a:buFontTx/>
              <a:buNone/>
            </a:pPr>
            <a:r>
              <a:rPr lang="en-CA" sz="3600" smtClean="0"/>
              <a:t>and potential solutions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43738" cy="1624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smtClean="0"/>
              <a:t>Systems Design, Implementation, Maintenance and Review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2357438"/>
            <a:ext cx="7772400" cy="3738562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endParaRPr lang="en-CA" sz="3200" b="1" smtClean="0">
              <a:solidFill>
                <a:srgbClr val="0D0D0D"/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CA" sz="3200" b="1" smtClean="0">
                <a:solidFill>
                  <a:srgbClr val="0D0D0D"/>
                </a:solidFill>
              </a:rPr>
              <a:t>Determine how the new system will meet business needs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CA" sz="3200" b="1" smtClean="0">
                <a:solidFill>
                  <a:srgbClr val="0D0D0D"/>
                </a:solidFill>
              </a:rPr>
              <a:t>Put new system into operation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CA" sz="3200" b="1" smtClean="0">
                <a:solidFill>
                  <a:srgbClr val="0D0D0D"/>
                </a:solidFill>
              </a:rPr>
              <a:t>Ensure system continues to meet changing business needs</a:t>
            </a:r>
            <a:endParaRPr lang="en-US" sz="3200" b="1" smtClean="0">
              <a:solidFill>
                <a:srgbClr val="0D0D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Input</a:t>
            </a:r>
          </a:p>
          <a:p>
            <a:r>
              <a:rPr lang="id-ID" dirty="0" smtClean="0"/>
              <a:t>Output</a:t>
            </a:r>
          </a:p>
          <a:p>
            <a:r>
              <a:rPr lang="id-ID" dirty="0" smtClean="0"/>
              <a:t>Processing</a:t>
            </a:r>
          </a:p>
          <a:p>
            <a:r>
              <a:rPr lang="id-ID" dirty="0" smtClean="0"/>
              <a:t>Feedback</a:t>
            </a:r>
          </a:p>
          <a:p>
            <a:r>
              <a:rPr lang="id-ID" dirty="0" smtClean="0"/>
              <a:t>Control</a:t>
            </a:r>
          </a:p>
          <a:p>
            <a:r>
              <a:rPr lang="id-ID" dirty="0" smtClean="0"/>
              <a:t>Boundary</a:t>
            </a:r>
          </a:p>
          <a:p>
            <a:r>
              <a:rPr lang="id-ID" dirty="0" smtClean="0"/>
              <a:t>Environment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Information Systems in Society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	</a:t>
            </a:r>
            <a:r>
              <a:rPr lang="en-CA" sz="4000" b="1" smtClean="0">
                <a:solidFill>
                  <a:srgbClr val="0D0D0D"/>
                </a:solidFill>
              </a:rPr>
              <a:t>Security</a:t>
            </a:r>
            <a:r>
              <a:rPr lang="en-CA" sz="4000" smtClean="0"/>
              <a:t>, </a:t>
            </a:r>
            <a:r>
              <a:rPr lang="en-CA" sz="4000" b="1" smtClean="0">
                <a:solidFill>
                  <a:srgbClr val="0D0D0D"/>
                </a:solidFill>
              </a:rPr>
              <a:t>Privacy</a:t>
            </a:r>
            <a:r>
              <a:rPr lang="en-CA" sz="4000" smtClean="0"/>
              <a:t>, </a:t>
            </a:r>
            <a:r>
              <a:rPr lang="en-CA" sz="4000" b="1" smtClean="0">
                <a:solidFill>
                  <a:srgbClr val="0D0D0D"/>
                </a:solidFill>
              </a:rPr>
              <a:t>Ethical</a:t>
            </a:r>
            <a:r>
              <a:rPr lang="en-CA" sz="4000" smtClean="0"/>
              <a:t> </a:t>
            </a:r>
            <a:r>
              <a:rPr lang="en-CA" sz="4000" b="1" smtClean="0">
                <a:solidFill>
                  <a:srgbClr val="0D0D0D"/>
                </a:solidFill>
              </a:rPr>
              <a:t>Issues</a:t>
            </a:r>
            <a:r>
              <a:rPr lang="en-CA" sz="4000" smtClean="0"/>
              <a:t> in Information Systems and </a:t>
            </a:r>
            <a:r>
              <a:rPr lang="en-CA" sz="4000" b="1" i="1" smtClean="0">
                <a:solidFill>
                  <a:srgbClr val="0D0D0D"/>
                </a:solidFill>
              </a:rPr>
              <a:t>the Internet</a:t>
            </a:r>
            <a:r>
              <a:rPr lang="en-CA" sz="4000" smtClean="0"/>
              <a:t>.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3600" b="1" u="sng" smtClean="0"/>
              <a:t>Computer Literacy:</a:t>
            </a:r>
          </a:p>
          <a:p>
            <a:pPr eaLnBrk="1" hangingPunct="1">
              <a:buFontTx/>
              <a:buNone/>
            </a:pPr>
            <a:endParaRPr lang="en-CA" sz="3600" b="1" u="sng" smtClean="0"/>
          </a:p>
          <a:p>
            <a:pPr eaLnBrk="1" hangingPunct="1">
              <a:buFontTx/>
              <a:buNone/>
            </a:pPr>
            <a:r>
              <a:rPr lang="en-CA" sz="3600" smtClean="0"/>
              <a:t>	Knowledge of computer systems and equipment and the ways they function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5"/>
          <p:cNvSpPr>
            <a:spLocks noGrp="1"/>
          </p:cNvSpPr>
          <p:nvPr>
            <p:ph idx="1"/>
          </p:nvPr>
        </p:nvSpPr>
        <p:spPr>
          <a:xfrm>
            <a:off x="685800" y="1143000"/>
            <a:ext cx="8029575" cy="50720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20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2938" y="3500438"/>
            <a:ext cx="1071562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Data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71688" y="3500438"/>
            <a:ext cx="1000125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Input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14688" y="5643563"/>
            <a:ext cx="1785937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Feedback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57563" y="4643438"/>
            <a:ext cx="1357312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Control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15125" y="3429000"/>
            <a:ext cx="2143125" cy="6429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Information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15063" y="1214438"/>
            <a:ext cx="2428875" cy="1000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800">
                <a:solidFill>
                  <a:srgbClr val="0D0D0D"/>
                </a:solidFill>
              </a:rPr>
              <a:t>Management Decisions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72063" y="3500438"/>
            <a:ext cx="1285875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Output</a:t>
            </a:r>
            <a:endParaRPr lang="en-US" sz="2800">
              <a:solidFill>
                <a:srgbClr val="0D0D0D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286125" y="3500438"/>
            <a:ext cx="1500188" cy="500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2800">
                <a:solidFill>
                  <a:srgbClr val="0D0D0D"/>
                </a:solidFill>
              </a:rPr>
              <a:t>Process</a:t>
            </a:r>
            <a:endParaRPr lang="en-US" sz="2800">
              <a:solidFill>
                <a:srgbClr val="0D0D0D"/>
              </a:solidFill>
            </a:endParaRPr>
          </a:p>
        </p:txBody>
      </p:sp>
      <p:cxnSp>
        <p:nvCxnSpPr>
          <p:cNvPr id="27659" name="Elbow Connector 1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1714500" y="3751263"/>
            <a:ext cx="357188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0" name="Elbow Connector 18"/>
          <p:cNvCxnSpPr>
            <a:cxnSpLocks noChangeShapeType="1"/>
            <a:stCxn id="8" idx="3"/>
            <a:endCxn id="14" idx="1"/>
          </p:cNvCxnSpPr>
          <p:nvPr/>
        </p:nvCxnSpPr>
        <p:spPr bwMode="auto">
          <a:xfrm>
            <a:off x="3071813" y="3751263"/>
            <a:ext cx="214312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1" name="Elbow Connector 28"/>
          <p:cNvCxnSpPr>
            <a:cxnSpLocks noChangeShapeType="1"/>
            <a:stCxn id="14" idx="3"/>
            <a:endCxn id="13" idx="1"/>
          </p:cNvCxnSpPr>
          <p:nvPr/>
        </p:nvCxnSpPr>
        <p:spPr bwMode="auto">
          <a:xfrm>
            <a:off x="4786313" y="3751263"/>
            <a:ext cx="285750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2" name="Elbow Connector 34"/>
          <p:cNvCxnSpPr>
            <a:cxnSpLocks noChangeShapeType="1"/>
            <a:stCxn id="13" idx="3"/>
            <a:endCxn id="11" idx="1"/>
          </p:cNvCxnSpPr>
          <p:nvPr/>
        </p:nvCxnSpPr>
        <p:spPr bwMode="auto">
          <a:xfrm>
            <a:off x="6357938" y="3751263"/>
            <a:ext cx="357187" cy="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63" name="Rectangle 39"/>
          <p:cNvSpPr>
            <a:spLocks noChangeArrowheads="1"/>
          </p:cNvSpPr>
          <p:nvPr/>
        </p:nvSpPr>
        <p:spPr bwMode="auto">
          <a:xfrm>
            <a:off x="1928813" y="3071813"/>
            <a:ext cx="4500562" cy="2357437"/>
          </a:xfrm>
          <a:prstGeom prst="rect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7664" name="Shape 42"/>
          <p:cNvCxnSpPr>
            <a:cxnSpLocks noChangeShapeType="1"/>
            <a:stCxn id="13" idx="2"/>
          </p:cNvCxnSpPr>
          <p:nvPr/>
        </p:nvCxnSpPr>
        <p:spPr bwMode="auto">
          <a:xfrm rot="5400000">
            <a:off x="4822032" y="3964781"/>
            <a:ext cx="857250" cy="92868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5" name="Shape 44"/>
          <p:cNvCxnSpPr>
            <a:cxnSpLocks noChangeShapeType="1"/>
            <a:stCxn id="10" idx="1"/>
          </p:cNvCxnSpPr>
          <p:nvPr/>
        </p:nvCxnSpPr>
        <p:spPr bwMode="auto">
          <a:xfrm rot="10800000">
            <a:off x="2571750" y="4071938"/>
            <a:ext cx="785813" cy="82232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6" name="Shape 49"/>
          <p:cNvCxnSpPr>
            <a:cxnSpLocks noChangeShapeType="1"/>
          </p:cNvCxnSpPr>
          <p:nvPr/>
        </p:nvCxnSpPr>
        <p:spPr bwMode="auto">
          <a:xfrm rot="10800000">
            <a:off x="1214438" y="4071938"/>
            <a:ext cx="2000250" cy="18224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7" name="Shape 53"/>
          <p:cNvCxnSpPr>
            <a:cxnSpLocks noChangeShapeType="1"/>
            <a:stCxn id="11" idx="2"/>
          </p:cNvCxnSpPr>
          <p:nvPr/>
        </p:nvCxnSpPr>
        <p:spPr bwMode="auto">
          <a:xfrm rot="5400000">
            <a:off x="5536407" y="3536156"/>
            <a:ext cx="1714500" cy="27860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8" name="Elbow Connector 57"/>
          <p:cNvCxnSpPr>
            <a:cxnSpLocks noChangeShapeType="1"/>
          </p:cNvCxnSpPr>
          <p:nvPr/>
        </p:nvCxnSpPr>
        <p:spPr bwMode="auto">
          <a:xfrm rot="5400000" flipH="1" flipV="1">
            <a:off x="7179469" y="2821782"/>
            <a:ext cx="1214437" cy="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69" name="TextBox 61"/>
          <p:cNvSpPr txBox="1">
            <a:spLocks noChangeArrowheads="1"/>
          </p:cNvSpPr>
          <p:nvPr/>
        </p:nvSpPr>
        <p:spPr bwMode="auto">
          <a:xfrm>
            <a:off x="1571625" y="35718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70" name="Rectangle 62"/>
          <p:cNvSpPr>
            <a:spLocks noChangeArrowheads="1"/>
          </p:cNvSpPr>
          <p:nvPr/>
        </p:nvSpPr>
        <p:spPr bwMode="auto">
          <a:xfrm>
            <a:off x="2000250" y="2143125"/>
            <a:ext cx="4429125" cy="5000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800"/>
              <a:t>(Environment)</a:t>
            </a:r>
            <a:endParaRPr lang="en-US" sz="28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14375" y="428625"/>
            <a:ext cx="77866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800"/>
              <a:t>General Information Systems Diagram</a:t>
            </a:r>
            <a:endParaRPr lang="en-US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7663" grpId="0" animBg="1"/>
      <p:bldP spid="27670" grpId="0"/>
      <p:bldP spid="2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CA" sz="4000" b="1" smtClean="0"/>
              <a:t>Informal Information System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n-CA" sz="3600" smtClean="0"/>
              <a:t>Each organization has a unique culture, or fundamental set of assumptions, values, and ways of doing things, that has been accepted by most of its members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42938" y="214313"/>
            <a:ext cx="7772400" cy="58102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CA" b="1" u="sng" smtClean="0"/>
          </a:p>
          <a:p>
            <a:pPr eaLnBrk="1" hangingPunct="1">
              <a:buFontTx/>
              <a:buNone/>
            </a:pPr>
            <a:r>
              <a:rPr lang="en-CA" b="1" u="sng" smtClean="0"/>
              <a:t>Environment:</a:t>
            </a:r>
          </a:p>
          <a:p>
            <a:pPr lvl="2" eaLnBrk="1" hangingPunct="1"/>
            <a:r>
              <a:rPr lang="en-CA" smtClean="0"/>
              <a:t>Business - other functional areas</a:t>
            </a:r>
          </a:p>
          <a:p>
            <a:pPr lvl="2" eaLnBrk="1" hangingPunct="1"/>
            <a:r>
              <a:rPr lang="en-CA" smtClean="0"/>
              <a:t>Computer – hardware, software, other IS</a:t>
            </a:r>
          </a:p>
          <a:p>
            <a:pPr lvl="2" eaLnBrk="1" hangingPunct="1"/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Sub System:</a:t>
            </a:r>
          </a:p>
          <a:p>
            <a:pPr eaLnBrk="1" hangingPunct="1">
              <a:buFontTx/>
              <a:buNone/>
            </a:pPr>
            <a:r>
              <a:rPr lang="en-CA" smtClean="0"/>
              <a:t>	Component of a larger system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b="1" u="sng" smtClean="0"/>
              <a:t>System Boundary:</a:t>
            </a:r>
          </a:p>
          <a:p>
            <a:pPr eaLnBrk="1" hangingPunct="1">
              <a:buFontTx/>
              <a:buNone/>
            </a:pPr>
            <a:r>
              <a:rPr lang="en-CA" smtClean="0"/>
              <a:t>	Interaction with environment (user or other system) via an interface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6477000" cy="1143000"/>
          </a:xfrm>
        </p:spPr>
        <p:txBody>
          <a:bodyPr/>
          <a:lstStyle/>
          <a:p>
            <a:pPr eaLnBrk="1" hangingPunct="1"/>
            <a:r>
              <a:rPr lang="en-CA" sz="4000" smtClean="0"/>
              <a:t>Information System Activities</a:t>
            </a:r>
            <a:endParaRPr lang="en-US" sz="400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71500" y="2928938"/>
            <a:ext cx="7772400" cy="316706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CA" sz="3600" smtClean="0"/>
              <a:t>Input of Data Resources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CA" sz="3600" smtClean="0"/>
              <a:t>Process Data into Information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CA" sz="3600" smtClean="0"/>
              <a:t>Output of Information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of Data Resources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entry</a:t>
            </a:r>
          </a:p>
          <a:p>
            <a:r>
              <a:rPr lang="en-US" smtClean="0"/>
              <a:t>Editing</a:t>
            </a:r>
          </a:p>
          <a:p>
            <a:r>
              <a:rPr lang="en-US" smtClean="0"/>
              <a:t>Machine readable</a:t>
            </a:r>
          </a:p>
          <a:p>
            <a:r>
              <a:rPr lang="en-US" smtClean="0"/>
              <a:t>Source documents</a:t>
            </a:r>
          </a:p>
          <a:p>
            <a:pPr lvl="1"/>
            <a:r>
              <a:rPr lang="en-US" smtClean="0"/>
              <a:t>Formal record of a transaction</a:t>
            </a:r>
          </a:p>
          <a:p>
            <a:r>
              <a:rPr lang="en-US" smtClean="0"/>
              <a:t>User interface</a:t>
            </a:r>
          </a:p>
          <a:p>
            <a:pPr lvl="1"/>
            <a:r>
              <a:rPr lang="en-US" smtClean="0"/>
              <a:t>How users interact with information system</a:t>
            </a:r>
          </a:p>
          <a:p>
            <a:pPr lvl="1"/>
            <a:r>
              <a:rPr lang="en-US" smtClean="0"/>
              <a:t>Optical scanning; menu; prompts; fill in blanks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Data into Information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Calculate</a:t>
            </a:r>
          </a:p>
          <a:p>
            <a:r>
              <a:rPr lang="en-US" smtClean="0"/>
              <a:t>Compare</a:t>
            </a:r>
          </a:p>
          <a:p>
            <a:r>
              <a:rPr lang="en-US" smtClean="0"/>
              <a:t>Sort</a:t>
            </a:r>
          </a:p>
          <a:p>
            <a:r>
              <a:rPr lang="en-US" smtClean="0"/>
              <a:t>Classify</a:t>
            </a:r>
          </a:p>
          <a:p>
            <a:r>
              <a:rPr lang="en-US" smtClean="0"/>
              <a:t>Summarize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The quality of the data must be maintained by a continual process of correcting and updating activities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of Information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Transmit information to users</a:t>
            </a:r>
          </a:p>
          <a:p>
            <a:pPr lvl="1"/>
            <a:r>
              <a:rPr lang="en-US" smtClean="0"/>
              <a:t>Display; paper; audio</a:t>
            </a:r>
          </a:p>
          <a:p>
            <a:r>
              <a:rPr lang="en-US" smtClean="0"/>
              <a:t>Storage of data</a:t>
            </a:r>
          </a:p>
          <a:p>
            <a:pPr lvl="1"/>
            <a:r>
              <a:rPr lang="en-US" smtClean="0"/>
              <a:t>Data are retained in an organized manner</a:t>
            </a:r>
          </a:p>
          <a:p>
            <a:pPr lvl="2"/>
            <a:r>
              <a:rPr lang="en-US" smtClean="0"/>
              <a:t>Fields; records; files; data bases</a:t>
            </a:r>
          </a:p>
          <a:p>
            <a:r>
              <a:rPr lang="en-US" smtClean="0"/>
              <a:t>Control of system performance</a:t>
            </a:r>
          </a:p>
          <a:p>
            <a:pPr lvl="1"/>
            <a:r>
              <a:rPr lang="en-US" smtClean="0"/>
              <a:t>Feedback must be monitored and evaluated to determine if the information system is meeting established performance standards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1357313"/>
            <a:ext cx="7772400" cy="47386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3795" name="Isosceles Triangle 3"/>
          <p:cNvSpPr>
            <a:spLocks noChangeArrowheads="1"/>
          </p:cNvSpPr>
          <p:nvPr/>
        </p:nvSpPr>
        <p:spPr bwMode="auto">
          <a:xfrm>
            <a:off x="2928938" y="1928813"/>
            <a:ext cx="4714875" cy="4143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796" name="Straight Connector 5"/>
          <p:cNvCxnSpPr>
            <a:cxnSpLocks noChangeShapeType="1"/>
            <a:stCxn id="33795" idx="0"/>
          </p:cNvCxnSpPr>
          <p:nvPr/>
        </p:nvCxnSpPr>
        <p:spPr bwMode="auto">
          <a:xfrm rot="-5400000" flipH="1" flipV="1">
            <a:off x="2643187" y="3429001"/>
            <a:ext cx="4143375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7" name="Straight Connector 7"/>
          <p:cNvCxnSpPr>
            <a:cxnSpLocks noChangeShapeType="1"/>
            <a:stCxn id="33795" idx="0"/>
          </p:cNvCxnSpPr>
          <p:nvPr/>
        </p:nvCxnSpPr>
        <p:spPr bwMode="auto">
          <a:xfrm rot="16200000" flipH="1">
            <a:off x="3786187" y="3429001"/>
            <a:ext cx="4143375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8" name="Straight Connector 9"/>
          <p:cNvCxnSpPr>
            <a:cxnSpLocks noChangeShapeType="1"/>
            <a:stCxn id="33795" idx="0"/>
            <a:endCxn id="33795" idx="3"/>
          </p:cNvCxnSpPr>
          <p:nvPr/>
        </p:nvCxnSpPr>
        <p:spPr bwMode="auto">
          <a:xfrm rot="16200000" flipH="1">
            <a:off x="3214688" y="4000500"/>
            <a:ext cx="41449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799" name="Straight Connector 11"/>
          <p:cNvCxnSpPr>
            <a:cxnSpLocks noChangeShapeType="1"/>
          </p:cNvCxnSpPr>
          <p:nvPr/>
        </p:nvCxnSpPr>
        <p:spPr bwMode="auto">
          <a:xfrm>
            <a:off x="3429000" y="5214938"/>
            <a:ext cx="3714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0" name="Straight Connector 13"/>
          <p:cNvCxnSpPr>
            <a:cxnSpLocks noChangeShapeType="1"/>
          </p:cNvCxnSpPr>
          <p:nvPr/>
        </p:nvCxnSpPr>
        <p:spPr bwMode="auto">
          <a:xfrm>
            <a:off x="3929063" y="4357688"/>
            <a:ext cx="2714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1" name="Straight Connector 15"/>
          <p:cNvCxnSpPr>
            <a:cxnSpLocks noChangeShapeType="1"/>
          </p:cNvCxnSpPr>
          <p:nvPr/>
        </p:nvCxnSpPr>
        <p:spPr bwMode="auto">
          <a:xfrm>
            <a:off x="4357688" y="3500438"/>
            <a:ext cx="1785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02" name="Straight Connector 17"/>
          <p:cNvCxnSpPr>
            <a:cxnSpLocks noChangeShapeType="1"/>
          </p:cNvCxnSpPr>
          <p:nvPr/>
        </p:nvCxnSpPr>
        <p:spPr bwMode="auto">
          <a:xfrm>
            <a:off x="4857750" y="2714625"/>
            <a:ext cx="857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803" name="Rectangle 18"/>
          <p:cNvSpPr>
            <a:spLocks noChangeArrowheads="1"/>
          </p:cNvSpPr>
          <p:nvPr/>
        </p:nvSpPr>
        <p:spPr bwMode="auto">
          <a:xfrm>
            <a:off x="357188" y="1357313"/>
            <a:ext cx="1285875" cy="3571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1800"/>
              <a:t>Decisions</a:t>
            </a:r>
            <a:endParaRPr lang="en-US" sz="1800"/>
          </a:p>
        </p:txBody>
      </p:sp>
      <p:sp>
        <p:nvSpPr>
          <p:cNvPr id="33804" name="Rectangle 19"/>
          <p:cNvSpPr>
            <a:spLocks noChangeArrowheads="1"/>
          </p:cNvSpPr>
          <p:nvPr/>
        </p:nvSpPr>
        <p:spPr bwMode="auto">
          <a:xfrm>
            <a:off x="7215188" y="4572000"/>
            <a:ext cx="642937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TPS</a:t>
            </a:r>
            <a:endParaRPr lang="en-US" sz="1800"/>
          </a:p>
        </p:txBody>
      </p:sp>
      <p:sp>
        <p:nvSpPr>
          <p:cNvPr id="33805" name="Rectangle 20"/>
          <p:cNvSpPr>
            <a:spLocks noChangeArrowheads="1"/>
          </p:cNvSpPr>
          <p:nvPr/>
        </p:nvSpPr>
        <p:spPr bwMode="auto">
          <a:xfrm>
            <a:off x="6929438" y="3786188"/>
            <a:ext cx="714375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MIS</a:t>
            </a:r>
            <a:endParaRPr lang="en-US" sz="1800"/>
          </a:p>
        </p:txBody>
      </p:sp>
      <p:sp>
        <p:nvSpPr>
          <p:cNvPr id="33806" name="Rectangle 21"/>
          <p:cNvSpPr>
            <a:spLocks noChangeArrowheads="1"/>
          </p:cNvSpPr>
          <p:nvPr/>
        </p:nvSpPr>
        <p:spPr bwMode="auto">
          <a:xfrm>
            <a:off x="6357938" y="2928938"/>
            <a:ext cx="1857375" cy="571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GIS, CAD/CAM, OAS</a:t>
            </a:r>
            <a:endParaRPr lang="en-US" sz="1800"/>
          </a:p>
        </p:txBody>
      </p:sp>
      <p:sp>
        <p:nvSpPr>
          <p:cNvPr id="33807" name="Rectangle 22"/>
          <p:cNvSpPr>
            <a:spLocks noChangeArrowheads="1"/>
          </p:cNvSpPr>
          <p:nvPr/>
        </p:nvSpPr>
        <p:spPr bwMode="auto">
          <a:xfrm>
            <a:off x="6215063" y="5286375"/>
            <a:ext cx="1071562" cy="571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Keep</a:t>
            </a:r>
          </a:p>
          <a:p>
            <a:pPr algn="ctr"/>
            <a:r>
              <a:rPr lang="en-CA" sz="1800"/>
              <a:t>   Track</a:t>
            </a:r>
            <a:endParaRPr lang="en-US" sz="1800"/>
          </a:p>
        </p:txBody>
      </p:sp>
      <p:sp>
        <p:nvSpPr>
          <p:cNvPr id="33808" name="Rectangle 23"/>
          <p:cNvSpPr>
            <a:spLocks noChangeArrowheads="1"/>
          </p:cNvSpPr>
          <p:nvPr/>
        </p:nvSpPr>
        <p:spPr bwMode="auto">
          <a:xfrm>
            <a:off x="5286375" y="5286375"/>
            <a:ext cx="928688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Sell</a:t>
            </a:r>
            <a:endParaRPr lang="en-US" sz="1800"/>
          </a:p>
        </p:txBody>
      </p:sp>
      <p:sp>
        <p:nvSpPr>
          <p:cNvPr id="33809" name="Rectangle 24"/>
          <p:cNvSpPr>
            <a:spLocks noChangeArrowheads="1"/>
          </p:cNvSpPr>
          <p:nvPr/>
        </p:nvSpPr>
        <p:spPr bwMode="auto">
          <a:xfrm>
            <a:off x="4429125" y="5286375"/>
            <a:ext cx="857250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Make</a:t>
            </a:r>
            <a:endParaRPr lang="en-US" sz="1800"/>
          </a:p>
        </p:txBody>
      </p:sp>
      <p:sp>
        <p:nvSpPr>
          <p:cNvPr id="33810" name="Rectangle 25"/>
          <p:cNvSpPr>
            <a:spLocks noChangeArrowheads="1"/>
          </p:cNvSpPr>
          <p:nvPr/>
        </p:nvSpPr>
        <p:spPr bwMode="auto">
          <a:xfrm>
            <a:off x="6357938" y="1357313"/>
            <a:ext cx="2143125" cy="571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sz="1800"/>
              <a:t>Information Systems</a:t>
            </a:r>
            <a:endParaRPr lang="en-US" sz="1800"/>
          </a:p>
        </p:txBody>
      </p:sp>
      <p:sp>
        <p:nvSpPr>
          <p:cNvPr id="33811" name="Rectangle 26"/>
          <p:cNvSpPr>
            <a:spLocks noChangeArrowheads="1"/>
          </p:cNvSpPr>
          <p:nvPr/>
        </p:nvSpPr>
        <p:spPr bwMode="auto">
          <a:xfrm>
            <a:off x="1928813" y="1357313"/>
            <a:ext cx="2357437" cy="3571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Management Levels</a:t>
            </a:r>
            <a:endParaRPr lang="en-US" sz="1800"/>
          </a:p>
        </p:txBody>
      </p:sp>
      <p:sp>
        <p:nvSpPr>
          <p:cNvPr id="33812" name="Rectangle 27"/>
          <p:cNvSpPr>
            <a:spLocks noChangeArrowheads="1"/>
          </p:cNvSpPr>
          <p:nvPr/>
        </p:nvSpPr>
        <p:spPr bwMode="auto">
          <a:xfrm>
            <a:off x="714375" y="3143250"/>
            <a:ext cx="1143000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800"/>
              <a:t>Tactical</a:t>
            </a:r>
            <a:endParaRPr lang="en-US" sz="1800"/>
          </a:p>
        </p:txBody>
      </p:sp>
      <p:sp>
        <p:nvSpPr>
          <p:cNvPr id="33813" name="Rectangle 28"/>
          <p:cNvSpPr>
            <a:spLocks noChangeArrowheads="1"/>
          </p:cNvSpPr>
          <p:nvPr/>
        </p:nvSpPr>
        <p:spPr bwMode="auto">
          <a:xfrm>
            <a:off x="714375" y="4929188"/>
            <a:ext cx="1285875" cy="571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800"/>
              <a:t>Technical</a:t>
            </a:r>
          </a:p>
          <a:p>
            <a:r>
              <a:rPr lang="en-CA" sz="1400"/>
              <a:t>(Operational)</a:t>
            </a:r>
            <a:endParaRPr lang="en-US" sz="1400"/>
          </a:p>
        </p:txBody>
      </p:sp>
      <p:sp>
        <p:nvSpPr>
          <p:cNvPr id="33814" name="Rectangle 29"/>
          <p:cNvSpPr>
            <a:spLocks noChangeArrowheads="1"/>
          </p:cNvSpPr>
          <p:nvPr/>
        </p:nvSpPr>
        <p:spPr bwMode="auto">
          <a:xfrm>
            <a:off x="714375" y="2286000"/>
            <a:ext cx="1143000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800"/>
              <a:t>Strategic</a:t>
            </a:r>
            <a:endParaRPr lang="en-US" sz="1800"/>
          </a:p>
        </p:txBody>
      </p:sp>
      <p:sp>
        <p:nvSpPr>
          <p:cNvPr id="33815" name="Rectangle 30"/>
          <p:cNvSpPr>
            <a:spLocks noChangeArrowheads="1"/>
          </p:cNvSpPr>
          <p:nvPr/>
        </p:nvSpPr>
        <p:spPr bwMode="auto">
          <a:xfrm>
            <a:off x="357188" y="5643563"/>
            <a:ext cx="1357312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800"/>
              <a:t>Structured</a:t>
            </a:r>
            <a:endParaRPr lang="en-US" sz="1800"/>
          </a:p>
        </p:txBody>
      </p:sp>
      <p:sp>
        <p:nvSpPr>
          <p:cNvPr id="33816" name="Rectangle 31"/>
          <p:cNvSpPr>
            <a:spLocks noChangeArrowheads="1"/>
          </p:cNvSpPr>
          <p:nvPr/>
        </p:nvSpPr>
        <p:spPr bwMode="auto">
          <a:xfrm>
            <a:off x="357188" y="2000250"/>
            <a:ext cx="1428750" cy="21431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600"/>
              <a:t>Unstructured</a:t>
            </a:r>
            <a:endParaRPr lang="en-US" sz="1600"/>
          </a:p>
        </p:txBody>
      </p:sp>
      <p:cxnSp>
        <p:nvCxnSpPr>
          <p:cNvPr id="33817" name="Straight Arrow Connector 33"/>
          <p:cNvCxnSpPr>
            <a:cxnSpLocks noChangeShapeType="1"/>
          </p:cNvCxnSpPr>
          <p:nvPr/>
        </p:nvCxnSpPr>
        <p:spPr bwMode="auto">
          <a:xfrm rot="5400000">
            <a:off x="-1000125" y="3929063"/>
            <a:ext cx="34290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3818" name="Rectangle 39"/>
          <p:cNvSpPr>
            <a:spLocks noChangeArrowheads="1"/>
          </p:cNvSpPr>
          <p:nvPr/>
        </p:nvSpPr>
        <p:spPr bwMode="auto">
          <a:xfrm>
            <a:off x="3429000" y="5286375"/>
            <a:ext cx="857250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Buy</a:t>
            </a:r>
            <a:endParaRPr lang="en-US" sz="1800"/>
          </a:p>
        </p:txBody>
      </p:sp>
      <p:sp>
        <p:nvSpPr>
          <p:cNvPr id="33819" name="Rectangle 40"/>
          <p:cNvSpPr>
            <a:spLocks noChangeArrowheads="1"/>
          </p:cNvSpPr>
          <p:nvPr/>
        </p:nvSpPr>
        <p:spPr bwMode="auto">
          <a:xfrm>
            <a:off x="2000250" y="5429250"/>
            <a:ext cx="1214438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1800"/>
              <a:t>Functions</a:t>
            </a:r>
            <a:endParaRPr lang="en-US" sz="1800"/>
          </a:p>
        </p:txBody>
      </p:sp>
      <p:sp>
        <p:nvSpPr>
          <p:cNvPr id="33820" name="Rectangle 41"/>
          <p:cNvSpPr>
            <a:spLocks noChangeArrowheads="1"/>
          </p:cNvSpPr>
          <p:nvPr/>
        </p:nvSpPr>
        <p:spPr bwMode="auto">
          <a:xfrm>
            <a:off x="2000250" y="4429125"/>
            <a:ext cx="1571625" cy="6429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Lower</a:t>
            </a:r>
          </a:p>
          <a:p>
            <a:pPr algn="ctr"/>
            <a:r>
              <a:rPr lang="en-CA" sz="1800"/>
              <a:t>Management</a:t>
            </a:r>
            <a:endParaRPr lang="en-US" sz="1800"/>
          </a:p>
        </p:txBody>
      </p:sp>
      <p:sp>
        <p:nvSpPr>
          <p:cNvPr id="33821" name="Rectangle 42"/>
          <p:cNvSpPr>
            <a:spLocks noChangeArrowheads="1"/>
          </p:cNvSpPr>
          <p:nvPr/>
        </p:nvSpPr>
        <p:spPr bwMode="auto">
          <a:xfrm>
            <a:off x="2143125" y="3571875"/>
            <a:ext cx="1643063" cy="7143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Middle</a:t>
            </a:r>
          </a:p>
          <a:p>
            <a:pPr algn="ctr"/>
            <a:r>
              <a:rPr lang="en-CA" sz="1800"/>
              <a:t>Management</a:t>
            </a:r>
            <a:endParaRPr lang="en-US" sz="1800"/>
          </a:p>
        </p:txBody>
      </p:sp>
      <p:sp>
        <p:nvSpPr>
          <p:cNvPr id="33822" name="Rectangle 43"/>
          <p:cNvSpPr>
            <a:spLocks noChangeArrowheads="1"/>
          </p:cNvSpPr>
          <p:nvPr/>
        </p:nvSpPr>
        <p:spPr bwMode="auto">
          <a:xfrm>
            <a:off x="2143125" y="2786063"/>
            <a:ext cx="2071688" cy="6429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Knowledge and Data Worker</a:t>
            </a:r>
            <a:endParaRPr lang="en-US" sz="1800"/>
          </a:p>
        </p:txBody>
      </p:sp>
      <p:sp>
        <p:nvSpPr>
          <p:cNvPr id="33823" name="Rectangle 44"/>
          <p:cNvSpPr>
            <a:spLocks noChangeArrowheads="1"/>
          </p:cNvSpPr>
          <p:nvPr/>
        </p:nvSpPr>
        <p:spPr bwMode="auto">
          <a:xfrm>
            <a:off x="2143125" y="2071688"/>
            <a:ext cx="1714500" cy="571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Senior Management</a:t>
            </a:r>
            <a:endParaRPr lang="en-US" sz="1800"/>
          </a:p>
        </p:txBody>
      </p:sp>
      <p:sp>
        <p:nvSpPr>
          <p:cNvPr id="33824" name="Rectangle 51"/>
          <p:cNvSpPr>
            <a:spLocks noChangeArrowheads="1"/>
          </p:cNvSpPr>
          <p:nvPr/>
        </p:nvSpPr>
        <p:spPr bwMode="auto">
          <a:xfrm>
            <a:off x="6072188" y="2500313"/>
            <a:ext cx="714375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DSS</a:t>
            </a:r>
            <a:endParaRPr lang="en-US" sz="1800"/>
          </a:p>
        </p:txBody>
      </p:sp>
      <p:sp>
        <p:nvSpPr>
          <p:cNvPr id="33825" name="Rectangle 52"/>
          <p:cNvSpPr>
            <a:spLocks noChangeArrowheads="1"/>
          </p:cNvSpPr>
          <p:nvPr/>
        </p:nvSpPr>
        <p:spPr bwMode="auto">
          <a:xfrm>
            <a:off x="6572250" y="2143125"/>
            <a:ext cx="714375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ESS</a:t>
            </a:r>
            <a:endParaRPr lang="en-US" sz="1800"/>
          </a:p>
        </p:txBody>
      </p:sp>
      <p:cxnSp>
        <p:nvCxnSpPr>
          <p:cNvPr id="33826" name="Straight Connector 54"/>
          <p:cNvCxnSpPr>
            <a:cxnSpLocks noChangeShapeType="1"/>
          </p:cNvCxnSpPr>
          <p:nvPr/>
        </p:nvCxnSpPr>
        <p:spPr bwMode="auto">
          <a:xfrm rot="10800000">
            <a:off x="2214563" y="5214938"/>
            <a:ext cx="1214437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27" name="Straight Connector 58"/>
          <p:cNvCxnSpPr>
            <a:cxnSpLocks noChangeShapeType="1"/>
          </p:cNvCxnSpPr>
          <p:nvPr/>
        </p:nvCxnSpPr>
        <p:spPr bwMode="auto">
          <a:xfrm>
            <a:off x="7143750" y="5214938"/>
            <a:ext cx="1071563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28" name="Straight Connector 60"/>
          <p:cNvCxnSpPr>
            <a:cxnSpLocks noChangeShapeType="1"/>
          </p:cNvCxnSpPr>
          <p:nvPr/>
        </p:nvCxnSpPr>
        <p:spPr bwMode="auto">
          <a:xfrm>
            <a:off x="6572250" y="4357688"/>
            <a:ext cx="150018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29" name="Straight Connector 63"/>
          <p:cNvCxnSpPr>
            <a:cxnSpLocks noChangeShapeType="1"/>
          </p:cNvCxnSpPr>
          <p:nvPr/>
        </p:nvCxnSpPr>
        <p:spPr bwMode="auto">
          <a:xfrm>
            <a:off x="6143625" y="3500438"/>
            <a:ext cx="1928813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0" name="Straight Connector 67"/>
          <p:cNvCxnSpPr>
            <a:cxnSpLocks noChangeShapeType="1"/>
          </p:cNvCxnSpPr>
          <p:nvPr/>
        </p:nvCxnSpPr>
        <p:spPr bwMode="auto">
          <a:xfrm>
            <a:off x="5715000" y="2714625"/>
            <a:ext cx="357188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1" name="Straight Connector 69"/>
          <p:cNvCxnSpPr>
            <a:cxnSpLocks noChangeShapeType="1"/>
          </p:cNvCxnSpPr>
          <p:nvPr/>
        </p:nvCxnSpPr>
        <p:spPr bwMode="auto">
          <a:xfrm rot="10800000">
            <a:off x="2143125" y="2714625"/>
            <a:ext cx="27146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2" name="Straight Connector 71"/>
          <p:cNvCxnSpPr>
            <a:cxnSpLocks noChangeShapeType="1"/>
          </p:cNvCxnSpPr>
          <p:nvPr/>
        </p:nvCxnSpPr>
        <p:spPr bwMode="auto">
          <a:xfrm rot="10800000">
            <a:off x="2214563" y="3500438"/>
            <a:ext cx="2143125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3" name="Straight Connector 74"/>
          <p:cNvCxnSpPr>
            <a:cxnSpLocks noChangeShapeType="1"/>
          </p:cNvCxnSpPr>
          <p:nvPr/>
        </p:nvCxnSpPr>
        <p:spPr bwMode="auto">
          <a:xfrm rot="10800000">
            <a:off x="2143125" y="4357688"/>
            <a:ext cx="17859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3834" name="Straight Connector 80"/>
          <p:cNvCxnSpPr>
            <a:cxnSpLocks noChangeShapeType="1"/>
          </p:cNvCxnSpPr>
          <p:nvPr/>
        </p:nvCxnSpPr>
        <p:spPr bwMode="auto">
          <a:xfrm>
            <a:off x="5929313" y="2500313"/>
            <a:ext cx="2143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35" name="Straight Connector 81"/>
          <p:cNvCxnSpPr>
            <a:cxnSpLocks noChangeShapeType="1"/>
          </p:cNvCxnSpPr>
          <p:nvPr/>
        </p:nvCxnSpPr>
        <p:spPr bwMode="auto">
          <a:xfrm>
            <a:off x="5929313" y="2928938"/>
            <a:ext cx="2143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36" name="Straight Connector 84"/>
          <p:cNvCxnSpPr>
            <a:cxnSpLocks noChangeShapeType="1"/>
          </p:cNvCxnSpPr>
          <p:nvPr/>
        </p:nvCxnSpPr>
        <p:spPr bwMode="auto">
          <a:xfrm rot="5400000">
            <a:off x="5930106" y="2713832"/>
            <a:ext cx="42862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37" name="Straight Connector 86"/>
          <p:cNvCxnSpPr>
            <a:cxnSpLocks noChangeShapeType="1"/>
          </p:cNvCxnSpPr>
          <p:nvPr/>
        </p:nvCxnSpPr>
        <p:spPr bwMode="auto">
          <a:xfrm>
            <a:off x="1928813" y="4357688"/>
            <a:ext cx="2143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38" name="Straight Connector 87"/>
          <p:cNvCxnSpPr>
            <a:cxnSpLocks noChangeShapeType="1"/>
          </p:cNvCxnSpPr>
          <p:nvPr/>
        </p:nvCxnSpPr>
        <p:spPr bwMode="auto">
          <a:xfrm>
            <a:off x="1928813" y="2714625"/>
            <a:ext cx="214312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39" name="Straight Connector 89"/>
          <p:cNvCxnSpPr>
            <a:cxnSpLocks noChangeShapeType="1"/>
          </p:cNvCxnSpPr>
          <p:nvPr/>
        </p:nvCxnSpPr>
        <p:spPr bwMode="auto">
          <a:xfrm rot="5400000">
            <a:off x="1105694" y="3536156"/>
            <a:ext cx="164465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" name="Rectangle 95"/>
          <p:cNvSpPr/>
          <p:nvPr/>
        </p:nvSpPr>
        <p:spPr bwMode="auto">
          <a:xfrm>
            <a:off x="357188" y="357188"/>
            <a:ext cx="8143875" cy="6429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sz="3200"/>
              <a:t>Systems Applications in the Organization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803" grpId="0" animBg="1"/>
      <p:bldP spid="33804" grpId="0"/>
      <p:bldP spid="33805" grpId="0"/>
      <p:bldP spid="33806" grpId="0"/>
      <p:bldP spid="33807" grpId="0"/>
      <p:bldP spid="33808" grpId="0"/>
      <p:bldP spid="33809" grpId="0"/>
      <p:bldP spid="33810" grpId="0" animBg="1"/>
      <p:bldP spid="33811" grpId="0" animBg="1"/>
      <p:bldP spid="33812" grpId="0"/>
      <p:bldP spid="33813" grpId="0"/>
      <p:bldP spid="33814" grpId="0"/>
      <p:bldP spid="33815" grpId="0"/>
      <p:bldP spid="33816" grpId="0"/>
      <p:bldP spid="33818" grpId="0"/>
      <p:bldP spid="33819" grpId="0"/>
      <p:bldP spid="33820" grpId="0"/>
      <p:bldP spid="33821" grpId="0"/>
      <p:bldP spid="33822" grpId="0"/>
      <p:bldP spid="33823" grpId="0"/>
      <p:bldP spid="33824" grpId="0"/>
      <p:bldP spid="33825" grpId="0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Diagram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Contoh: Sistem Pemasaran</a:t>
            </a:r>
            <a:endParaRPr lang="en-US" dirty="0"/>
          </a:p>
        </p:txBody>
      </p:sp>
      <p:pic>
        <p:nvPicPr>
          <p:cNvPr id="4" name="Picture 5" descr="obr43559_1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2976" y="2786058"/>
            <a:ext cx="6677025" cy="267652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Tingkat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err="1" smtClean="0"/>
              <a:t>Berdasarkan</a:t>
            </a:r>
            <a:r>
              <a:rPr lang="en-US" sz="3100" dirty="0" smtClean="0"/>
              <a:t> </a:t>
            </a:r>
            <a:r>
              <a:rPr lang="en-US" sz="3100" dirty="0" err="1" smtClean="0"/>
              <a:t>tingkatan</a:t>
            </a:r>
            <a:r>
              <a:rPr lang="en-US" sz="3100" dirty="0" smtClean="0"/>
              <a:t> </a:t>
            </a:r>
            <a:r>
              <a:rPr lang="en-US" sz="3100" dirty="0" err="1" smtClean="0"/>
              <a:t>manajemen</a:t>
            </a:r>
            <a:r>
              <a:rPr lang="en-US" sz="3100" dirty="0" smtClean="0"/>
              <a:t>,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dikelompokkan</a:t>
            </a:r>
            <a:r>
              <a:rPr lang="en-US" sz="3100" dirty="0" smtClean="0"/>
              <a:t> </a:t>
            </a:r>
            <a:r>
              <a:rPr lang="en-US" sz="3100" dirty="0" err="1" smtClean="0"/>
              <a:t>berdasar</a:t>
            </a:r>
            <a:r>
              <a:rPr lang="en-US" sz="3100" dirty="0" smtClean="0"/>
              <a:t> </a:t>
            </a:r>
            <a:r>
              <a:rPr lang="en-US" sz="3100" dirty="0" err="1" smtClean="0"/>
              <a:t>penggunanya</a:t>
            </a:r>
            <a:endParaRPr lang="en-US" sz="3100" dirty="0" smtClean="0"/>
          </a:p>
          <a:p>
            <a:pPr lvl="1"/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Strategis</a:t>
            </a:r>
            <a:r>
              <a:rPr lang="en-US" sz="3100" dirty="0" smtClean="0"/>
              <a:t>  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mengambil</a:t>
            </a:r>
            <a:r>
              <a:rPr lang="en-US" sz="3100" dirty="0" smtClean="0"/>
              <a:t> </a:t>
            </a:r>
            <a:r>
              <a:rPr lang="en-US" sz="3100" dirty="0" err="1" smtClean="0"/>
              <a:t>keputusan</a:t>
            </a:r>
            <a:r>
              <a:rPr lang="en-US" sz="3100" dirty="0" smtClean="0"/>
              <a:t> </a:t>
            </a:r>
            <a:r>
              <a:rPr lang="en-US" sz="3100" dirty="0" err="1" smtClean="0"/>
              <a:t>jangka</a:t>
            </a:r>
            <a:r>
              <a:rPr lang="en-US" sz="3100" dirty="0" smtClean="0"/>
              <a:t> </a:t>
            </a:r>
            <a:r>
              <a:rPr lang="en-US" sz="3100" dirty="0" err="1" smtClean="0"/>
              <a:t>panjang</a:t>
            </a:r>
            <a:r>
              <a:rPr lang="en-US" sz="3100" dirty="0" smtClean="0"/>
              <a:t>, </a:t>
            </a:r>
            <a:r>
              <a:rPr lang="en-US" sz="3100" dirty="0" err="1" smtClean="0"/>
              <a:t>mencakup</a:t>
            </a:r>
            <a:r>
              <a:rPr lang="en-US" sz="3100" dirty="0" smtClean="0"/>
              <a:t>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   </a:t>
            </a:r>
            <a:r>
              <a:rPr lang="en-US" sz="3100" dirty="0" err="1" smtClean="0"/>
              <a:t>eksternal</a:t>
            </a:r>
            <a:r>
              <a:rPr lang="en-US" sz="3100" dirty="0" smtClean="0"/>
              <a:t> (</a:t>
            </a:r>
            <a:r>
              <a:rPr lang="en-US" sz="3100" dirty="0" err="1" smtClean="0"/>
              <a:t>tindakan</a:t>
            </a:r>
            <a:r>
              <a:rPr lang="en-US" sz="3100" dirty="0" smtClean="0"/>
              <a:t> </a:t>
            </a:r>
            <a:r>
              <a:rPr lang="en-US" sz="3100" dirty="0" err="1" smtClean="0"/>
              <a:t>pesaing</a:t>
            </a:r>
            <a:r>
              <a:rPr lang="en-US" sz="3100" dirty="0" smtClean="0"/>
              <a:t>, </a:t>
            </a:r>
            <a:r>
              <a:rPr lang="en-US" sz="3100" dirty="0" err="1" smtClean="0"/>
              <a:t>langganan</a:t>
            </a:r>
            <a:r>
              <a:rPr lang="en-US" sz="3100" dirty="0" smtClean="0"/>
              <a:t>), </a:t>
            </a:r>
            <a:r>
              <a:rPr lang="en-US" sz="3100" dirty="0" err="1" smtClean="0"/>
              <a:t>rencana</a:t>
            </a:r>
            <a:r>
              <a:rPr lang="en-US" sz="3100" dirty="0" smtClean="0"/>
              <a:t> </a:t>
            </a:r>
            <a:r>
              <a:rPr lang="en-US" sz="3100" dirty="0" err="1" smtClean="0"/>
              <a:t>perluasan</a:t>
            </a:r>
            <a:r>
              <a:rPr lang="en-US" sz="3100" dirty="0" smtClean="0"/>
              <a:t> </a:t>
            </a:r>
            <a:r>
              <a:rPr lang="en-US" sz="3100" dirty="0" err="1" smtClean="0"/>
              <a:t>perusahaan</a:t>
            </a:r>
            <a:r>
              <a:rPr lang="en-US" sz="3100" dirty="0" smtClean="0"/>
              <a:t>   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sebagainya</a:t>
            </a:r>
            <a:endParaRPr lang="en-US" sz="3100" dirty="0" smtClean="0"/>
          </a:p>
          <a:p>
            <a:pPr lvl="1"/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Taktis</a:t>
            </a:r>
            <a:r>
              <a:rPr lang="en-US" sz="3100" dirty="0" smtClean="0"/>
              <a:t>  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mengambil</a:t>
            </a:r>
            <a:r>
              <a:rPr lang="en-US" sz="3100" dirty="0" smtClean="0"/>
              <a:t> </a:t>
            </a:r>
            <a:r>
              <a:rPr lang="en-US" sz="3100" dirty="0" err="1" smtClean="0"/>
              <a:t>keputusan</a:t>
            </a:r>
            <a:r>
              <a:rPr lang="en-US" sz="3100" dirty="0" smtClean="0"/>
              <a:t> </a:t>
            </a:r>
            <a:r>
              <a:rPr lang="en-US" sz="3100" dirty="0" err="1" smtClean="0"/>
              <a:t>jangka</a:t>
            </a:r>
            <a:r>
              <a:rPr lang="en-US" sz="3100" dirty="0" smtClean="0"/>
              <a:t> </a:t>
            </a:r>
            <a:r>
              <a:rPr lang="en-US" sz="3100" dirty="0" err="1" smtClean="0"/>
              <a:t>menengah</a:t>
            </a:r>
            <a:r>
              <a:rPr lang="en-US" sz="3100" dirty="0" smtClean="0"/>
              <a:t>, </a:t>
            </a:r>
            <a:r>
              <a:rPr lang="en-US" sz="3100" dirty="0" err="1" smtClean="0"/>
              <a:t>mencakup</a:t>
            </a:r>
            <a:r>
              <a:rPr lang="en-US" sz="3100" dirty="0" smtClean="0"/>
              <a:t>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   trend </a:t>
            </a:r>
            <a:r>
              <a:rPr lang="en-US" sz="3100" dirty="0" err="1" smtClean="0"/>
              <a:t>penjualan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dipakai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menyusun</a:t>
            </a:r>
            <a:r>
              <a:rPr lang="en-US" sz="3100" dirty="0" smtClean="0"/>
              <a:t> </a:t>
            </a:r>
            <a:r>
              <a:rPr lang="en-US" sz="3100" dirty="0" err="1" smtClean="0"/>
              <a:t>rencana-rencana</a:t>
            </a:r>
            <a:r>
              <a:rPr lang="en-US" sz="3100" dirty="0" smtClean="0"/>
              <a:t>    </a:t>
            </a:r>
            <a:r>
              <a:rPr lang="en-US" sz="3100" dirty="0" err="1" smtClean="0"/>
              <a:t>penjualan</a:t>
            </a:r>
            <a:endParaRPr lang="en-US" sz="3100" dirty="0" smtClean="0"/>
          </a:p>
          <a:p>
            <a:pPr lvl="1"/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Teknis</a:t>
            </a:r>
            <a:r>
              <a:rPr lang="en-US" sz="3100" dirty="0" smtClean="0"/>
              <a:t>  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keperluan</a:t>
            </a:r>
            <a:r>
              <a:rPr lang="en-US" sz="3100" dirty="0" smtClean="0"/>
              <a:t> </a:t>
            </a:r>
            <a:r>
              <a:rPr lang="en-US" sz="3100" dirty="0" err="1" smtClean="0"/>
              <a:t>operasional</a:t>
            </a:r>
            <a:r>
              <a:rPr lang="en-US" sz="3100" dirty="0" smtClean="0"/>
              <a:t> </a:t>
            </a:r>
            <a:r>
              <a:rPr lang="en-US" sz="3100" dirty="0" err="1" smtClean="0"/>
              <a:t>sehari-hari</a:t>
            </a:r>
            <a:r>
              <a:rPr lang="en-US" sz="3100" dirty="0" smtClean="0"/>
              <a:t>,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persedian</a:t>
            </a:r>
            <a:r>
              <a:rPr lang="en-US" sz="3100" dirty="0" smtClean="0"/>
              <a:t>    stock, </a:t>
            </a:r>
            <a:r>
              <a:rPr lang="en-US" sz="3100" dirty="0" err="1" smtClean="0"/>
              <a:t>retur</a:t>
            </a:r>
            <a:r>
              <a:rPr lang="en-US" sz="3100" dirty="0" smtClean="0"/>
              <a:t> </a:t>
            </a:r>
            <a:r>
              <a:rPr lang="en-US" sz="3100" dirty="0" err="1" smtClean="0"/>
              <a:t>penjualan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laporan</a:t>
            </a:r>
            <a:r>
              <a:rPr lang="en-US" sz="3100" dirty="0" smtClean="0"/>
              <a:t> </a:t>
            </a:r>
            <a:r>
              <a:rPr lang="en-US" sz="3100" dirty="0" err="1" smtClean="0"/>
              <a:t>kas</a:t>
            </a:r>
            <a:r>
              <a:rPr lang="en-US" sz="3100" dirty="0" smtClean="0"/>
              <a:t> </a:t>
            </a:r>
            <a:r>
              <a:rPr lang="en-US" sz="3100" dirty="0" err="1" smtClean="0"/>
              <a:t>harian</a:t>
            </a:r>
            <a:r>
              <a:rPr lang="en-US" sz="3100" dirty="0" smtClean="0"/>
              <a:t>. </a:t>
            </a:r>
          </a:p>
          <a:p>
            <a:r>
              <a:rPr lang="en-US" sz="3100" dirty="0" smtClean="0"/>
              <a:t>Agar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dihasilkan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 smtClean="0"/>
              <a:t>sistem</a:t>
            </a:r>
            <a:r>
              <a:rPr lang="en-US" sz="3100" dirty="0" smtClean="0"/>
              <a:t>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berguna</a:t>
            </a:r>
            <a:r>
              <a:rPr lang="en-US" sz="3100" dirty="0" smtClean="0"/>
              <a:t>  </a:t>
            </a:r>
            <a:r>
              <a:rPr lang="en-US" sz="3100" dirty="0" err="1" smtClean="0"/>
              <a:t>bagi</a:t>
            </a:r>
            <a:r>
              <a:rPr lang="en-US" sz="3100" dirty="0" smtClean="0"/>
              <a:t> </a:t>
            </a:r>
            <a:r>
              <a:rPr lang="en-US" sz="3100" dirty="0" err="1" smtClean="0"/>
              <a:t>manajamen</a:t>
            </a:r>
            <a:r>
              <a:rPr lang="en-US" sz="3100" dirty="0" smtClean="0"/>
              <a:t>, </a:t>
            </a:r>
            <a:r>
              <a:rPr lang="en-US" sz="3100" dirty="0" err="1" smtClean="0"/>
              <a:t>maka</a:t>
            </a:r>
            <a:r>
              <a:rPr lang="en-US" sz="3100" dirty="0" smtClean="0"/>
              <a:t> </a:t>
            </a:r>
            <a:r>
              <a:rPr lang="en-US" sz="3100" dirty="0" err="1" smtClean="0"/>
              <a:t>analis</a:t>
            </a:r>
            <a:r>
              <a:rPr lang="en-US" sz="3100" dirty="0" smtClean="0"/>
              <a:t> </a:t>
            </a:r>
            <a:r>
              <a:rPr lang="en-US" sz="3100" dirty="0" err="1" smtClean="0"/>
              <a:t>sistem</a:t>
            </a:r>
            <a:r>
              <a:rPr lang="en-US" sz="3100" dirty="0" smtClean="0"/>
              <a:t> </a:t>
            </a:r>
            <a:r>
              <a:rPr lang="en-US" sz="3100" dirty="0" err="1" smtClean="0"/>
              <a:t>harus</a:t>
            </a:r>
            <a:r>
              <a:rPr lang="en-US" sz="3100" dirty="0" smtClean="0"/>
              <a:t> </a:t>
            </a:r>
            <a:r>
              <a:rPr lang="en-US" sz="3100" dirty="0" err="1" smtClean="0"/>
              <a:t>mengetahui</a:t>
            </a:r>
            <a:r>
              <a:rPr lang="en-US" sz="3100" dirty="0" smtClean="0"/>
              <a:t> </a:t>
            </a:r>
            <a:r>
              <a:rPr lang="en-US" sz="3100" dirty="0" err="1" smtClean="0"/>
              <a:t>kebutuhan-kebutuhan</a:t>
            </a:r>
            <a:r>
              <a:rPr lang="en-US" sz="3100" dirty="0" smtClean="0"/>
              <a:t> </a:t>
            </a:r>
            <a:r>
              <a:rPr lang="en-US" sz="3100" dirty="0" err="1" smtClean="0"/>
              <a:t>informasi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dibutuhkannya</a:t>
            </a:r>
            <a:r>
              <a:rPr lang="en-US" sz="3100" dirty="0" smtClean="0"/>
              <a:t>, </a:t>
            </a:r>
            <a:r>
              <a:rPr lang="en-US" sz="3100" dirty="0" err="1" smtClean="0"/>
              <a:t>yaitu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mengetahui</a:t>
            </a:r>
            <a:r>
              <a:rPr lang="en-US" sz="3100" dirty="0" smtClean="0"/>
              <a:t> </a:t>
            </a:r>
            <a:r>
              <a:rPr lang="en-US" sz="3100" dirty="0" err="1" smtClean="0"/>
              <a:t>kegiatan-kegiatan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masing-masing</a:t>
            </a:r>
            <a:r>
              <a:rPr lang="en-US" sz="3100" dirty="0" smtClean="0"/>
              <a:t> </a:t>
            </a:r>
            <a:r>
              <a:rPr lang="en-US" sz="3100" dirty="0" err="1" smtClean="0"/>
              <a:t>tingkat</a:t>
            </a:r>
            <a:r>
              <a:rPr lang="en-US" sz="3100" dirty="0" smtClean="0"/>
              <a:t> (level) </a:t>
            </a:r>
            <a:r>
              <a:rPr lang="en-US" sz="3100" dirty="0" err="1" smtClean="0"/>
              <a:t>manajemen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tipe</a:t>
            </a:r>
            <a:r>
              <a:rPr lang="en-US" sz="3100" dirty="0" smtClean="0"/>
              <a:t> </a:t>
            </a:r>
            <a:r>
              <a:rPr lang="en-US" sz="3100" dirty="0" err="1" smtClean="0"/>
              <a:t>keputusan</a:t>
            </a:r>
            <a:r>
              <a:rPr lang="en-US" sz="3100" dirty="0" smtClean="0"/>
              <a:t> yang  </a:t>
            </a:r>
            <a:r>
              <a:rPr lang="en-US" sz="3100" dirty="0" err="1" smtClean="0"/>
              <a:t>diambilnya</a:t>
            </a:r>
            <a:r>
              <a:rPr lang="en-US" dirty="0" smtClean="0"/>
              <a:t>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What is Information Systems Management (ISM)?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924800" cy="2819400"/>
          </a:xfrm>
        </p:spPr>
        <p:txBody>
          <a:bodyPr/>
          <a:lstStyle/>
          <a:p>
            <a:pPr marL="685800" indent="-228600">
              <a:spcAft>
                <a:spcPct val="25000"/>
              </a:spcAft>
            </a:pPr>
            <a:r>
              <a:rPr lang="en-US" sz="2400" b="1"/>
              <a:t>The Technology of Business</a:t>
            </a:r>
            <a:r>
              <a:rPr lang="en-US" sz="2400"/>
              <a:t>: the design and use of technologies to efficiently and profitably manage and operate any enterprise or company</a:t>
            </a:r>
          </a:p>
          <a:p>
            <a:pPr marL="685800" indent="-228600">
              <a:spcAft>
                <a:spcPct val="25000"/>
              </a:spcAft>
            </a:pPr>
            <a:r>
              <a:rPr lang="en-US" sz="2400" b="1"/>
              <a:t>The Business of Technology</a:t>
            </a:r>
            <a:r>
              <a:rPr lang="en-US" sz="2400"/>
              <a:t>: how to develop, manage, and commercialize technologies/products (e.g., computers, networks, and software)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Subhas Desa, sdesa@soe.ucsc.edu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6DAE-B711-4C02-8F59-D3236FD3C093}" type="slidenum">
              <a:rPr lang="en-US"/>
              <a:pPr/>
              <a:t>51</a:t>
            </a:fld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An exciting new discipline that combines engineering and management to address: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ISM Advantage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2400" b="1"/>
              <a:t>Flexibility in a rapidly changing world.  </a:t>
            </a:r>
            <a:r>
              <a:rPr lang="en-US" sz="2400"/>
              <a:t>Technological specialization can be a dead-end. 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None/>
            </a:pPr>
            <a:endParaRPr lang="en-US" sz="800"/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None/>
            </a:pPr>
            <a:r>
              <a:rPr lang="en-US" sz="2400" b="1"/>
              <a:t>Keys to Success. </a:t>
            </a:r>
            <a:r>
              <a:rPr lang="en-US" sz="2400"/>
              <a:t> Learning for the real world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Subhas Desa, sdesa@soe.ucsc.edu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5D20-3BED-4D0B-84D4-1D4BAA8DEEE4}" type="slidenum">
              <a:rPr lang="en-US"/>
              <a:pPr/>
              <a:t>52</a:t>
            </a:fld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19200" y="3657600"/>
            <a:ext cx="792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5800" indent="-228600" eaLnBrk="1" hangingPunct="1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to effectively manage others</a:t>
            </a:r>
          </a:p>
          <a:p>
            <a:pPr marL="685800" indent="-228600" eaLnBrk="1" hangingPunct="1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to coordinate a company’s technologies and data</a:t>
            </a:r>
          </a:p>
          <a:p>
            <a:pPr marL="685800" indent="-228600" eaLnBrk="1" hangingPunct="1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to lead complex technological projects</a:t>
            </a:r>
          </a:p>
          <a:p>
            <a:pPr marL="685800" indent="-228600" eaLnBrk="1" hangingPunct="1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to market and sell ideas/products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(abstract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id-ID" dirty="0" smtClean="0"/>
              <a:t> </a:t>
            </a:r>
            <a:r>
              <a:rPr lang="en-US" dirty="0" smtClean="0"/>
              <a:t>(physical system)</a:t>
            </a:r>
            <a:endParaRPr lang="id-ID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(natural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id-ID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(human made system)</a:t>
            </a:r>
            <a:endParaRPr lang="id-ID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(deterministic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id-ID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(probabilistic system)</a:t>
            </a:r>
            <a:endParaRPr lang="id-ID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(closed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id-ID" dirty="0" smtClean="0"/>
              <a:t> </a:t>
            </a:r>
            <a:r>
              <a:rPr lang="en-US" smtClean="0"/>
              <a:t>terbuka</a:t>
            </a:r>
            <a:r>
              <a:rPr lang="en-US" dirty="0" smtClean="0"/>
              <a:t> (open system)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Systems  : Handle large amounts of data with complex relationships, which are stored in relational or object database</a:t>
            </a:r>
          </a:p>
          <a:p>
            <a:pPr lvl="2"/>
            <a:r>
              <a:rPr lang="en-US" dirty="0" smtClean="0"/>
              <a:t>Store </a:t>
            </a:r>
          </a:p>
          <a:p>
            <a:pPr lvl="2"/>
            <a:r>
              <a:rPr lang="en-US" dirty="0" smtClean="0"/>
              <a:t>Retrieve</a:t>
            </a:r>
          </a:p>
          <a:p>
            <a:pPr lvl="2"/>
            <a:r>
              <a:rPr lang="en-US" dirty="0" smtClean="0"/>
              <a:t>Transform </a:t>
            </a:r>
          </a:p>
          <a:p>
            <a:pPr lvl="2"/>
            <a:r>
              <a:rPr lang="en-US" dirty="0" smtClean="0"/>
              <a:t>Present  to user</a:t>
            </a:r>
          </a:p>
          <a:p>
            <a:pPr lvl="2"/>
            <a:r>
              <a:rPr lang="en-US" dirty="0" smtClean="0"/>
              <a:t>Have distributed and real time requirement</a:t>
            </a:r>
          </a:p>
          <a:p>
            <a:r>
              <a:rPr lang="en-US" dirty="0" smtClean="0"/>
              <a:t> Technical /Real-Time Systems: Handle and control technical equipment such as telecommunications, military systems, industrial processes. Special interfaces of equipment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Embeded</a:t>
            </a:r>
            <a:r>
              <a:rPr lang="en-US" dirty="0" smtClean="0"/>
              <a:t> Real Time  Systems : </a:t>
            </a:r>
          </a:p>
          <a:p>
            <a:pPr lvl="1"/>
            <a:r>
              <a:rPr lang="en-US" dirty="0" smtClean="0"/>
              <a:t>Execute on simple hardware </a:t>
            </a:r>
            <a:r>
              <a:rPr lang="en-US" dirty="0" err="1" smtClean="0"/>
              <a:t>embeded</a:t>
            </a:r>
            <a:r>
              <a:rPr lang="en-US" dirty="0" smtClean="0"/>
              <a:t> in some other equipment </a:t>
            </a:r>
          </a:p>
          <a:p>
            <a:pPr lvl="1"/>
            <a:r>
              <a:rPr lang="en-US" dirty="0" smtClean="0"/>
              <a:t>HP, car, </a:t>
            </a:r>
            <a:r>
              <a:rPr lang="en-US" dirty="0" err="1" smtClean="0"/>
              <a:t>houshold</a:t>
            </a:r>
            <a:r>
              <a:rPr lang="en-US" dirty="0" smtClean="0"/>
              <a:t> appliance, etc. made by Low level programming.</a:t>
            </a:r>
          </a:p>
          <a:p>
            <a:r>
              <a:rPr lang="en-US" dirty="0" smtClean="0"/>
              <a:t>Distributed Systems 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Distriuted</a:t>
            </a:r>
            <a:r>
              <a:rPr lang="en-US" dirty="0" smtClean="0"/>
              <a:t> on number of machines. 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yncronized</a:t>
            </a:r>
            <a:r>
              <a:rPr lang="en-US" dirty="0" smtClean="0"/>
              <a:t> communication mechanism</a:t>
            </a:r>
          </a:p>
          <a:p>
            <a:pPr lvl="1"/>
            <a:r>
              <a:rPr lang="en-US" dirty="0" smtClean="0"/>
              <a:t>Built on object mechanisms CORBA, JavaBeans/RMI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Software :</a:t>
            </a:r>
          </a:p>
          <a:p>
            <a:pPr lvl="1"/>
            <a:r>
              <a:rPr lang="en-US" dirty="0" smtClean="0"/>
              <a:t>Define technical infrastructure that s/w uses</a:t>
            </a:r>
          </a:p>
          <a:p>
            <a:pPr lvl="1"/>
            <a:r>
              <a:rPr lang="en-US" dirty="0" smtClean="0"/>
              <a:t>OS, database, and UI perform low-level operation on the h/w.</a:t>
            </a:r>
          </a:p>
          <a:p>
            <a:r>
              <a:rPr lang="en-US" dirty="0" smtClean="0"/>
              <a:t>Business Systems : </a:t>
            </a:r>
          </a:p>
          <a:p>
            <a:pPr lvl="1"/>
            <a:r>
              <a:rPr lang="en-US" dirty="0" err="1" smtClean="0"/>
              <a:t>Discribe</a:t>
            </a:r>
            <a:r>
              <a:rPr lang="en-US" dirty="0" smtClean="0"/>
              <a:t> goals, resources (human, </a:t>
            </a:r>
            <a:r>
              <a:rPr lang="en-US" dirty="0" err="1" smtClean="0"/>
              <a:t>compi</a:t>
            </a:r>
            <a:r>
              <a:rPr lang="en-US" dirty="0" smtClean="0"/>
              <a:t>), rule ( laws, business strategies, policies) and actual work in the business (business processes)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1345</Words>
  <Application>Microsoft Office PowerPoint</Application>
  <PresentationFormat>On-screen Show (4:3)</PresentationFormat>
  <Paragraphs>339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Flow</vt:lpstr>
      <vt:lpstr>Pengenalan Sistem Informasi </vt:lpstr>
      <vt:lpstr>Definisi Sistem (1)</vt:lpstr>
      <vt:lpstr>Definisi Sistem (2)</vt:lpstr>
      <vt:lpstr>Karakteristik Sistem</vt:lpstr>
      <vt:lpstr>Contoh Diagram Sistem</vt:lpstr>
      <vt:lpstr>Klasifikasi Sistem</vt:lpstr>
      <vt:lpstr>Different types of Systems</vt:lpstr>
      <vt:lpstr>Con’t</vt:lpstr>
      <vt:lpstr>Con’t (2)</vt:lpstr>
      <vt:lpstr>Sistem Analisis dan Desain (SA&amp;D) </vt:lpstr>
      <vt:lpstr>Definisi Sistem Informasi</vt:lpstr>
      <vt:lpstr>Komponen Sistem Informasi</vt:lpstr>
      <vt:lpstr>Karakteristik SI</vt:lpstr>
      <vt:lpstr>Nilai Informasi</vt:lpstr>
      <vt:lpstr>Klasifikasi Sistem Informasi</vt:lpstr>
      <vt:lpstr>SI Struktur Organisasi</vt:lpstr>
      <vt:lpstr>SI Area Fungsional</vt:lpstr>
      <vt:lpstr>Support Provided</vt:lpstr>
      <vt:lpstr>Who are the stakeholders in information systems? </vt:lpstr>
      <vt:lpstr>Who are the stakeholders in information systems? (continued) </vt:lpstr>
      <vt:lpstr>The Role of A System Analyst</vt:lpstr>
      <vt:lpstr>Slide 22</vt:lpstr>
      <vt:lpstr>Slide 23</vt:lpstr>
      <vt:lpstr>Slide 24</vt:lpstr>
      <vt:lpstr>Computer Based Information System (CBIS)</vt:lpstr>
      <vt:lpstr>CBIS</vt:lpstr>
      <vt:lpstr>CBIS</vt:lpstr>
      <vt:lpstr>CBIS</vt:lpstr>
      <vt:lpstr>Business Information Systems</vt:lpstr>
      <vt:lpstr>Electronic and Mobile Commerce</vt:lpstr>
      <vt:lpstr>TPS and ERP</vt:lpstr>
      <vt:lpstr>Business Information Systems</vt:lpstr>
      <vt:lpstr>Slide 33</vt:lpstr>
      <vt:lpstr>Specialized Business I.S.</vt:lpstr>
      <vt:lpstr>Slide 35</vt:lpstr>
      <vt:lpstr>Slide 36</vt:lpstr>
      <vt:lpstr>Slide 37</vt:lpstr>
      <vt:lpstr>Systems Investigation and Analysis</vt:lpstr>
      <vt:lpstr>Systems Design, Implementation, Maintenance and Review</vt:lpstr>
      <vt:lpstr>Information Systems in Society</vt:lpstr>
      <vt:lpstr>Slide 41</vt:lpstr>
      <vt:lpstr>Slide 42</vt:lpstr>
      <vt:lpstr>Slide 43</vt:lpstr>
      <vt:lpstr>Slide 44</vt:lpstr>
      <vt:lpstr>Information System Activities</vt:lpstr>
      <vt:lpstr>Input of Data Resources</vt:lpstr>
      <vt:lpstr>Process Data into Information</vt:lpstr>
      <vt:lpstr>Output of Information</vt:lpstr>
      <vt:lpstr>Slide 49</vt:lpstr>
      <vt:lpstr>Pengelompokan Informasi Berdasar pada Tingkat Manajemen</vt:lpstr>
      <vt:lpstr>What is Information Systems Management (ISM)?</vt:lpstr>
      <vt:lpstr>The ISM Advantage</vt:lpstr>
    </vt:vector>
  </TitlesOfParts>
  <Company>tommy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</dc:creator>
  <cp:lastModifiedBy>MYamin</cp:lastModifiedBy>
  <cp:revision>30</cp:revision>
  <dcterms:created xsi:type="dcterms:W3CDTF">2009-08-31T10:26:47Z</dcterms:created>
  <dcterms:modified xsi:type="dcterms:W3CDTF">2010-01-14T03:11:28Z</dcterms:modified>
</cp:coreProperties>
</file>