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5" r:id="rId3"/>
    <p:sldId id="259" r:id="rId4"/>
    <p:sldId id="342" r:id="rId5"/>
    <p:sldId id="260" r:id="rId6"/>
    <p:sldId id="261" r:id="rId7"/>
    <p:sldId id="336" r:id="rId8"/>
    <p:sldId id="337" r:id="rId9"/>
    <p:sldId id="338" r:id="rId10"/>
    <p:sldId id="339" r:id="rId11"/>
    <p:sldId id="340" r:id="rId12"/>
    <p:sldId id="344" r:id="rId13"/>
    <p:sldId id="33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3" autoAdjust="0"/>
  </p:normalViewPr>
  <p:slideViewPr>
    <p:cSldViewPr>
      <p:cViewPr>
        <p:scale>
          <a:sx n="50" d="100"/>
          <a:sy n="50" d="100"/>
        </p:scale>
        <p:origin x="-10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3B7CB7-E0BA-4DF1-9E5F-7EE0048E9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FA4963-DFF1-434E-A491-703753AA0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63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4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3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21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7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54E1-7DFE-4BC5-AB66-2C052768C6A3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0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4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0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1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23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00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8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A4963-DFF1-434E-A491-703753AA0A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2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AAC450C-F690-4654-ABE9-68D3523FE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  <p:bldP spid="21402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40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E0C8-90CB-4BAC-866C-D49428B27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3194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3384B-6BD1-4C5C-985F-B49F9C0BA2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45796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42F24E9-30F1-4AC0-845D-E559F6DF4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13682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8243-3F52-4FE1-A00C-211C0B5AF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3948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F42E9-45A2-4E8E-928C-E468DECB52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486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B0417-3FE9-4ADC-8EF7-FB791669A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8350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96D0-D200-4928-930A-DBE553559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87393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4B633-41D6-4923-A218-7D1020365C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2838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B4DF8-61E7-4A80-91BA-24E1E6C61C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7660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845A5-1A03-49C6-BDA4-0AD135C66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11874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82AF-06B3-48A9-8034-AA12B1946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7201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48866F0C-3137-45FD-8B19-B47735D19CE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2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6AE6ECC-B864-4272-886B-44B9644A1D1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DAN IMPLEMENTASI SISTEM</a:t>
            </a:r>
            <a:br>
              <a:rPr lang="en-US"/>
            </a:br>
            <a:r>
              <a:rPr lang="en-US"/>
              <a:t>(Pertemuan Ke-1)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10000"/>
            <a:ext cx="4713288" cy="1468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PENDAHULUAN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9F7D-F456-4BCB-AFE5-3DC0A1876C2D}" type="slidenum">
              <a:rPr lang="en-US"/>
              <a:pPr/>
              <a:t>10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Prinsip Pengujian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.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1143000" y="2590800"/>
          <a:ext cx="7315200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0" name="VISIO" r:id="rId4" imgW="4951440" imgH="2310120" progId="Visio.Drawing.5">
                  <p:embed/>
                </p:oleObj>
              </mc:Choice>
              <mc:Fallback>
                <p:oleObj name="VISIO" r:id="rId4" imgW="4951440" imgH="2310120" progId="Visio.Drawing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7315200" cy="341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F36-260A-41C1-8C93-39254A410860}" type="slidenum">
              <a:rPr lang="en-US"/>
              <a:pPr/>
              <a:t>11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/>
              <a:t>Prinsip Pengujian (Alan Davis)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/>
            <a:r>
              <a:rPr lang="en-US" sz="2700"/>
              <a:t>Semua pengujian harus dapat ditelusuri sampai ke persyaratan user.</a:t>
            </a:r>
          </a:p>
          <a:p>
            <a:pPr marL="571500" indent="-571500" algn="just"/>
            <a:r>
              <a:rPr lang="en-US" sz="2700"/>
              <a:t>Pengujian harus direncanakan sebelum proses pengujian itu dilakukan</a:t>
            </a:r>
          </a:p>
          <a:p>
            <a:pPr marL="571500" indent="-571500" algn="just"/>
            <a:r>
              <a:rPr lang="en-US" sz="2700"/>
              <a:t>Prinsip </a:t>
            </a:r>
            <a:r>
              <a:rPr lang="en-US" sz="2700" i="1"/>
              <a:t>Pareto</a:t>
            </a:r>
            <a:r>
              <a:rPr lang="en-US" sz="2700"/>
              <a:t> berlaku untuk pengujian perangkat lunak, hal ini berdasarkan pengamatan W. E. Demming, yang menyatakan bahwa sedikitnya 90% kesalahan disebabkan masalah pemrosesan.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A736C-B18C-4BB4-88E0-83610BFF2AA7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/>
              <a:t>Prinsip Pengujian (Alan Davis)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</a:pPr>
            <a:r>
              <a:rPr lang="en-US"/>
              <a:t>Pengujian harus mulai dari yang kecil dan berkembang ke pengujian yang besar</a:t>
            </a:r>
          </a:p>
          <a:p>
            <a:pPr marL="571500" indent="-571500">
              <a:lnSpc>
                <a:spcPct val="90000"/>
              </a:lnSpc>
            </a:pPr>
            <a:r>
              <a:rPr lang="en-US"/>
              <a:t>Pengujian tidak dilakukan secara mendalam dan detail</a:t>
            </a:r>
          </a:p>
          <a:p>
            <a:pPr marL="571500" indent="-571500" algn="just">
              <a:lnSpc>
                <a:spcPct val="90000"/>
              </a:lnSpc>
            </a:pPr>
            <a:r>
              <a:rPr lang="en-US"/>
              <a:t>Untuk menjadi paling efektif, pengujian harus dilakukan oleh pihak ketiga yang independent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C8374BE-6CDC-489F-A11B-04C49EE38D4B}" type="slidenum">
              <a:rPr lang="en-US"/>
              <a:pPr/>
              <a:t>13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Ide : </a:t>
            </a:r>
            <a:br>
              <a:rPr lang="en-US"/>
            </a:br>
            <a:r>
              <a:rPr lang="en-US" sz="2400"/>
              <a:t>Apa itu Pengujian;</a:t>
            </a:r>
            <a:br>
              <a:rPr lang="en-US" sz="2400"/>
            </a:br>
            <a:r>
              <a:rPr lang="en-US" sz="2400"/>
              <a:t>Mengapa harus melakukan pengujian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Minggu depan :</a:t>
            </a:r>
          </a:p>
          <a:p>
            <a:r>
              <a:rPr lang="en-US"/>
              <a:t>Kegiatan Pengujian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C031-7B9A-4131-941F-FB5D7D067D2D}" type="slidenum">
              <a:rPr lang="en-US"/>
              <a:pPr/>
              <a:t>2</a:t>
            </a:fld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Siklus Pengembangan PL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100" b="1"/>
              <a:t>Plan </a:t>
            </a:r>
          </a:p>
          <a:p>
            <a:pPr>
              <a:buFont typeface="Wingdings" pitchFamily="2" charset="2"/>
              <a:buNone/>
            </a:pPr>
            <a:r>
              <a:rPr lang="en-US" sz="2100" b="1"/>
              <a:t>	(Menyiapkan rencana)</a:t>
            </a:r>
            <a:r>
              <a:rPr lang="en-US" sz="2100"/>
              <a:t> </a:t>
            </a:r>
          </a:p>
          <a:p>
            <a:r>
              <a:rPr lang="en-US" sz="2100" b="1"/>
              <a:t>Do </a:t>
            </a:r>
          </a:p>
          <a:p>
            <a:pPr>
              <a:buFont typeface="Wingdings" pitchFamily="2" charset="2"/>
              <a:buNone/>
            </a:pPr>
            <a:r>
              <a:rPr lang="en-US" sz="2100" b="1"/>
              <a:t>	(Melaksanakan Rencana)</a:t>
            </a:r>
            <a:r>
              <a:rPr lang="en-US" sz="2100"/>
              <a:t> </a:t>
            </a:r>
          </a:p>
          <a:p>
            <a:r>
              <a:rPr lang="en-US" sz="2100" b="1"/>
              <a:t>Check </a:t>
            </a:r>
          </a:p>
          <a:p>
            <a:pPr>
              <a:buFont typeface="Wingdings" pitchFamily="2" charset="2"/>
              <a:buNone/>
            </a:pPr>
            <a:r>
              <a:rPr lang="en-US" sz="2100" b="1"/>
              <a:t>	(Memeriksa Hasil)</a:t>
            </a:r>
          </a:p>
          <a:p>
            <a:r>
              <a:rPr lang="en-US" sz="2100" b="1"/>
              <a:t>Action </a:t>
            </a:r>
          </a:p>
          <a:p>
            <a:pPr>
              <a:buFont typeface="Wingdings" pitchFamily="2" charset="2"/>
              <a:buNone/>
            </a:pPr>
            <a:r>
              <a:rPr lang="en-US" sz="2100" b="1"/>
              <a:t>	(Mengambil tindakan yang penting)</a:t>
            </a:r>
          </a:p>
          <a:p>
            <a:endParaRPr lang="en-US" sz="2100"/>
          </a:p>
          <a:p>
            <a:endParaRPr lang="en-US" sz="2300"/>
          </a:p>
        </p:txBody>
      </p:sp>
      <p:graphicFrame>
        <p:nvGraphicFramePr>
          <p:cNvPr id="229383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838200" y="2209800"/>
          <a:ext cx="3886200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4" name="Visio" r:id="rId4" imgW="1526743" imgH="1291742" progId="Visio.Drawing.11">
                  <p:embed/>
                </p:oleObj>
              </mc:Choice>
              <mc:Fallback>
                <p:oleObj name="Visio" r:id="rId4" imgW="1526743" imgH="1291742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3886200" cy="328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C790-E96E-49D7-AE2D-09D30C83D342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Pengujian (1)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/>
              <a:t>Memantapkan kepercayaan bahwa program melakukan apa yang harus dikerjakan.</a:t>
            </a:r>
          </a:p>
          <a:p>
            <a:pPr algn="just">
              <a:lnSpc>
                <a:spcPct val="90000"/>
              </a:lnSpc>
            </a:pPr>
            <a:r>
              <a:rPr lang="en-US" sz="2800"/>
              <a:t>Proses mengeksekusi suatu program atau sistem dengan tujuan mencari kesalahan.</a:t>
            </a:r>
          </a:p>
          <a:p>
            <a:pPr algn="just">
              <a:lnSpc>
                <a:spcPct val="90000"/>
              </a:lnSpc>
            </a:pPr>
            <a:r>
              <a:rPr lang="en-US" sz="2800"/>
              <a:t>Mendeteksi kesalahan spesifikasi dan penyimpangan dari spesifikasi tersebut.</a:t>
            </a:r>
          </a:p>
          <a:p>
            <a:pPr algn="just">
              <a:lnSpc>
                <a:spcPct val="90000"/>
              </a:lnSpc>
            </a:pPr>
            <a:r>
              <a:rPr lang="en-US" sz="2800"/>
              <a:t>Semua aktivitas yang ditujukan saat evaluasi suatu attribut atau kemampuan program atau sistem.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F21A-6FD2-4A7D-8526-4729AF6448F4}" type="slidenum">
              <a:rPr lang="en-US"/>
              <a:pPr/>
              <a:t>4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Pengujian (2)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600"/>
              <a:t>Pengukuran kualitas Perangkat lunak.</a:t>
            </a:r>
          </a:p>
          <a:p>
            <a:r>
              <a:rPr lang="en-US" sz="2600"/>
              <a:t>Proses mengevaluasi suatu program atau sistem.</a:t>
            </a:r>
          </a:p>
          <a:p>
            <a:pPr algn="just"/>
            <a:r>
              <a:rPr lang="en-US" sz="2600"/>
              <a:t>Memverifikasi bahwa suatu sistem memenuhi requirement tertentu atau mengidentifikasikan perbedaan antara yang diharapkan dengan hasil yang ada</a:t>
            </a:r>
          </a:p>
          <a:p>
            <a:pPr algn="just"/>
            <a:r>
              <a:rPr lang="en-US" sz="2600"/>
              <a:t>Memberitahukan bahwa program melakukan suatu fungsi yang diharapkan secara benar (layak).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AAE1-A2B9-404B-94B6-DB6C1E905768}" type="slidenum">
              <a:rPr lang="en-US"/>
              <a:pPr/>
              <a:t>5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(IEEE – ANSI)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</a:pPr>
            <a:r>
              <a:rPr lang="en-US" sz="2600" dirty="0"/>
              <a:t>Proses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mengoperasikan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komponen</a:t>
            </a:r>
            <a:r>
              <a:rPr lang="en-US" sz="2600" dirty="0"/>
              <a:t> yang </a:t>
            </a:r>
            <a:r>
              <a:rPr lang="en-US" sz="2600" dirty="0" err="1"/>
              <a:t>berada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kondisi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, </a:t>
            </a:r>
            <a:r>
              <a:rPr lang="en-US" sz="2600" dirty="0" err="1"/>
              <a:t>mengamati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merekam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membuat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beberapa</a:t>
            </a:r>
            <a:r>
              <a:rPr lang="en-US" sz="2600" dirty="0"/>
              <a:t> </a:t>
            </a:r>
            <a:r>
              <a:rPr lang="en-US" sz="2600" dirty="0" err="1"/>
              <a:t>aspek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/</a:t>
            </a:r>
            <a:r>
              <a:rPr lang="en-US" sz="2600" dirty="0" err="1"/>
              <a:t>komponen</a:t>
            </a:r>
            <a:endParaRPr lang="en-US" sz="2600" dirty="0"/>
          </a:p>
          <a:p>
            <a:pPr marL="571500" indent="-571500" algn="just">
              <a:lnSpc>
                <a:spcPct val="90000"/>
              </a:lnSpc>
            </a:pPr>
            <a:r>
              <a:rPr lang="en-US" sz="2600" dirty="0"/>
              <a:t>Proses </a:t>
            </a:r>
            <a:r>
              <a:rPr lang="en-US" sz="2600" dirty="0" err="1"/>
              <a:t>menganalisis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komponen</a:t>
            </a:r>
            <a:r>
              <a:rPr lang="en-US" sz="2600" dirty="0"/>
              <a:t> </a:t>
            </a:r>
            <a:r>
              <a:rPr lang="en-US" sz="2600" dirty="0" err="1"/>
              <a:t>perangkat</a:t>
            </a:r>
            <a:r>
              <a:rPr lang="en-US" sz="2600" dirty="0"/>
              <a:t> </a:t>
            </a:r>
            <a:r>
              <a:rPr lang="en-US" sz="2600" dirty="0" err="1"/>
              <a:t>lunak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mendeteksi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kondisi</a:t>
            </a:r>
            <a:r>
              <a:rPr lang="en-US" sz="2600" dirty="0"/>
              <a:t> yang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yang </a:t>
            </a:r>
            <a:r>
              <a:rPr lang="en-US" sz="2600" dirty="0" err="1"/>
              <a:t>diharapkan</a:t>
            </a:r>
            <a:r>
              <a:rPr lang="en-US" sz="2600" dirty="0"/>
              <a:t> (</a:t>
            </a:r>
            <a:r>
              <a:rPr lang="en-US" sz="2600" dirty="0" err="1"/>
              <a:t>dikatakan</a:t>
            </a:r>
            <a:r>
              <a:rPr lang="en-US" sz="2600" dirty="0"/>
              <a:t> </a:t>
            </a:r>
            <a:r>
              <a:rPr lang="en-US" sz="2600" dirty="0" err="1"/>
              <a:t>kelemahan</a:t>
            </a:r>
            <a:r>
              <a:rPr lang="en-US" sz="2600" dirty="0"/>
              <a:t>/</a:t>
            </a:r>
            <a:r>
              <a:rPr lang="en-US" sz="2600" dirty="0" err="1"/>
              <a:t>kesalahan</a:t>
            </a:r>
            <a:r>
              <a:rPr lang="en-US" sz="2600" dirty="0"/>
              <a:t>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mengevaluasi</a:t>
            </a:r>
            <a:r>
              <a:rPr lang="en-US" sz="2600" dirty="0"/>
              <a:t> </a:t>
            </a:r>
            <a:r>
              <a:rPr lang="en-US" sz="2600" dirty="0" err="1"/>
              <a:t>keistimewaan</a:t>
            </a:r>
            <a:r>
              <a:rPr lang="en-US" sz="2600" dirty="0"/>
              <a:t> </a:t>
            </a:r>
            <a:r>
              <a:rPr lang="en-US" sz="2600" dirty="0" err="1"/>
              <a:t>tambahan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komponen</a:t>
            </a:r>
            <a:r>
              <a:rPr lang="en-US" sz="2600" dirty="0"/>
              <a:t> </a:t>
            </a:r>
            <a:r>
              <a:rPr lang="en-US" sz="2600" dirty="0" err="1"/>
              <a:t>perangkat</a:t>
            </a:r>
            <a:r>
              <a:rPr lang="en-US" sz="2600" dirty="0"/>
              <a:t> </a:t>
            </a:r>
            <a:r>
              <a:rPr lang="en-US" sz="2600" dirty="0" err="1"/>
              <a:t>lunak</a:t>
            </a:r>
            <a:r>
              <a:rPr lang="en-US" sz="2600" dirty="0"/>
              <a:t>.</a:t>
            </a:r>
          </a:p>
          <a:p>
            <a:pPr marL="571500" indent="-571500"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B737-2E4E-42D3-A33D-7798493DA4BA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Fokus Utama Pengujian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700"/>
              <a:t>Verifikasi adalah proses mengevaluasi suatu system/component untuk menentukan apakan suatu produk yang diselesaikan setelah fase pengembangan memenuhi kondisi seperti yang telah ditetapkan pada awal pengembangan perangkat lunak.</a:t>
            </a:r>
          </a:p>
          <a:p>
            <a:pPr algn="just">
              <a:lnSpc>
                <a:spcPct val="80000"/>
              </a:lnSpc>
            </a:pPr>
            <a:r>
              <a:rPr lang="en-US" sz="2700"/>
              <a:t>Validasi adalah proses mengevaluasi suatu system/komponen pada akhir atau selama  masa pengembangan untuk menentukan apakah produk yang dihasilkan telah memenuhi kebutuhan-kebutuhan tertentu yang diminta.</a:t>
            </a:r>
          </a:p>
          <a:p>
            <a:pPr>
              <a:lnSpc>
                <a:spcPct val="80000"/>
              </a:lnSpc>
            </a:pPr>
            <a:endParaRPr lang="en-US" sz="27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8A48-CC55-43F6-A1CA-EBF6B4FC6826}" type="slidenum">
              <a:rPr lang="en-US"/>
              <a:pPr/>
              <a:t>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 Pengujian (1)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</a:t>
            </a:r>
            <a:r>
              <a:rPr lang="en-US" dirty="0" err="1"/>
              <a:t>berburu</a:t>
            </a:r>
            <a:r>
              <a:rPr lang="en-US" dirty="0"/>
              <a:t> errors :</a:t>
            </a:r>
          </a:p>
          <a:p>
            <a:pPr algn="just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error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. </a:t>
            </a:r>
            <a:r>
              <a:rPr lang="en-US" dirty="0" err="1"/>
              <a:t>Pengujian</a:t>
            </a:r>
            <a:r>
              <a:rPr lang="en-US" dirty="0"/>
              <a:t> yang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yang </a:t>
            </a:r>
            <a:r>
              <a:rPr lang="en-US" dirty="0" err="1"/>
              <a:t>mendeteksi</a:t>
            </a:r>
            <a:r>
              <a:rPr lang="en-US" dirty="0"/>
              <a:t> error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ditemukan</a:t>
            </a:r>
            <a:endParaRPr lang="en-US" dirty="0"/>
          </a:p>
          <a:p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error yang </a:t>
            </a:r>
            <a:r>
              <a:rPr lang="en-US" dirty="0" err="1"/>
              <a:t>terlihat</a:t>
            </a:r>
            <a:r>
              <a:rPr lang="en-US" dirty="0"/>
              <a:t>/</a:t>
            </a:r>
            <a:r>
              <a:rPr lang="en-US" dirty="0" err="1"/>
              <a:t>ada</a:t>
            </a:r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6966D-35C1-4B5C-BB7F-0ED6C82793D6}" type="slidenum">
              <a:rPr lang="en-US"/>
              <a:pPr/>
              <a:t>8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 Pengujian (2)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i="1"/>
              <a:t>Seorang penguji adalah destructive tetapi kreatif</a:t>
            </a:r>
            <a:endParaRPr lang="en-US" sz="2700"/>
          </a:p>
          <a:p>
            <a:pPr algn="just">
              <a:lnSpc>
                <a:spcPct val="80000"/>
              </a:lnSpc>
            </a:pPr>
            <a:r>
              <a:rPr lang="en-US" sz="2700"/>
              <a:t>Pengujian memerlukan imajinasi, ketekunan dan perasaan yang kuat untuk mencari secara sistematik kelemahan dan mendemonstrasikan kegagalan (failure)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>Seorang Penguji Mengejar errors bukan pelaku :</a:t>
            </a:r>
          </a:p>
          <a:p>
            <a:pPr algn="just">
              <a:lnSpc>
                <a:spcPct val="80000"/>
              </a:lnSpc>
            </a:pPr>
            <a:r>
              <a:rPr lang="en-US" sz="2700"/>
              <a:t>Yang dicari adalah kesalahan dalam produk, bukan orang yang membuat kesalahan</a:t>
            </a:r>
          </a:p>
          <a:p>
            <a:pPr algn="just">
              <a:lnSpc>
                <a:spcPct val="80000"/>
              </a:lnSpc>
            </a:pPr>
            <a:r>
              <a:rPr lang="en-US" sz="2700"/>
              <a:t>Developer harus mengerti bahwa penguji bukan melawan mereka tetapi membantu developer.</a:t>
            </a:r>
          </a:p>
          <a:p>
            <a:pPr>
              <a:lnSpc>
                <a:spcPct val="80000"/>
              </a:lnSpc>
            </a:pPr>
            <a:endParaRPr lang="en-US" sz="27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4B2-7D97-4834-AD29-9DB08849C4E1}" type="slidenum">
              <a:rPr lang="en-US"/>
              <a:pPr/>
              <a:t>9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Sasaran Pengujian </a:t>
            </a:r>
            <a:br>
              <a:rPr lang="en-US" sz="2900"/>
            </a:br>
            <a:r>
              <a:rPr lang="en-US" sz="2900"/>
              <a:t>(Glen Myers)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just"/>
            <a:r>
              <a:rPr lang="en-US" sz="2700"/>
              <a:t>Pengujian adalah proses eksekusi suatu program dengan maksud menemukan kesalahan</a:t>
            </a:r>
            <a:endParaRPr lang="en-US" sz="2700" i="1"/>
          </a:p>
          <a:p>
            <a:pPr marL="571500" indent="-571500" algn="just"/>
            <a:r>
              <a:rPr lang="en-US" sz="2700" i="1"/>
              <a:t>Test case</a:t>
            </a:r>
            <a:r>
              <a:rPr lang="en-US" sz="2700"/>
              <a:t> yang baik adalah </a:t>
            </a:r>
            <a:r>
              <a:rPr lang="en-US" sz="2700" i="1"/>
              <a:t>test case</a:t>
            </a:r>
            <a:r>
              <a:rPr lang="en-US" sz="2700"/>
              <a:t> yang memiliki probabilitas tinggi untuk menemukan kesalahan yang belum pernah ditemukan sebelumnya.</a:t>
            </a:r>
          </a:p>
          <a:p>
            <a:pPr marL="571500" indent="-571500" algn="just"/>
            <a:r>
              <a:rPr lang="en-US" sz="2700"/>
              <a:t>Pengujian yang sukses adalah pengujian yang mengungkap semua kesalahan yang belum pernah ditemukan sebelumnya.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454</TotalTime>
  <Words>500</Words>
  <Application>Microsoft Office PowerPoint</Application>
  <PresentationFormat>On-screen Show (4:3)</PresentationFormat>
  <Paragraphs>81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Studio</vt:lpstr>
      <vt:lpstr>Microsoft Visio Drawing</vt:lpstr>
      <vt:lpstr>VISIO 5 Drawing</vt:lpstr>
      <vt:lpstr>TESTING DAN IMPLEMENTASI SISTEM (Pertemuan Ke-1)</vt:lpstr>
      <vt:lpstr>Siklus Pengembangan PL</vt:lpstr>
      <vt:lpstr>Definisi Pengujian (1)</vt:lpstr>
      <vt:lpstr>Definisi Pengujian (2)</vt:lpstr>
      <vt:lpstr>Definisi (IEEE – ANSI)</vt:lpstr>
      <vt:lpstr>Fokus Utama Pengujian</vt:lpstr>
      <vt:lpstr>Arti Pengujian (1)</vt:lpstr>
      <vt:lpstr>Arti Pengujian (2)</vt:lpstr>
      <vt:lpstr>Sasaran Pengujian  (Glen Myers)</vt:lpstr>
      <vt:lpstr>Prinsip Pengujian</vt:lpstr>
      <vt:lpstr>Prinsip Pengujian (Alan Davis) </vt:lpstr>
      <vt:lpstr>Prinsip Pengujian (Alan Davis) </vt:lpstr>
      <vt:lpstr>Ide :  Apa itu Pengujian; Mengapa harus melakukan pengujian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SISTEM</dc:title>
  <dc:creator>persada computer</dc:creator>
  <cp:lastModifiedBy>Phantom Assassin</cp:lastModifiedBy>
  <cp:revision>16</cp:revision>
  <dcterms:created xsi:type="dcterms:W3CDTF">2005-07-10T08:12:37Z</dcterms:created>
  <dcterms:modified xsi:type="dcterms:W3CDTF">2013-03-21T01:58:39Z</dcterms:modified>
</cp:coreProperties>
</file>