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AA66AF-6924-4A57-8028-DF1FA2310C2D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44423-463E-4373-B63D-32729588141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Differents between Structured Analysis and UML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9144000" cy="287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Object-oriented development did not spontaneously generate itself from the </a:t>
            </a:r>
            <a:r>
              <a:rPr lang="en-US" dirty="0" smtClean="0"/>
              <a:t>ashes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uncounted failed software projects that used earlier technologies. It is not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radical </a:t>
            </a:r>
            <a:r>
              <a:rPr lang="en-US" dirty="0" smtClean="0"/>
              <a:t>departure from earlier approaches. Indeed, it is founded in the best </a:t>
            </a:r>
            <a:r>
              <a:rPr lang="en-US" dirty="0" err="1" smtClean="0"/>
              <a:t>ideasfrom</a:t>
            </a:r>
            <a:r>
              <a:rPr lang="en-US" dirty="0" smtClean="0"/>
              <a:t> </a:t>
            </a:r>
            <a:r>
              <a:rPr lang="en-US" dirty="0" smtClean="0"/>
              <a:t>prior technologies. In this section we will examine the evolution of the </a:t>
            </a:r>
            <a:r>
              <a:rPr lang="en-US" dirty="0" smtClean="0"/>
              <a:t>tools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our profession to help us understand the foundation and emergence of </a:t>
            </a:r>
            <a:r>
              <a:rPr lang="en-US" dirty="0" err="1" smtClean="0"/>
              <a:t>objectoriented</a:t>
            </a:r>
            <a:r>
              <a:rPr lang="id-ID" dirty="0" smtClean="0"/>
              <a:t> technology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As we look back on the relatively brief yet colorful history of software engineering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 smtClean="0"/>
              <a:t>cannot help but notice two sweeping </a:t>
            </a:r>
            <a:r>
              <a:rPr lang="en-US" dirty="0" smtClean="0"/>
              <a:t>trends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 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1</a:t>
            </a:r>
            <a:r>
              <a:rPr lang="en-US" dirty="0" smtClean="0"/>
              <a:t>. The shift in focus from programming-in-the-small to programming-in-</a:t>
            </a:r>
            <a:r>
              <a:rPr lang="en-US" dirty="0" err="1" smtClean="0"/>
              <a:t>thelarge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2</a:t>
            </a:r>
            <a:r>
              <a:rPr lang="en-US" dirty="0" smtClean="0"/>
              <a:t>. The evolution of high-order programming </a:t>
            </a:r>
            <a:r>
              <a:rPr lang="en-US" dirty="0" smtClean="0"/>
              <a:t>languages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Most </a:t>
            </a:r>
            <a:r>
              <a:rPr lang="en-US" dirty="0" smtClean="0"/>
              <a:t>new industrial-strength software systems are larger and more complex </a:t>
            </a:r>
            <a:r>
              <a:rPr lang="en-US" dirty="0" smtClean="0"/>
              <a:t>than</a:t>
            </a:r>
            <a:r>
              <a:rPr lang="id-ID" dirty="0" smtClean="0"/>
              <a:t> </a:t>
            </a:r>
            <a:r>
              <a:rPr lang="en-US" dirty="0" smtClean="0"/>
              <a:t>their </a:t>
            </a:r>
            <a:r>
              <a:rPr lang="en-US" dirty="0" smtClean="0"/>
              <a:t>predecessors were even just a few years ago. This growth in complexity </a:t>
            </a:r>
            <a:r>
              <a:rPr lang="en-US" dirty="0" smtClean="0"/>
              <a:t>has</a:t>
            </a:r>
            <a:r>
              <a:rPr lang="id-ID" dirty="0" smtClean="0"/>
              <a:t> </a:t>
            </a:r>
            <a:r>
              <a:rPr lang="en-US" dirty="0" smtClean="0"/>
              <a:t>prompted </a:t>
            </a:r>
            <a:r>
              <a:rPr lang="en-US" dirty="0" smtClean="0"/>
              <a:t>a significant amount of useful applied research in software engineering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particularly </a:t>
            </a:r>
            <a:r>
              <a:rPr lang="en-US" dirty="0" smtClean="0"/>
              <a:t>with regard to decomposition, abstraction, and hierarchy. The </a:t>
            </a:r>
            <a:r>
              <a:rPr lang="en-US" dirty="0" smtClean="0"/>
              <a:t>development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more expressive programming languages has complemented </a:t>
            </a:r>
            <a:r>
              <a:rPr lang="en-US" dirty="0" smtClean="0"/>
              <a:t>these</a:t>
            </a:r>
            <a:r>
              <a:rPr lang="id-ID" dirty="0" smtClean="0"/>
              <a:t> advances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Structured design methods evolved to guide developers who were trying to </a:t>
            </a:r>
            <a:r>
              <a:rPr lang="en-US" dirty="0" smtClean="0"/>
              <a:t>build</a:t>
            </a:r>
            <a:r>
              <a:rPr lang="id-ID" dirty="0" smtClean="0"/>
              <a:t> </a:t>
            </a:r>
            <a:r>
              <a:rPr lang="en-US" dirty="0" smtClean="0"/>
              <a:t>complex </a:t>
            </a:r>
            <a:r>
              <a:rPr lang="en-US" dirty="0" smtClean="0"/>
              <a:t>systems using algorithms as their fundamental building blocks. Similarly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object-oriented </a:t>
            </a:r>
            <a:r>
              <a:rPr lang="en-US" dirty="0" smtClean="0"/>
              <a:t>design methods have evolved to help developers exploit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expressive </a:t>
            </a:r>
            <a:r>
              <a:rPr lang="en-US" dirty="0" smtClean="0"/>
              <a:t>power of object-based and object-oriented programming languages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using </a:t>
            </a:r>
            <a:r>
              <a:rPr lang="en-US" dirty="0" smtClean="0"/>
              <a:t>the class and object as basic building blocks.</a:t>
            </a:r>
          </a:p>
          <a:p>
            <a:pPr algn="just"/>
            <a:r>
              <a:rPr lang="en-US" dirty="0" smtClean="0"/>
              <a:t>Actually, the object model has been influenced by a number of factors, not </a:t>
            </a:r>
            <a:r>
              <a:rPr lang="en-US" dirty="0" smtClean="0"/>
              <a:t>just</a:t>
            </a:r>
            <a:r>
              <a:rPr lang="id-ID" dirty="0" smtClean="0"/>
              <a:t> </a:t>
            </a:r>
            <a:r>
              <a:rPr lang="en-US" dirty="0" smtClean="0"/>
              <a:t>object-oriented </a:t>
            </a:r>
            <a:r>
              <a:rPr lang="en-US" dirty="0" smtClean="0"/>
              <a:t>programming. Indeed, as further discussed in the sidebar, Foundations—The Object Model, the object model has proven to be a unifying </a:t>
            </a:r>
            <a:r>
              <a:rPr lang="en-US" dirty="0" smtClean="0"/>
              <a:t>concept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computer science, applicable not just to programming languages but also to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design </a:t>
            </a:r>
            <a:r>
              <a:rPr lang="en-US" dirty="0" smtClean="0"/>
              <a:t>of user interfaces, databases, and even computer architectures. The </a:t>
            </a:r>
            <a:r>
              <a:rPr lang="en-US" dirty="0" smtClean="0"/>
              <a:t>reason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this widespread appeal is simply that an object orientation helps us to </a:t>
            </a:r>
            <a:r>
              <a:rPr lang="en-US" dirty="0" smtClean="0"/>
              <a:t>cope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 smtClean="0"/>
              <a:t>the complexity inherent in many different kinds of systems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Oriented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Object-oriented analysis is a method of analysis that examines requirements </a:t>
            </a:r>
            <a:r>
              <a:rPr lang="en-US" dirty="0" smtClean="0"/>
              <a:t>from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perspective of the classes and objects found in the vocabulary of the </a:t>
            </a:r>
            <a:r>
              <a:rPr lang="en-US" dirty="0" smtClean="0"/>
              <a:t>problem</a:t>
            </a:r>
            <a:r>
              <a:rPr lang="id-ID" dirty="0" smtClean="0"/>
              <a:t> domain.</a:t>
            </a:r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The object model has influenced even earlier phases of the software </a:t>
            </a:r>
            <a:r>
              <a:rPr lang="en-US" dirty="0" smtClean="0"/>
              <a:t>development</a:t>
            </a:r>
            <a:r>
              <a:rPr lang="id-ID" dirty="0" smtClean="0"/>
              <a:t>  </a:t>
            </a:r>
            <a:r>
              <a:rPr lang="en-US" dirty="0" smtClean="0"/>
              <a:t>lifecycle</a:t>
            </a:r>
            <a:r>
              <a:rPr lang="en-US" dirty="0" smtClean="0"/>
              <a:t>. Traditional structured analysis techniques, best typified by the work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err="1" smtClean="0"/>
              <a:t>DeMarco</a:t>
            </a:r>
            <a:r>
              <a:rPr lang="en-US" dirty="0" smtClean="0"/>
              <a:t> </a:t>
            </a:r>
            <a:r>
              <a:rPr lang="en-US" dirty="0" smtClean="0"/>
              <a:t>[35], Yourdon [36], and </a:t>
            </a:r>
            <a:r>
              <a:rPr lang="en-US" dirty="0" err="1" smtClean="0"/>
              <a:t>Gane</a:t>
            </a:r>
            <a:r>
              <a:rPr lang="en-US" dirty="0" smtClean="0"/>
              <a:t> and </a:t>
            </a:r>
            <a:r>
              <a:rPr lang="en-US" dirty="0" err="1" smtClean="0"/>
              <a:t>Sarson</a:t>
            </a:r>
            <a:r>
              <a:rPr lang="en-US" dirty="0" smtClean="0"/>
              <a:t> [37], with real-time </a:t>
            </a:r>
            <a:r>
              <a:rPr lang="en-US" dirty="0" smtClean="0"/>
              <a:t>extensions</a:t>
            </a:r>
            <a:r>
              <a:rPr lang="id-ID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Ward and Mellor [38] and by </a:t>
            </a:r>
            <a:r>
              <a:rPr lang="en-US" dirty="0" err="1" smtClean="0"/>
              <a:t>Hatley</a:t>
            </a:r>
            <a:r>
              <a:rPr lang="en-US" dirty="0" smtClean="0"/>
              <a:t> and </a:t>
            </a:r>
            <a:r>
              <a:rPr lang="en-US" dirty="0" err="1" smtClean="0"/>
              <a:t>Pirbhai</a:t>
            </a:r>
            <a:r>
              <a:rPr lang="en-US" dirty="0" smtClean="0"/>
              <a:t> [39], focus on the </a:t>
            </a:r>
            <a:r>
              <a:rPr lang="en-US" dirty="0" smtClean="0"/>
              <a:t>flow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data within a system. Object-oriented analysis (OOA) emphasizes the </a:t>
            </a:r>
            <a:r>
              <a:rPr lang="en-US" dirty="0" smtClean="0"/>
              <a:t>building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real-world models, using an object-oriented view of the world: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Oriented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Object-oriented design is a method of design encompassing the process of </a:t>
            </a:r>
            <a:r>
              <a:rPr lang="en-US" dirty="0" err="1" smtClean="0"/>
              <a:t>objectoriented</a:t>
            </a:r>
            <a:r>
              <a:rPr lang="id-ID" dirty="0" smtClean="0"/>
              <a:t> </a:t>
            </a:r>
            <a:r>
              <a:rPr lang="en-US" dirty="0" smtClean="0"/>
              <a:t>decomposition </a:t>
            </a:r>
            <a:r>
              <a:rPr lang="en-US" dirty="0" smtClean="0"/>
              <a:t>and a notation for depicting both logical and physical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smtClean="0"/>
              <a:t>well </a:t>
            </a:r>
            <a:r>
              <a:rPr lang="en-US" dirty="0" smtClean="0"/>
              <a:t>as static and dynamic models of the system under </a:t>
            </a:r>
            <a:r>
              <a:rPr lang="en-US" dirty="0" smtClean="0"/>
              <a:t>design</a:t>
            </a:r>
            <a:endParaRPr lang="id-ID" dirty="0" smtClean="0"/>
          </a:p>
          <a:p>
            <a:pPr algn="just"/>
            <a:r>
              <a:rPr lang="en-US" dirty="0" smtClean="0"/>
              <a:t>There are two important parts to this definition: object-oriented design (1) </a:t>
            </a:r>
            <a:r>
              <a:rPr lang="en-US" dirty="0" smtClean="0"/>
              <a:t>leads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an object-oriented decomposition and (2) uses different notations to </a:t>
            </a:r>
            <a:r>
              <a:rPr lang="en-US" dirty="0" smtClean="0"/>
              <a:t>express</a:t>
            </a:r>
            <a:r>
              <a:rPr lang="id-ID" dirty="0" smtClean="0"/>
              <a:t> </a:t>
            </a:r>
            <a:r>
              <a:rPr lang="en-US" dirty="0" smtClean="0"/>
              <a:t>different </a:t>
            </a:r>
            <a:r>
              <a:rPr lang="en-US" dirty="0" smtClean="0"/>
              <a:t>models of the logical (class and object structure) and physical (</a:t>
            </a:r>
            <a:r>
              <a:rPr lang="en-US" dirty="0" smtClean="0"/>
              <a:t>module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process architecture) design of a system, in addition to the static and </a:t>
            </a:r>
            <a:r>
              <a:rPr lang="en-US" dirty="0" smtClean="0"/>
              <a:t>dynamic</a:t>
            </a:r>
            <a:r>
              <a:rPr lang="id-ID" dirty="0" smtClean="0"/>
              <a:t> aspects </a:t>
            </a:r>
            <a:r>
              <a:rPr lang="id-ID" dirty="0" smtClean="0"/>
              <a:t>of the system.</a:t>
            </a:r>
          </a:p>
          <a:p>
            <a:pPr algn="just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Oriented Programming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Object-oriented programming is a method of implementation in which </a:t>
            </a:r>
            <a:r>
              <a:rPr lang="en-US" dirty="0" smtClean="0"/>
              <a:t>programs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organized as cooperative collections of objects, each of which represents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instance </a:t>
            </a:r>
            <a:r>
              <a:rPr lang="en-US" dirty="0" smtClean="0"/>
              <a:t>of some class, and whose classes are all members of a hierarchy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classes </a:t>
            </a:r>
            <a:r>
              <a:rPr lang="en-US" dirty="0" smtClean="0"/>
              <a:t>united via inheritance relationships.</a:t>
            </a:r>
          </a:p>
          <a:p>
            <a:pPr algn="just"/>
            <a:r>
              <a:rPr lang="en-US" dirty="0" smtClean="0"/>
              <a:t>There are three important parts to this definition: (1) Object-oriented </a:t>
            </a:r>
            <a:r>
              <a:rPr lang="en-US" dirty="0" smtClean="0"/>
              <a:t>programming</a:t>
            </a:r>
            <a:r>
              <a:rPr lang="id-ID" dirty="0" smtClean="0"/>
              <a:t> </a:t>
            </a:r>
            <a:r>
              <a:rPr lang="en-US" dirty="0" smtClean="0"/>
              <a:t>uses </a:t>
            </a:r>
            <a:r>
              <a:rPr lang="en-US" dirty="0" smtClean="0"/>
              <a:t>objects, not algorithms, as its fundamental logical building </a:t>
            </a:r>
            <a:r>
              <a:rPr lang="en-US" dirty="0" smtClean="0"/>
              <a:t>blocks; </a:t>
            </a:r>
            <a:r>
              <a:rPr lang="en-US" dirty="0" smtClean="0"/>
              <a:t>(2) each object is an instance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some </a:t>
            </a:r>
            <a:r>
              <a:rPr lang="en-US" dirty="0" smtClean="0"/>
              <a:t>class; and (3) classes may be related to one another via inheritance </a:t>
            </a:r>
            <a:r>
              <a:rPr lang="en-US" dirty="0" smtClean="0"/>
              <a:t>relationships. </a:t>
            </a:r>
            <a:r>
              <a:rPr lang="en-US" dirty="0" smtClean="0"/>
              <a:t>A program may appear to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object-oriented</a:t>
            </a:r>
            <a:r>
              <a:rPr lang="en-US" dirty="0" smtClean="0"/>
              <a:t>, but if any of these elements is missing, it is not an </a:t>
            </a:r>
            <a:r>
              <a:rPr lang="en-US" dirty="0" smtClean="0"/>
              <a:t>object-oriented</a:t>
            </a:r>
            <a:r>
              <a:rPr lang="id-ID" dirty="0" smtClean="0"/>
              <a:t> </a:t>
            </a:r>
            <a:r>
              <a:rPr lang="en-US" dirty="0" smtClean="0"/>
              <a:t>program</a:t>
            </a:r>
            <a:r>
              <a:rPr lang="en-US" dirty="0" smtClean="0"/>
              <a:t>. Specifically, programming without inheritance is distinctly not </a:t>
            </a:r>
            <a:r>
              <a:rPr lang="en-US" dirty="0" err="1" smtClean="0"/>
              <a:t>objectoriented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would merely be programming with abstract data types.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[A] language is object-oriented if and only if it satisfies the following requirements:</a:t>
            </a:r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supports objects that are data abstractions with an interface of </a:t>
            </a:r>
            <a:r>
              <a:rPr lang="en-US" dirty="0" smtClean="0"/>
              <a:t>named</a:t>
            </a:r>
            <a:r>
              <a:rPr lang="id-ID" dirty="0" smtClean="0"/>
              <a:t> </a:t>
            </a:r>
            <a:r>
              <a:rPr lang="en-US" dirty="0" smtClean="0"/>
              <a:t>operations </a:t>
            </a:r>
            <a:r>
              <a:rPr lang="en-US" dirty="0" smtClean="0"/>
              <a:t>and a hidden local state.</a:t>
            </a:r>
          </a:p>
          <a:p>
            <a:pPr algn="just"/>
            <a:r>
              <a:rPr lang="en-US" dirty="0" smtClean="0"/>
              <a:t>Objects </a:t>
            </a:r>
            <a:r>
              <a:rPr lang="en-US" dirty="0" smtClean="0"/>
              <a:t>have an associated type [class].</a:t>
            </a:r>
          </a:p>
          <a:p>
            <a:pPr algn="just"/>
            <a:r>
              <a:rPr lang="id-ID" dirty="0" smtClean="0"/>
              <a:t>Types </a:t>
            </a:r>
            <a:r>
              <a:rPr lang="id-ID" dirty="0" smtClean="0"/>
              <a:t>[classes] may inherit attributes from supertypes [superclasses].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908" y="274638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Differents between Structured Analysis and UML</a:t>
            </a:r>
            <a:endParaRPr lang="id-ID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1"/>
            <a:ext cx="9144000" cy="297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70"/>
            <a:ext cx="9144000" cy="207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</TotalTime>
  <Words>672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Differents between Structured Analysis and UML</vt:lpstr>
      <vt:lpstr>Slide 2</vt:lpstr>
      <vt:lpstr>Slide 3</vt:lpstr>
      <vt:lpstr>Slide 4</vt:lpstr>
      <vt:lpstr>Object Oriented Analysis</vt:lpstr>
      <vt:lpstr>Object Oriented Design</vt:lpstr>
      <vt:lpstr>Object Oriented Programming</vt:lpstr>
      <vt:lpstr>Slide 8</vt:lpstr>
      <vt:lpstr>Differents between Structured Analysis and UML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Differents between Structured Analysis and UML</dc:title>
  <dc:creator>Citra</dc:creator>
  <cp:lastModifiedBy>Citra</cp:lastModifiedBy>
  <cp:revision>3</cp:revision>
  <dcterms:created xsi:type="dcterms:W3CDTF">2013-03-04T01:54:47Z</dcterms:created>
  <dcterms:modified xsi:type="dcterms:W3CDTF">2013-03-15T06:27:10Z</dcterms:modified>
</cp:coreProperties>
</file>