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8" r:id="rId3"/>
    <p:sldId id="339" r:id="rId4"/>
    <p:sldId id="340" r:id="rId5"/>
    <p:sldId id="342" r:id="rId6"/>
    <p:sldId id="299" r:id="rId7"/>
    <p:sldId id="336" r:id="rId8"/>
    <p:sldId id="344" r:id="rId9"/>
    <p:sldId id="343" r:id="rId10"/>
    <p:sldId id="345" r:id="rId11"/>
    <p:sldId id="33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3" autoAdjust="0"/>
  </p:normalViewPr>
  <p:slideViewPr>
    <p:cSldViewPr>
      <p:cViewPr>
        <p:scale>
          <a:sx n="50" d="100"/>
          <a:sy n="50" d="100"/>
        </p:scale>
        <p:origin x="-1008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90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2775AC3-6BD8-49B6-B7C7-1A0357B468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32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71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7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77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2E06AED-D140-4234-B4D9-8213EEF954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79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06AED-D140-4234-B4D9-8213EEF954E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04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06AED-D140-4234-B4D9-8213EEF954E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99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E80AC8-0AAB-485B-92E8-88A9B37D268C}" type="slidenum">
              <a:rPr lang="en-US"/>
              <a:pPr/>
              <a:t>11</a:t>
            </a:fld>
            <a:endParaRPr lang="en-US"/>
          </a:p>
        </p:txBody>
      </p:sp>
      <p:sp>
        <p:nvSpPr>
          <p:cNvPr id="215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06AED-D140-4234-B4D9-8213EEF954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48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06AED-D140-4234-B4D9-8213EEF954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5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06AED-D140-4234-B4D9-8213EEF954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54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06AED-D140-4234-B4D9-8213EEF954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51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06AED-D140-4234-B4D9-8213EEF954E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63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06AED-D140-4234-B4D9-8213EEF954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31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06AED-D140-4234-B4D9-8213EEF954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090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06AED-D140-4234-B4D9-8213EEF954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70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14019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CC99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214020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/>
          </a:p>
        </p:txBody>
      </p:sp>
      <p:sp>
        <p:nvSpPr>
          <p:cNvPr id="2140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4024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214025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77C0CBF9-AA7E-47FA-8CC6-8C0E6FB17D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40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4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4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40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1" grpId="0"/>
      <p:bldP spid="214022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40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402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402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402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4DFC6-C51D-4EA2-865E-78727747CD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69669"/>
      </p:ext>
    </p:extLst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3DC59-F848-4D68-9CE0-5A7462A569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30065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71E1F-E6DD-4C41-97B3-D84D87F63D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249611"/>
      </p:ext>
    </p:extLst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BEA69-9990-4CD6-8110-5634D8D57C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36143"/>
      </p:ext>
    </p:extLst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3D8AA-97A0-40CC-9B14-1928E9FC7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7561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FBA62-237C-454C-85CF-347673FC5C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24240"/>
      </p:ext>
    </p:extLst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CDC90-2CF7-41DB-8B44-6C2E66DDF1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1157"/>
      </p:ext>
    </p:extLst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52AE6-0B94-4337-8A25-EDF9354440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75181"/>
      </p:ext>
    </p:extLst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8C5E0-9AB4-4F85-8DF2-ED616B6E27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86838"/>
      </p:ext>
    </p:extLst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29A57-5A4A-4395-B24F-06F3A8239A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11974"/>
      </p:ext>
    </p:extLst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212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US"/>
              <a:t>Citra/MI/Testing dan Implementasi 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fld id="{9033A10E-9ADD-49E8-AE29-4CD97EBC7AF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12999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213000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3001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2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/>
      <p:bldP spid="212995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299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299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299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299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29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1299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1299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044A289-5AE9-4A0C-84F1-79F00DE9DD7C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TESTING DAN IMPLEMENTASI SISTEM</a:t>
            </a:r>
            <a:br>
              <a:rPr lang="en-US"/>
            </a:br>
            <a:r>
              <a:rPr lang="en-US"/>
              <a:t>(Pertemuan Ke-5)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3810000"/>
            <a:ext cx="4713288" cy="1468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900"/>
              <a:t>KUALITAS </a:t>
            </a:r>
          </a:p>
          <a:p>
            <a:pPr>
              <a:lnSpc>
                <a:spcPct val="90000"/>
              </a:lnSpc>
            </a:pPr>
            <a:r>
              <a:rPr lang="en-US" sz="2900"/>
              <a:t>PERANGKAT LUNAK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0B7CE-4E7E-44AB-A883-30C4722A57DD}" type="slidenum">
              <a:rPr lang="en-US"/>
              <a:pPr/>
              <a:t>10</a:t>
            </a:fld>
            <a:endParaRPr lang="en-US"/>
          </a:p>
        </p:txBody>
      </p:sp>
      <p:sp>
        <p:nvSpPr>
          <p:cNvPr id="228372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Kualitas McCall</a:t>
            </a:r>
          </a:p>
        </p:txBody>
      </p:sp>
      <p:grpSp>
        <p:nvGrpSpPr>
          <p:cNvPr id="228374" name="Group 22"/>
          <p:cNvGrpSpPr>
            <a:grpSpLocks noChangeAspect="1"/>
          </p:cNvGrpSpPr>
          <p:nvPr/>
        </p:nvGrpSpPr>
        <p:grpSpPr bwMode="auto">
          <a:xfrm>
            <a:off x="407194" y="1951891"/>
            <a:ext cx="8203406" cy="3848511"/>
            <a:chOff x="3213" y="-108"/>
            <a:chExt cx="5760" cy="2340"/>
          </a:xfrm>
        </p:grpSpPr>
        <p:sp>
          <p:nvSpPr>
            <p:cNvPr id="228375" name="AutoShape 23"/>
            <p:cNvSpPr>
              <a:spLocks noChangeAspect="1" noChangeArrowheads="1"/>
            </p:cNvSpPr>
            <p:nvPr/>
          </p:nvSpPr>
          <p:spPr bwMode="auto">
            <a:xfrm>
              <a:off x="3213" y="-108"/>
              <a:ext cx="5760" cy="2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8376" name="Group 24"/>
            <p:cNvGrpSpPr>
              <a:grpSpLocks/>
            </p:cNvGrpSpPr>
            <p:nvPr/>
          </p:nvGrpSpPr>
          <p:grpSpPr bwMode="auto">
            <a:xfrm>
              <a:off x="3213" y="-108"/>
              <a:ext cx="5760" cy="2340"/>
              <a:chOff x="3213" y="-108"/>
              <a:chExt cx="5760" cy="2340"/>
            </a:xfrm>
          </p:grpSpPr>
          <p:sp>
            <p:nvSpPr>
              <p:cNvPr id="228377" name="Line 25"/>
              <p:cNvSpPr>
                <a:spLocks noChangeShapeType="1"/>
              </p:cNvSpPr>
              <p:nvPr/>
            </p:nvSpPr>
            <p:spPr bwMode="auto">
              <a:xfrm flipV="1">
                <a:off x="3573" y="252"/>
                <a:ext cx="234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378" name="Line 26"/>
              <p:cNvSpPr>
                <a:spLocks noChangeShapeType="1"/>
              </p:cNvSpPr>
              <p:nvPr/>
            </p:nvSpPr>
            <p:spPr bwMode="auto">
              <a:xfrm>
                <a:off x="3573" y="1692"/>
                <a:ext cx="486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379" name="Line 27"/>
              <p:cNvSpPr>
                <a:spLocks noChangeShapeType="1"/>
              </p:cNvSpPr>
              <p:nvPr/>
            </p:nvSpPr>
            <p:spPr bwMode="auto">
              <a:xfrm>
                <a:off x="5913" y="252"/>
                <a:ext cx="252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380" name="Text Box 28"/>
              <p:cNvSpPr txBox="1">
                <a:spLocks noChangeArrowheads="1"/>
              </p:cNvSpPr>
              <p:nvPr/>
            </p:nvSpPr>
            <p:spPr bwMode="auto">
              <a:xfrm>
                <a:off x="4473" y="792"/>
                <a:ext cx="144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sz="1000"/>
                  <a:t>Revisi Produk</a:t>
                </a:r>
                <a:endParaRPr lang="en-US"/>
              </a:p>
            </p:txBody>
          </p:sp>
          <p:sp>
            <p:nvSpPr>
              <p:cNvPr id="228381" name="Text Box 29"/>
              <p:cNvSpPr txBox="1">
                <a:spLocks noChangeArrowheads="1"/>
              </p:cNvSpPr>
              <p:nvPr/>
            </p:nvSpPr>
            <p:spPr bwMode="auto">
              <a:xfrm>
                <a:off x="5913" y="792"/>
                <a:ext cx="162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sz="1000"/>
                  <a:t>Transisi Produk</a:t>
                </a:r>
                <a:endParaRPr lang="en-US"/>
              </a:p>
            </p:txBody>
          </p:sp>
          <p:sp>
            <p:nvSpPr>
              <p:cNvPr id="228382" name="Line 30"/>
              <p:cNvSpPr>
                <a:spLocks noChangeShapeType="1"/>
              </p:cNvSpPr>
              <p:nvPr/>
            </p:nvSpPr>
            <p:spPr bwMode="auto">
              <a:xfrm flipV="1">
                <a:off x="3573" y="1152"/>
                <a:ext cx="234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383" name="Line 31"/>
              <p:cNvSpPr>
                <a:spLocks noChangeShapeType="1"/>
              </p:cNvSpPr>
              <p:nvPr/>
            </p:nvSpPr>
            <p:spPr bwMode="auto">
              <a:xfrm flipH="1" flipV="1">
                <a:off x="5913" y="1152"/>
                <a:ext cx="2520" cy="5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384" name="Text Box 32"/>
              <p:cNvSpPr txBox="1">
                <a:spLocks noChangeArrowheads="1"/>
              </p:cNvSpPr>
              <p:nvPr/>
            </p:nvSpPr>
            <p:spPr bwMode="auto">
              <a:xfrm>
                <a:off x="5193" y="1332"/>
                <a:ext cx="162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sz="1000"/>
                  <a:t>Operasi Produk</a:t>
                </a:r>
                <a:endParaRPr lang="en-US"/>
              </a:p>
            </p:txBody>
          </p:sp>
          <p:sp>
            <p:nvSpPr>
              <p:cNvPr id="228385" name="Line 33"/>
              <p:cNvSpPr>
                <a:spLocks noChangeShapeType="1"/>
              </p:cNvSpPr>
              <p:nvPr/>
            </p:nvSpPr>
            <p:spPr bwMode="auto">
              <a:xfrm flipV="1">
                <a:off x="5913" y="252"/>
                <a:ext cx="1" cy="9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386" name="Text Box 34"/>
              <p:cNvSpPr txBox="1">
                <a:spLocks noChangeArrowheads="1"/>
              </p:cNvSpPr>
              <p:nvPr/>
            </p:nvSpPr>
            <p:spPr bwMode="auto">
              <a:xfrm>
                <a:off x="3213" y="1872"/>
                <a:ext cx="5760" cy="36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sz="1000"/>
                  <a:t>Kebenaran      Reliabilitas	     Usabilitas        Integrias	      Efisiensi</a:t>
                </a:r>
                <a:endParaRPr lang="en-US"/>
              </a:p>
            </p:txBody>
          </p:sp>
          <p:sp>
            <p:nvSpPr>
              <p:cNvPr id="228387" name="Text Box 35"/>
              <p:cNvSpPr txBox="1">
                <a:spLocks noChangeArrowheads="1"/>
              </p:cNvSpPr>
              <p:nvPr/>
            </p:nvSpPr>
            <p:spPr bwMode="auto">
              <a:xfrm>
                <a:off x="3393" y="-108"/>
                <a:ext cx="1620" cy="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sz="1000"/>
                  <a:t>Maintanabilitas</a:t>
                </a:r>
              </a:p>
              <a:p>
                <a:r>
                  <a:rPr lang="en-US" sz="1000"/>
                  <a:t>Fleksibilitas</a:t>
                </a:r>
              </a:p>
              <a:p>
                <a:r>
                  <a:rPr lang="en-US" sz="1000"/>
                  <a:t>Testabilitas</a:t>
                </a:r>
                <a:endParaRPr lang="en-US"/>
              </a:p>
            </p:txBody>
          </p:sp>
          <p:sp>
            <p:nvSpPr>
              <p:cNvPr id="228388" name="Text Box 36"/>
              <p:cNvSpPr txBox="1">
                <a:spLocks noChangeArrowheads="1"/>
              </p:cNvSpPr>
              <p:nvPr/>
            </p:nvSpPr>
            <p:spPr bwMode="auto">
              <a:xfrm>
                <a:off x="6813" y="-108"/>
                <a:ext cx="1620" cy="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sz="1000" dirty="0" err="1"/>
                  <a:t>Portabilitas</a:t>
                </a:r>
                <a:r>
                  <a:rPr lang="en-US" sz="1000" dirty="0"/>
                  <a:t> </a:t>
                </a:r>
                <a:r>
                  <a:rPr lang="en-US" sz="1000" dirty="0" err="1"/>
                  <a:t>Reusalitias</a:t>
                </a:r>
                <a:endParaRPr lang="en-US" sz="1000" dirty="0"/>
              </a:p>
              <a:p>
                <a:r>
                  <a:rPr lang="en-US" sz="1000" dirty="0" err="1"/>
                  <a:t>Interoperabilitas</a:t>
                </a:r>
                <a:endParaRPr lang="en-US" dirty="0"/>
              </a:p>
            </p:txBody>
          </p:sp>
        </p:grpSp>
      </p:grpSp>
    </p:spTree>
  </p:cSld>
  <p:clrMapOvr>
    <a:masterClrMapping/>
  </p:clrMapOvr>
  <p:transition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2A27B69-1A83-4147-A546-CB8060048C95}" type="slidenum">
              <a:rPr lang="en-US"/>
              <a:pPr/>
              <a:t>11</a:t>
            </a:fld>
            <a:endParaRPr lang="en-US"/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3700"/>
              <a:t>Ide :</a:t>
            </a:r>
            <a:br>
              <a:rPr lang="en-US" sz="3700"/>
            </a:br>
            <a:r>
              <a:rPr lang="en-US" sz="3600"/>
              <a:t>Korelasi antara Pengujian dan Kualitas Perangkat Lunak</a:t>
            </a:r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/>
              <a:t>Minggu Depan :</a:t>
            </a:r>
          </a:p>
          <a:p>
            <a:r>
              <a:rPr lang="en-US"/>
              <a:t>Biaya ?????</a:t>
            </a:r>
          </a:p>
        </p:txBody>
      </p:sp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6989-FDBE-4C3A-AF43-E671203A4EC4}" type="slidenum">
              <a:rPr lang="en-US"/>
              <a:pPr/>
              <a:t>2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Produk Berkualitas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/>
              <a:t>Menemukan kebutuhan dan keinginan customer dan user, serta memastikan hal tersebut dapat diimplementasikan</a:t>
            </a:r>
          </a:p>
          <a:p>
            <a:r>
              <a:rPr lang="en-US"/>
              <a:t>Harus bebas dari defect</a:t>
            </a:r>
          </a:p>
          <a:p>
            <a:pPr algn="just"/>
            <a:r>
              <a:rPr lang="en-US"/>
              <a:t>Memperhatikan masalah kualitas perangkat lunak dalam waktu jangka panjang (maintainability)</a:t>
            </a:r>
          </a:p>
        </p:txBody>
      </p:sp>
    </p:spTree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FA928-902D-4F62-9DD3-F6DE776605E7}" type="slidenum">
              <a:rPr lang="en-US"/>
              <a:pPr/>
              <a:t>3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Proses Berkualitas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Menghasilkan produk yang berkualitas</a:t>
            </a:r>
          </a:p>
          <a:p>
            <a:pPr algn="just"/>
            <a:r>
              <a:rPr lang="en-US"/>
              <a:t>Masalah dalam produksi adalah waktu, biaya dan ketidakstabilan/ketidakpastian.</a:t>
            </a:r>
          </a:p>
          <a:p>
            <a:pPr algn="just"/>
            <a:r>
              <a:rPr lang="en-US"/>
              <a:t>Perubahan manajerial dan pengendalian defect.</a:t>
            </a:r>
          </a:p>
          <a:p>
            <a:endParaRPr lang="en-US"/>
          </a:p>
        </p:txBody>
      </p:sp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607CB-BA29-4BA3-87E5-5D5249DB03A1}" type="slidenum">
              <a:rPr lang="en-US"/>
              <a:pPr/>
              <a:t>4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Biaya Kualitas (1)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Biaya Kegagalan</a:t>
            </a:r>
          </a:p>
          <a:p>
            <a:pPr algn="just">
              <a:buFont typeface="Wingdings" pitchFamily="2" charset="2"/>
              <a:buNone/>
            </a:pPr>
            <a:r>
              <a:rPr lang="en-US"/>
              <a:t>	Biaya mendeteksi adanya kegagalan, perbaikan, dan pengulangan proses yang salah </a:t>
            </a:r>
          </a:p>
          <a:p>
            <a:r>
              <a:rPr lang="en-US"/>
              <a:t>Biaya appraisal</a:t>
            </a:r>
          </a:p>
          <a:p>
            <a:pPr algn="just">
              <a:buFont typeface="Wingdings" pitchFamily="2" charset="2"/>
              <a:buNone/>
            </a:pPr>
            <a:r>
              <a:rPr lang="en-US"/>
              <a:t>	Biaya untuk mengevaluasi produk untuk menentukan tingkat kualitas</a:t>
            </a:r>
          </a:p>
        </p:txBody>
      </p:sp>
    </p:spTree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C45E5-343D-4691-839F-BBA92B5F8A80}" type="slidenum">
              <a:rPr lang="en-US"/>
              <a:pPr/>
              <a:t>5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Biaya Kualitas (2)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/>
              <a:t>Biaya Pencegahan</a:t>
            </a:r>
          </a:p>
          <a:p>
            <a:pPr algn="just">
              <a:buFont typeface="Wingdings" pitchFamily="2" charset="2"/>
              <a:buNone/>
            </a:pPr>
            <a:r>
              <a:rPr lang="en-US"/>
              <a:t>	Biaya yang berhubungan dengan mengidentifikasikan penyebab defect dan tindakan yang diambil untuk mencegah terulang kembalinya defect tersebut,</a:t>
            </a:r>
          </a:p>
        </p:txBody>
      </p:sp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8E56-7F47-45B9-B013-75C65223189C}" type="slidenum">
              <a:rPr lang="en-US"/>
              <a:pPr/>
              <a:t>6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Kualitas Perangkat Lunak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Alur Pencapaian Kualitas</a:t>
            </a: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0052" name="Object 4"/>
          <p:cNvGraphicFramePr>
            <a:graphicFrameLocks noChangeAspect="1"/>
          </p:cNvGraphicFramePr>
          <p:nvPr/>
        </p:nvGraphicFramePr>
        <p:xfrm>
          <a:off x="1676400" y="2590800"/>
          <a:ext cx="5943600" cy="300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4" name="VISIO" r:id="rId4" imgW="2297880" imgH="1160280" progId="Visio.Drawing.5">
                  <p:embed/>
                </p:oleObj>
              </mc:Choice>
              <mc:Fallback>
                <p:oleObj name="VISIO" r:id="rId4" imgW="2297880" imgH="1160280" progId="Visio.Drawing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590800"/>
                        <a:ext cx="5943600" cy="300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72460-B45C-4FB4-80D8-CEF21230186A}" type="slidenum">
              <a:rPr lang="en-US"/>
              <a:pPr/>
              <a:t>7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PENGUKURAN (1)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 algn="just"/>
            <a:r>
              <a:rPr lang="en-US" sz="3200"/>
              <a:t>Metrik produk, menjelaskan karakteristik dari produk, seperti ukuran, kompleksitas, rancangan fungsi,  kinerja dan tingkat kualitas produk.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BBF5D-E240-4780-BB9C-7BF325DBD3CE}" type="slidenum">
              <a:rPr lang="en-US"/>
              <a:pPr/>
              <a:t>8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PENGUKURAN (2)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 algn="just"/>
            <a:r>
              <a:rPr lang="en-US"/>
              <a:t>Metrik proses, digunakan untuk meningkatkan pembangunan dan pemeliharaan perangkat lunak, dengan melakukan hal seperti : keefektifan menghilangkan defect selama masa pembangunan, pola pengujian defect, waktu tanggap dari perbaikan proses yang dilakukan.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1600200" cy="457200"/>
          </a:xfrm>
        </p:spPr>
        <p:txBody>
          <a:bodyPr/>
          <a:lstStyle/>
          <a:p>
            <a:fld id="{D1F88050-D7C6-4255-9049-0AAA2D85E29E}" type="slidenum">
              <a:rPr lang="en-US"/>
              <a:pPr/>
              <a:t>9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PENGUKURAN (3)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 algn="just"/>
            <a:r>
              <a:rPr lang="en-US"/>
              <a:t>Metrik proyek, menjelaskan karakteristik dan pelaksanaan proyek, seperti : jumlah programmer, susunan staf, biaya, jadwal dan produktivitas.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466</TotalTime>
  <Words>219</Words>
  <Application>Microsoft Office PowerPoint</Application>
  <PresentationFormat>On-screen Show (4:3)</PresentationFormat>
  <Paragraphs>62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Times New Roman</vt:lpstr>
      <vt:lpstr>Wingdings</vt:lpstr>
      <vt:lpstr>Studio</vt:lpstr>
      <vt:lpstr>VISIO 5 Drawing</vt:lpstr>
      <vt:lpstr>TESTING DAN IMPLEMENTASI SISTEM (Pertemuan Ke-5)</vt:lpstr>
      <vt:lpstr>Produk Berkualitas</vt:lpstr>
      <vt:lpstr>Proses Berkualitas</vt:lpstr>
      <vt:lpstr>Biaya Kualitas (1)</vt:lpstr>
      <vt:lpstr>Biaya Kualitas (2)</vt:lpstr>
      <vt:lpstr>Kualitas Perangkat Lunak</vt:lpstr>
      <vt:lpstr>PENGUKURAN (1)</vt:lpstr>
      <vt:lpstr>PENGUKURAN (2)</vt:lpstr>
      <vt:lpstr>PENGUKURAN (3)</vt:lpstr>
      <vt:lpstr>Kualitas McCall</vt:lpstr>
      <vt:lpstr>Ide : Korelasi antara Pengujian dan Kualitas Perangkat Lunak</vt:lpstr>
    </vt:vector>
  </TitlesOfParts>
  <Company>bandung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DAN IMPLEMENTASI SISTEM</dc:title>
  <dc:creator>persada computer</dc:creator>
  <cp:lastModifiedBy>Phantom Assassin</cp:lastModifiedBy>
  <cp:revision>14</cp:revision>
  <dcterms:created xsi:type="dcterms:W3CDTF">2005-07-10T08:12:37Z</dcterms:created>
  <dcterms:modified xsi:type="dcterms:W3CDTF">2013-03-21T02:02:35Z</dcterms:modified>
</cp:coreProperties>
</file>