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57" r:id="rId4"/>
    <p:sldId id="266" r:id="rId5"/>
    <p:sldId id="260" r:id="rId6"/>
    <p:sldId id="268" r:id="rId7"/>
    <p:sldId id="269" r:id="rId8"/>
    <p:sldId id="270" r:id="rId9"/>
    <p:sldId id="271" r:id="rId10"/>
    <p:sldId id="272" r:id="rId11"/>
    <p:sldId id="273" r:id="rId12"/>
    <p:sldId id="258" r:id="rId13"/>
    <p:sldId id="259" r:id="rId14"/>
    <p:sldId id="261" r:id="rId15"/>
    <p:sldId id="262" r:id="rId16"/>
    <p:sldId id="263" r:id="rId17"/>
    <p:sldId id="264" r:id="rId18"/>
    <p:sldId id="265" r:id="rId1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ECDF5-CCB2-427A-B3F7-83E6A1279C3C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6556F4-1D4B-4C1C-A7D6-9F1C510322E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ECDF5-CCB2-427A-B3F7-83E6A1279C3C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56F4-1D4B-4C1C-A7D6-9F1C510322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66556F4-1D4B-4C1C-A7D6-9F1C510322E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ECDF5-CCB2-427A-B3F7-83E6A1279C3C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ECDF5-CCB2-427A-B3F7-83E6A1279C3C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66556F4-1D4B-4C1C-A7D6-9F1C510322E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ECDF5-CCB2-427A-B3F7-83E6A1279C3C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6556F4-1D4B-4C1C-A7D6-9F1C510322E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EFECDF5-CCB2-427A-B3F7-83E6A1279C3C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56F4-1D4B-4C1C-A7D6-9F1C510322E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ECDF5-CCB2-427A-B3F7-83E6A1279C3C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66556F4-1D4B-4C1C-A7D6-9F1C510322E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ECDF5-CCB2-427A-B3F7-83E6A1279C3C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66556F4-1D4B-4C1C-A7D6-9F1C510322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ECDF5-CCB2-427A-B3F7-83E6A1279C3C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6556F4-1D4B-4C1C-A7D6-9F1C510322E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6556F4-1D4B-4C1C-A7D6-9F1C510322E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ECDF5-CCB2-427A-B3F7-83E6A1279C3C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66556F4-1D4B-4C1C-A7D6-9F1C510322E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EFECDF5-CCB2-427A-B3F7-83E6A1279C3C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EFECDF5-CCB2-427A-B3F7-83E6A1279C3C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6556F4-1D4B-4C1C-A7D6-9F1C510322E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Sequence Diagrams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dirty="0" smtClean="0"/>
              <a:t>Advanced Concepts: Interaction </a:t>
            </a:r>
            <a:r>
              <a:rPr lang="id-ID" dirty="0" smtClean="0"/>
              <a:t>Use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smtClean="0"/>
              <a:t>UML 2.0 has various constructs available to simplify complex sequence diagrams</a:t>
            </a:r>
            <a:r>
              <a:rPr lang="en-US" sz="2000" dirty="0" smtClean="0"/>
              <a:t>.</a:t>
            </a:r>
            <a:r>
              <a:rPr lang="id-ID" sz="2000" dirty="0" smtClean="0"/>
              <a:t> </a:t>
            </a:r>
            <a:r>
              <a:rPr lang="en-US" sz="2000" dirty="0" smtClean="0"/>
              <a:t>The </a:t>
            </a:r>
            <a:r>
              <a:rPr lang="en-US" sz="2000" dirty="0" smtClean="0"/>
              <a:t>first we will discuss is the interaction use. An interaction use is merely a </a:t>
            </a:r>
            <a:r>
              <a:rPr lang="en-US" sz="2000" dirty="0" smtClean="0"/>
              <a:t>way</a:t>
            </a:r>
            <a:r>
              <a:rPr lang="id-ID" sz="2000" dirty="0" smtClean="0"/>
              <a:t> </a:t>
            </a:r>
            <a:r>
              <a:rPr lang="en-US" sz="2000" dirty="0" smtClean="0"/>
              <a:t>to </a:t>
            </a:r>
            <a:r>
              <a:rPr lang="en-US" sz="2000" dirty="0" smtClean="0"/>
              <a:t>indicate on a sequence diagram that we want to reuse an interaction that </a:t>
            </a:r>
            <a:r>
              <a:rPr lang="en-US" sz="2000" dirty="0" smtClean="0"/>
              <a:t>is</a:t>
            </a:r>
            <a:r>
              <a:rPr lang="id-ID" sz="2000" dirty="0" smtClean="0"/>
              <a:t> </a:t>
            </a:r>
            <a:r>
              <a:rPr lang="en-US" sz="2000" dirty="0" smtClean="0"/>
              <a:t>defined </a:t>
            </a:r>
            <a:r>
              <a:rPr lang="en-US" sz="2000" dirty="0" smtClean="0"/>
              <a:t>elsewhere. </a:t>
            </a:r>
          </a:p>
          <a:p>
            <a:endParaRPr lang="id-ID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786058"/>
            <a:ext cx="6715172" cy="409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dirty="0" smtClean="0"/>
              <a:t>Advanced Concepts: Control </a:t>
            </a:r>
            <a:r>
              <a:rPr lang="id-ID" dirty="0" smtClean="0"/>
              <a:t>Constructs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/>
              <a:t>Just as we saw fragments being used to simplify sequence diagrams, they </a:t>
            </a:r>
            <a:r>
              <a:rPr lang="en-US" sz="2000" dirty="0" smtClean="0"/>
              <a:t>can</a:t>
            </a:r>
            <a:r>
              <a:rPr lang="id-ID" sz="2000" dirty="0" smtClean="0"/>
              <a:t> </a:t>
            </a:r>
            <a:r>
              <a:rPr lang="en-US" sz="2000" dirty="0" smtClean="0"/>
              <a:t>similarly </a:t>
            </a:r>
            <a:r>
              <a:rPr lang="en-US" sz="2000" dirty="0" smtClean="0"/>
              <a:t>be used to indicate flow control constructs on sequence diagrams.</a:t>
            </a:r>
            <a:endParaRPr lang="id-ID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487613"/>
            <a:ext cx="6427787" cy="43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562" y="1357298"/>
            <a:ext cx="9165562" cy="5552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285728"/>
            <a:ext cx="8229600" cy="657227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convener selects a case on the Disbursement GUI (graphical user interface</a:t>
            </a:r>
            <a:r>
              <a:rPr lang="en-US" dirty="0" smtClean="0"/>
              <a:t>)</a:t>
            </a:r>
            <a:r>
              <a:rPr lang="id-ID" dirty="0" smtClean="0"/>
              <a:t> screen</a:t>
            </a:r>
            <a:r>
              <a:rPr lang="id-ID" dirty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Disbursement GUI sends the message </a:t>
            </a:r>
            <a:r>
              <a:rPr lang="en-US" dirty="0" err="1"/>
              <a:t>QueryCase</a:t>
            </a:r>
            <a:r>
              <a:rPr lang="en-US" dirty="0"/>
              <a:t>() to the </a:t>
            </a:r>
            <a:r>
              <a:rPr lang="en-US" dirty="0" smtClean="0"/>
              <a:t>Disbursement</a:t>
            </a:r>
            <a:r>
              <a:rPr lang="id-ID" dirty="0" smtClean="0"/>
              <a:t> </a:t>
            </a:r>
            <a:r>
              <a:rPr lang="en-US" dirty="0" smtClean="0"/>
              <a:t>Control </a:t>
            </a:r>
            <a:r>
              <a:rPr lang="en-US" dirty="0"/>
              <a:t>object, requesting it to query payment-related details about the case.</a:t>
            </a:r>
          </a:p>
          <a:p>
            <a:r>
              <a:rPr lang="en-US" dirty="0" smtClean="0"/>
              <a:t>The </a:t>
            </a:r>
            <a:r>
              <a:rPr lang="en-US" dirty="0"/>
              <a:t>Disbursement Control object services this request by passing a </a:t>
            </a:r>
            <a:r>
              <a:rPr lang="en-US" dirty="0" smtClean="0"/>
              <a:t>number</a:t>
            </a:r>
            <a:r>
              <a:rPr lang="id-ID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messages to the Case object. These include </a:t>
            </a:r>
            <a:r>
              <a:rPr lang="en-US" dirty="0" err="1"/>
              <a:t>GetPaymentAmount</a:t>
            </a:r>
            <a:r>
              <a:rPr lang="en-US" dirty="0" smtClean="0"/>
              <a:t>(),</a:t>
            </a:r>
            <a:r>
              <a:rPr lang="id-ID" dirty="0" smtClean="0"/>
              <a:t> </a:t>
            </a:r>
            <a:r>
              <a:rPr lang="en-US" dirty="0" err="1" smtClean="0"/>
              <a:t>GetPcMember</a:t>
            </a:r>
            <a:r>
              <a:rPr lang="en-US" dirty="0"/>
              <a:t>(), and </a:t>
            </a:r>
            <a:r>
              <a:rPr lang="en-US" dirty="0" err="1"/>
              <a:t>GetPcAccount</a:t>
            </a:r>
            <a:r>
              <a:rPr lang="en-US" dirty="0"/>
              <a:t>(). These are requests to retrieve </a:t>
            </a:r>
            <a:r>
              <a:rPr lang="en-US" dirty="0" smtClean="0"/>
              <a:t>payment</a:t>
            </a:r>
            <a:r>
              <a:rPr lang="id-ID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Peace Committee member information relevant to the case. (To keep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diagram </a:t>
            </a:r>
            <a:r>
              <a:rPr lang="en-US" dirty="0"/>
              <a:t>simple, only one Peace Committee member account is shown, </a:t>
            </a:r>
            <a:r>
              <a:rPr lang="en-US" dirty="0" smtClean="0"/>
              <a:t>though</a:t>
            </a:r>
            <a:r>
              <a:rPr lang="id-ID" dirty="0" smtClean="0"/>
              <a:t> more </a:t>
            </a:r>
            <a:r>
              <a:rPr lang="id-ID" dirty="0"/>
              <a:t>are involved</a:t>
            </a:r>
            <a:r>
              <a:rPr lang="id-ID" dirty="0" smtClean="0"/>
              <a:t>.) </a:t>
            </a:r>
          </a:p>
          <a:p>
            <a:r>
              <a:rPr lang="en-US" dirty="0" smtClean="0"/>
              <a:t>The </a:t>
            </a:r>
            <a:r>
              <a:rPr lang="en-US" dirty="0"/>
              <a:t>convener approves the disbursement for the case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GUI responds to the approval by sending the message </a:t>
            </a:r>
            <a:r>
              <a:rPr lang="en-US" dirty="0" err="1"/>
              <a:t>CreatePayments</a:t>
            </a:r>
            <a:r>
              <a:rPr lang="en-US" dirty="0"/>
              <a:t>() to </a:t>
            </a:r>
            <a:r>
              <a:rPr lang="en-US" dirty="0" smtClean="0"/>
              <a:t>the</a:t>
            </a:r>
            <a:r>
              <a:rPr lang="id-ID" dirty="0" smtClean="0"/>
              <a:t> Disbursement </a:t>
            </a:r>
            <a:r>
              <a:rPr lang="id-ID" dirty="0"/>
              <a:t>Control object</a:t>
            </a:r>
            <a:r>
              <a:rPr lang="id-ID" dirty="0" smtClean="0"/>
              <a:t>. </a:t>
            </a:r>
          </a:p>
          <a:p>
            <a:r>
              <a:rPr lang="en-US" dirty="0" smtClean="0"/>
              <a:t>The </a:t>
            </a:r>
            <a:r>
              <a:rPr lang="en-US" dirty="0"/>
              <a:t>Disbursement Control object responds by sending a Create() message to </a:t>
            </a:r>
            <a:r>
              <a:rPr lang="en-US" dirty="0" smtClean="0"/>
              <a:t>each</a:t>
            </a:r>
            <a:r>
              <a:rPr lang="id-ID" dirty="0" smtClean="0"/>
              <a:t> </a:t>
            </a:r>
            <a:r>
              <a:rPr lang="en-US" dirty="0" smtClean="0"/>
              <a:t>required </a:t>
            </a:r>
            <a:r>
              <a:rPr lang="en-US" dirty="0"/>
              <a:t>Payment object. (The diagram only shows one of these.) Though </a:t>
            </a:r>
            <a:r>
              <a:rPr lang="en-US" dirty="0" smtClean="0"/>
              <a:t>not</a:t>
            </a:r>
            <a:r>
              <a:rPr lang="id-ID" dirty="0" smtClean="0"/>
              <a:t> </a:t>
            </a:r>
            <a:r>
              <a:rPr lang="en-US" dirty="0" smtClean="0"/>
              <a:t>shown </a:t>
            </a:r>
            <a:r>
              <a:rPr lang="en-US" dirty="0"/>
              <a:t>on this draft of the diagram, payment details such as the destination </a:t>
            </a:r>
            <a:r>
              <a:rPr lang="en-US" dirty="0" smtClean="0"/>
              <a:t>and</a:t>
            </a:r>
            <a:r>
              <a:rPr lang="id-ID" dirty="0" smtClean="0"/>
              <a:t> </a:t>
            </a:r>
            <a:r>
              <a:rPr lang="en-US" dirty="0" smtClean="0"/>
              <a:t>amount </a:t>
            </a:r>
            <a:r>
              <a:rPr lang="en-US" dirty="0"/>
              <a:t>of the payment are passed at this time as arguments.</a:t>
            </a:r>
          </a:p>
          <a:p>
            <a:r>
              <a:rPr lang="en-US" dirty="0"/>
              <a:t>The Payment object sends a Withdraw() message to the cash account and 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en-US" dirty="0" smtClean="0"/>
              <a:t>Deposit</a:t>
            </a:r>
            <a:r>
              <a:rPr lang="en-US" dirty="0"/>
              <a:t>() message to the Peace Committee member account.</a:t>
            </a:r>
          </a:p>
          <a:p>
            <a:r>
              <a:rPr lang="en-US" dirty="0"/>
              <a:t>The Disbursement Control object finishes the process by sending the </a:t>
            </a:r>
            <a:r>
              <a:rPr lang="en-US" dirty="0" smtClean="0"/>
              <a:t>message</a:t>
            </a:r>
            <a:r>
              <a:rPr lang="id-ID" dirty="0" smtClean="0"/>
              <a:t> </a:t>
            </a:r>
            <a:r>
              <a:rPr lang="en-US" dirty="0" err="1" smtClean="0"/>
              <a:t>SetPaidStatus</a:t>
            </a:r>
            <a:r>
              <a:rPr lang="en-US" dirty="0"/>
              <a:t>() to the Case object to indicate that payments have been made.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The Communications Diagrams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Like the sequence diagram, the communication diagram is categorized in the UML as </a:t>
            </a:r>
            <a:r>
              <a:rPr lang="en-US" dirty="0" smtClean="0"/>
              <a:t>an</a:t>
            </a:r>
            <a:r>
              <a:rPr lang="id-ID" dirty="0" smtClean="0"/>
              <a:t> </a:t>
            </a:r>
            <a:r>
              <a:rPr lang="en-US" dirty="0" smtClean="0"/>
              <a:t>interaction </a:t>
            </a:r>
            <a:r>
              <a:rPr lang="en-US" dirty="0"/>
              <a:t>diagram. Both diagrams can show the sequencing of operations for a </a:t>
            </a:r>
            <a:r>
              <a:rPr lang="en-US" dirty="0" smtClean="0"/>
              <a:t>scenario</a:t>
            </a:r>
            <a:r>
              <a:rPr lang="id-ID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indicate which object does which operation. However, each highlights a different </a:t>
            </a:r>
            <a:r>
              <a:rPr lang="en-US" dirty="0" smtClean="0"/>
              <a:t>aspect</a:t>
            </a:r>
            <a:r>
              <a:rPr lang="id-ID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collaboration: The communication diagram highlights structure—the ways in </a:t>
            </a:r>
            <a:r>
              <a:rPr lang="en-US" dirty="0" smtClean="0"/>
              <a:t>which</a:t>
            </a:r>
            <a:r>
              <a:rPr lang="id-ID" dirty="0" smtClean="0"/>
              <a:t> </a:t>
            </a:r>
            <a:r>
              <a:rPr lang="en-US" dirty="0" smtClean="0"/>
              <a:t>objects </a:t>
            </a:r>
            <a:r>
              <a:rPr lang="en-US" dirty="0"/>
              <a:t>are linked to each other—while the sequence diagram highlights timing —the </a:t>
            </a:r>
            <a:r>
              <a:rPr lang="en-US" dirty="0" smtClean="0"/>
              <a:t>order</a:t>
            </a:r>
            <a:r>
              <a:rPr lang="id-ID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which messages are sent between objects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a communication diagram, objects are connected by solid lines (links). The </a:t>
            </a:r>
            <a:r>
              <a:rPr lang="en-US" dirty="0" smtClean="0"/>
              <a:t>messages</a:t>
            </a:r>
            <a:r>
              <a:rPr lang="id-ID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indicated as labeled arrows above the links. Each message is numbered to </a:t>
            </a:r>
            <a:r>
              <a:rPr lang="en-US" dirty="0" smtClean="0"/>
              <a:t>indicate</a:t>
            </a:r>
            <a:r>
              <a:rPr lang="id-ID" dirty="0" smtClean="0"/>
              <a:t> sequencing</a:t>
            </a:r>
            <a:r>
              <a:rPr lang="id-ID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428736"/>
            <a:ext cx="8215370" cy="5318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Timing diagrams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The timing diagram is a new UML 2 feature. It can be used to show the length of time </a:t>
            </a:r>
            <a:r>
              <a:rPr lang="en-US" dirty="0" smtClean="0"/>
              <a:t>that</a:t>
            </a:r>
            <a:r>
              <a:rPr lang="id-ID" dirty="0" smtClean="0"/>
              <a:t> </a:t>
            </a:r>
            <a:r>
              <a:rPr lang="en-US" dirty="0" smtClean="0"/>
              <a:t>an </a:t>
            </a:r>
            <a:r>
              <a:rPr lang="en-US" dirty="0"/>
              <a:t>object stays in each state. For example, suppose that rules dictated that a Peace </a:t>
            </a:r>
            <a:r>
              <a:rPr lang="en-US" dirty="0" smtClean="0"/>
              <a:t>Gathering</a:t>
            </a:r>
            <a:r>
              <a:rPr lang="id-ID" dirty="0" smtClean="0"/>
              <a:t> </a:t>
            </a:r>
            <a:r>
              <a:rPr lang="en-US" dirty="0" smtClean="0"/>
              <a:t>had </a:t>
            </a:r>
            <a:r>
              <a:rPr lang="en-US" dirty="0"/>
              <a:t>to spend 30 minutes in a fact-finding state, 60 minutes in deliberation, and 15 </a:t>
            </a:r>
            <a:r>
              <a:rPr lang="en-US" dirty="0" smtClean="0"/>
              <a:t>minutes</a:t>
            </a:r>
            <a:r>
              <a:rPr lang="id-ID" dirty="0" smtClean="0"/>
              <a:t> in </a:t>
            </a:r>
            <a:r>
              <a:rPr lang="id-ID" dirty="0"/>
              <a:t>closing</a:t>
            </a:r>
            <a:r>
              <a:rPr lang="id-ID" dirty="0" smtClean="0"/>
              <a:t>.</a:t>
            </a:r>
          </a:p>
          <a:p>
            <a:pPr algn="just"/>
            <a:r>
              <a:rPr lang="en-US" dirty="0"/>
              <a:t>“Timing Diagrams are used to show interactions when a primary purpose of the diagram is to </a:t>
            </a:r>
            <a:r>
              <a:rPr lang="en-US" dirty="0" smtClean="0"/>
              <a:t>reason</a:t>
            </a:r>
            <a:r>
              <a:rPr lang="id-ID" dirty="0" smtClean="0"/>
              <a:t> </a:t>
            </a:r>
            <a:r>
              <a:rPr lang="en-US" dirty="0" smtClean="0"/>
              <a:t>about </a:t>
            </a:r>
            <a:r>
              <a:rPr lang="en-US" dirty="0"/>
              <a:t>time. Timing diagrams </a:t>
            </a:r>
            <a:r>
              <a:rPr lang="id-ID" dirty="0" smtClean="0"/>
              <a:t> </a:t>
            </a:r>
            <a:r>
              <a:rPr lang="en-US" dirty="0" smtClean="0"/>
              <a:t>focus </a:t>
            </a:r>
            <a:r>
              <a:rPr lang="en-US" dirty="0"/>
              <a:t>on conditions changing within and among Lifelines </a:t>
            </a:r>
            <a:r>
              <a:rPr lang="en-US" dirty="0" smtClean="0"/>
              <a:t>along</a:t>
            </a:r>
            <a:r>
              <a:rPr lang="id-ID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linear time </a:t>
            </a:r>
            <a:r>
              <a:rPr lang="en-US" dirty="0" err="1"/>
              <a:t>axis.Timing</a:t>
            </a:r>
            <a:r>
              <a:rPr lang="en-US" dirty="0"/>
              <a:t> diagrams describe behavior of both individual classifiers and </a:t>
            </a:r>
            <a:r>
              <a:rPr lang="en-US" dirty="0" smtClean="0"/>
              <a:t>interactions</a:t>
            </a:r>
            <a:r>
              <a:rPr lang="id-ID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classifiers, focusing attention on time of occurrence of events causing changes in the </a:t>
            </a:r>
            <a:r>
              <a:rPr lang="en-US" dirty="0" smtClean="0"/>
              <a:t>modeled</a:t>
            </a:r>
            <a:r>
              <a:rPr lang="id-ID" dirty="0" smtClean="0"/>
              <a:t> conditions </a:t>
            </a:r>
            <a:r>
              <a:rPr lang="id-ID" dirty="0"/>
              <a:t>of the Lifelines.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7"/>
            <a:ext cx="7358114" cy="264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d-ID" dirty="0" smtClean="0"/>
              <a:t>A</a:t>
            </a:r>
            <a:r>
              <a:rPr lang="en-US" dirty="0" smtClean="0"/>
              <a:t> </a:t>
            </a:r>
            <a:r>
              <a:rPr lang="en-US" dirty="0" smtClean="0"/>
              <a:t>sequence diagram that duplicates most of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semantics </a:t>
            </a:r>
            <a:r>
              <a:rPr lang="en-US" dirty="0" smtClean="0"/>
              <a:t>of the communication diagram shown. The advantage of using 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en-US" dirty="0" smtClean="0"/>
              <a:t>sequence </a:t>
            </a:r>
            <a:r>
              <a:rPr lang="en-US" dirty="0" smtClean="0"/>
              <a:t>diagram is that it is easier to read the passing of messages in </a:t>
            </a:r>
            <a:r>
              <a:rPr lang="en-US" dirty="0" smtClean="0"/>
              <a:t>relative</a:t>
            </a:r>
            <a:r>
              <a:rPr lang="id-ID" dirty="0" smtClean="0"/>
              <a:t> </a:t>
            </a:r>
            <a:r>
              <a:rPr lang="en-US" dirty="0" smtClean="0"/>
              <a:t>order</a:t>
            </a:r>
            <a:r>
              <a:rPr lang="en-US" dirty="0" smtClean="0"/>
              <a:t>. Sequence diagrams are often better than object diagrams </a:t>
            </a:r>
            <a:r>
              <a:rPr lang="en-US" dirty="0" smtClean="0"/>
              <a:t>for </a:t>
            </a:r>
            <a:r>
              <a:rPr lang="en-US" dirty="0" smtClean="0"/>
              <a:t>capturing the semantics of scenarios early in the </a:t>
            </a:r>
            <a:r>
              <a:rPr lang="en-US" dirty="0" smtClean="0"/>
              <a:t>development</a:t>
            </a:r>
            <a:r>
              <a:rPr lang="id-ID" dirty="0" smtClean="0"/>
              <a:t> </a:t>
            </a:r>
            <a:r>
              <a:rPr lang="en-US" dirty="0" smtClean="0"/>
              <a:t>lifecycle</a:t>
            </a:r>
            <a:r>
              <a:rPr lang="en-US" dirty="0" smtClean="0"/>
              <a:t>, before the protocols of individual classes have been identified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smtClean="0"/>
              <a:t>Early </a:t>
            </a:r>
            <a:r>
              <a:rPr lang="en-US" dirty="0" smtClean="0"/>
              <a:t>sequence diagrams tend to focus on events as opposed to </a:t>
            </a:r>
            <a:r>
              <a:rPr lang="en-US" dirty="0" smtClean="0"/>
              <a:t>operations</a:t>
            </a:r>
            <a:r>
              <a:rPr lang="id-ID" dirty="0" smtClean="0"/>
              <a:t> </a:t>
            </a:r>
            <a:r>
              <a:rPr lang="en-US" dirty="0" smtClean="0"/>
              <a:t>because </a:t>
            </a:r>
            <a:r>
              <a:rPr lang="en-US" dirty="0" smtClean="0"/>
              <a:t>events help to define the boundaries of a system under development.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advantage </a:t>
            </a:r>
            <a:r>
              <a:rPr lang="en-US" dirty="0" smtClean="0"/>
              <a:t>of using an object diagram is that it scales well to many objects </a:t>
            </a:r>
            <a:r>
              <a:rPr lang="en-US" dirty="0" smtClean="0"/>
              <a:t>with</a:t>
            </a:r>
            <a:r>
              <a:rPr lang="id-ID" dirty="0" smtClean="0"/>
              <a:t> </a:t>
            </a:r>
            <a:r>
              <a:rPr lang="en-US" dirty="0" smtClean="0"/>
              <a:t>complex </a:t>
            </a:r>
            <a:r>
              <a:rPr lang="en-US" dirty="0" smtClean="0"/>
              <a:t>invocations. Each diagram has compelling benefits.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 sequence diagram shows interactions between objects. Communication diagrams also</a:t>
            </a:r>
            <a:r>
              <a:rPr lang="id-ID" dirty="0" smtClean="0"/>
              <a:t> </a:t>
            </a:r>
            <a:r>
              <a:rPr lang="en-US" dirty="0" smtClean="0"/>
              <a:t>show interactions between objects, but in a way that emphasizes links rather than </a:t>
            </a:r>
            <a:r>
              <a:rPr lang="id-ID" dirty="0" smtClean="0"/>
              <a:t> s</a:t>
            </a:r>
            <a:r>
              <a:rPr lang="en-US" dirty="0" err="1" smtClean="0"/>
              <a:t>equence</a:t>
            </a:r>
            <a:r>
              <a:rPr lang="en-US" dirty="0" smtClean="0"/>
              <a:t>.</a:t>
            </a:r>
            <a:r>
              <a:rPr lang="id-ID" dirty="0" smtClean="0"/>
              <a:t> S</a:t>
            </a:r>
            <a:r>
              <a:rPr lang="en-US" dirty="0" err="1" smtClean="0"/>
              <a:t>equence</a:t>
            </a:r>
            <a:r>
              <a:rPr lang="en-US" dirty="0" smtClean="0"/>
              <a:t> diagrams are used during subsystem design, but they’re equally</a:t>
            </a:r>
            <a:r>
              <a:rPr lang="id-ID" dirty="0" smtClean="0"/>
              <a:t> </a:t>
            </a:r>
            <a:r>
              <a:rPr lang="en-US" dirty="0" smtClean="0"/>
              <a:t>applicable to dynamic modeling during analysis, system design and even requirements</a:t>
            </a:r>
            <a:r>
              <a:rPr lang="id-ID" dirty="0" smtClean="0"/>
              <a:t> capture.</a:t>
            </a:r>
          </a:p>
          <a:p>
            <a:pPr algn="just"/>
            <a:endParaRPr lang="id-ID" dirty="0" smtClean="0"/>
          </a:p>
          <a:p>
            <a:pPr algn="just"/>
            <a:r>
              <a:rPr lang="en-US" dirty="0" smtClean="0"/>
              <a:t>A </a:t>
            </a:r>
            <a:r>
              <a:rPr lang="en-US" dirty="0"/>
              <a:t>sequence diagram describes the sequence of operations during one scenario of a </a:t>
            </a:r>
            <a:r>
              <a:rPr lang="en-US" dirty="0" smtClean="0"/>
              <a:t>system</a:t>
            </a:r>
            <a:r>
              <a:rPr lang="id-ID" dirty="0" smtClean="0"/>
              <a:t> </a:t>
            </a:r>
            <a:r>
              <a:rPr lang="en-US" dirty="0" smtClean="0"/>
              <a:t>use </a:t>
            </a:r>
            <a:r>
              <a:rPr lang="en-US" dirty="0"/>
              <a:t>case and determines which object carries out each operation. </a:t>
            </a:r>
            <a:r>
              <a:rPr lang="id-ID" dirty="0" smtClean="0"/>
              <a:t> The </a:t>
            </a:r>
            <a:r>
              <a:rPr lang="id-ID" dirty="0"/>
              <a:t>UML </a:t>
            </a:r>
            <a:r>
              <a:rPr lang="id-ID" dirty="0" smtClean="0"/>
              <a:t>categorizes </a:t>
            </a:r>
            <a:r>
              <a:rPr lang="en-US" dirty="0" smtClean="0"/>
              <a:t>it </a:t>
            </a:r>
            <a:r>
              <a:rPr lang="en-US" dirty="0"/>
              <a:t>as an interaction diagram—a diagram that highlights how objects interact with each other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endParaRPr lang="en-US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Some business analysts use sequence diagrams as an alternative to activity diagrams with</a:t>
            </a:r>
            <a:r>
              <a:rPr lang="id-ID" dirty="0" smtClean="0"/>
              <a:t> </a:t>
            </a:r>
            <a:r>
              <a:rPr lang="en-US" dirty="0" smtClean="0"/>
              <a:t>partitions (</a:t>
            </a:r>
            <a:r>
              <a:rPr lang="en-US" dirty="0" err="1" smtClean="0"/>
              <a:t>swimlanes</a:t>
            </a:r>
            <a:r>
              <a:rPr lang="en-US" dirty="0" smtClean="0"/>
              <a:t>). Instead of drawing one complex activity diagram to cover all</a:t>
            </a:r>
            <a:r>
              <a:rPr lang="id-ID" dirty="0" smtClean="0"/>
              <a:t> </a:t>
            </a:r>
            <a:r>
              <a:rPr lang="en-US" dirty="0" smtClean="0"/>
              <a:t>scenarios, the BA draws one simple sequence diagram for each scenario. Each diagram is</a:t>
            </a:r>
            <a:r>
              <a:rPr lang="id-ID" dirty="0" smtClean="0"/>
              <a:t> </a:t>
            </a:r>
            <a:r>
              <a:rPr lang="en-US" dirty="0" smtClean="0"/>
              <a:t>simple, since it </a:t>
            </a:r>
            <a:r>
              <a:rPr lang="id-ID" dirty="0" smtClean="0"/>
              <a:t> d</a:t>
            </a:r>
            <a:r>
              <a:rPr lang="en-US" dirty="0" err="1" smtClean="0"/>
              <a:t>escribes</a:t>
            </a:r>
            <a:r>
              <a:rPr lang="en-US" dirty="0" smtClean="0"/>
              <a:t> only one scenario. The disadvantage of sequence diagrams for</a:t>
            </a:r>
            <a:r>
              <a:rPr lang="id-ID" dirty="0" smtClean="0"/>
              <a:t> </a:t>
            </a:r>
            <a:r>
              <a:rPr lang="en-US" dirty="0" smtClean="0"/>
              <a:t>this purpose is that they require the BA to work out not only which object performs each</a:t>
            </a:r>
            <a:r>
              <a:rPr lang="id-ID" dirty="0" smtClean="0"/>
              <a:t> </a:t>
            </a:r>
            <a:r>
              <a:rPr lang="en-US" dirty="0" smtClean="0"/>
              <a:t>action but also which object requests the action. This is often difficult to determine in a</a:t>
            </a:r>
            <a:r>
              <a:rPr lang="id-ID" dirty="0" smtClean="0"/>
              <a:t> </a:t>
            </a:r>
            <a:r>
              <a:rPr lang="en-US" dirty="0" smtClean="0"/>
              <a:t>business context. In addition, BAs tend to have more difficulty using this diagram than its</a:t>
            </a:r>
            <a:r>
              <a:rPr lang="id-ID" dirty="0" smtClean="0"/>
              <a:t> </a:t>
            </a:r>
            <a:r>
              <a:rPr lang="en-US" dirty="0" smtClean="0"/>
              <a:t>counterpart, </a:t>
            </a:r>
            <a:r>
              <a:rPr lang="id-ID" dirty="0" smtClean="0"/>
              <a:t> </a:t>
            </a:r>
            <a:r>
              <a:rPr lang="en-US" dirty="0" smtClean="0"/>
              <a:t>the activity diagram with partitions. For these reasons, sequence diagrams are</a:t>
            </a:r>
            <a:r>
              <a:rPr lang="id-ID" dirty="0" smtClean="0"/>
              <a:t> </a:t>
            </a:r>
            <a:r>
              <a:rPr lang="en-US" dirty="0" smtClean="0"/>
              <a:t>not advised for BA use. On the other hand, sequence diagrams are an excellent way to</a:t>
            </a:r>
            <a:r>
              <a:rPr lang="id-ID" dirty="0" smtClean="0"/>
              <a:t> </a:t>
            </a:r>
            <a:r>
              <a:rPr lang="en-US" dirty="0" smtClean="0"/>
              <a:t>design the distribution of operations among classes for programming purposes.</a:t>
            </a:r>
          </a:p>
          <a:p>
            <a:pPr algn="just"/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sz="2400" dirty="0" smtClean="0"/>
              <a:t>Using modeling tools (such as those in the Rational suite of products) the operations identified</a:t>
            </a:r>
            <a:r>
              <a:rPr lang="id-ID" sz="2400" dirty="0" smtClean="0"/>
              <a:t> </a:t>
            </a:r>
            <a:r>
              <a:rPr lang="en-US" sz="2400" dirty="0" smtClean="0"/>
              <a:t>during the drawing of the sequence diagram can be automatically added to the classes</a:t>
            </a:r>
            <a:r>
              <a:rPr lang="id-ID" sz="2400" dirty="0" smtClean="0"/>
              <a:t> </a:t>
            </a:r>
            <a:r>
              <a:rPr lang="en-US" sz="2400" dirty="0" smtClean="0"/>
              <a:t>involved, making the design process easier.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dirty="0" smtClean="0"/>
              <a:t>Essentials: Lifelines and </a:t>
            </a:r>
            <a:r>
              <a:rPr lang="id-ID" dirty="0" smtClean="0"/>
              <a:t>Messages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In sequence diagrams, the entities of interest (which are the same as for </a:t>
            </a:r>
            <a:r>
              <a:rPr lang="en-US" dirty="0" smtClean="0"/>
              <a:t>object</a:t>
            </a:r>
            <a:r>
              <a:rPr lang="id-ID" dirty="0" smtClean="0"/>
              <a:t> </a:t>
            </a:r>
            <a:r>
              <a:rPr lang="en-US" dirty="0" smtClean="0"/>
              <a:t>diagrams</a:t>
            </a:r>
            <a:r>
              <a:rPr lang="en-US" dirty="0" smtClean="0"/>
              <a:t>) are written horizontally across the top of the diagram. A dashed </a:t>
            </a:r>
            <a:r>
              <a:rPr lang="en-US" dirty="0" smtClean="0"/>
              <a:t>vertical</a:t>
            </a:r>
            <a:r>
              <a:rPr lang="id-ID" dirty="0" smtClean="0"/>
              <a:t> </a:t>
            </a:r>
            <a:r>
              <a:rPr lang="en-US" dirty="0" smtClean="0"/>
              <a:t>line</a:t>
            </a:r>
            <a:r>
              <a:rPr lang="en-US" dirty="0" smtClean="0"/>
              <a:t>, called the lifeline, is drawn below each object. These indicate the </a:t>
            </a:r>
            <a:r>
              <a:rPr lang="en-US" dirty="0" smtClean="0"/>
              <a:t>existence</a:t>
            </a:r>
            <a:r>
              <a:rPr lang="id-ID" dirty="0" smtClean="0"/>
              <a:t> of </a:t>
            </a:r>
            <a:r>
              <a:rPr lang="id-ID" dirty="0" smtClean="0"/>
              <a:t>the object.</a:t>
            </a:r>
          </a:p>
          <a:p>
            <a:pPr algn="just"/>
            <a:r>
              <a:rPr lang="en-US" dirty="0" smtClean="0"/>
              <a:t>Messages (which may denote events or the </a:t>
            </a:r>
            <a:r>
              <a:rPr lang="id-ID" dirty="0" smtClean="0"/>
              <a:t> </a:t>
            </a:r>
            <a:r>
              <a:rPr lang="en-US" dirty="0" smtClean="0"/>
              <a:t>invocation </a:t>
            </a:r>
            <a:r>
              <a:rPr lang="en-US" dirty="0" smtClean="0"/>
              <a:t>of operations) are </a:t>
            </a:r>
            <a:r>
              <a:rPr lang="en-US" dirty="0" smtClean="0"/>
              <a:t>shown</a:t>
            </a:r>
            <a:r>
              <a:rPr lang="id-ID" dirty="0" smtClean="0"/>
              <a:t> </a:t>
            </a:r>
            <a:r>
              <a:rPr lang="en-US" dirty="0" smtClean="0"/>
              <a:t>horizontally</a:t>
            </a:r>
            <a:r>
              <a:rPr lang="en-US" dirty="0" smtClean="0"/>
              <a:t>. The endpoints of the message icons connect with the vertical </a:t>
            </a:r>
            <a:r>
              <a:rPr lang="en-US" dirty="0" smtClean="0"/>
              <a:t>lines</a:t>
            </a:r>
            <a:r>
              <a:rPr lang="id-ID" dirty="0" smtClean="0"/>
              <a:t> </a:t>
            </a:r>
            <a:r>
              <a:rPr lang="en-US" dirty="0" smtClean="0"/>
              <a:t>that connect with the entities at the top of the diagram. Messages are drawn </a:t>
            </a:r>
            <a:r>
              <a:rPr lang="en-US" dirty="0" smtClean="0"/>
              <a:t>from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sender to the receiver. Ordering is indicated by vertical position, with the </a:t>
            </a:r>
            <a:r>
              <a:rPr lang="en-US" dirty="0" smtClean="0"/>
              <a:t>first</a:t>
            </a:r>
            <a:r>
              <a:rPr lang="id-ID" dirty="0" smtClean="0"/>
              <a:t> </a:t>
            </a:r>
            <a:r>
              <a:rPr lang="en-US" dirty="0" smtClean="0"/>
              <a:t>message </a:t>
            </a:r>
            <a:r>
              <a:rPr lang="en-US" dirty="0" smtClean="0"/>
              <a:t>shown at the top of the diagram, and the last message shown at the bottom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smtClean="0"/>
              <a:t>As </a:t>
            </a:r>
            <a:r>
              <a:rPr lang="en-US" dirty="0" smtClean="0"/>
              <a:t>a result, sequence numbers aren’t needed.</a:t>
            </a:r>
          </a:p>
          <a:p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357298"/>
            <a:ext cx="5214974" cy="5246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dirty="0" smtClean="0"/>
              <a:t>Advanced Concepts: Destruction </a:t>
            </a:r>
            <a:r>
              <a:rPr lang="id-ID" dirty="0" smtClean="0"/>
              <a:t>Events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destruction event indicates when an object is destroyed. It is shown as an X </a:t>
            </a:r>
            <a:r>
              <a:rPr lang="en-US" dirty="0" smtClean="0"/>
              <a:t>at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end of a lifeline. </a:t>
            </a:r>
            <a:r>
              <a:rPr lang="en-US" dirty="0" smtClean="0"/>
              <a:t>If</a:t>
            </a:r>
            <a:r>
              <a:rPr lang="id-ID" dirty="0" smtClean="0"/>
              <a:t> </a:t>
            </a:r>
            <a:r>
              <a:rPr lang="en-US" dirty="0" smtClean="0"/>
              <a:t>this </a:t>
            </a:r>
            <a:r>
              <a:rPr lang="en-US" dirty="0" smtClean="0"/>
              <a:t>object is involved in a composition, the other involved objects may also </a:t>
            </a:r>
            <a:r>
              <a:rPr lang="en-US" dirty="0" smtClean="0"/>
              <a:t>be</a:t>
            </a:r>
            <a:r>
              <a:rPr lang="id-ID" dirty="0" smtClean="0"/>
              <a:t> destroyed. </a:t>
            </a:r>
            <a:endParaRPr lang="id-ID" dirty="0" smtClean="0"/>
          </a:p>
          <a:p>
            <a:pPr algn="just"/>
            <a:r>
              <a:rPr lang="en-US" dirty="0" smtClean="0"/>
              <a:t>Sequence diagrams are conceptually very simple; however, you can add other </a:t>
            </a:r>
            <a:r>
              <a:rPr lang="en-US" dirty="0" smtClean="0"/>
              <a:t>elements</a:t>
            </a:r>
            <a:r>
              <a:rPr lang="id-ID" dirty="0" smtClean="0"/>
              <a:t> </a:t>
            </a:r>
            <a:r>
              <a:rPr lang="en-US" dirty="0" smtClean="0"/>
              <a:t>to </a:t>
            </a:r>
            <a:r>
              <a:rPr lang="en-US" dirty="0" smtClean="0"/>
              <a:t>make them more expressive in the presence of certain complicated </a:t>
            </a:r>
            <a:r>
              <a:rPr lang="en-US" dirty="0" smtClean="0"/>
              <a:t>patterns</a:t>
            </a:r>
            <a:r>
              <a:rPr lang="id-ID" dirty="0" smtClean="0"/>
              <a:t> of </a:t>
            </a:r>
            <a:r>
              <a:rPr lang="id-ID" dirty="0" smtClean="0"/>
              <a:t>interaction.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dirty="0" smtClean="0"/>
              <a:t>Advanced Concepts: Execution </a:t>
            </a:r>
            <a:r>
              <a:rPr lang="id-ID" dirty="0" smtClean="0"/>
              <a:t>Specification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/>
              <a:t>Simple sequence diagrams may not indicate the focus of control as messages </a:t>
            </a:r>
            <a:r>
              <a:rPr lang="en-US" sz="2000" dirty="0" smtClean="0"/>
              <a:t>are</a:t>
            </a:r>
            <a:r>
              <a:rPr lang="id-ID" sz="2000" dirty="0" smtClean="0"/>
              <a:t> </a:t>
            </a:r>
            <a:r>
              <a:rPr lang="en-US" sz="2000" dirty="0" smtClean="0"/>
              <a:t>passed</a:t>
            </a:r>
            <a:r>
              <a:rPr lang="en-US" sz="2000" dirty="0" smtClean="0"/>
              <a:t>. For example, if object A sends messages X and Y to other objects, it </a:t>
            </a:r>
            <a:r>
              <a:rPr lang="en-US" sz="2000" dirty="0" smtClean="0"/>
              <a:t>may</a:t>
            </a:r>
            <a:r>
              <a:rPr lang="id-ID" sz="2000" dirty="0" smtClean="0"/>
              <a:t> </a:t>
            </a:r>
            <a:r>
              <a:rPr lang="en-US" sz="2000" dirty="0" smtClean="0"/>
              <a:t>not </a:t>
            </a:r>
            <a:r>
              <a:rPr lang="en-US" sz="2000" dirty="0" smtClean="0"/>
              <a:t>be clear whether X and Y are independent messages from A or whether </a:t>
            </a:r>
            <a:r>
              <a:rPr lang="en-US" sz="2000" dirty="0" smtClean="0"/>
              <a:t>they</a:t>
            </a:r>
            <a:r>
              <a:rPr lang="id-ID" sz="2000" dirty="0" smtClean="0"/>
              <a:t> </a:t>
            </a:r>
            <a:r>
              <a:rPr lang="en-US" sz="2000" dirty="0" smtClean="0"/>
              <a:t>have </a:t>
            </a:r>
            <a:r>
              <a:rPr lang="en-US" sz="2000" dirty="0" smtClean="0"/>
              <a:t>been invoked as part of the same enclosing message Z</a:t>
            </a:r>
            <a:r>
              <a:rPr lang="en-US" sz="2000" dirty="0" smtClean="0"/>
              <a:t>.</a:t>
            </a:r>
            <a:r>
              <a:rPr lang="id-ID" sz="2000" dirty="0" smtClean="0"/>
              <a:t> </a:t>
            </a:r>
            <a:r>
              <a:rPr lang="en-US" sz="2000" dirty="0" smtClean="0"/>
              <a:t>to clarify such situations, we may adorn the vertical </a:t>
            </a:r>
            <a:r>
              <a:rPr lang="en-US" sz="2000" dirty="0" smtClean="0"/>
              <a:t>lines</a:t>
            </a:r>
            <a:r>
              <a:rPr lang="id-ID" sz="2000" dirty="0" smtClean="0"/>
              <a:t> </a:t>
            </a:r>
            <a:r>
              <a:rPr lang="en-US" sz="2000" dirty="0" smtClean="0"/>
              <a:t>descending </a:t>
            </a:r>
            <a:r>
              <a:rPr lang="en-US" sz="2000" dirty="0" smtClean="0"/>
              <a:t>from each object in a sequence diagram with a box representing </a:t>
            </a:r>
            <a:r>
              <a:rPr lang="en-US" sz="2000" dirty="0" smtClean="0"/>
              <a:t>the</a:t>
            </a:r>
            <a:r>
              <a:rPr lang="id-ID" sz="2000" dirty="0" smtClean="0"/>
              <a:t> </a:t>
            </a:r>
            <a:r>
              <a:rPr lang="en-US" sz="2000" dirty="0" smtClean="0"/>
              <a:t>relative </a:t>
            </a:r>
            <a:r>
              <a:rPr lang="en-US" sz="2000" dirty="0" smtClean="0"/>
              <a:t>time that the flow of control is focused in that object. </a:t>
            </a:r>
            <a:endParaRPr lang="id-ID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714752"/>
            <a:ext cx="5537192" cy="314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</TotalTime>
  <Words>1288</Words>
  <Application>Microsoft Office PowerPoint</Application>
  <PresentationFormat>On-screen Show (4:3)</PresentationFormat>
  <Paragraphs>32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Civic</vt:lpstr>
      <vt:lpstr>Sequence Diagrams</vt:lpstr>
      <vt:lpstr>Slide 2</vt:lpstr>
      <vt:lpstr>Slide 3</vt:lpstr>
      <vt:lpstr>Slide 4</vt:lpstr>
      <vt:lpstr>Slide 5</vt:lpstr>
      <vt:lpstr>Essentials: Lifelines and Messages</vt:lpstr>
      <vt:lpstr>Slide 7</vt:lpstr>
      <vt:lpstr>Advanced Concepts: Destruction Events</vt:lpstr>
      <vt:lpstr>Advanced Concepts: Execution Specification</vt:lpstr>
      <vt:lpstr>Advanced Concepts: Interaction Use</vt:lpstr>
      <vt:lpstr>Advanced Concepts: Control Constructs</vt:lpstr>
      <vt:lpstr>Slide 12</vt:lpstr>
      <vt:lpstr>Slide 13</vt:lpstr>
      <vt:lpstr>The Communications Diagrams</vt:lpstr>
      <vt:lpstr>Slide 15</vt:lpstr>
      <vt:lpstr>Timing diagrams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Sequence Diagrams</dc:title>
  <dc:creator>Citra</dc:creator>
  <cp:lastModifiedBy>Citra</cp:lastModifiedBy>
  <cp:revision>6</cp:revision>
  <dcterms:created xsi:type="dcterms:W3CDTF">2013-03-07T04:42:48Z</dcterms:created>
  <dcterms:modified xsi:type="dcterms:W3CDTF">2013-03-15T06:39:59Z</dcterms:modified>
</cp:coreProperties>
</file>