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20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3C5F9-2D9B-4852-9612-0F2976C0D761}" type="datetimeFigureOut">
              <a:rPr lang="id-ID" smtClean="0"/>
              <a:t>16/03/2013</a:t>
            </a:fld>
            <a:endParaRPr lang="id-ID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4A99D2E-73D3-4F2B-96BA-E004E40D771F}" type="slidenum">
              <a:rPr lang="id-ID" smtClean="0"/>
              <a:t>‹#›</a:t>
            </a:fld>
            <a:endParaRPr lang="id-ID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3C5F9-2D9B-4852-9612-0F2976C0D761}" type="datetimeFigureOut">
              <a:rPr lang="id-ID" smtClean="0"/>
              <a:t>16/03/2013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99D2E-73D3-4F2B-96BA-E004E40D771F}" type="slidenum">
              <a:rPr lang="id-ID" smtClean="0"/>
              <a:t>‹#›</a:t>
            </a:fld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E4A99D2E-73D3-4F2B-96BA-E004E40D771F}" type="slidenum">
              <a:rPr lang="id-ID" smtClean="0"/>
              <a:t>‹#›</a:t>
            </a:fld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3C5F9-2D9B-4852-9612-0F2976C0D761}" type="datetimeFigureOut">
              <a:rPr lang="id-ID" smtClean="0"/>
              <a:t>16/03/2013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3C5F9-2D9B-4852-9612-0F2976C0D761}" type="datetimeFigureOut">
              <a:rPr lang="id-ID" smtClean="0"/>
              <a:t>16/03/2013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E4A99D2E-73D3-4F2B-96BA-E004E40D771F}" type="slidenum">
              <a:rPr lang="id-ID" smtClean="0"/>
              <a:t>‹#›</a:t>
            </a:fld>
            <a:endParaRPr lang="id-ID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3C5F9-2D9B-4852-9612-0F2976C0D761}" type="datetimeFigureOut">
              <a:rPr lang="id-ID" smtClean="0"/>
              <a:t>16/03/2013</a:t>
            </a:fld>
            <a:endParaRPr lang="id-ID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4A99D2E-73D3-4F2B-96BA-E004E40D771F}" type="slidenum">
              <a:rPr lang="id-ID" smtClean="0"/>
              <a:t>‹#›</a:t>
            </a:fld>
            <a:endParaRPr lang="id-ID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91F3C5F9-2D9B-4852-9612-0F2976C0D761}" type="datetimeFigureOut">
              <a:rPr lang="id-ID" smtClean="0"/>
              <a:t>16/03/2013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99D2E-73D3-4F2B-96BA-E004E40D771F}" type="slidenum">
              <a:rPr lang="id-ID" smtClean="0"/>
              <a:t>‹#›</a:t>
            </a:fld>
            <a:endParaRPr lang="id-ID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3C5F9-2D9B-4852-9612-0F2976C0D761}" type="datetimeFigureOut">
              <a:rPr lang="id-ID" smtClean="0"/>
              <a:t>16/03/2013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id-ID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E4A99D2E-73D3-4F2B-96BA-E004E40D771F}" type="slidenum">
              <a:rPr lang="id-ID" smtClean="0"/>
              <a:t>‹#›</a:t>
            </a:fld>
            <a:endParaRPr lang="id-ID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3C5F9-2D9B-4852-9612-0F2976C0D761}" type="datetimeFigureOut">
              <a:rPr lang="id-ID" smtClean="0"/>
              <a:t>16/03/2013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E4A99D2E-73D3-4F2B-96BA-E004E40D771F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3C5F9-2D9B-4852-9612-0F2976C0D761}" type="datetimeFigureOut">
              <a:rPr lang="id-ID" smtClean="0"/>
              <a:t>16/03/2013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4A99D2E-73D3-4F2B-96BA-E004E40D771F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4A99D2E-73D3-4F2B-96BA-E004E40D771F}" type="slidenum">
              <a:rPr lang="id-ID" smtClean="0"/>
              <a:t>‹#›</a:t>
            </a:fld>
            <a:endParaRPr lang="id-ID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3C5F9-2D9B-4852-9612-0F2976C0D761}" type="datetimeFigureOut">
              <a:rPr lang="id-ID" smtClean="0"/>
              <a:t>16/03/2013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E4A99D2E-73D3-4F2B-96BA-E004E40D771F}" type="slidenum">
              <a:rPr lang="id-ID" smtClean="0"/>
              <a:t>‹#›</a:t>
            </a:fld>
            <a:endParaRPr lang="id-ID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91F3C5F9-2D9B-4852-9612-0F2976C0D761}" type="datetimeFigureOut">
              <a:rPr lang="id-ID" smtClean="0"/>
              <a:t>16/03/2013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91F3C5F9-2D9B-4852-9612-0F2976C0D761}" type="datetimeFigureOut">
              <a:rPr lang="id-ID" smtClean="0"/>
              <a:t>16/03/2013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id-ID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4A99D2E-73D3-4F2B-96BA-E004E40D771F}" type="slidenum">
              <a:rPr lang="id-ID" smtClean="0"/>
              <a:t>‹#›</a:t>
            </a:fld>
            <a:endParaRPr lang="id-ID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d-ID" dirty="0" smtClean="0"/>
              <a:t>Timing diagram</a:t>
            </a:r>
            <a:endParaRPr lang="id-ID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 smtClean="0"/>
              <a:t>Timing Diagram and Communication Diagram</a:t>
            </a:r>
            <a:endParaRPr lang="id-ID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n-US" dirty="0" smtClean="0"/>
              <a:t>Timing diagrams are a type of interaction diagram. Their purpose is to show </a:t>
            </a:r>
            <a:r>
              <a:rPr lang="en-US" dirty="0" smtClean="0"/>
              <a:t>how</a:t>
            </a:r>
            <a:r>
              <a:rPr lang="id-ID" dirty="0" smtClean="0"/>
              <a:t> </a:t>
            </a:r>
            <a:r>
              <a:rPr lang="en-US" dirty="0" smtClean="0"/>
              <a:t>the </a:t>
            </a:r>
            <a:r>
              <a:rPr lang="en-US" dirty="0" smtClean="0"/>
              <a:t>states of an element or elements change over time and how events </a:t>
            </a:r>
            <a:r>
              <a:rPr lang="en-US" dirty="0" smtClean="0"/>
              <a:t>change</a:t>
            </a:r>
            <a:r>
              <a:rPr lang="id-ID" dirty="0" smtClean="0"/>
              <a:t> those </a:t>
            </a:r>
            <a:r>
              <a:rPr lang="id-ID" dirty="0" smtClean="0"/>
              <a:t>states</a:t>
            </a:r>
            <a:r>
              <a:rPr lang="id-ID" dirty="0" smtClean="0"/>
              <a:t>.</a:t>
            </a:r>
          </a:p>
          <a:p>
            <a:pPr algn="just"/>
            <a:r>
              <a:rPr lang="en-US" dirty="0" smtClean="0"/>
              <a:t>Timing diagrams have many of the same elements that appear in other UML diagrams</a:t>
            </a:r>
            <a:r>
              <a:rPr lang="en-US" dirty="0" smtClean="0"/>
              <a:t>.</a:t>
            </a:r>
            <a:r>
              <a:rPr lang="id-ID" dirty="0" smtClean="0"/>
              <a:t> </a:t>
            </a:r>
            <a:r>
              <a:rPr lang="en-US" dirty="0" smtClean="0"/>
              <a:t>They </a:t>
            </a:r>
            <a:r>
              <a:rPr lang="en-US" dirty="0" smtClean="0"/>
              <a:t>have one or more lifelines, one or more objects (or other UML classifier</a:t>
            </a:r>
            <a:r>
              <a:rPr lang="en-US" dirty="0" smtClean="0"/>
              <a:t>),</a:t>
            </a:r>
            <a:r>
              <a:rPr lang="id-ID" dirty="0" smtClean="0"/>
              <a:t> </a:t>
            </a:r>
            <a:r>
              <a:rPr lang="en-US" dirty="0" smtClean="0"/>
              <a:t>two </a:t>
            </a:r>
            <a:r>
              <a:rPr lang="en-US" dirty="0" smtClean="0"/>
              <a:t>or more states, messages, and so forth. Refer to earlier discussions </a:t>
            </a:r>
            <a:r>
              <a:rPr lang="en-US" dirty="0" smtClean="0"/>
              <a:t>of</a:t>
            </a:r>
            <a:r>
              <a:rPr lang="id-ID" dirty="0" smtClean="0"/>
              <a:t> </a:t>
            </a:r>
            <a:r>
              <a:rPr lang="en-US" dirty="0" smtClean="0"/>
              <a:t>these </a:t>
            </a:r>
            <a:r>
              <a:rPr lang="en-US" dirty="0" smtClean="0"/>
              <a:t>elements for a refresher on their semantics, if required</a:t>
            </a:r>
            <a:r>
              <a:rPr lang="en-US" dirty="0" smtClean="0"/>
              <a:t>.</a:t>
            </a:r>
            <a:endParaRPr lang="id-ID" dirty="0" smtClean="0"/>
          </a:p>
          <a:p>
            <a:pPr algn="just"/>
            <a:r>
              <a:rPr lang="en-US" dirty="0" smtClean="0"/>
              <a:t>Timing diagrams take the UML elements and present them to the user in a </a:t>
            </a:r>
            <a:r>
              <a:rPr lang="en-US" dirty="0" smtClean="0"/>
              <a:t>different</a:t>
            </a:r>
            <a:r>
              <a:rPr lang="id-ID" dirty="0" smtClean="0"/>
              <a:t> </a:t>
            </a:r>
            <a:r>
              <a:rPr lang="en-US" dirty="0" smtClean="0"/>
              <a:t>organization</a:t>
            </a:r>
            <a:r>
              <a:rPr lang="en-US" dirty="0" smtClean="0"/>
              <a:t>. </a:t>
            </a:r>
          </a:p>
          <a:p>
            <a:pPr algn="just"/>
            <a:endParaRPr lang="id-ID" dirty="0" smtClean="0"/>
          </a:p>
          <a:p>
            <a:endParaRPr lang="id-ID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Generic Timing Diagram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000" dirty="0" smtClean="0"/>
              <a:t>Timing diagrams have one or more lifelines (which look like a horizontal partition</a:t>
            </a:r>
            <a:r>
              <a:rPr lang="en-US" sz="2000" dirty="0" smtClean="0"/>
              <a:t>)</a:t>
            </a:r>
            <a:r>
              <a:rPr lang="id-ID" sz="2000" dirty="0" smtClean="0"/>
              <a:t> </a:t>
            </a:r>
            <a:r>
              <a:rPr lang="en-US" sz="2000" dirty="0" smtClean="0"/>
              <a:t>for </a:t>
            </a:r>
            <a:r>
              <a:rPr lang="en-US" sz="2000" dirty="0" smtClean="0"/>
              <a:t>each object in the diagram. The lifeline name (i.e., the object name) </a:t>
            </a:r>
            <a:r>
              <a:rPr lang="en-US" sz="2000" dirty="0" smtClean="0"/>
              <a:t>is</a:t>
            </a:r>
            <a:r>
              <a:rPr lang="id-ID" sz="2000" dirty="0" smtClean="0"/>
              <a:t> </a:t>
            </a:r>
            <a:r>
              <a:rPr lang="en-US" sz="2000" dirty="0" smtClean="0"/>
              <a:t>shown </a:t>
            </a:r>
            <a:r>
              <a:rPr lang="en-US" sz="2000" dirty="0" smtClean="0"/>
              <a:t>in the lifeline. The possible states of the object are listed inside the lifeline</a:t>
            </a:r>
            <a:r>
              <a:rPr lang="en-US" sz="2000" dirty="0" smtClean="0"/>
              <a:t>.</a:t>
            </a:r>
            <a:r>
              <a:rPr lang="id-ID" sz="2000" dirty="0" smtClean="0"/>
              <a:t> </a:t>
            </a:r>
            <a:r>
              <a:rPr lang="en-US" sz="2000" dirty="0" smtClean="0"/>
              <a:t>Also</a:t>
            </a:r>
            <a:r>
              <a:rPr lang="en-US" sz="2000" dirty="0" smtClean="0"/>
              <a:t>, a timeline shows how the object changes from one state to another. </a:t>
            </a:r>
            <a:r>
              <a:rPr lang="en-US" sz="2000" dirty="0" smtClean="0"/>
              <a:t>Events</a:t>
            </a:r>
            <a:r>
              <a:rPr lang="id-ID" sz="2000" dirty="0" smtClean="0"/>
              <a:t> </a:t>
            </a:r>
            <a:r>
              <a:rPr lang="en-US" sz="2000" dirty="0" smtClean="0"/>
              <a:t>that </a:t>
            </a:r>
            <a:r>
              <a:rPr lang="en-US" sz="2000" dirty="0" smtClean="0"/>
              <a:t>drive the state changes are shown along the timeline. The horizontal </a:t>
            </a:r>
            <a:r>
              <a:rPr lang="en-US" sz="2000" dirty="0" smtClean="0"/>
              <a:t>axis</a:t>
            </a:r>
            <a:r>
              <a:rPr lang="id-ID" sz="2000" dirty="0" smtClean="0"/>
              <a:t> </a:t>
            </a:r>
            <a:r>
              <a:rPr lang="en-US" sz="2000" dirty="0" smtClean="0"/>
              <a:t>shows </a:t>
            </a:r>
            <a:r>
              <a:rPr lang="en-US" sz="2000" dirty="0" smtClean="0"/>
              <a:t>time and may also show tick marks to help the reader of the </a:t>
            </a:r>
            <a:r>
              <a:rPr lang="en-US" sz="2000" dirty="0" smtClean="0"/>
              <a:t>diagram better</a:t>
            </a:r>
            <a:r>
              <a:rPr lang="id-ID" sz="2000" dirty="0" smtClean="0"/>
              <a:t> understand </a:t>
            </a:r>
            <a:r>
              <a:rPr lang="id-ID" sz="2000" dirty="0" smtClean="0"/>
              <a:t>specific timing. </a:t>
            </a:r>
            <a:endParaRPr lang="id-ID" sz="20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14744" y="3825912"/>
            <a:ext cx="5429320" cy="3018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000" dirty="0" smtClean="0"/>
              <a:t>In cases where timing diagrams have many lifelines, or objects that have </a:t>
            </a:r>
            <a:r>
              <a:rPr lang="en-US" sz="2000" dirty="0" smtClean="0"/>
              <a:t>many</a:t>
            </a:r>
            <a:r>
              <a:rPr lang="id-ID" sz="2000" dirty="0" smtClean="0"/>
              <a:t> </a:t>
            </a:r>
            <a:r>
              <a:rPr lang="en-US" sz="2000" dirty="0" smtClean="0"/>
              <a:t>states</a:t>
            </a:r>
            <a:r>
              <a:rPr lang="en-US" sz="2000" dirty="0" smtClean="0"/>
              <a:t>, instead of using a timeline as we did in the previous figures, we can use </a:t>
            </a:r>
            <a:r>
              <a:rPr lang="en-US" sz="2000" dirty="0" smtClean="0"/>
              <a:t>a</a:t>
            </a:r>
            <a:r>
              <a:rPr lang="id-ID" sz="2000" dirty="0" smtClean="0"/>
              <a:t> </a:t>
            </a:r>
            <a:r>
              <a:rPr lang="en-US" sz="2000" dirty="0" smtClean="0"/>
              <a:t>more </a:t>
            </a:r>
            <a:r>
              <a:rPr lang="en-US" sz="2000" dirty="0" smtClean="0"/>
              <a:t>compact </a:t>
            </a:r>
            <a:r>
              <a:rPr lang="en-US" sz="2000" dirty="0" smtClean="0"/>
              <a:t>representation</a:t>
            </a:r>
            <a:r>
              <a:rPr lang="id-ID" sz="2000" dirty="0" smtClean="0"/>
              <a:t>. </a:t>
            </a:r>
            <a:r>
              <a:rPr lang="en-US" sz="2000" dirty="0" smtClean="0"/>
              <a:t>Instead of the change of state being indicated as a rise and fall of a timeline, the</a:t>
            </a:r>
            <a:r>
              <a:rPr lang="id-ID" sz="2000" dirty="0" smtClean="0"/>
              <a:t> </a:t>
            </a:r>
            <a:r>
              <a:rPr lang="en-US" sz="2000" dirty="0" smtClean="0"/>
              <a:t>state </a:t>
            </a:r>
            <a:r>
              <a:rPr lang="en-US" sz="2000" dirty="0" smtClean="0"/>
              <a:t>changes are merely shown progressing along the horizontal axis.</a:t>
            </a:r>
          </a:p>
          <a:p>
            <a:endParaRPr lang="id-ID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3500438"/>
            <a:ext cx="6201192" cy="2786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Communication Diagram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sz="2000" dirty="0" smtClean="0"/>
              <a:t>If you are familiar with the earlier versions of the UML, you may recognize </a:t>
            </a:r>
            <a:r>
              <a:rPr lang="en-US" sz="2000" dirty="0" smtClean="0"/>
              <a:t>communication</a:t>
            </a:r>
            <a:r>
              <a:rPr lang="id-ID" sz="2000" dirty="0" smtClean="0"/>
              <a:t> </a:t>
            </a:r>
            <a:r>
              <a:rPr lang="en-US" sz="2000" dirty="0" smtClean="0"/>
              <a:t>diagrams </a:t>
            </a:r>
            <a:r>
              <a:rPr lang="en-US" sz="2000" dirty="0" smtClean="0"/>
              <a:t>by their pre-UML 2.0 name—collaboration diagrams. </a:t>
            </a:r>
            <a:r>
              <a:rPr lang="en-US" sz="2000" dirty="0" smtClean="0"/>
              <a:t>A</a:t>
            </a:r>
            <a:r>
              <a:rPr lang="id-ID" sz="2000" dirty="0" smtClean="0"/>
              <a:t> </a:t>
            </a:r>
            <a:r>
              <a:rPr lang="en-US" sz="2000" dirty="0" smtClean="0"/>
              <a:t>communication </a:t>
            </a:r>
            <a:r>
              <a:rPr lang="en-US" sz="2000" dirty="0" smtClean="0"/>
              <a:t>diagram is a type of interaction diagram that focuses on </a:t>
            </a:r>
            <a:r>
              <a:rPr lang="en-US" sz="2000" dirty="0" smtClean="0"/>
              <a:t>how</a:t>
            </a:r>
            <a:r>
              <a:rPr lang="id-ID" sz="2000" dirty="0" smtClean="0"/>
              <a:t> </a:t>
            </a:r>
            <a:r>
              <a:rPr lang="en-US" sz="2000" dirty="0" smtClean="0"/>
              <a:t>objects </a:t>
            </a:r>
            <a:r>
              <a:rPr lang="en-US" sz="2000" dirty="0" smtClean="0"/>
              <a:t>are linked and what messages they pass as they participate in a </a:t>
            </a:r>
            <a:r>
              <a:rPr lang="en-US" sz="2000" dirty="0" smtClean="0"/>
              <a:t>specific</a:t>
            </a:r>
            <a:r>
              <a:rPr lang="id-ID" sz="2000" dirty="0" smtClean="0"/>
              <a:t> interaction.</a:t>
            </a:r>
          </a:p>
          <a:p>
            <a:pPr algn="just"/>
            <a:r>
              <a:rPr lang="en-US" sz="2000" dirty="0" smtClean="0"/>
              <a:t>A link may exist between two objects if and only if there is an </a:t>
            </a:r>
            <a:r>
              <a:rPr lang="en-US" sz="2000" dirty="0" smtClean="0"/>
              <a:t>association</a:t>
            </a:r>
            <a:r>
              <a:rPr lang="id-ID" sz="2000" dirty="0" smtClean="0"/>
              <a:t> </a:t>
            </a:r>
            <a:r>
              <a:rPr lang="en-US" sz="2000" dirty="0" smtClean="0"/>
              <a:t>between </a:t>
            </a:r>
            <a:r>
              <a:rPr lang="en-US" sz="2000" dirty="0" smtClean="0"/>
              <a:t>their corresponding classes. The existence of an association between </a:t>
            </a:r>
            <a:r>
              <a:rPr lang="en-US" sz="2000" dirty="0" smtClean="0"/>
              <a:t>two</a:t>
            </a:r>
            <a:r>
              <a:rPr lang="id-ID" sz="2000" dirty="0" smtClean="0"/>
              <a:t> </a:t>
            </a:r>
            <a:r>
              <a:rPr lang="en-US" sz="2000" dirty="0" smtClean="0"/>
              <a:t>classes </a:t>
            </a:r>
            <a:r>
              <a:rPr lang="en-US" sz="2000" dirty="0" smtClean="0"/>
              <a:t>denotes a path of communication (i.e., a link) between instances of </a:t>
            </a:r>
            <a:r>
              <a:rPr lang="en-US" sz="2000" dirty="0" smtClean="0"/>
              <a:t>the</a:t>
            </a:r>
            <a:r>
              <a:rPr lang="id-ID" sz="2000" dirty="0" smtClean="0"/>
              <a:t> </a:t>
            </a:r>
            <a:r>
              <a:rPr lang="en-US" sz="2000" dirty="0" smtClean="0"/>
              <a:t>classes</a:t>
            </a:r>
            <a:r>
              <a:rPr lang="en-US" sz="2000" dirty="0" smtClean="0"/>
              <a:t>, whereby one object may send messages to another</a:t>
            </a:r>
            <a:r>
              <a:rPr lang="en-US" sz="2000" dirty="0" smtClean="0"/>
              <a:t>.</a:t>
            </a:r>
            <a:endParaRPr lang="id-ID" sz="2000" dirty="0" smtClean="0"/>
          </a:p>
          <a:p>
            <a:pPr algn="just"/>
            <a:r>
              <a:rPr lang="en-US" sz="2000" dirty="0" smtClean="0"/>
              <a:t>In the steady state, there must be consistency between the class structure and </a:t>
            </a:r>
            <a:r>
              <a:rPr lang="en-US" sz="2000" dirty="0" smtClean="0"/>
              <a:t>the</a:t>
            </a:r>
            <a:r>
              <a:rPr lang="id-ID" sz="2000" dirty="0" smtClean="0"/>
              <a:t> </a:t>
            </a:r>
            <a:r>
              <a:rPr lang="en-US" sz="2000" dirty="0" smtClean="0"/>
              <a:t>object </a:t>
            </a:r>
            <a:r>
              <a:rPr lang="en-US" sz="2000" dirty="0" smtClean="0"/>
              <a:t>structure of a system. If we show an operation M being invoked across </a:t>
            </a:r>
            <a:r>
              <a:rPr lang="en-US" sz="2000" dirty="0" smtClean="0"/>
              <a:t>link</a:t>
            </a:r>
            <a:r>
              <a:rPr lang="id-ID" sz="2000" dirty="0" smtClean="0"/>
              <a:t> </a:t>
            </a:r>
            <a:r>
              <a:rPr lang="en-US" sz="2000" dirty="0" smtClean="0"/>
              <a:t>L </a:t>
            </a:r>
            <a:r>
              <a:rPr lang="en-US" sz="2000" dirty="0" smtClean="0"/>
              <a:t>on object B, then B’s specification (or the specification of an appropriate </a:t>
            </a:r>
            <a:r>
              <a:rPr lang="en-US" sz="2000" dirty="0" err="1" smtClean="0"/>
              <a:t>superclass</a:t>
            </a:r>
            <a:r>
              <a:rPr lang="en-US" sz="2000" dirty="0" smtClean="0"/>
              <a:t>)</a:t>
            </a:r>
            <a:r>
              <a:rPr lang="id-ID" sz="2000" dirty="0" smtClean="0"/>
              <a:t> </a:t>
            </a:r>
            <a:r>
              <a:rPr lang="en-US" sz="2000" dirty="0" smtClean="0"/>
              <a:t>must </a:t>
            </a:r>
            <a:r>
              <a:rPr lang="en-US" sz="2000" dirty="0" smtClean="0"/>
              <a:t>contain the declaration of M.</a:t>
            </a:r>
          </a:p>
          <a:p>
            <a:pPr algn="just"/>
            <a:endParaRPr lang="en-US" sz="2000" dirty="0" smtClean="0"/>
          </a:p>
          <a:p>
            <a:pPr algn="just"/>
            <a:endParaRPr lang="id-ID" sz="2000" dirty="0" smtClean="0"/>
          </a:p>
          <a:p>
            <a:endParaRPr lang="id-ID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4325" y="0"/>
            <a:ext cx="7410213" cy="692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25</TotalTime>
  <Words>449</Words>
  <Application>Microsoft Office PowerPoint</Application>
  <PresentationFormat>On-screen Show (4:3)</PresentationFormat>
  <Paragraphs>13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Civic</vt:lpstr>
      <vt:lpstr>Timing Diagram and Communication Diagram</vt:lpstr>
      <vt:lpstr>Slide 2</vt:lpstr>
      <vt:lpstr>Generic Timing Diagram</vt:lpstr>
      <vt:lpstr>Slide 4</vt:lpstr>
      <vt:lpstr>Communication Diagram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Timing Diagram</dc:title>
  <dc:creator>Citra</dc:creator>
  <cp:lastModifiedBy>Citra</cp:lastModifiedBy>
  <cp:revision>2</cp:revision>
  <dcterms:created xsi:type="dcterms:W3CDTF">2013-03-16T03:52:31Z</dcterms:created>
  <dcterms:modified xsi:type="dcterms:W3CDTF">2013-03-16T04:17:36Z</dcterms:modified>
</cp:coreProperties>
</file>