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6"/>
  </p:notesMasterIdLst>
  <p:handoutMasterIdLst>
    <p:handoutMasterId r:id="rId17"/>
  </p:handoutMasterIdLst>
  <p:sldIdLst>
    <p:sldId id="256" r:id="rId2"/>
    <p:sldId id="314" r:id="rId3"/>
    <p:sldId id="336" r:id="rId4"/>
    <p:sldId id="315" r:id="rId5"/>
    <p:sldId id="337" r:id="rId6"/>
    <p:sldId id="316" r:id="rId7"/>
    <p:sldId id="317" r:id="rId8"/>
    <p:sldId id="319" r:id="rId9"/>
    <p:sldId id="318" r:id="rId10"/>
    <p:sldId id="338" r:id="rId11"/>
    <p:sldId id="320" r:id="rId12"/>
    <p:sldId id="321" r:id="rId13"/>
    <p:sldId id="322" r:id="rId14"/>
    <p:sldId id="33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6362AB56-C68C-4EE0-A51B-57BC163DB340}" type="slidenum">
              <a:rPr lang="en-US"/>
              <a:pPr/>
              <a:t>‹#›</a:t>
            </a:fld>
            <a:endParaRPr lang="en-US"/>
          </a:p>
        </p:txBody>
      </p:sp>
    </p:spTree>
    <p:extLst>
      <p:ext uri="{BB962C8B-B14F-4D97-AF65-F5344CB8AC3E}">
        <p14:creationId xmlns:p14="http://schemas.microsoft.com/office/powerpoint/2010/main" val="4136616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C91B86E-C40F-4E69-A561-D801A7BBECF1}" type="slidenum">
              <a:rPr lang="en-US"/>
              <a:pPr/>
              <a:t>‹#›</a:t>
            </a:fld>
            <a:endParaRPr lang="en-US"/>
          </a:p>
        </p:txBody>
      </p:sp>
    </p:spTree>
    <p:extLst>
      <p:ext uri="{BB962C8B-B14F-4D97-AF65-F5344CB8AC3E}">
        <p14:creationId xmlns:p14="http://schemas.microsoft.com/office/powerpoint/2010/main" val="14624273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1</a:t>
            </a:fld>
            <a:endParaRPr lang="en-US"/>
          </a:p>
        </p:txBody>
      </p:sp>
    </p:spTree>
    <p:extLst>
      <p:ext uri="{BB962C8B-B14F-4D97-AF65-F5344CB8AC3E}">
        <p14:creationId xmlns:p14="http://schemas.microsoft.com/office/powerpoint/2010/main" val="2333800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10</a:t>
            </a:fld>
            <a:endParaRPr lang="en-US"/>
          </a:p>
        </p:txBody>
      </p:sp>
    </p:spTree>
    <p:extLst>
      <p:ext uri="{BB962C8B-B14F-4D97-AF65-F5344CB8AC3E}">
        <p14:creationId xmlns:p14="http://schemas.microsoft.com/office/powerpoint/2010/main" val="3658009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11</a:t>
            </a:fld>
            <a:endParaRPr lang="en-US"/>
          </a:p>
        </p:txBody>
      </p:sp>
    </p:spTree>
    <p:extLst>
      <p:ext uri="{BB962C8B-B14F-4D97-AF65-F5344CB8AC3E}">
        <p14:creationId xmlns:p14="http://schemas.microsoft.com/office/powerpoint/2010/main" val="2213443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12</a:t>
            </a:fld>
            <a:endParaRPr lang="en-US"/>
          </a:p>
        </p:txBody>
      </p:sp>
    </p:spTree>
    <p:extLst>
      <p:ext uri="{BB962C8B-B14F-4D97-AF65-F5344CB8AC3E}">
        <p14:creationId xmlns:p14="http://schemas.microsoft.com/office/powerpoint/2010/main" val="2170908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13</a:t>
            </a:fld>
            <a:endParaRPr lang="en-US"/>
          </a:p>
        </p:txBody>
      </p:sp>
    </p:spTree>
    <p:extLst>
      <p:ext uri="{BB962C8B-B14F-4D97-AF65-F5344CB8AC3E}">
        <p14:creationId xmlns:p14="http://schemas.microsoft.com/office/powerpoint/2010/main" val="2007888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6E9FF-F860-4718-B50D-10F3A3AC7E48}" type="slidenum">
              <a:rPr lang="en-US"/>
              <a:pPr/>
              <a:t>14</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2</a:t>
            </a:fld>
            <a:endParaRPr lang="en-US"/>
          </a:p>
        </p:txBody>
      </p:sp>
    </p:spTree>
    <p:extLst>
      <p:ext uri="{BB962C8B-B14F-4D97-AF65-F5344CB8AC3E}">
        <p14:creationId xmlns:p14="http://schemas.microsoft.com/office/powerpoint/2010/main" val="76527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3</a:t>
            </a:fld>
            <a:endParaRPr lang="en-US"/>
          </a:p>
        </p:txBody>
      </p:sp>
    </p:spTree>
    <p:extLst>
      <p:ext uri="{BB962C8B-B14F-4D97-AF65-F5344CB8AC3E}">
        <p14:creationId xmlns:p14="http://schemas.microsoft.com/office/powerpoint/2010/main" val="229655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4</a:t>
            </a:fld>
            <a:endParaRPr lang="en-US"/>
          </a:p>
        </p:txBody>
      </p:sp>
    </p:spTree>
    <p:extLst>
      <p:ext uri="{BB962C8B-B14F-4D97-AF65-F5344CB8AC3E}">
        <p14:creationId xmlns:p14="http://schemas.microsoft.com/office/powerpoint/2010/main" val="3277172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5</a:t>
            </a:fld>
            <a:endParaRPr lang="en-US"/>
          </a:p>
        </p:txBody>
      </p:sp>
    </p:spTree>
    <p:extLst>
      <p:ext uri="{BB962C8B-B14F-4D97-AF65-F5344CB8AC3E}">
        <p14:creationId xmlns:p14="http://schemas.microsoft.com/office/powerpoint/2010/main" val="1756260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6</a:t>
            </a:fld>
            <a:endParaRPr lang="en-US"/>
          </a:p>
        </p:txBody>
      </p:sp>
    </p:spTree>
    <p:extLst>
      <p:ext uri="{BB962C8B-B14F-4D97-AF65-F5344CB8AC3E}">
        <p14:creationId xmlns:p14="http://schemas.microsoft.com/office/powerpoint/2010/main" val="205293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7</a:t>
            </a:fld>
            <a:endParaRPr lang="en-US"/>
          </a:p>
        </p:txBody>
      </p:sp>
    </p:spTree>
    <p:extLst>
      <p:ext uri="{BB962C8B-B14F-4D97-AF65-F5344CB8AC3E}">
        <p14:creationId xmlns:p14="http://schemas.microsoft.com/office/powerpoint/2010/main" val="364573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1B86E-C40F-4E69-A561-D801A7BBECF1}" type="slidenum">
              <a:rPr lang="en-US" smtClean="0"/>
              <a:pPr/>
              <a:t>8</a:t>
            </a:fld>
            <a:endParaRPr lang="en-US"/>
          </a:p>
        </p:txBody>
      </p:sp>
    </p:spTree>
    <p:extLst>
      <p:ext uri="{BB962C8B-B14F-4D97-AF65-F5344CB8AC3E}">
        <p14:creationId xmlns:p14="http://schemas.microsoft.com/office/powerpoint/2010/main" val="4147972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1B86E-C40F-4E69-A561-D801A7BBECF1}" type="slidenum">
              <a:rPr lang="en-US" smtClean="0"/>
              <a:pPr/>
              <a:t>9</a:t>
            </a:fld>
            <a:endParaRPr lang="en-US"/>
          </a:p>
        </p:txBody>
      </p:sp>
    </p:spTree>
    <p:extLst>
      <p:ext uri="{BB962C8B-B14F-4D97-AF65-F5344CB8AC3E}">
        <p14:creationId xmlns:p14="http://schemas.microsoft.com/office/powerpoint/2010/main" val="413747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236249C1-69AA-4349-AFC5-CF1FC76394A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02B828D9-ED6C-4514-93E0-B94CE0E573EA}" type="slidenum">
              <a:rPr lang="en-US"/>
              <a:pPr/>
              <a:t>‹#›</a:t>
            </a:fld>
            <a:endParaRPr lang="en-US"/>
          </a:p>
        </p:txBody>
      </p:sp>
    </p:spTree>
    <p:extLst>
      <p:ext uri="{BB962C8B-B14F-4D97-AF65-F5344CB8AC3E}">
        <p14:creationId xmlns:p14="http://schemas.microsoft.com/office/powerpoint/2010/main" val="50646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EABEF50F-0041-4FA8-9F6D-8EFED8515F19}" type="slidenum">
              <a:rPr lang="en-US"/>
              <a:pPr/>
              <a:t>‹#›</a:t>
            </a:fld>
            <a:endParaRPr lang="en-US"/>
          </a:p>
        </p:txBody>
      </p:sp>
    </p:spTree>
    <p:extLst>
      <p:ext uri="{BB962C8B-B14F-4D97-AF65-F5344CB8AC3E}">
        <p14:creationId xmlns:p14="http://schemas.microsoft.com/office/powerpoint/2010/main" val="916868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533400"/>
            <a:ext cx="7696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0" y="6391275"/>
            <a:ext cx="20574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403975"/>
            <a:ext cx="2895600" cy="457200"/>
          </a:xfrm>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a:xfrm>
            <a:off x="6858000" y="6400800"/>
            <a:ext cx="1600200" cy="457200"/>
          </a:xfrm>
        </p:spPr>
        <p:txBody>
          <a:bodyPr/>
          <a:lstStyle>
            <a:lvl1pPr>
              <a:defRPr/>
            </a:lvl1pPr>
          </a:lstStyle>
          <a:p>
            <a:fld id="{A452FA26-1522-408B-9717-052600804B7E}" type="slidenum">
              <a:rPr lang="en-US"/>
              <a:pPr/>
              <a:t>‹#›</a:t>
            </a:fld>
            <a:endParaRPr lang="en-US"/>
          </a:p>
        </p:txBody>
      </p:sp>
    </p:spTree>
    <p:extLst>
      <p:ext uri="{BB962C8B-B14F-4D97-AF65-F5344CB8AC3E}">
        <p14:creationId xmlns:p14="http://schemas.microsoft.com/office/powerpoint/2010/main" val="96207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8DA5D4E7-D43B-4938-A89A-AAFC072288CC}" type="slidenum">
              <a:rPr lang="en-US"/>
              <a:pPr/>
              <a:t>‹#›</a:t>
            </a:fld>
            <a:endParaRPr lang="en-US"/>
          </a:p>
        </p:txBody>
      </p:sp>
    </p:spTree>
    <p:extLst>
      <p:ext uri="{BB962C8B-B14F-4D97-AF65-F5344CB8AC3E}">
        <p14:creationId xmlns:p14="http://schemas.microsoft.com/office/powerpoint/2010/main" val="62698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2B995644-DC59-4845-A2F2-D63F91F96C95}" type="slidenum">
              <a:rPr lang="en-US"/>
              <a:pPr/>
              <a:t>‹#›</a:t>
            </a:fld>
            <a:endParaRPr lang="en-US"/>
          </a:p>
        </p:txBody>
      </p:sp>
    </p:spTree>
    <p:extLst>
      <p:ext uri="{BB962C8B-B14F-4D97-AF65-F5344CB8AC3E}">
        <p14:creationId xmlns:p14="http://schemas.microsoft.com/office/powerpoint/2010/main" val="246699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385B6291-2011-4488-B286-7A0CECA3F949}" type="slidenum">
              <a:rPr lang="en-US"/>
              <a:pPr/>
              <a:t>‹#›</a:t>
            </a:fld>
            <a:endParaRPr lang="en-US"/>
          </a:p>
        </p:txBody>
      </p:sp>
    </p:spTree>
    <p:extLst>
      <p:ext uri="{BB962C8B-B14F-4D97-AF65-F5344CB8AC3E}">
        <p14:creationId xmlns:p14="http://schemas.microsoft.com/office/powerpoint/2010/main" val="174868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18B32608-5DC6-4B69-AF33-915AADF56486}" type="slidenum">
              <a:rPr lang="en-US"/>
              <a:pPr/>
              <a:t>‹#›</a:t>
            </a:fld>
            <a:endParaRPr lang="en-US"/>
          </a:p>
        </p:txBody>
      </p:sp>
    </p:spTree>
    <p:extLst>
      <p:ext uri="{BB962C8B-B14F-4D97-AF65-F5344CB8AC3E}">
        <p14:creationId xmlns:p14="http://schemas.microsoft.com/office/powerpoint/2010/main" val="90346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52A10408-CBC2-4E32-AA5C-A5B0AE5DC553}" type="slidenum">
              <a:rPr lang="en-US"/>
              <a:pPr/>
              <a:t>‹#›</a:t>
            </a:fld>
            <a:endParaRPr lang="en-US"/>
          </a:p>
        </p:txBody>
      </p:sp>
    </p:spTree>
    <p:extLst>
      <p:ext uri="{BB962C8B-B14F-4D97-AF65-F5344CB8AC3E}">
        <p14:creationId xmlns:p14="http://schemas.microsoft.com/office/powerpoint/2010/main" val="113026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E08C87CC-AF06-4B5F-A608-569638E29EC5}" type="slidenum">
              <a:rPr lang="en-US"/>
              <a:pPr/>
              <a:t>‹#›</a:t>
            </a:fld>
            <a:endParaRPr lang="en-US"/>
          </a:p>
        </p:txBody>
      </p:sp>
    </p:spTree>
    <p:extLst>
      <p:ext uri="{BB962C8B-B14F-4D97-AF65-F5344CB8AC3E}">
        <p14:creationId xmlns:p14="http://schemas.microsoft.com/office/powerpoint/2010/main" val="41065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1021282E-CA0A-453C-BA38-FC88A2767802}" type="slidenum">
              <a:rPr lang="en-US"/>
              <a:pPr/>
              <a:t>‹#›</a:t>
            </a:fld>
            <a:endParaRPr lang="en-US"/>
          </a:p>
        </p:txBody>
      </p:sp>
    </p:spTree>
    <p:extLst>
      <p:ext uri="{BB962C8B-B14F-4D97-AF65-F5344CB8AC3E}">
        <p14:creationId xmlns:p14="http://schemas.microsoft.com/office/powerpoint/2010/main" val="58633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953242D9-438E-442C-80CA-D61D00F1A9E6}" type="slidenum">
              <a:rPr lang="en-US"/>
              <a:pPr/>
              <a:t>‹#›</a:t>
            </a:fld>
            <a:endParaRPr lang="en-US"/>
          </a:p>
        </p:txBody>
      </p:sp>
    </p:spTree>
    <p:extLst>
      <p:ext uri="{BB962C8B-B14F-4D97-AF65-F5344CB8AC3E}">
        <p14:creationId xmlns:p14="http://schemas.microsoft.com/office/powerpoint/2010/main" val="15594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4E3E5BD8-281C-482F-9047-55AFDEE5A6C2}"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D96EC041-61C3-46A8-8003-90AD7F774719}"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Ke-11)</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90000"/>
              </a:lnSpc>
            </a:pPr>
            <a:r>
              <a:rPr lang="en-US" sz="2900"/>
              <a:t>WHITE BOX</a:t>
            </a:r>
          </a:p>
          <a:p>
            <a:pPr>
              <a:lnSpc>
                <a:spcPct val="90000"/>
              </a:lnSpc>
            </a:pPr>
            <a:r>
              <a:rPr lang="en-US" sz="2900"/>
              <a:t>(Pengujian Basis Path)</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AEEE0657-A823-4466-9B25-38E1ACBACDCE}" type="slidenum">
              <a:rPr lang="en-US"/>
              <a:pPr/>
              <a:t>10</a:t>
            </a:fld>
            <a:endParaRPr lang="en-US"/>
          </a:p>
        </p:txBody>
      </p:sp>
      <p:graphicFrame>
        <p:nvGraphicFramePr>
          <p:cNvPr id="219144" name="Object 8"/>
          <p:cNvGraphicFramePr>
            <a:graphicFrameLocks noChangeAspect="1"/>
          </p:cNvGraphicFramePr>
          <p:nvPr>
            <p:ph/>
          </p:nvPr>
        </p:nvGraphicFramePr>
        <p:xfrm>
          <a:off x="2895600" y="1752600"/>
          <a:ext cx="3109913" cy="4419600"/>
        </p:xfrm>
        <a:graphic>
          <a:graphicData uri="http://schemas.openxmlformats.org/presentationml/2006/ole">
            <mc:AlternateContent xmlns:mc="http://schemas.openxmlformats.org/markup-compatibility/2006">
              <mc:Choice xmlns:v="urn:schemas-microsoft-com:vml" Requires="v">
                <p:oleObj spid="_x0000_s219146" name="VISIO" r:id="rId4" imgW="2069280" imgH="2940840" progId="Visio.Drawing.5">
                  <p:embed/>
                </p:oleObj>
              </mc:Choice>
              <mc:Fallback>
                <p:oleObj name="VISIO" r:id="rId4" imgW="2069280" imgH="2940840" progId="Visio.Drawing.5">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752600"/>
                        <a:ext cx="3109913"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9138" name="Rectangle 2"/>
          <p:cNvSpPr>
            <a:spLocks noGrp="1" noChangeArrowheads="1"/>
          </p:cNvSpPr>
          <p:nvPr>
            <p:ph type="title" idx="4294967295"/>
          </p:nvPr>
        </p:nvSpPr>
        <p:spPr>
          <a:xfrm>
            <a:off x="1447800" y="533400"/>
            <a:ext cx="7696200" cy="1143000"/>
          </a:xfrm>
        </p:spPr>
        <p:txBody>
          <a:bodyPr/>
          <a:lstStyle/>
          <a:p>
            <a:r>
              <a:rPr lang="en-US"/>
              <a:t>Penggambaran graph</a:t>
            </a:r>
            <a:br>
              <a:rPr lang="en-US"/>
            </a:br>
            <a:r>
              <a:rPr lang="en-US"/>
              <a:t>Flow Graph</a:t>
            </a:r>
          </a:p>
        </p:txBody>
      </p:sp>
      <p:sp>
        <p:nvSpPr>
          <p:cNvPr id="21914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19143" name="Rectangle 7"/>
          <p:cNvSpPr>
            <a:spLocks noChangeArrowheads="1"/>
          </p:cNvSpPr>
          <p:nvPr/>
        </p:nvSpPr>
        <p:spPr bwMode="auto">
          <a:xfrm>
            <a:off x="0" y="2024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8B8085-8F0E-4C3B-903C-F2CE7D7BEB6F}" type="slidenum">
              <a:rPr lang="en-US"/>
              <a:pPr/>
              <a:t>11</a:t>
            </a:fld>
            <a:endParaRPr lang="en-US"/>
          </a:p>
        </p:txBody>
      </p:sp>
      <p:sp>
        <p:nvSpPr>
          <p:cNvPr id="156674" name="Rectangle 2"/>
          <p:cNvSpPr>
            <a:spLocks noGrp="1" noChangeArrowheads="1"/>
          </p:cNvSpPr>
          <p:nvPr>
            <p:ph type="title"/>
          </p:nvPr>
        </p:nvSpPr>
        <p:spPr/>
        <p:txBody>
          <a:bodyPr/>
          <a:lstStyle/>
          <a:p>
            <a:r>
              <a:rPr lang="en-US"/>
              <a:t>Kompleksitas Siklomatis</a:t>
            </a:r>
          </a:p>
        </p:txBody>
      </p:sp>
      <p:sp>
        <p:nvSpPr>
          <p:cNvPr id="156675" name="Rectangle 3"/>
          <p:cNvSpPr>
            <a:spLocks noGrp="1" noChangeArrowheads="1"/>
          </p:cNvSpPr>
          <p:nvPr>
            <p:ph type="body" idx="1"/>
          </p:nvPr>
        </p:nvSpPr>
        <p:spPr/>
        <p:txBody>
          <a:bodyPr/>
          <a:lstStyle/>
          <a:p>
            <a:pPr algn="just">
              <a:lnSpc>
                <a:spcPct val="80000"/>
              </a:lnSpc>
            </a:pPr>
            <a:r>
              <a:rPr lang="en-US" sz="2600"/>
              <a:t>Kompleksitas Siklomatis adalah metrics perangkat lunak yang memberikan pengukuran kuantitatif terhadap kompleksitas logis suatu program, nili yang didapat akan menentukan jumlah jalur independen dalam himpunan path, serta akan memberi nilai batas atas bagi jumlah pengujian yang harus dilakukan, untuk memastikan bahwa semua pernyataan telah dieksekusi sedikitnya satu kali.</a:t>
            </a:r>
          </a:p>
          <a:p>
            <a:pPr algn="just">
              <a:lnSpc>
                <a:spcPct val="80000"/>
              </a:lnSpc>
            </a:pPr>
            <a:r>
              <a:rPr lang="en-US" sz="2600"/>
              <a:t>Jalur independent adalah jalur yang terdapat dalam program yang mengintroduksi sedikitnya satu rangkaian pernyataan proses atau kondisi baru.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B26269-7573-454F-B2F2-841E6D8E9A27}" type="slidenum">
              <a:rPr lang="en-US"/>
              <a:pPr/>
              <a:t>12</a:t>
            </a:fld>
            <a:endParaRPr lang="en-US"/>
          </a:p>
        </p:txBody>
      </p:sp>
      <p:sp>
        <p:nvSpPr>
          <p:cNvPr id="157698" name="Rectangle 2"/>
          <p:cNvSpPr>
            <a:spLocks noGrp="1" noChangeArrowheads="1"/>
          </p:cNvSpPr>
          <p:nvPr>
            <p:ph type="title"/>
          </p:nvPr>
        </p:nvSpPr>
        <p:spPr/>
        <p:txBody>
          <a:bodyPr/>
          <a:lstStyle/>
          <a:p>
            <a:r>
              <a:rPr lang="en-US"/>
              <a:t>Penghitungan Siklomatis</a:t>
            </a:r>
          </a:p>
        </p:txBody>
      </p:sp>
      <p:sp>
        <p:nvSpPr>
          <p:cNvPr id="157699" name="Rectangle 3"/>
          <p:cNvSpPr>
            <a:spLocks noGrp="1" noChangeArrowheads="1"/>
          </p:cNvSpPr>
          <p:nvPr>
            <p:ph type="body" idx="1"/>
          </p:nvPr>
        </p:nvSpPr>
        <p:spPr/>
        <p:txBody>
          <a:bodyPr/>
          <a:lstStyle/>
          <a:p>
            <a:pPr marL="533400" indent="-533400"/>
            <a:r>
              <a:rPr lang="en-US" sz="2700"/>
              <a:t>Region  (daerah muka) grafik alir</a:t>
            </a:r>
          </a:p>
          <a:p>
            <a:pPr marL="533400" indent="-533400"/>
            <a:r>
              <a:rPr lang="en-US" sz="2700"/>
              <a:t>V(G) = E - N + 2 </a:t>
            </a:r>
          </a:p>
          <a:p>
            <a:pPr marL="533400" indent="-533400">
              <a:buFont typeface="Wingdings" pitchFamily="2" charset="2"/>
              <a:buNone/>
            </a:pPr>
            <a:r>
              <a:rPr lang="en-US" sz="2700"/>
              <a:t>	E adalah jumlah edge, dan N adalah jumlah node</a:t>
            </a:r>
          </a:p>
          <a:p>
            <a:pPr marL="533400" indent="-533400" algn="just"/>
            <a:r>
              <a:rPr lang="en-US" sz="2700"/>
              <a:t>V(G) = P +1 </a:t>
            </a:r>
          </a:p>
          <a:p>
            <a:pPr marL="533400" indent="-533400" algn="just">
              <a:buFont typeface="Wingdings" pitchFamily="2" charset="2"/>
              <a:buNone/>
            </a:pPr>
            <a:r>
              <a:rPr lang="en-US" sz="2700"/>
              <a:t>	P adalah simpul predikat</a:t>
            </a:r>
          </a:p>
          <a:p>
            <a:pPr marL="533400" indent="-533400" algn="just">
              <a:buFont typeface="Wingdings" pitchFamily="2" charset="2"/>
              <a:buNone/>
            </a:pPr>
            <a:r>
              <a:rPr lang="en-US" sz="2700"/>
              <a:t>	Simpul Predikat adalah penggambaran suatu node yang memiliki satu atau lebih inputan, dan lebih dari satu output.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00DCDB-F41D-4140-868D-8217573CB84C}" type="slidenum">
              <a:rPr lang="en-US"/>
              <a:pPr/>
              <a:t>13</a:t>
            </a:fld>
            <a:endParaRPr lang="en-US"/>
          </a:p>
        </p:txBody>
      </p:sp>
      <p:sp>
        <p:nvSpPr>
          <p:cNvPr id="158727" name="Rectangle 7"/>
          <p:cNvSpPr>
            <a:spLocks noGrp="1" noChangeArrowheads="1"/>
          </p:cNvSpPr>
          <p:nvPr>
            <p:ph type="title"/>
          </p:nvPr>
        </p:nvSpPr>
        <p:spPr/>
        <p:txBody>
          <a:bodyPr/>
          <a:lstStyle/>
          <a:p>
            <a:r>
              <a:rPr lang="en-US"/>
              <a:t>Matriks graf</a:t>
            </a:r>
          </a:p>
        </p:txBody>
      </p:sp>
      <p:sp>
        <p:nvSpPr>
          <p:cNvPr id="158728" name="Rectangle 8"/>
          <p:cNvSpPr>
            <a:spLocks noGrp="1" noChangeArrowheads="1"/>
          </p:cNvSpPr>
          <p:nvPr>
            <p:ph type="body" idx="1"/>
          </p:nvPr>
        </p:nvSpPr>
        <p:spPr/>
        <p:txBody>
          <a:bodyPr/>
          <a:lstStyle/>
          <a:p>
            <a:pPr algn="just">
              <a:lnSpc>
                <a:spcPct val="80000"/>
              </a:lnSpc>
            </a:pPr>
            <a:r>
              <a:rPr lang="en-US" sz="2700"/>
              <a:t>Bentuk struktur data yang sering digunakan untuk mengambarkan pengujian adalah dengan matriks grafis. </a:t>
            </a:r>
          </a:p>
          <a:p>
            <a:pPr algn="just">
              <a:lnSpc>
                <a:spcPct val="80000"/>
              </a:lnSpc>
            </a:pPr>
            <a:r>
              <a:rPr lang="en-US" sz="2700"/>
              <a:t>Matriks grafis adalah matriks bujursangkar yang berukuran sama dengan jumlah simpul pada grafik alir. Inputan dalam matriks harus bersesuaian dengan arah sisi dengan simpul. </a:t>
            </a:r>
          </a:p>
          <a:p>
            <a:pPr algn="just">
              <a:lnSpc>
                <a:spcPct val="80000"/>
              </a:lnSpc>
            </a:pPr>
            <a:r>
              <a:rPr lang="en-US" sz="2700"/>
              <a:t>Matriks grafis selanjutnya disebut sebagai matriks koneksi, dan digambarkan serupa dengan matriks ketetanggaan dengan memperhatikan arah in-out dari edge.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9701A5E6-07E4-4CBA-A566-E9E687B5AE1E}" type="slidenum">
              <a:rPr lang="en-US"/>
              <a:pPr/>
              <a:t>14</a:t>
            </a:fld>
            <a:endParaRPr lang="en-US"/>
          </a:p>
        </p:txBody>
      </p:sp>
      <p:sp>
        <p:nvSpPr>
          <p:cNvPr id="174084" name="Rectangle 4"/>
          <p:cNvSpPr>
            <a:spLocks noGrp="1" noChangeArrowheads="1"/>
          </p:cNvSpPr>
          <p:nvPr>
            <p:ph type="ctrTitle"/>
          </p:nvPr>
        </p:nvSpPr>
        <p:spPr/>
        <p:txBody>
          <a:bodyPr/>
          <a:lstStyle/>
          <a:p>
            <a:pPr algn="l"/>
            <a:r>
              <a:rPr lang="en-US"/>
              <a:t>Ide :</a:t>
            </a:r>
            <a:br>
              <a:rPr lang="en-US"/>
            </a:br>
            <a:r>
              <a:rPr lang="en-US"/>
              <a:t>Memahami karakteristik Algoritma</a:t>
            </a:r>
          </a:p>
        </p:txBody>
      </p:sp>
      <p:sp>
        <p:nvSpPr>
          <p:cNvPr id="174085" name="Rectangle 5"/>
          <p:cNvSpPr>
            <a:spLocks noGrp="1" noChangeArrowheads="1"/>
          </p:cNvSpPr>
          <p:nvPr>
            <p:ph type="subTitle" idx="1"/>
          </p:nvPr>
        </p:nvSpPr>
        <p:spPr/>
        <p:txBody>
          <a:bodyPr/>
          <a:lstStyle/>
          <a:p>
            <a:pPr algn="l"/>
            <a:r>
              <a:rPr lang="en-US"/>
              <a:t>Minggu Depan :</a:t>
            </a:r>
          </a:p>
          <a:p>
            <a:r>
              <a:rPr lang="en-US"/>
              <a:t>White Box (struktur Logika)</a:t>
            </a:r>
          </a:p>
          <a:p>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fade">
                                      <p:cBhvr>
                                        <p:cTn id="7" dur="800" decel="100000"/>
                                        <p:tgtEl>
                                          <p:spTgt spid="174084"/>
                                        </p:tgtEl>
                                      </p:cBhvr>
                                    </p:animEffect>
                                    <p:anim calcmode="lin" valueType="num">
                                      <p:cBhvr>
                                        <p:cTn id="8" dur="800" decel="100000" fill="hold"/>
                                        <p:tgtEl>
                                          <p:spTgt spid="174084"/>
                                        </p:tgtEl>
                                        <p:attrNameLst>
                                          <p:attrName>style.rotation</p:attrName>
                                        </p:attrNameLst>
                                      </p:cBhvr>
                                      <p:tavLst>
                                        <p:tav tm="0">
                                          <p:val>
                                            <p:fltVal val="-90"/>
                                          </p:val>
                                        </p:tav>
                                        <p:tav tm="100000">
                                          <p:val>
                                            <p:fltVal val="0"/>
                                          </p:val>
                                        </p:tav>
                                      </p:tavLst>
                                    </p:anim>
                                    <p:anim calcmode="lin" valueType="num">
                                      <p:cBhvr>
                                        <p:cTn id="9" dur="800" decel="100000" fill="hold"/>
                                        <p:tgtEl>
                                          <p:spTgt spid="174084"/>
                                        </p:tgtEl>
                                        <p:attrNameLst>
                                          <p:attrName>ppt_x</p:attrName>
                                        </p:attrNameLst>
                                      </p:cBhvr>
                                      <p:tavLst>
                                        <p:tav tm="0">
                                          <p:val>
                                            <p:strVal val="#ppt_x+0.4"/>
                                          </p:val>
                                        </p:tav>
                                        <p:tav tm="100000">
                                          <p:val>
                                            <p:strVal val="#ppt_x-0.05"/>
                                          </p:val>
                                        </p:tav>
                                      </p:tavLst>
                                    </p:anim>
                                    <p:anim calcmode="lin" valueType="num">
                                      <p:cBhvr>
                                        <p:cTn id="10" dur="800" decel="100000" fill="hold"/>
                                        <p:tgtEl>
                                          <p:spTgt spid="1740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0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08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085">
                                            <p:txEl>
                                              <p:pRg st="0" end="0"/>
                                            </p:txEl>
                                          </p:spTgt>
                                        </p:tgtEl>
                                        <p:attrNameLst>
                                          <p:attrName>style.visibility</p:attrName>
                                        </p:attrNameLst>
                                      </p:cBhvr>
                                      <p:to>
                                        <p:strVal val="visible"/>
                                      </p:to>
                                    </p:set>
                                    <p:animEffect transition="in" filter="fade">
                                      <p:cBhvr>
                                        <p:cTn id="17" dur="1000"/>
                                        <p:tgtEl>
                                          <p:spTgt spid="174085">
                                            <p:txEl>
                                              <p:pRg st="0" end="0"/>
                                            </p:txEl>
                                          </p:spTgt>
                                        </p:tgtEl>
                                      </p:cBhvr>
                                    </p:animEffect>
                                    <p:anim calcmode="lin" valueType="num">
                                      <p:cBhvr>
                                        <p:cTn id="18" dur="1000" fill="hold"/>
                                        <p:tgtEl>
                                          <p:spTgt spid="17408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0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4085">
                                            <p:txEl>
                                              <p:pRg st="1" end="1"/>
                                            </p:txEl>
                                          </p:spTgt>
                                        </p:tgtEl>
                                        <p:attrNameLst>
                                          <p:attrName>style.visibility</p:attrName>
                                        </p:attrNameLst>
                                      </p:cBhvr>
                                      <p:to>
                                        <p:strVal val="visible"/>
                                      </p:to>
                                    </p:set>
                                    <p:animEffect transition="in" filter="fade">
                                      <p:cBhvr>
                                        <p:cTn id="24" dur="1000"/>
                                        <p:tgtEl>
                                          <p:spTgt spid="174085">
                                            <p:txEl>
                                              <p:pRg st="1" end="1"/>
                                            </p:txEl>
                                          </p:spTgt>
                                        </p:tgtEl>
                                      </p:cBhvr>
                                    </p:animEffect>
                                    <p:anim calcmode="lin" valueType="num">
                                      <p:cBhvr>
                                        <p:cTn id="25" dur="1000" fill="hold"/>
                                        <p:tgtEl>
                                          <p:spTgt spid="17408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7408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P spid="1740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FE0A66-7FE7-4210-B798-DF1A91A00DD0}" type="slidenum">
              <a:rPr lang="en-US"/>
              <a:pPr/>
              <a:t>2</a:t>
            </a:fld>
            <a:endParaRPr lang="en-US"/>
          </a:p>
        </p:txBody>
      </p:sp>
      <p:sp>
        <p:nvSpPr>
          <p:cNvPr id="146434" name="Rectangle 2"/>
          <p:cNvSpPr>
            <a:spLocks noGrp="1" noChangeArrowheads="1"/>
          </p:cNvSpPr>
          <p:nvPr>
            <p:ph type="title"/>
          </p:nvPr>
        </p:nvSpPr>
        <p:spPr/>
        <p:txBody>
          <a:bodyPr/>
          <a:lstStyle/>
          <a:p>
            <a:pPr algn="ctr"/>
            <a:r>
              <a:rPr lang="en-US"/>
              <a:t>Metode Pengujian</a:t>
            </a:r>
          </a:p>
        </p:txBody>
      </p:sp>
      <p:sp>
        <p:nvSpPr>
          <p:cNvPr id="146435" name="Rectangle 3"/>
          <p:cNvSpPr>
            <a:spLocks noGrp="1" noChangeArrowheads="1"/>
          </p:cNvSpPr>
          <p:nvPr>
            <p:ph type="body" idx="1"/>
          </p:nvPr>
        </p:nvSpPr>
        <p:spPr/>
        <p:txBody>
          <a:bodyPr/>
          <a:lstStyle/>
          <a:p>
            <a:pPr algn="just">
              <a:buFont typeface="Wingdings" pitchFamily="2" charset="2"/>
              <a:buNone/>
            </a:pPr>
            <a:r>
              <a:rPr lang="en-US" sz="2800"/>
              <a:t>	Metode pengujian adalahcara atau teknik untuk menguji perangkat lunak, mempunyai mekanisme untuk menentukan data uji yang dapat menguji perangkat lunak secara lengkap dan mempunyai kemungkinan tinggi untuk menemukan kesalahan</a:t>
            </a:r>
          </a:p>
          <a:p>
            <a:pPr algn="just">
              <a:buFont typeface="Wingdings" pitchFamily="2" charset="2"/>
              <a:buNone/>
            </a:pP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D60DA2-A5FF-4630-A3E9-8103F1ADD87E}" type="slidenum">
              <a:rPr lang="en-US"/>
              <a:pPr/>
              <a:t>3</a:t>
            </a:fld>
            <a:endParaRPr lang="en-US"/>
          </a:p>
        </p:txBody>
      </p:sp>
      <p:sp>
        <p:nvSpPr>
          <p:cNvPr id="217090" name="Rectangle 2"/>
          <p:cNvSpPr>
            <a:spLocks noGrp="1" noChangeArrowheads="1"/>
          </p:cNvSpPr>
          <p:nvPr>
            <p:ph type="title"/>
          </p:nvPr>
        </p:nvSpPr>
        <p:spPr/>
        <p:txBody>
          <a:bodyPr/>
          <a:lstStyle/>
          <a:p>
            <a:pPr algn="ctr"/>
            <a:r>
              <a:rPr lang="en-US"/>
              <a:t>Metode Pengujian</a:t>
            </a:r>
          </a:p>
        </p:txBody>
      </p:sp>
      <p:sp>
        <p:nvSpPr>
          <p:cNvPr id="217091" name="Rectangle 3"/>
          <p:cNvSpPr>
            <a:spLocks noGrp="1" noChangeArrowheads="1"/>
          </p:cNvSpPr>
          <p:nvPr>
            <p:ph type="body" idx="1"/>
          </p:nvPr>
        </p:nvSpPr>
        <p:spPr/>
        <p:txBody>
          <a:bodyPr/>
          <a:lstStyle/>
          <a:p>
            <a:pPr algn="just">
              <a:buFont typeface="Wingdings" pitchFamily="2" charset="2"/>
              <a:buNone/>
            </a:pPr>
            <a:r>
              <a:rPr lang="en-US" sz="2400"/>
              <a:t>	Perangkat lunak dapat diuji dengan dua cara, yaitu :</a:t>
            </a:r>
          </a:p>
          <a:p>
            <a:pPr algn="just"/>
            <a:r>
              <a:rPr lang="en-US" sz="2400"/>
              <a:t>Pengujian dengan menggunakan data uji untuk menguji semua elemen program (data internal, loop, logika, keputusan dan jalur). Data uji dibangkitkan dengan mengetahui struktur internal (kode sumber) dari perangkat lunak.</a:t>
            </a:r>
          </a:p>
          <a:p>
            <a:pPr algn="just"/>
            <a:r>
              <a:rPr lang="en-US" sz="2400"/>
              <a:t>Pengujian dilakukan dengan mengeksekusi data uji dan mengecek apakah fungsional perangkat lunak bekerja dengan baik. Data uji dibangkitkan dari spesifikasi perangkat lunak.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3B3059-1FA1-4053-A506-773248796BFC}" type="slidenum">
              <a:rPr lang="en-US"/>
              <a:pPr/>
              <a:t>4</a:t>
            </a:fld>
            <a:endParaRPr lang="en-US"/>
          </a:p>
        </p:txBody>
      </p:sp>
      <p:sp>
        <p:nvSpPr>
          <p:cNvPr id="147458" name="Rectangle 2"/>
          <p:cNvSpPr>
            <a:spLocks noGrp="1" noChangeArrowheads="1"/>
          </p:cNvSpPr>
          <p:nvPr>
            <p:ph type="title"/>
          </p:nvPr>
        </p:nvSpPr>
        <p:spPr/>
        <p:txBody>
          <a:bodyPr/>
          <a:lstStyle/>
          <a:p>
            <a:r>
              <a:rPr lang="en-US"/>
              <a:t>White Box Testing</a:t>
            </a:r>
          </a:p>
        </p:txBody>
      </p:sp>
      <p:sp>
        <p:nvSpPr>
          <p:cNvPr id="147459" name="Rectangle 3"/>
          <p:cNvSpPr>
            <a:spLocks noGrp="1" noChangeArrowheads="1"/>
          </p:cNvSpPr>
          <p:nvPr>
            <p:ph type="body" idx="1"/>
          </p:nvPr>
        </p:nvSpPr>
        <p:spPr/>
        <p:txBody>
          <a:bodyPr/>
          <a:lstStyle/>
          <a:p>
            <a:pPr algn="just">
              <a:lnSpc>
                <a:spcPct val="90000"/>
              </a:lnSpc>
              <a:buFont typeface="Wingdings" pitchFamily="2" charset="2"/>
              <a:buNone/>
            </a:pPr>
            <a:r>
              <a:rPr lang="en-US" sz="2200"/>
              <a:t>	</a:t>
            </a:r>
            <a:r>
              <a:rPr lang="en-US" sz="3200"/>
              <a:t>Pengujian </a:t>
            </a:r>
            <a:r>
              <a:rPr lang="en-US" sz="3200" i="1"/>
              <a:t>white box</a:t>
            </a:r>
            <a:r>
              <a:rPr lang="en-US" sz="3200"/>
              <a:t> (</a:t>
            </a:r>
            <a:r>
              <a:rPr lang="en-US" sz="3200" i="1"/>
              <a:t>glass box) </a:t>
            </a:r>
            <a:r>
              <a:rPr lang="en-US" sz="3200"/>
              <a:t>adalah pengujian yang didasarkan pada pengecekan terhadap detil perancangan, menggunakan struktur kontrol dari desain program secara procedural untuk membagi pengujian ke dalam beberapa kasus pengujian.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3F93C8-1E20-473E-9D2A-6C5CAA51DFF8}" type="slidenum">
              <a:rPr lang="en-US"/>
              <a:pPr/>
              <a:t>5</a:t>
            </a:fld>
            <a:endParaRPr lang="en-US"/>
          </a:p>
        </p:txBody>
      </p:sp>
      <p:sp>
        <p:nvSpPr>
          <p:cNvPr id="218114" name="Rectangle 2"/>
          <p:cNvSpPr>
            <a:spLocks noGrp="1" noChangeArrowheads="1"/>
          </p:cNvSpPr>
          <p:nvPr>
            <p:ph type="title"/>
          </p:nvPr>
        </p:nvSpPr>
        <p:spPr/>
        <p:txBody>
          <a:bodyPr/>
          <a:lstStyle/>
          <a:p>
            <a:r>
              <a:rPr lang="en-US"/>
              <a:t>White Box Testing</a:t>
            </a:r>
          </a:p>
        </p:txBody>
      </p:sp>
      <p:sp>
        <p:nvSpPr>
          <p:cNvPr id="218115" name="Rectangle 3"/>
          <p:cNvSpPr>
            <a:spLocks noGrp="1" noChangeArrowheads="1"/>
          </p:cNvSpPr>
          <p:nvPr>
            <p:ph type="body" idx="1"/>
          </p:nvPr>
        </p:nvSpPr>
        <p:spPr/>
        <p:txBody>
          <a:bodyPr/>
          <a:lstStyle/>
          <a:p>
            <a:pPr algn="just">
              <a:lnSpc>
                <a:spcPct val="90000"/>
              </a:lnSpc>
              <a:buFont typeface="Wingdings" pitchFamily="2" charset="2"/>
              <a:buNone/>
            </a:pPr>
            <a:r>
              <a:rPr lang="en-US" sz="2800"/>
              <a:t>Penggunaan metode w</a:t>
            </a:r>
            <a:r>
              <a:rPr lang="en-US" sz="2800" i="1"/>
              <a:t>hite box</a:t>
            </a:r>
            <a:r>
              <a:rPr lang="en-US" sz="2800"/>
              <a:t> dilakukan : </a:t>
            </a:r>
          </a:p>
          <a:p>
            <a:pPr algn="just">
              <a:lnSpc>
                <a:spcPct val="90000"/>
              </a:lnSpc>
              <a:buFont typeface="Wingdings" pitchFamily="2" charset="2"/>
              <a:buNone/>
            </a:pPr>
            <a:r>
              <a:rPr lang="en-US" sz="2200" b="1"/>
              <a:t>	</a:t>
            </a:r>
            <a:r>
              <a:rPr lang="en-US" sz="2400" b="1"/>
              <a:t>{1}</a:t>
            </a:r>
            <a:r>
              <a:rPr lang="en-US" sz="2400"/>
              <a:t> memberikan jaminan bahwa semua jalur independent suatu modul digunakan minimal satu kali, </a:t>
            </a:r>
          </a:p>
          <a:p>
            <a:pPr algn="just">
              <a:lnSpc>
                <a:spcPct val="90000"/>
              </a:lnSpc>
              <a:buFont typeface="Wingdings" pitchFamily="2" charset="2"/>
              <a:buNone/>
            </a:pPr>
            <a:r>
              <a:rPr lang="en-US" sz="2400"/>
              <a:t>	</a:t>
            </a:r>
            <a:r>
              <a:rPr lang="en-US" sz="2400" b="1"/>
              <a:t>(2)</a:t>
            </a:r>
            <a:r>
              <a:rPr lang="en-US" sz="2400"/>
              <a:t> menggunakan semua keputusan logis untuk semua kondisi </a:t>
            </a:r>
            <a:r>
              <a:rPr lang="en-US" sz="2400" i="1"/>
              <a:t>true</a:t>
            </a:r>
            <a:r>
              <a:rPr lang="en-US" sz="2400"/>
              <a:t> atau </a:t>
            </a:r>
            <a:r>
              <a:rPr lang="en-US" sz="2400" i="1"/>
              <a:t>false</a:t>
            </a:r>
            <a:r>
              <a:rPr lang="en-US" sz="2400"/>
              <a:t>, </a:t>
            </a:r>
          </a:p>
          <a:p>
            <a:pPr algn="just">
              <a:lnSpc>
                <a:spcPct val="90000"/>
              </a:lnSpc>
              <a:buFont typeface="Wingdings" pitchFamily="2" charset="2"/>
              <a:buNone/>
            </a:pPr>
            <a:r>
              <a:rPr lang="en-US" sz="2400"/>
              <a:t>	</a:t>
            </a:r>
            <a:r>
              <a:rPr lang="en-US" sz="2400" b="1"/>
              <a:t>(3)</a:t>
            </a:r>
            <a:r>
              <a:rPr lang="en-US" sz="2400"/>
              <a:t> mengeksekusi semua perulangan pada batasan nilai dan operasional pada setiap kondisi., dan </a:t>
            </a:r>
          </a:p>
          <a:p>
            <a:pPr algn="just">
              <a:lnSpc>
                <a:spcPct val="90000"/>
              </a:lnSpc>
              <a:buFont typeface="Wingdings" pitchFamily="2" charset="2"/>
              <a:buNone/>
            </a:pPr>
            <a:r>
              <a:rPr lang="en-US" sz="2400"/>
              <a:t>	</a:t>
            </a:r>
            <a:r>
              <a:rPr lang="en-US" sz="2400" b="1"/>
              <a:t>(4)</a:t>
            </a:r>
            <a:r>
              <a:rPr lang="en-US" sz="2400"/>
              <a:t> menggunakan struktur data internal untuk menjamin validitas jalur keputusan.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040B0C-FFCD-436E-BF87-801F56925585}" type="slidenum">
              <a:rPr lang="en-US"/>
              <a:pPr/>
              <a:t>6</a:t>
            </a:fld>
            <a:endParaRPr lang="en-US"/>
          </a:p>
        </p:txBody>
      </p:sp>
      <p:sp>
        <p:nvSpPr>
          <p:cNvPr id="148482" name="Rectangle 2"/>
          <p:cNvSpPr>
            <a:spLocks noGrp="1" noChangeArrowheads="1"/>
          </p:cNvSpPr>
          <p:nvPr>
            <p:ph type="title"/>
          </p:nvPr>
        </p:nvSpPr>
        <p:spPr/>
        <p:txBody>
          <a:bodyPr/>
          <a:lstStyle/>
          <a:p>
            <a:r>
              <a:rPr lang="en-US"/>
              <a:t>Pengujian Basis Path</a:t>
            </a:r>
          </a:p>
        </p:txBody>
      </p:sp>
      <p:sp>
        <p:nvSpPr>
          <p:cNvPr id="148483" name="Rectangle 3"/>
          <p:cNvSpPr>
            <a:spLocks noGrp="1" noChangeArrowheads="1"/>
          </p:cNvSpPr>
          <p:nvPr>
            <p:ph type="body" idx="1"/>
          </p:nvPr>
        </p:nvSpPr>
        <p:spPr/>
        <p:txBody>
          <a:bodyPr/>
          <a:lstStyle/>
          <a:p>
            <a:pPr algn="just">
              <a:buFont typeface="Wingdings" pitchFamily="2" charset="2"/>
              <a:buNone/>
            </a:pPr>
            <a:r>
              <a:rPr lang="en-US"/>
              <a:t>	Pengujian basis path adalah pengujian white box yang diusulkan pertama kali oleh Tom McCabe. </a:t>
            </a:r>
          </a:p>
          <a:p>
            <a:pPr algn="just">
              <a:buFont typeface="Wingdings" pitchFamily="2" charset="2"/>
              <a:buNone/>
            </a:pPr>
            <a:r>
              <a:rPr lang="en-US"/>
              <a:t>	Metode ini memungkinkan penguji dapat mengukur kompleksitas logis dari desain procedural dan menggunakannya sebagai pedoman untuk menetapkan himpunan basis dari semua jalur eksekusi.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90913AE0-AC73-4C0F-B287-2DE4A9564DB1}" type="slidenum">
              <a:rPr lang="en-US"/>
              <a:pPr/>
              <a:t>7</a:t>
            </a:fld>
            <a:endParaRPr lang="en-US"/>
          </a:p>
        </p:txBody>
      </p:sp>
      <p:sp>
        <p:nvSpPr>
          <p:cNvPr id="149517" name="Rectangle 13"/>
          <p:cNvSpPr>
            <a:spLocks noGrp="1" noChangeArrowheads="1"/>
          </p:cNvSpPr>
          <p:nvPr>
            <p:ph type="title"/>
          </p:nvPr>
        </p:nvSpPr>
        <p:spPr/>
        <p:txBody>
          <a:bodyPr/>
          <a:lstStyle/>
          <a:p>
            <a:r>
              <a:rPr lang="en-US" sz="2500"/>
              <a:t>Notasi Diagram Alir</a:t>
            </a:r>
            <a:br>
              <a:rPr lang="en-US" sz="2500"/>
            </a:br>
            <a:endParaRPr lang="en-US" sz="2500"/>
          </a:p>
        </p:txBody>
      </p:sp>
      <p:sp>
        <p:nvSpPr>
          <p:cNvPr id="14950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49508" name="Object 4"/>
          <p:cNvGraphicFramePr>
            <a:graphicFrameLocks noChangeAspect="1"/>
          </p:cNvGraphicFramePr>
          <p:nvPr/>
        </p:nvGraphicFramePr>
        <p:xfrm>
          <a:off x="4419600" y="457200"/>
          <a:ext cx="4129088" cy="5943600"/>
        </p:xfrm>
        <a:graphic>
          <a:graphicData uri="http://schemas.openxmlformats.org/presentationml/2006/ole">
            <mc:AlternateContent xmlns:mc="http://schemas.openxmlformats.org/markup-compatibility/2006">
              <mc:Choice xmlns:v="urn:schemas-microsoft-com:vml" Requires="v">
                <p:oleObj spid="_x0000_s149518" name="VISIO" r:id="rId4" imgW="4698360" imgH="6755760" progId="Visio.Drawing.5">
                  <p:embed/>
                </p:oleObj>
              </mc:Choice>
              <mc:Fallback>
                <p:oleObj name="VISIO" r:id="rId4" imgW="4698360" imgH="6755760" progId="Visio.Drawing.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457200"/>
                        <a:ext cx="4129088" cy="594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951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BB7037-4278-4F98-BA48-DAA06D843936}" type="slidenum">
              <a:rPr lang="en-US"/>
              <a:pPr/>
              <a:t>8</a:t>
            </a:fld>
            <a:endParaRPr lang="en-US"/>
          </a:p>
        </p:txBody>
      </p:sp>
      <p:sp>
        <p:nvSpPr>
          <p:cNvPr id="154626" name="Rectangle 2"/>
          <p:cNvSpPr>
            <a:spLocks noGrp="1" noChangeArrowheads="1"/>
          </p:cNvSpPr>
          <p:nvPr>
            <p:ph type="title"/>
          </p:nvPr>
        </p:nvSpPr>
        <p:spPr/>
        <p:txBody>
          <a:bodyPr/>
          <a:lstStyle/>
          <a:p>
            <a:r>
              <a:rPr lang="en-US"/>
              <a:t>Contoh Suatu PDL</a:t>
            </a:r>
          </a:p>
        </p:txBody>
      </p:sp>
      <p:sp>
        <p:nvSpPr>
          <p:cNvPr id="154627" name="Rectangle 3"/>
          <p:cNvSpPr>
            <a:spLocks noGrp="1" noChangeArrowheads="1"/>
          </p:cNvSpPr>
          <p:nvPr>
            <p:ph type="body" idx="1"/>
          </p:nvPr>
        </p:nvSpPr>
        <p:spPr/>
        <p:txBody>
          <a:bodyPr/>
          <a:lstStyle/>
          <a:p>
            <a:pPr>
              <a:lnSpc>
                <a:spcPct val="80000"/>
              </a:lnSpc>
            </a:pPr>
            <a:r>
              <a:rPr lang="en-US" sz="1800"/>
              <a:t>Var</a:t>
            </a:r>
          </a:p>
          <a:p>
            <a:pPr>
              <a:lnSpc>
                <a:spcPct val="80000"/>
              </a:lnSpc>
            </a:pPr>
            <a:r>
              <a:rPr lang="en-US" sz="1800"/>
              <a:t>	A, B, C : integer</a:t>
            </a:r>
          </a:p>
          <a:p>
            <a:pPr>
              <a:lnSpc>
                <a:spcPct val="80000"/>
              </a:lnSpc>
            </a:pPr>
            <a:r>
              <a:rPr lang="en-US" sz="1800"/>
              <a:t>Begin</a:t>
            </a:r>
          </a:p>
          <a:p>
            <a:pPr>
              <a:lnSpc>
                <a:spcPct val="80000"/>
              </a:lnSpc>
            </a:pPr>
            <a:r>
              <a:rPr lang="en-US" sz="1800"/>
              <a:t>	A := 10; 			(1)</a:t>
            </a:r>
          </a:p>
          <a:p>
            <a:pPr>
              <a:lnSpc>
                <a:spcPct val="80000"/>
              </a:lnSpc>
            </a:pPr>
            <a:r>
              <a:rPr lang="en-US" sz="1800"/>
              <a:t>	B :=5; 			(2)</a:t>
            </a:r>
          </a:p>
          <a:p>
            <a:pPr>
              <a:lnSpc>
                <a:spcPct val="80000"/>
              </a:lnSpc>
            </a:pPr>
            <a:r>
              <a:rPr lang="en-US" sz="1800"/>
              <a:t>	C:= 6;			(3)</a:t>
            </a:r>
          </a:p>
          <a:p>
            <a:pPr>
              <a:lnSpc>
                <a:spcPct val="80000"/>
              </a:lnSpc>
            </a:pPr>
            <a:r>
              <a:rPr lang="en-US" sz="1800"/>
              <a:t>	If A&gt;B 			(4)</a:t>
            </a:r>
          </a:p>
          <a:p>
            <a:pPr>
              <a:lnSpc>
                <a:spcPct val="80000"/>
              </a:lnSpc>
            </a:pPr>
            <a:r>
              <a:rPr lang="en-US" sz="1800"/>
              <a:t>	      then C:=A+B		(5)</a:t>
            </a:r>
          </a:p>
          <a:p>
            <a:pPr>
              <a:lnSpc>
                <a:spcPct val="80000"/>
              </a:lnSpc>
            </a:pPr>
            <a:r>
              <a:rPr lang="en-US" sz="1800"/>
              <a:t>	      Else if A&gt;C 		(6)</a:t>
            </a:r>
          </a:p>
          <a:p>
            <a:pPr>
              <a:lnSpc>
                <a:spcPct val="80000"/>
              </a:lnSpc>
            </a:pPr>
            <a:r>
              <a:rPr lang="en-US" sz="1800"/>
              <a:t>		then C:=A	(7)</a:t>
            </a:r>
          </a:p>
          <a:p>
            <a:pPr>
              <a:lnSpc>
                <a:spcPct val="80000"/>
              </a:lnSpc>
            </a:pPr>
            <a:r>
              <a:rPr lang="en-US" sz="1800"/>
              <a:t>	     	Else C:=B;	(8)</a:t>
            </a:r>
          </a:p>
          <a:p>
            <a:pPr>
              <a:lnSpc>
                <a:spcPct val="80000"/>
              </a:lnSpc>
            </a:pPr>
            <a:r>
              <a:rPr lang="en-US" sz="1800"/>
              <a:t>		Endif		(9)</a:t>
            </a:r>
          </a:p>
          <a:p>
            <a:pPr>
              <a:lnSpc>
                <a:spcPct val="80000"/>
              </a:lnSpc>
            </a:pPr>
            <a:r>
              <a:rPr lang="en-US" sz="1800"/>
              <a:t>	Endif			(10)</a:t>
            </a:r>
          </a:p>
          <a:p>
            <a:pPr>
              <a:lnSpc>
                <a:spcPct val="80000"/>
              </a:lnSpc>
            </a:pPr>
            <a:r>
              <a:rPr lang="en-US" sz="1800"/>
              <a:t>	Writeln(‘Nilai C = ‘,C);	(11)</a:t>
            </a:r>
          </a:p>
          <a:p>
            <a:pPr>
              <a:lnSpc>
                <a:spcPct val="80000"/>
              </a:lnSpc>
            </a:pPr>
            <a:r>
              <a:rPr lang="en-US" sz="1800"/>
              <a:t>End.				(12)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C1750B18-DACD-49AA-86C8-6B03AF7CC923}" type="slidenum">
              <a:rPr lang="en-US"/>
              <a:pPr/>
              <a:t>9</a:t>
            </a:fld>
            <a:endParaRPr lang="en-US"/>
          </a:p>
        </p:txBody>
      </p:sp>
      <p:graphicFrame>
        <p:nvGraphicFramePr>
          <p:cNvPr id="153607" name="Object 7"/>
          <p:cNvGraphicFramePr>
            <a:graphicFrameLocks noChangeAspect="1"/>
          </p:cNvGraphicFramePr>
          <p:nvPr>
            <p:ph/>
          </p:nvPr>
        </p:nvGraphicFramePr>
        <p:xfrm>
          <a:off x="2286000" y="1905000"/>
          <a:ext cx="4876800" cy="4292600"/>
        </p:xfrm>
        <a:graphic>
          <a:graphicData uri="http://schemas.openxmlformats.org/presentationml/2006/ole">
            <mc:AlternateContent xmlns:mc="http://schemas.openxmlformats.org/markup-compatibility/2006">
              <mc:Choice xmlns:v="urn:schemas-microsoft-com:vml" Requires="v">
                <p:oleObj spid="_x0000_s153614" name="VISIO" r:id="rId4" imgW="4169520" imgH="3669480" progId="Visio.Drawing.5">
                  <p:embed/>
                </p:oleObj>
              </mc:Choice>
              <mc:Fallback>
                <p:oleObj name="VISIO" r:id="rId4" imgW="4169520" imgH="3669480" progId="Visio.Drawing.5">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905000"/>
                        <a:ext cx="4876800" cy="429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04" name="Rectangle 4"/>
          <p:cNvSpPr>
            <a:spLocks noGrp="1" noChangeArrowheads="1"/>
          </p:cNvSpPr>
          <p:nvPr>
            <p:ph type="title" idx="4294967295"/>
          </p:nvPr>
        </p:nvSpPr>
        <p:spPr>
          <a:xfrm>
            <a:off x="1447800" y="533400"/>
            <a:ext cx="7696200" cy="1143000"/>
          </a:xfrm>
        </p:spPr>
        <p:txBody>
          <a:bodyPr/>
          <a:lstStyle/>
          <a:p>
            <a:r>
              <a:rPr lang="en-US"/>
              <a:t>Penggambaran graph </a:t>
            </a:r>
            <a:br>
              <a:rPr lang="en-US"/>
            </a:br>
            <a:r>
              <a:rPr lang="en-US"/>
              <a:t>Flow chart</a:t>
            </a:r>
          </a:p>
        </p:txBody>
      </p:sp>
      <p:sp>
        <p:nvSpPr>
          <p:cNvPr id="15360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467</TotalTime>
  <Words>233</Words>
  <Application>Microsoft Office PowerPoint</Application>
  <PresentationFormat>On-screen Show (4:3)</PresentationFormat>
  <Paragraphs>84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Arial Black</vt:lpstr>
      <vt:lpstr>Times New Roman</vt:lpstr>
      <vt:lpstr>Wingdings</vt:lpstr>
      <vt:lpstr>Studio</vt:lpstr>
      <vt:lpstr>VISIO 5 Drawing</vt:lpstr>
      <vt:lpstr>TESTING DAN IMPLEMENTASI SISTEM (Pertemuan Ke-11)</vt:lpstr>
      <vt:lpstr>Metode Pengujian</vt:lpstr>
      <vt:lpstr>Metode Pengujian</vt:lpstr>
      <vt:lpstr>White Box Testing</vt:lpstr>
      <vt:lpstr>White Box Testing</vt:lpstr>
      <vt:lpstr>Pengujian Basis Path</vt:lpstr>
      <vt:lpstr>Notasi Diagram Alir </vt:lpstr>
      <vt:lpstr>Contoh Suatu PDL</vt:lpstr>
      <vt:lpstr>Penggambaran graph  Flow chart</vt:lpstr>
      <vt:lpstr>Penggambaran graph Flow Graph</vt:lpstr>
      <vt:lpstr>Kompleksitas Siklomatis</vt:lpstr>
      <vt:lpstr>Penghitungan Siklomatis</vt:lpstr>
      <vt:lpstr>Matriks graf</vt:lpstr>
      <vt:lpstr>Ide : Memahami karakteristik Algoritma</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12</cp:revision>
  <dcterms:created xsi:type="dcterms:W3CDTF">2005-07-10T08:12:37Z</dcterms:created>
  <dcterms:modified xsi:type="dcterms:W3CDTF">2013-03-21T02:06:41Z</dcterms:modified>
</cp:coreProperties>
</file>